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C0D5F1-DD32-4060-8D70-EFA00227AA17}" v="1" dt="2022-02-15T16:20:13.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8802" autoAdjust="0"/>
  </p:normalViewPr>
  <p:slideViewPr>
    <p:cSldViewPr snapToGrid="0">
      <p:cViewPr varScale="1">
        <p:scale>
          <a:sx n="85" d="100"/>
          <a:sy n="85" d="100"/>
        </p:scale>
        <p:origin x="8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875E-78B9-4E48-8984-8A13707BDD1C}" type="datetimeFigureOut">
              <a:rPr lang="en-US" smtClean="0"/>
              <a:t>2/28/2022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E9284C-35A3-44BE-805E-210B63A65DC8}" type="slidenum">
              <a:rPr lang="en-US" smtClean="0"/>
              <a:t>‹#›</a:t>
            </a:fld>
            <a:endParaRPr lang="en-US"/>
          </a:p>
        </p:txBody>
      </p:sp>
    </p:spTree>
    <p:extLst>
      <p:ext uri="{BB962C8B-B14F-4D97-AF65-F5344CB8AC3E}">
        <p14:creationId xmlns:p14="http://schemas.microsoft.com/office/powerpoint/2010/main" val="185805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EDI challenges in our institution and within your field of study is important as it identifies areas where EDI considerations are needed.  Most of my work is in Sciences and an often mentioned challenges are equitable representation of women and minorities groups which includes indigenous peoples.  In Saskatchewan we have long history of inequitable treatment for indigenous groups and the Institution has many programs to support Indigenization which can be part of your team inclusion.</a:t>
            </a:r>
          </a:p>
          <a:p>
            <a:r>
              <a:rPr lang="en-US" dirty="0"/>
              <a:t>Grad students – 4 Season of reconciliation</a:t>
            </a:r>
          </a:p>
          <a:p>
            <a:r>
              <a:rPr lang="en-US" dirty="0"/>
              <a:t>Indigenous voices program.</a:t>
            </a:r>
          </a:p>
        </p:txBody>
      </p:sp>
      <p:sp>
        <p:nvSpPr>
          <p:cNvPr id="4" name="Slide Number Placeholder 3"/>
          <p:cNvSpPr>
            <a:spLocks noGrp="1"/>
          </p:cNvSpPr>
          <p:nvPr>
            <p:ph type="sldNum" sz="quarter" idx="5"/>
          </p:nvPr>
        </p:nvSpPr>
        <p:spPr/>
        <p:txBody>
          <a:bodyPr/>
          <a:lstStyle/>
          <a:p>
            <a:fld id="{B7E9284C-35A3-44BE-805E-210B63A65DC8}" type="slidenum">
              <a:rPr lang="en-US" smtClean="0"/>
              <a:t>3</a:t>
            </a:fld>
            <a:endParaRPr lang="en-US"/>
          </a:p>
        </p:txBody>
      </p:sp>
    </p:spTree>
    <p:extLst>
      <p:ext uri="{BB962C8B-B14F-4D97-AF65-F5344CB8AC3E}">
        <p14:creationId xmlns:p14="http://schemas.microsoft.com/office/powerpoint/2010/main" val="1188866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E9284C-35A3-44BE-805E-210B63A65DC8}" type="slidenum">
              <a:rPr lang="en-US" smtClean="0"/>
              <a:t>6</a:t>
            </a:fld>
            <a:endParaRPr lang="en-US"/>
          </a:p>
        </p:txBody>
      </p:sp>
    </p:spTree>
    <p:extLst>
      <p:ext uri="{BB962C8B-B14F-4D97-AF65-F5344CB8AC3E}">
        <p14:creationId xmlns:p14="http://schemas.microsoft.com/office/powerpoint/2010/main" val="81679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309176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12610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35073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2028375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7406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2571909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2713025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271035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423894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AF80B8-9A0D-40EE-A886-B4F33E732642}"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282976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AF80B8-9A0D-40EE-A886-B4F33E732642}"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230323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AF80B8-9A0D-40EE-A886-B4F33E732642}"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296951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AF80B8-9A0D-40EE-A886-B4F33E732642}"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270772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F80B8-9A0D-40EE-A886-B4F33E732642}"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179296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AF80B8-9A0D-40EE-A886-B4F33E732642}"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367029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AF80B8-9A0D-40EE-A886-B4F33E732642}"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53D23-986F-4108-BC92-C47F4B86E8FE}" type="slidenum">
              <a:rPr lang="en-US" smtClean="0"/>
              <a:t>‹#›</a:t>
            </a:fld>
            <a:endParaRPr lang="en-US"/>
          </a:p>
        </p:txBody>
      </p:sp>
    </p:spTree>
    <p:extLst>
      <p:ext uri="{BB962C8B-B14F-4D97-AF65-F5344CB8AC3E}">
        <p14:creationId xmlns:p14="http://schemas.microsoft.com/office/powerpoint/2010/main" val="201012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AF80B8-9A0D-40EE-A886-B4F33E732642}" type="datetimeFigureOut">
              <a:rPr lang="en-US" smtClean="0"/>
              <a:t>2/28/2022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E53D23-986F-4108-BC92-C47F4B86E8FE}" type="slidenum">
              <a:rPr lang="en-US" smtClean="0"/>
              <a:t>‹#›</a:t>
            </a:fld>
            <a:endParaRPr lang="en-US"/>
          </a:p>
        </p:txBody>
      </p:sp>
    </p:spTree>
    <p:extLst>
      <p:ext uri="{BB962C8B-B14F-4D97-AF65-F5344CB8AC3E}">
        <p14:creationId xmlns:p14="http://schemas.microsoft.com/office/powerpoint/2010/main" val="3744092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iki.usask.ca/display/public/CPKB/Equity%2C+Diversity%2C+and+Inclusion+%28EDI%29+in+Recruitmen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ellness.usask.ca/safety/equity-diversity.php#Abou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shrc-crsh.gc.ca/funding-financement/apply-demande/guides/partnership_edi_guide-partenariats_guide_edi-eng.aspx#a5" TargetMode="External"/><Relationship Id="rId2" Type="http://schemas.openxmlformats.org/officeDocument/2006/relationships/hyperlink" Target="https://www.sshrc-crsh.gc.ca/funding-financement/apply-demande/guides/partnership_edi_guide-partenariats_guide_edi-eng.aspx#a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shrc-crsh.gc.ca/funding-financement/nfrf-fnfr/edi-eng.aspx#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shrc-crsh.gc.ca/funding-financement/programs-programmes/definitions-eng.aspx#a1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ethics.gc.ca/eng/policy-politique_tcps2-eptc2_2018.html" TargetMode="External"/><Relationship Id="rId5" Type="http://schemas.openxmlformats.org/officeDocument/2006/relationships/hyperlink" Target="https://ethics.gc.ca/eng/tcps2-eptc2_2018_chapter9-chapitre9.html" TargetMode="External"/><Relationship Id="rId4" Type="http://schemas.openxmlformats.org/officeDocument/2006/relationships/hyperlink" Target="https://www.sshrc-crsh.gc.ca/funding-financement/merit_review-evaluation_du_merite/guidelines_research-lignes_directrices_recherche-eng.asp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jira.usask.ca/servicedesk/customer/kb/view/1346961465?q=Equity%2C+Diversity%2C+and+Inclusion+%28EDI%29+in+Recruitment" TargetMode="External"/><Relationship Id="rId2" Type="http://schemas.openxmlformats.org/officeDocument/2006/relationships/hyperlink" Target="https://vpresearch.usask.ca/rasi/resource-hub/edi-equity-diversity-inclusion.php" TargetMode="External"/><Relationship Id="rId1" Type="http://schemas.openxmlformats.org/officeDocument/2006/relationships/slideLayout" Target="../slideLayouts/slideLayout2.xml"/><Relationship Id="rId5" Type="http://schemas.openxmlformats.org/officeDocument/2006/relationships/hyperlink" Target="https://www.sshrc-crsh.gc.ca/funding-financement/nfrf-fnfr/edi-eng.aspx#5" TargetMode="External"/><Relationship Id="rId4" Type="http://schemas.openxmlformats.org/officeDocument/2006/relationships/hyperlink" Target="https://www.sshrc-crsh.gc.ca/funding-financement/nfrf-fnfr/edi-eng.aspx#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65E18-4D9D-40C8-A6CD-8F873E299B04}"/>
              </a:ext>
            </a:extLst>
          </p:cNvPr>
          <p:cNvSpPr>
            <a:spLocks noGrp="1"/>
          </p:cNvSpPr>
          <p:nvPr>
            <p:ph type="ctrTitle"/>
          </p:nvPr>
        </p:nvSpPr>
        <p:spPr/>
        <p:txBody>
          <a:bodyPr/>
          <a:lstStyle/>
          <a:p>
            <a:r>
              <a:rPr lang="en-US" dirty="0"/>
              <a:t>EDI SSHRC </a:t>
            </a:r>
          </a:p>
        </p:txBody>
      </p:sp>
      <p:sp>
        <p:nvSpPr>
          <p:cNvPr id="3" name="Subtitle 2">
            <a:extLst>
              <a:ext uri="{FF2B5EF4-FFF2-40B4-BE49-F238E27FC236}">
                <a16:creationId xmlns:a16="http://schemas.microsoft.com/office/drawing/2014/main" id="{AAF69732-BBBE-4010-BDC3-B9FEB403101D}"/>
              </a:ext>
            </a:extLst>
          </p:cNvPr>
          <p:cNvSpPr>
            <a:spLocks noGrp="1"/>
          </p:cNvSpPr>
          <p:nvPr>
            <p:ph type="subTitle" idx="1"/>
          </p:nvPr>
        </p:nvSpPr>
        <p:spPr/>
        <p:txBody>
          <a:bodyPr/>
          <a:lstStyle/>
          <a:p>
            <a:r>
              <a:rPr lang="en-US" dirty="0"/>
              <a:t>Explore and Exchange programs</a:t>
            </a:r>
          </a:p>
        </p:txBody>
      </p:sp>
    </p:spTree>
    <p:extLst>
      <p:ext uri="{BB962C8B-B14F-4D97-AF65-F5344CB8AC3E}">
        <p14:creationId xmlns:p14="http://schemas.microsoft.com/office/powerpoint/2010/main" val="108004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68C47-5216-40D6-8C42-EA0726741878}"/>
              </a:ext>
            </a:extLst>
          </p:cNvPr>
          <p:cNvSpPr>
            <a:spLocks noGrp="1"/>
          </p:cNvSpPr>
          <p:nvPr>
            <p:ph type="title"/>
          </p:nvPr>
        </p:nvSpPr>
        <p:spPr/>
        <p:txBody>
          <a:bodyPr/>
          <a:lstStyle/>
          <a:p>
            <a:r>
              <a:rPr lang="en-US" b="1" i="0" dirty="0">
                <a:solidFill>
                  <a:srgbClr val="333333"/>
                </a:solidFill>
                <a:effectLst/>
                <a:latin typeface="Helvetica Neue"/>
              </a:rPr>
              <a:t>What is EDI in research practice</a:t>
            </a:r>
            <a:br>
              <a:rPr lang="en-US" b="1" i="0" dirty="0">
                <a:solidFill>
                  <a:srgbClr val="333333"/>
                </a:solidFill>
                <a:effectLst/>
                <a:latin typeface="Helvetica Neue"/>
              </a:rPr>
            </a:br>
            <a:endParaRPr lang="en-US" dirty="0"/>
          </a:p>
        </p:txBody>
      </p:sp>
      <p:sp>
        <p:nvSpPr>
          <p:cNvPr id="3" name="Content Placeholder 2">
            <a:extLst>
              <a:ext uri="{FF2B5EF4-FFF2-40B4-BE49-F238E27FC236}">
                <a16:creationId xmlns:a16="http://schemas.microsoft.com/office/drawing/2014/main" id="{5D51BA44-D16D-49E7-94B2-905388BDCC70}"/>
              </a:ext>
            </a:extLst>
          </p:cNvPr>
          <p:cNvSpPr>
            <a:spLocks noGrp="1"/>
          </p:cNvSpPr>
          <p:nvPr>
            <p:ph idx="1"/>
          </p:nvPr>
        </p:nvSpPr>
        <p:spPr/>
        <p:txBody>
          <a:bodyPr/>
          <a:lstStyle/>
          <a:p>
            <a:r>
              <a:rPr lang="en-US" b="1" i="0" dirty="0">
                <a:solidFill>
                  <a:srgbClr val="333333"/>
                </a:solidFill>
                <a:effectLst/>
                <a:latin typeface="Helvetica Neue"/>
              </a:rPr>
              <a:t>EDI in research practice (EDI-RP) </a:t>
            </a:r>
            <a:r>
              <a:rPr lang="en-US" b="0" i="0" dirty="0">
                <a:solidFill>
                  <a:srgbClr val="333333"/>
                </a:solidFill>
                <a:effectLst/>
                <a:latin typeface="Helvetica Neue"/>
              </a:rPr>
              <a:t>involves promoting diversity in team composition and trainee recruitment; fostering an equitable, inclusive and accessible research work environment for team members and trainees; and highlighting diversity and equity in mentoring, training and access to development opportunities.</a:t>
            </a:r>
          </a:p>
          <a:p>
            <a:endParaRPr lang="en-US" dirty="0">
              <a:solidFill>
                <a:srgbClr val="333333"/>
              </a:solidFill>
              <a:latin typeface="Helvetica Neue"/>
            </a:endParaRPr>
          </a:p>
          <a:p>
            <a:endParaRPr lang="en-US" dirty="0">
              <a:solidFill>
                <a:srgbClr val="333333"/>
              </a:solidFill>
              <a:latin typeface="Helvetica Neue"/>
            </a:endParaRPr>
          </a:p>
          <a:p>
            <a:endParaRPr lang="en-US" dirty="0">
              <a:solidFill>
                <a:srgbClr val="333333"/>
              </a:solidFill>
              <a:latin typeface="Helvetica Neue"/>
            </a:endParaRPr>
          </a:p>
          <a:p>
            <a:endParaRPr lang="en-US" dirty="0">
              <a:solidFill>
                <a:srgbClr val="333333"/>
              </a:solidFill>
              <a:latin typeface="Helvetica Neue"/>
            </a:endParaRPr>
          </a:p>
          <a:p>
            <a:endParaRPr lang="en-US" dirty="0">
              <a:solidFill>
                <a:srgbClr val="333333"/>
              </a:solidFill>
              <a:latin typeface="Helvetica Neue"/>
            </a:endParaRPr>
          </a:p>
          <a:p>
            <a:pPr marL="0" indent="0">
              <a:buNone/>
            </a:pPr>
            <a:r>
              <a:rPr lang="en-US" sz="1200" dirty="0">
                <a:solidFill>
                  <a:srgbClr val="333333"/>
                </a:solidFill>
                <a:latin typeface="Helvetica Neue"/>
              </a:rPr>
              <a:t>SSHRC Partnership grant EDI information</a:t>
            </a:r>
            <a:endParaRPr lang="en-US" sz="1200" dirty="0"/>
          </a:p>
        </p:txBody>
      </p:sp>
    </p:spTree>
    <p:extLst>
      <p:ext uri="{BB962C8B-B14F-4D97-AF65-F5344CB8AC3E}">
        <p14:creationId xmlns:p14="http://schemas.microsoft.com/office/powerpoint/2010/main" val="15584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2C121-3002-4826-98FA-181CC7A9FF47}"/>
              </a:ext>
            </a:extLst>
          </p:cNvPr>
          <p:cNvSpPr>
            <a:spLocks noGrp="1"/>
          </p:cNvSpPr>
          <p:nvPr>
            <p:ph type="title"/>
          </p:nvPr>
        </p:nvSpPr>
        <p:spPr/>
        <p:txBody>
          <a:bodyPr>
            <a:normAutofit/>
          </a:bodyPr>
          <a:lstStyle/>
          <a:p>
            <a:r>
              <a:rPr lang="en-US" sz="3200" dirty="0"/>
              <a:t>Implementing EDI in Research Practice</a:t>
            </a:r>
          </a:p>
        </p:txBody>
      </p:sp>
      <p:sp>
        <p:nvSpPr>
          <p:cNvPr id="3" name="Content Placeholder 2">
            <a:extLst>
              <a:ext uri="{FF2B5EF4-FFF2-40B4-BE49-F238E27FC236}">
                <a16:creationId xmlns:a16="http://schemas.microsoft.com/office/drawing/2014/main" id="{0188C801-719A-4F3B-9277-853BEE2EC5C5}"/>
              </a:ext>
            </a:extLst>
          </p:cNvPr>
          <p:cNvSpPr>
            <a:spLocks noGrp="1"/>
          </p:cNvSpPr>
          <p:nvPr>
            <p:ph idx="1"/>
          </p:nvPr>
        </p:nvSpPr>
        <p:spPr/>
        <p:txBody>
          <a:bodyPr/>
          <a:lstStyle/>
          <a:p>
            <a:pPr marL="457200" indent="-457200">
              <a:buFont typeface="+mj-lt"/>
              <a:buAutoNum type="arabicPeriod"/>
            </a:pPr>
            <a:r>
              <a:rPr lang="en-US" sz="1800" dirty="0"/>
              <a:t>What are the Institution or College EDI challenges </a:t>
            </a:r>
          </a:p>
          <a:p>
            <a:pPr marL="457200" indent="-457200">
              <a:buFont typeface="+mj-lt"/>
              <a:buAutoNum type="arabicPeriod"/>
            </a:pPr>
            <a:r>
              <a:rPr lang="en-US" sz="1800" dirty="0"/>
              <a:t>What are the Field of Research EDI challenges </a:t>
            </a:r>
          </a:p>
          <a:p>
            <a:pPr marL="457200" indent="-457200">
              <a:buFont typeface="+mj-lt"/>
              <a:buAutoNum type="arabicPeriod"/>
            </a:pPr>
            <a:r>
              <a:rPr lang="en-US" sz="1800" dirty="0"/>
              <a:t>USask commitments for </a:t>
            </a:r>
            <a:r>
              <a:rPr lang="en-US" sz="1800" dirty="0">
                <a:hlinkClick r:id="rId3"/>
              </a:rPr>
              <a:t>EDI recruitment </a:t>
            </a:r>
            <a:r>
              <a:rPr lang="en-US" sz="1800" dirty="0"/>
              <a:t>that address	 Institution challenges </a:t>
            </a:r>
          </a:p>
          <a:p>
            <a:pPr marL="457200" indent="-457200">
              <a:buFont typeface="+mj-lt"/>
              <a:buAutoNum type="arabicPeriod"/>
            </a:pPr>
            <a:r>
              <a:rPr lang="en-US" sz="1800" dirty="0"/>
              <a:t>Include your own specific EDI recruitment practices that address both USask and discipline EDI Challenges. </a:t>
            </a:r>
          </a:p>
          <a:p>
            <a:pPr marL="457200" indent="-457200">
              <a:buFont typeface="+mj-lt"/>
              <a:buAutoNum type="arabicPeriod"/>
            </a:pPr>
            <a:r>
              <a:rPr lang="en-US" sz="1800" dirty="0"/>
              <a:t>USask resources for an </a:t>
            </a:r>
            <a:r>
              <a:rPr lang="en-US" sz="1800" dirty="0">
                <a:hlinkClick r:id="rId4"/>
              </a:rPr>
              <a:t>Inclusive research training environment </a:t>
            </a:r>
            <a:r>
              <a:rPr lang="en-US" sz="1800" dirty="0"/>
              <a:t>that address EDI challenges. </a:t>
            </a:r>
          </a:p>
          <a:p>
            <a:pPr marL="457200" indent="-457200">
              <a:buFont typeface="+mj-lt"/>
              <a:buAutoNum type="arabicPeriod"/>
            </a:pPr>
            <a:r>
              <a:rPr lang="en-US" sz="1800" dirty="0"/>
              <a:t>Include your own specific training plan practices that address USask and Field EDI challenges</a:t>
            </a:r>
            <a:endParaRPr lang="en-US" dirty="0"/>
          </a:p>
        </p:txBody>
      </p:sp>
    </p:spTree>
    <p:extLst>
      <p:ext uri="{BB962C8B-B14F-4D97-AF65-F5344CB8AC3E}">
        <p14:creationId xmlns:p14="http://schemas.microsoft.com/office/powerpoint/2010/main" val="866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3118A-82F2-443F-81C9-D581DA1B3BBB}"/>
              </a:ext>
            </a:extLst>
          </p:cNvPr>
          <p:cNvSpPr>
            <a:spLocks noGrp="1"/>
          </p:cNvSpPr>
          <p:nvPr>
            <p:ph type="title"/>
          </p:nvPr>
        </p:nvSpPr>
        <p:spPr/>
        <p:txBody>
          <a:bodyPr/>
          <a:lstStyle/>
          <a:p>
            <a:r>
              <a:rPr lang="it-IT" b="1" i="0" dirty="0">
                <a:solidFill>
                  <a:srgbClr val="333333"/>
                </a:solidFill>
                <a:effectLst/>
                <a:latin typeface="Helvetica Neue"/>
              </a:rPr>
              <a:t>EDI in research design (EDI-RD)</a:t>
            </a:r>
            <a:r>
              <a:rPr lang="it-IT" b="0" i="0" dirty="0">
                <a:solidFill>
                  <a:srgbClr val="333333"/>
                </a:solidFill>
                <a:effectLst/>
                <a:latin typeface="Helvetica Neue"/>
              </a:rPr>
              <a:t> </a:t>
            </a:r>
            <a:endParaRPr lang="en-US" dirty="0"/>
          </a:p>
        </p:txBody>
      </p:sp>
      <p:sp>
        <p:nvSpPr>
          <p:cNvPr id="3" name="Content Placeholder 2">
            <a:extLst>
              <a:ext uri="{FF2B5EF4-FFF2-40B4-BE49-F238E27FC236}">
                <a16:creationId xmlns:a16="http://schemas.microsoft.com/office/drawing/2014/main" id="{1DE72CF4-3272-4EF0-A79D-C0584CA29811}"/>
              </a:ext>
            </a:extLst>
          </p:cNvPr>
          <p:cNvSpPr>
            <a:spLocks noGrp="1"/>
          </p:cNvSpPr>
          <p:nvPr>
            <p:ph idx="1"/>
          </p:nvPr>
        </p:nvSpPr>
        <p:spPr/>
        <p:txBody>
          <a:bodyPr>
            <a:normAutofit/>
          </a:bodyPr>
          <a:lstStyle/>
          <a:p>
            <a:pPr marL="0" indent="0">
              <a:buNone/>
            </a:pPr>
            <a:r>
              <a:rPr lang="en-US" dirty="0">
                <a:solidFill>
                  <a:srgbClr val="333333"/>
                </a:solidFill>
                <a:latin typeface="Helvetica Neue"/>
              </a:rPr>
              <a:t>I</a:t>
            </a:r>
            <a:r>
              <a:rPr lang="en-US" b="0" i="0" dirty="0">
                <a:solidFill>
                  <a:srgbClr val="333333"/>
                </a:solidFill>
                <a:effectLst/>
                <a:latin typeface="Helvetica Neue"/>
              </a:rPr>
              <a:t>nvolves designing research so that it takes EDI into account through approaches such as </a:t>
            </a:r>
            <a:r>
              <a:rPr lang="en-US" b="0" i="0" u="sng" dirty="0">
                <a:solidFill>
                  <a:srgbClr val="7834BC"/>
                </a:solidFill>
                <a:effectLst/>
                <a:latin typeface="Helvetica Neue"/>
                <a:hlinkClick r:id="rId2"/>
              </a:rPr>
              <a:t>intersectionality</a:t>
            </a:r>
            <a:r>
              <a:rPr lang="en-US" b="0" i="0" dirty="0">
                <a:solidFill>
                  <a:srgbClr val="333333"/>
                </a:solidFill>
                <a:effectLst/>
                <a:latin typeface="Helvetica Neue"/>
              </a:rPr>
              <a:t>, </a:t>
            </a:r>
            <a:r>
              <a:rPr lang="en-US" b="0" i="0" u="sng" dirty="0">
                <a:solidFill>
                  <a:srgbClr val="7834BC"/>
                </a:solidFill>
                <a:effectLst/>
                <a:latin typeface="Helvetica Neue"/>
                <a:hlinkClick r:id="rId3"/>
              </a:rPr>
              <a:t>gender-based analysis plus</a:t>
            </a:r>
            <a:r>
              <a:rPr lang="en-US" b="0" i="0" dirty="0">
                <a:solidFill>
                  <a:srgbClr val="333333"/>
                </a:solidFill>
                <a:effectLst/>
                <a:latin typeface="Helvetica Neue"/>
              </a:rPr>
              <a:t> (GBA+) anti-racist approaches, and disaggregated data collection and analysis that includes consideration of diversity and identity factors such as, but not limited to, age, culture, disability, education, ethnicity, gender expression and gender identity, immigration and newcomer status, Indigenous identity, language, neurodiversity, parental status/responsibility, place of origin, religion, race, sexual orientation, and socio-economic status.</a:t>
            </a: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r>
              <a:rPr lang="en-US" sz="1200" dirty="0">
                <a:solidFill>
                  <a:srgbClr val="333333"/>
                </a:solidFill>
                <a:latin typeface="Helvetica Neue"/>
              </a:rPr>
              <a:t>SSHRC Partnership Grant EDI information</a:t>
            </a:r>
            <a:endParaRPr lang="en-US" sz="1200" dirty="0"/>
          </a:p>
        </p:txBody>
      </p:sp>
    </p:spTree>
    <p:extLst>
      <p:ext uri="{BB962C8B-B14F-4D97-AF65-F5344CB8AC3E}">
        <p14:creationId xmlns:p14="http://schemas.microsoft.com/office/powerpoint/2010/main" val="383122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C00AE-21A1-4692-940D-379FF3947604}"/>
              </a:ext>
            </a:extLst>
          </p:cNvPr>
          <p:cNvSpPr>
            <a:spLocks noGrp="1"/>
          </p:cNvSpPr>
          <p:nvPr>
            <p:ph type="title"/>
          </p:nvPr>
        </p:nvSpPr>
        <p:spPr/>
        <p:txBody>
          <a:bodyPr/>
          <a:lstStyle/>
          <a:p>
            <a:r>
              <a:rPr lang="en-US" dirty="0"/>
              <a:t>Implementing EDI in research design</a:t>
            </a:r>
          </a:p>
        </p:txBody>
      </p:sp>
      <p:sp>
        <p:nvSpPr>
          <p:cNvPr id="3" name="Content Placeholder 2">
            <a:extLst>
              <a:ext uri="{FF2B5EF4-FFF2-40B4-BE49-F238E27FC236}">
                <a16:creationId xmlns:a16="http://schemas.microsoft.com/office/drawing/2014/main" id="{42A5FFB1-29B9-4E5E-9CE7-1B9AAC5926D9}"/>
              </a:ext>
            </a:extLst>
          </p:cNvPr>
          <p:cNvSpPr>
            <a:spLocks noGrp="1"/>
          </p:cNvSpPr>
          <p:nvPr>
            <p:ph idx="1"/>
          </p:nvPr>
        </p:nvSpPr>
        <p:spPr>
          <a:xfrm>
            <a:off x="323557" y="1477108"/>
            <a:ext cx="10775851" cy="5233181"/>
          </a:xfrm>
        </p:spPr>
        <p:txBody>
          <a:bodyPr>
            <a:normAutofit fontScale="32500" lnSpcReduction="20000"/>
          </a:bodyPr>
          <a:lstStyle/>
          <a:p>
            <a:pPr algn="l">
              <a:buFont typeface="Arial" panose="020B0604020202020204" pitchFamily="34" charset="0"/>
              <a:buChar char="•"/>
            </a:pPr>
            <a:r>
              <a:rPr lang="en-US" sz="5600" b="0" i="0" dirty="0">
                <a:solidFill>
                  <a:srgbClr val="333333"/>
                </a:solidFill>
                <a:effectLst/>
                <a:latin typeface="Helvetica" panose="020B0604020202020204" pitchFamily="34" charset="0"/>
              </a:rPr>
              <a:t>Are sex (biological) considerations taken into account in the research design, methods, analysis and interpretation, and/or dissemination of research findings?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Are gender (sociocultural) considerations taken into account in the research design, methods, analysis and interpretation, and/or dissemination of research findings?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Are race and ethnicity considerations taken into account in the research design, methods, analysis and interpretation, and/or dissemination of research findings?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If the research is using population/sample data, can that data be disaggregated by identity factors to determine differences between groups?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Is there diversity in the work consulted and referenced in supporting/secondary research?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Are other identity factors taken into account in the research design, methods, analysis and interpretation, and/or dissemination of research findings? (Y/N)</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Does the research engage or involve Indigenous Peoples using best practices and established guidelines? (Y/N) For best practices, see Resources below.</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If you answer "Yes" to any of these questions: Describe how identity factors will be considered in your research proposal.</a:t>
            </a:r>
          </a:p>
          <a:p>
            <a:pPr algn="l">
              <a:buFont typeface="Arial" panose="020B0604020202020204" pitchFamily="34" charset="0"/>
              <a:buChar char="•"/>
            </a:pPr>
            <a:r>
              <a:rPr lang="en-US" sz="5600" b="0" i="0" dirty="0">
                <a:solidFill>
                  <a:srgbClr val="333333"/>
                </a:solidFill>
                <a:effectLst/>
                <a:latin typeface="Helvetica" panose="020B0604020202020204" pitchFamily="34" charset="0"/>
              </a:rPr>
              <a:t>If you answer "No" for one or more questions: Explain why identity factors are not applicable in your research proposal</a:t>
            </a:r>
            <a:r>
              <a:rPr lang="en-US" sz="3600" b="0" i="0" dirty="0">
                <a:solidFill>
                  <a:srgbClr val="333333"/>
                </a:solidFill>
                <a:effectLst/>
                <a:latin typeface="Helvetica" panose="020B0604020202020204" pitchFamily="34" charset="0"/>
              </a:rPr>
              <a:t>.</a:t>
            </a:r>
          </a:p>
          <a:p>
            <a:r>
              <a:rPr lang="en-US" sz="3100" dirty="0">
                <a:hlinkClick r:id="rId2"/>
              </a:rPr>
              <a:t>https://www.sshrc-crsh.gc.ca/funding-financement/nfrf-fnfr/edi-eng.aspx#5</a:t>
            </a:r>
            <a:endParaRPr lang="en-US" sz="3100" dirty="0"/>
          </a:p>
        </p:txBody>
      </p:sp>
    </p:spTree>
    <p:extLst>
      <p:ext uri="{BB962C8B-B14F-4D97-AF65-F5344CB8AC3E}">
        <p14:creationId xmlns:p14="http://schemas.microsoft.com/office/powerpoint/2010/main" val="96649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436D-4761-4AF0-AAE4-09597AE92363}"/>
              </a:ext>
            </a:extLst>
          </p:cNvPr>
          <p:cNvSpPr>
            <a:spLocks noGrp="1"/>
          </p:cNvSpPr>
          <p:nvPr>
            <p:ph type="title"/>
          </p:nvPr>
        </p:nvSpPr>
        <p:spPr/>
        <p:txBody>
          <a:bodyPr/>
          <a:lstStyle/>
          <a:p>
            <a:r>
              <a:rPr lang="en-US" dirty="0"/>
              <a:t>Indigenous Research</a:t>
            </a:r>
          </a:p>
        </p:txBody>
      </p:sp>
      <p:sp>
        <p:nvSpPr>
          <p:cNvPr id="3" name="Content Placeholder 2">
            <a:extLst>
              <a:ext uri="{FF2B5EF4-FFF2-40B4-BE49-F238E27FC236}">
                <a16:creationId xmlns:a16="http://schemas.microsoft.com/office/drawing/2014/main" id="{77686F98-AE97-472B-9E04-ED6FF64218AF}"/>
              </a:ext>
            </a:extLst>
          </p:cNvPr>
          <p:cNvSpPr>
            <a:spLocks noGrp="1"/>
          </p:cNvSpPr>
          <p:nvPr>
            <p:ph idx="1"/>
          </p:nvPr>
        </p:nvSpPr>
        <p:spPr/>
        <p:txBody>
          <a:bodyPr>
            <a:normAutofit lnSpcReduction="10000"/>
          </a:bodyPr>
          <a:lstStyle/>
          <a:p>
            <a:pPr marL="0" indent="0">
              <a:buNone/>
            </a:pPr>
            <a:r>
              <a:rPr lang="en-US" b="0" i="0" dirty="0">
                <a:solidFill>
                  <a:srgbClr val="333333"/>
                </a:solidFill>
                <a:effectLst/>
                <a:latin typeface="Helvetica Neue"/>
              </a:rPr>
              <a:t>Applications can also involve </a:t>
            </a:r>
            <a:r>
              <a:rPr lang="en-US" b="0" i="0" u="sng" dirty="0">
                <a:solidFill>
                  <a:srgbClr val="7834BC"/>
                </a:solidFill>
                <a:effectLst/>
                <a:latin typeface="Helvetica Neue"/>
                <a:hlinkClick r:id="rId3"/>
              </a:rPr>
              <a:t>Indigenous research</a:t>
            </a:r>
            <a:r>
              <a:rPr lang="en-US" b="0" i="0" dirty="0">
                <a:solidFill>
                  <a:srgbClr val="333333"/>
                </a:solidFill>
                <a:effectLst/>
                <a:latin typeface="Helvetica Neue"/>
              </a:rPr>
              <a:t> approaches and methodologies, depending on the nature of the project. When conducting Indigenous research, researchers must commit to respectful relationships with Indigenous Peoples and communities (see the </a:t>
            </a:r>
            <a:r>
              <a:rPr lang="en-US" b="0" i="0" u="sng" dirty="0">
                <a:solidFill>
                  <a:srgbClr val="7834BC"/>
                </a:solidFill>
                <a:effectLst/>
                <a:latin typeface="Helvetica Neue"/>
                <a:hlinkClick r:id="rId4"/>
              </a:rPr>
              <a:t>Guidelines for the Merit Review of Indigenous Research</a:t>
            </a:r>
            <a:r>
              <a:rPr lang="en-US" b="0" i="0" dirty="0">
                <a:solidFill>
                  <a:srgbClr val="333333"/>
                </a:solidFill>
                <a:effectLst/>
                <a:latin typeface="Helvetica Neue"/>
              </a:rPr>
              <a:t> and </a:t>
            </a:r>
            <a:r>
              <a:rPr lang="en-US" b="0" i="0" u="sng" dirty="0">
                <a:solidFill>
                  <a:srgbClr val="7834BC"/>
                </a:solidFill>
                <a:effectLst/>
                <a:latin typeface="Helvetica Neue"/>
                <a:hlinkClick r:id="rId5"/>
              </a:rPr>
              <a:t>Chapter 9: Research Involving the First Nations, Inuit and Métis Peoples of Canada</a:t>
            </a:r>
            <a:r>
              <a:rPr lang="en-US" b="0" i="0" dirty="0">
                <a:solidFill>
                  <a:srgbClr val="333333"/>
                </a:solidFill>
                <a:effectLst/>
                <a:latin typeface="Helvetica Neue"/>
              </a:rPr>
              <a:t> of the </a:t>
            </a:r>
            <a:r>
              <a:rPr lang="en-US" b="0" i="0" u="sng" dirty="0">
                <a:solidFill>
                  <a:srgbClr val="7834BC"/>
                </a:solidFill>
                <a:effectLst/>
                <a:latin typeface="Helvetica Neue"/>
                <a:hlinkClick r:id="rId6"/>
              </a:rPr>
              <a:t>Tri-Council Policy Statement: Ethical Conduct for Research Involving Humans</a:t>
            </a:r>
            <a:r>
              <a:rPr lang="en-US" b="0" i="0" dirty="0">
                <a:solidFill>
                  <a:srgbClr val="333333"/>
                </a:solidFill>
                <a:effectLst/>
                <a:latin typeface="Helvetica Neue"/>
              </a:rPr>
              <a:t>).</a:t>
            </a: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endParaRPr lang="en-US" dirty="0">
              <a:solidFill>
                <a:srgbClr val="333333"/>
              </a:solidFill>
              <a:latin typeface="Helvetica Neue"/>
            </a:endParaRPr>
          </a:p>
          <a:p>
            <a:pPr marL="0" indent="0">
              <a:buNone/>
            </a:pPr>
            <a:r>
              <a:rPr lang="en-US" sz="1200" dirty="0">
                <a:solidFill>
                  <a:srgbClr val="333333"/>
                </a:solidFill>
                <a:latin typeface="Helvetica Neue"/>
              </a:rPr>
              <a:t>SSHRC Partnership grant EDI information</a:t>
            </a:r>
            <a:endParaRPr lang="en-US" sz="1200" dirty="0"/>
          </a:p>
        </p:txBody>
      </p:sp>
    </p:spTree>
    <p:extLst>
      <p:ext uri="{BB962C8B-B14F-4D97-AF65-F5344CB8AC3E}">
        <p14:creationId xmlns:p14="http://schemas.microsoft.com/office/powerpoint/2010/main" val="1736456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13EE3-F607-40DB-91C7-BF024C642A82}"/>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3192520E-6D23-4F55-AA37-04A0EDDC29CC}"/>
              </a:ext>
            </a:extLst>
          </p:cNvPr>
          <p:cNvSpPr>
            <a:spLocks noGrp="1"/>
          </p:cNvSpPr>
          <p:nvPr>
            <p:ph idx="1"/>
          </p:nvPr>
        </p:nvSpPr>
        <p:spPr/>
        <p:txBody>
          <a:bodyPr/>
          <a:lstStyle/>
          <a:p>
            <a:r>
              <a:rPr lang="en-US" sz="1800" dirty="0"/>
              <a:t>RASI EDI </a:t>
            </a:r>
            <a:r>
              <a:rPr lang="en-US" sz="1800" dirty="0">
                <a:hlinkClick r:id="rId2"/>
              </a:rPr>
              <a:t>https://vpresearch.usask.ca/rasi/resource-hub/edi-equity-diversity-inclusion.php</a:t>
            </a:r>
            <a:endParaRPr lang="en-US" sz="1800" dirty="0"/>
          </a:p>
          <a:p>
            <a:r>
              <a:rPr lang="en-US" sz="1800" dirty="0"/>
              <a:t>EDI- Recruitment </a:t>
            </a:r>
            <a:r>
              <a:rPr lang="en-US" sz="1800" dirty="0">
                <a:hlinkClick r:id="rId3"/>
              </a:rPr>
              <a:t>https://jira.usask.ca/servicedesk/customer/kb/view/1346961465?q=Equity%2C+Diversity%2C+and+Inclusion+%28EDI%29+in+Recruitment</a:t>
            </a:r>
            <a:endParaRPr lang="en-US" sz="1800" dirty="0"/>
          </a:p>
          <a:p>
            <a:r>
              <a:rPr lang="en-US" sz="1800" dirty="0"/>
              <a:t>NFRF EDI </a:t>
            </a:r>
            <a:r>
              <a:rPr lang="en-US" sz="1800" dirty="0">
                <a:hlinkClick r:id="rId4"/>
              </a:rPr>
              <a:t>https://www.sshrc-crsh.gc.ca/funding-financement/nfrf-fnfr/edi-eng.aspx#3</a:t>
            </a:r>
            <a:endParaRPr lang="en-US" sz="1800" dirty="0"/>
          </a:p>
          <a:p>
            <a:r>
              <a:rPr lang="en-US" dirty="0"/>
              <a:t>SSHRC Best Practices in EDI-</a:t>
            </a:r>
            <a:r>
              <a:rPr lang="en-US" dirty="0">
                <a:hlinkClick r:id="rId5"/>
              </a:rPr>
              <a:t>https://www.sshrc-crsh.gc.ca/funding-financement/nfrf-fnfr/edi-eng.aspx#5</a:t>
            </a:r>
            <a:endParaRPr lang="en-US" dirty="0"/>
          </a:p>
        </p:txBody>
      </p:sp>
    </p:spTree>
    <p:extLst>
      <p:ext uri="{BB962C8B-B14F-4D97-AF65-F5344CB8AC3E}">
        <p14:creationId xmlns:p14="http://schemas.microsoft.com/office/powerpoint/2010/main" val="18339138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56</TotalTime>
  <Words>802</Words>
  <Application>Microsoft Office PowerPoint</Application>
  <PresentationFormat>Widescreen</PresentationFormat>
  <Paragraphs>51</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Helvetica</vt:lpstr>
      <vt:lpstr>Helvetica Neue</vt:lpstr>
      <vt:lpstr>Trebuchet MS</vt:lpstr>
      <vt:lpstr>Wingdings 3</vt:lpstr>
      <vt:lpstr>Facet</vt:lpstr>
      <vt:lpstr>EDI SSHRC </vt:lpstr>
      <vt:lpstr>What is EDI in research practice </vt:lpstr>
      <vt:lpstr>Implementing EDI in Research Practice</vt:lpstr>
      <vt:lpstr>EDI in research design (EDI-RD) </vt:lpstr>
      <vt:lpstr>Implementing EDI in research design</vt:lpstr>
      <vt:lpstr>Indigenous Research</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 SSHRC</dc:title>
  <dc:creator>Ebach, Tera</dc:creator>
  <cp:lastModifiedBy>Rissling Olson, Kristina</cp:lastModifiedBy>
  <cp:revision>2</cp:revision>
  <dcterms:created xsi:type="dcterms:W3CDTF">2022-02-15T15:30:40Z</dcterms:created>
  <dcterms:modified xsi:type="dcterms:W3CDTF">2022-02-28T14:59:09Z</dcterms:modified>
</cp:coreProperties>
</file>