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3" r:id="rId2"/>
    <p:sldId id="274" r:id="rId3"/>
    <p:sldId id="275" r:id="rId4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40"/>
    <a:srgbClr val="000000"/>
    <a:srgbClr val="FFFFFF"/>
    <a:srgbClr val="6D6E71"/>
    <a:srgbClr val="FFD204"/>
    <a:srgbClr val="0B6240"/>
    <a:srgbClr val="BED600"/>
    <a:srgbClr val="ABBF2A"/>
    <a:srgbClr val="719500"/>
    <a:srgbClr val="C0E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9"/>
    <p:restoredTop sz="94572"/>
  </p:normalViewPr>
  <p:slideViewPr>
    <p:cSldViewPr>
      <p:cViewPr varScale="1">
        <p:scale>
          <a:sx n="94" d="100"/>
          <a:sy n="94" d="100"/>
        </p:scale>
        <p:origin x="200" y="4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2" d="100"/>
          <a:sy n="152" d="100"/>
        </p:scale>
        <p:origin x="-4136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140EAAF-937D-4845-8374-19E74B71F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CED1E75-50C5-E747-ADC7-8315CFF181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" charset="0"/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33D4541-1114-D449-9286-78B0078FACBA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92551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" charset="0"/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33D4541-1114-D449-9286-78B0078FACBA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44804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" charset="0"/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33D4541-1114-D449-9286-78B0078FACBA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7200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B624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0755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216" y="1524000"/>
            <a:ext cx="5090584" cy="449580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524000"/>
            <a:ext cx="5080000" cy="449580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0972800" cy="6858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4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0972800" cy="6858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68512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428750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068512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37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762000"/>
            <a:ext cx="4011084" cy="9144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762002"/>
            <a:ext cx="6815667" cy="53641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676402"/>
            <a:ext cx="4011084" cy="4449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6A40"/>
                </a:solidFill>
                <a:latin typeface="+mn-lt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299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036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6A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5067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45067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C00D72-CF87-D048-A84A-75363AC0F1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143B79-7B38-B543-9E1A-FCAC11C2DF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00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24FC3B-25F5-E343-AF74-8EC6EE37D9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B805318-7A1C-4D4F-A85E-E23A779877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56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6D6E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733A66-5669-1B4A-A9C5-CD1D58974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29F5DD-1176-DB45-84D6-CD73BD218B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16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7322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183619-D7D0-9F47-AD00-E38AB704CB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E7DBCD-5E97-0E46-98F8-0608EBC59A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15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3" y="838200"/>
            <a:ext cx="11400367" cy="609600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1600200"/>
            <a:ext cx="11400367" cy="4495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55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 baseline="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+mn-lt"/>
              </a:defRPr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77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4DCB66-9CC0-AB49-8C68-9E86F298E35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249" y="231590"/>
            <a:ext cx="1683405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B2E2DC-F0E0-3A4D-90ED-9A7C96DF606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829892" y="6249600"/>
            <a:ext cx="2163988" cy="4262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3" r:id="rId4"/>
    <p:sldLayoutId id="2147483962" r:id="rId5"/>
    <p:sldLayoutId id="2147483964" r:id="rId6"/>
    <p:sldLayoutId id="2147483965" r:id="rId7"/>
    <p:sldLayoutId id="2147483949" r:id="rId8"/>
    <p:sldLayoutId id="2147483950" r:id="rId9"/>
    <p:sldLayoutId id="2147483951" r:id="rId10"/>
    <p:sldLayoutId id="2147483952" r:id="rId11"/>
    <p:sldLayoutId id="2147483955" r:id="rId12"/>
    <p:sldLayoutId id="214748395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/>
          <a:ea typeface="ＭＳ Ｐゴシック" pitchFamily="-108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9pPr>
    </p:titleStyle>
    <p:bodyStyle>
      <a:lvl1pPr marL="269868" indent="-269868" algn="l" rtl="0" eaLnBrk="0" fontAlgn="base" hangingPunct="0">
        <a:spcBef>
          <a:spcPct val="20000"/>
        </a:spcBef>
        <a:spcAft>
          <a:spcPct val="0"/>
        </a:spcAft>
        <a:buSzPct val="75000"/>
        <a:buFont typeface="Wingdings" charset="2"/>
        <a:buChar char="§"/>
        <a:defRPr sz="28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1pPr>
      <a:lvl2pPr marL="914377" indent="-457189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AutoNum type="alphaLcParenR"/>
        <a:defRPr sz="24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2pPr>
      <a:lvl3pPr marL="1371566" indent="-457189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3pPr>
      <a:lvl4pPr marL="1752556" indent="-38099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4pPr>
      <a:lvl5pPr marL="2209745" indent="-38099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5pPr>
      <a:lvl6pPr marL="2666933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6pPr>
      <a:lvl7pPr marL="3124122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7pPr>
      <a:lvl8pPr marL="3581310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8pPr>
      <a:lvl9pPr marL="4038499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27694A66-EDFE-B244-86CD-77CA32DDFCA6}"/>
              </a:ext>
            </a:extLst>
          </p:cNvPr>
          <p:cNvSpPr txBox="1">
            <a:spLocks/>
          </p:cNvSpPr>
          <p:nvPr/>
        </p:nvSpPr>
        <p:spPr bwMode="auto">
          <a:xfrm>
            <a:off x="2016826" y="0"/>
            <a:ext cx="8229600" cy="6858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 i="0" baseline="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9pPr>
          </a:lstStyle>
          <a:p>
            <a:r>
              <a:rPr lang="en-US" altLang="en-US" sz="44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Challenge (40%)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80E5E1C-E0AD-4F4F-AC52-27ECBDB5D898}"/>
              </a:ext>
            </a:extLst>
          </p:cNvPr>
          <p:cNvSpPr txBox="1">
            <a:spLocks/>
          </p:cNvSpPr>
          <p:nvPr/>
        </p:nvSpPr>
        <p:spPr>
          <a:xfrm>
            <a:off x="135577" y="743651"/>
            <a:ext cx="2133600" cy="639763"/>
          </a:xfrm>
          <a:prstGeom prst="rect">
            <a:avLst/>
          </a:prstGeom>
          <a:effectLst/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-108" charset="2"/>
              <a:buNone/>
              <a:defRPr sz="2400" baseline="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en-CA" altLang="en-US" sz="3600" b="1" kern="0" dirty="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Calibri" panose="020F0502020204030204" pitchFamily="34" charset="0"/>
              </a:rPr>
              <a:t>Explore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F68CADF5-32C4-6047-8A14-14D58CB1E3A8}"/>
              </a:ext>
            </a:extLst>
          </p:cNvPr>
          <p:cNvSpPr txBox="1">
            <a:spLocks/>
          </p:cNvSpPr>
          <p:nvPr/>
        </p:nvSpPr>
        <p:spPr bwMode="auto">
          <a:xfrm>
            <a:off x="264227" y="1441265"/>
            <a:ext cx="5867399" cy="39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buChar char="§"/>
              <a:defRPr sz="28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r>
              <a:rPr lang="en-CA" altLang="en-US" sz="16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Clarity of Purpose and objectives</a:t>
            </a:r>
          </a:p>
          <a:p>
            <a:r>
              <a:rPr lang="en-CA" altLang="en-US" sz="1600" kern="0" dirty="0">
                <a:latin typeface="+mn-lt"/>
                <a:ea typeface="ＭＳ Ｐゴシック" charset="-128"/>
                <a:cs typeface="Calibri" charset="0"/>
              </a:rPr>
              <a:t>Research gaps and </a:t>
            </a:r>
            <a:r>
              <a:rPr lang="en-CA" altLang="en-US" sz="16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rationale </a:t>
            </a:r>
            <a:r>
              <a:rPr lang="en-CA" altLang="en-US" sz="1600" kern="0" dirty="0">
                <a:latin typeface="+mn-lt"/>
                <a:ea typeface="ＭＳ Ｐゴシック" charset="-128"/>
                <a:cs typeface="Calibri" charset="0"/>
              </a:rPr>
              <a:t>for the </a:t>
            </a:r>
            <a:r>
              <a:rPr lang="en-CA" altLang="en-US" sz="1600" kern="0" dirty="0">
                <a:highlight>
                  <a:srgbClr val="FFFF00"/>
                </a:highlight>
                <a:latin typeface="+mn-lt"/>
                <a:ea typeface="ＭＳ Ｐゴシック" charset="-128"/>
                <a:cs typeface="Calibri" charset="0"/>
              </a:rPr>
              <a:t>research</a:t>
            </a:r>
            <a:r>
              <a:rPr lang="en-CA" altLang="en-US" sz="1600" kern="0" dirty="0">
                <a:latin typeface="+mn-lt"/>
                <a:ea typeface="ＭＳ Ｐゴシック" charset="-128"/>
                <a:cs typeface="Calibri" charset="0"/>
              </a:rPr>
              <a:t> is clear</a:t>
            </a:r>
          </a:p>
          <a:p>
            <a:r>
              <a:rPr lang="en-CA" altLang="en-US" sz="16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Originality and significance </a:t>
            </a:r>
            <a:r>
              <a:rPr lang="en-CA" altLang="en-US" sz="1600" kern="0" dirty="0">
                <a:latin typeface="+mn-lt"/>
                <a:ea typeface="ＭＳ Ｐゴシック" charset="-128"/>
                <a:cs typeface="Calibri" charset="0"/>
              </a:rPr>
              <a:t>of the </a:t>
            </a:r>
            <a:r>
              <a:rPr lang="en-CA" altLang="en-US" sz="1600" kern="0" dirty="0">
                <a:highlight>
                  <a:srgbClr val="FFFF00"/>
                </a:highlight>
                <a:latin typeface="+mn-lt"/>
                <a:ea typeface="ＭＳ Ｐゴシック" charset="-128"/>
                <a:cs typeface="Calibri" charset="0"/>
              </a:rPr>
              <a:t>research</a:t>
            </a:r>
          </a:p>
          <a:p>
            <a:r>
              <a:rPr lang="en-CA" altLang="en-US" sz="1600" kern="0" dirty="0">
                <a:solidFill>
                  <a:srgbClr val="FF0000"/>
                </a:solidFill>
                <a:latin typeface="+mn-lt"/>
                <a:ea typeface="ＭＳ Ｐゴシック" charset="-128"/>
                <a:cs typeface="Calibri" charset="0"/>
              </a:rPr>
              <a:t>Research is appropriately grounded in the scholarly literature</a:t>
            </a:r>
          </a:p>
          <a:p>
            <a:r>
              <a:rPr lang="en-CA" altLang="en-US" sz="1600" kern="0" dirty="0">
                <a:solidFill>
                  <a:srgbClr val="FF0000"/>
                </a:solidFill>
                <a:latin typeface="+mn-lt"/>
                <a:ea typeface="ＭＳ Ｐゴシック" charset="-128"/>
                <a:cs typeface="Calibri" charset="0"/>
              </a:rPr>
              <a:t>Theoretical/conceptual framework is appropriate for the research question and research design</a:t>
            </a:r>
          </a:p>
          <a:p>
            <a:r>
              <a:rPr lang="en-CA" altLang="en-US" sz="1600" kern="0" dirty="0">
                <a:solidFill>
                  <a:srgbClr val="FF0000"/>
                </a:solidFill>
                <a:latin typeface="+mn-lt"/>
                <a:ea typeface="ＭＳ Ｐゴシック" charset="-128"/>
                <a:cs typeface="Calibri" charset="0"/>
              </a:rPr>
              <a:t>Methods (data collection, analysis, etc.) are clearly described</a:t>
            </a:r>
          </a:p>
          <a:p>
            <a:r>
              <a:rPr lang="en-CA" altLang="en-US" sz="1600" kern="0" dirty="0">
                <a:solidFill>
                  <a:srgbClr val="FF0000"/>
                </a:solidFill>
                <a:latin typeface="+mn-lt"/>
                <a:ea typeface="ＭＳ Ｐゴシック" charset="-128"/>
                <a:cs typeface="Calibri" charset="0"/>
              </a:rPr>
              <a:t>Quality of student/researcher/personnel training and mentorship strategies</a:t>
            </a:r>
          </a:p>
          <a:p>
            <a:r>
              <a:rPr lang="en-CA" altLang="en-US" sz="16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Potential for influence/impact within the scholarly community</a:t>
            </a:r>
          </a:p>
          <a:p>
            <a:r>
              <a:rPr lang="en-CA" altLang="en-US" sz="16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Potential for influence/impact beyond the scholarly community</a:t>
            </a:r>
          </a:p>
          <a:p>
            <a:r>
              <a:rPr lang="en-CA" altLang="en-US" sz="16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Extent to which constructs and practices that support equity, diversity, and inclusion are evident in the conceptualization/design of the </a:t>
            </a:r>
            <a:r>
              <a:rPr lang="en-CA" altLang="en-US" sz="1600" kern="0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  <a:ea typeface="ＭＳ Ｐゴシック" charset="-128"/>
                <a:cs typeface="Calibri" charset="0"/>
              </a:rPr>
              <a:t>research project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F68CADF5-32C4-6047-8A14-14D58CB1E3A8}"/>
              </a:ext>
            </a:extLst>
          </p:cNvPr>
          <p:cNvSpPr txBox="1">
            <a:spLocks/>
          </p:cNvSpPr>
          <p:nvPr/>
        </p:nvSpPr>
        <p:spPr bwMode="auto">
          <a:xfrm>
            <a:off x="6324600" y="2601915"/>
            <a:ext cx="5410200" cy="39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buChar char="§"/>
              <a:defRPr sz="28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endParaRPr lang="en-CA" altLang="en-US" sz="2000" kern="0" dirty="0">
              <a:latin typeface="+mn-lt"/>
              <a:ea typeface="ＭＳ Ｐゴシック" charset="-128"/>
              <a:cs typeface="Calibri" charset="0"/>
            </a:endParaRP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28EC2903-C589-284D-9D1D-63B3E344AF51}"/>
              </a:ext>
            </a:extLst>
          </p:cNvPr>
          <p:cNvSpPr txBox="1">
            <a:spLocks/>
          </p:cNvSpPr>
          <p:nvPr/>
        </p:nvSpPr>
        <p:spPr>
          <a:xfrm>
            <a:off x="6147460" y="755465"/>
            <a:ext cx="2476500" cy="639763"/>
          </a:xfrm>
          <a:prstGeom prst="rect">
            <a:avLst/>
          </a:prstGeom>
          <a:effectLst/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-108" charset="2"/>
              <a:buNone/>
              <a:defRPr sz="2400" baseline="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en-CA" altLang="en-US" sz="3600" b="1" kern="0" dirty="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Calibri" panose="020F0502020204030204" pitchFamily="34" charset="0"/>
              </a:rPr>
              <a:t>Exchange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59C6BACA-D0A6-4348-AD84-7A27A2A9D5BD}"/>
              </a:ext>
            </a:extLst>
          </p:cNvPr>
          <p:cNvSpPr txBox="1">
            <a:spLocks/>
          </p:cNvSpPr>
          <p:nvPr/>
        </p:nvSpPr>
        <p:spPr bwMode="auto">
          <a:xfrm>
            <a:off x="6324600" y="1395228"/>
            <a:ext cx="5715000" cy="39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buChar char="§"/>
              <a:defRPr sz="28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r>
              <a:rPr lang="en-CA" altLang="en-US" sz="16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Clarity of Purpose and objectives</a:t>
            </a:r>
          </a:p>
          <a:p>
            <a:r>
              <a:rPr lang="en-CA" altLang="en-US" sz="16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Rationale </a:t>
            </a:r>
            <a:r>
              <a:rPr lang="en-CA" altLang="en-US" sz="1600" kern="0" dirty="0">
                <a:latin typeface="+mn-lt"/>
                <a:ea typeface="ＭＳ Ｐゴシック" charset="-128"/>
                <a:cs typeface="Calibri" charset="0"/>
              </a:rPr>
              <a:t>for the proposed </a:t>
            </a:r>
            <a:r>
              <a:rPr lang="en-CA" altLang="en-US" sz="1600" kern="0" dirty="0">
                <a:highlight>
                  <a:srgbClr val="FFFF00"/>
                </a:highlight>
                <a:latin typeface="+mn-lt"/>
                <a:ea typeface="ＭＳ Ｐゴシック" charset="-128"/>
                <a:cs typeface="Calibri" charset="0"/>
              </a:rPr>
              <a:t>activity</a:t>
            </a:r>
            <a:r>
              <a:rPr lang="en-CA" altLang="en-US" sz="1600" kern="0" dirty="0">
                <a:latin typeface="+mn-lt"/>
                <a:ea typeface="ＭＳ Ｐゴシック" charset="-128"/>
                <a:cs typeface="Calibri" charset="0"/>
              </a:rPr>
              <a:t> (e.g. scholarly, policy, and societal</a:t>
            </a:r>
          </a:p>
          <a:p>
            <a:r>
              <a:rPr lang="en-CA" altLang="en-US" sz="16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Originality</a:t>
            </a:r>
            <a:r>
              <a:rPr lang="en-CA" altLang="en-US" sz="1600" kern="0" dirty="0">
                <a:latin typeface="+mn-lt"/>
                <a:ea typeface="ＭＳ Ｐゴシック" charset="-128"/>
                <a:cs typeface="Calibri" charset="0"/>
              </a:rPr>
              <a:t> and</a:t>
            </a:r>
            <a:r>
              <a:rPr lang="en-CA" altLang="en-US" sz="16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 forward-looking </a:t>
            </a:r>
            <a:r>
              <a:rPr lang="en-CA" altLang="en-US" sz="1600" kern="0" dirty="0">
                <a:highlight>
                  <a:srgbClr val="FFFF00"/>
                </a:highlight>
                <a:latin typeface="+mn-lt"/>
                <a:ea typeface="ＭＳ Ｐゴシック" charset="-128"/>
                <a:cs typeface="Calibri" charset="0"/>
              </a:rPr>
              <a:t>knowledge exchange </a:t>
            </a:r>
            <a:r>
              <a:rPr lang="en-CA" altLang="en-US" sz="1600" kern="0" dirty="0">
                <a:latin typeface="+mn-lt"/>
                <a:ea typeface="ＭＳ Ｐゴシック" charset="-128"/>
                <a:cs typeface="Calibri" charset="0"/>
              </a:rPr>
              <a:t>agenda</a:t>
            </a:r>
          </a:p>
          <a:p>
            <a:r>
              <a:rPr lang="en-CA" altLang="en-US" sz="16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Significance of the proposed activities</a:t>
            </a:r>
          </a:p>
          <a:p>
            <a:r>
              <a:rPr lang="en-CA" altLang="en-US" sz="1600" kern="0" dirty="0">
                <a:solidFill>
                  <a:srgbClr val="FF0000"/>
                </a:solidFill>
                <a:latin typeface="+mn-lt"/>
                <a:ea typeface="ＭＳ Ｐゴシック" charset="-128"/>
                <a:cs typeface="Calibri" charset="0"/>
              </a:rPr>
              <a:t>Appropriateness of the approach (e.g. design, activities, etc.)</a:t>
            </a:r>
          </a:p>
          <a:p>
            <a:r>
              <a:rPr lang="en-CA" altLang="en-US" sz="1600" kern="0" dirty="0">
                <a:solidFill>
                  <a:srgbClr val="FF0000"/>
                </a:solidFill>
                <a:latin typeface="+mn-lt"/>
                <a:ea typeface="ＭＳ Ｐゴシック" charset="-128"/>
                <a:cs typeface="Calibri" charset="0"/>
              </a:rPr>
              <a:t>Engagement of partners or partner agencies</a:t>
            </a:r>
          </a:p>
          <a:p>
            <a:r>
              <a:rPr lang="en-CA" altLang="en-US" sz="1600" kern="0" dirty="0">
                <a:solidFill>
                  <a:srgbClr val="FF0000"/>
                </a:solidFill>
                <a:latin typeface="+mn-lt"/>
                <a:ea typeface="ＭＳ Ｐゴシック" charset="-128"/>
                <a:cs typeface="Calibri" charset="0"/>
              </a:rPr>
              <a:t>Contribution to knowledge preservation, access, or mobilization</a:t>
            </a:r>
          </a:p>
          <a:p>
            <a:r>
              <a:rPr lang="en-CA" altLang="en-US" sz="16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Potential for influence/impact within the scholarly community</a:t>
            </a:r>
          </a:p>
          <a:p>
            <a:r>
              <a:rPr lang="en-CA" altLang="en-US" sz="16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Potential for influence/impact beyond the scholarly community</a:t>
            </a:r>
          </a:p>
          <a:p>
            <a:r>
              <a:rPr lang="en-CA" altLang="en-US" sz="16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Extent to which constructs and practices that support equity, diversity, and inclusion are evident in the conceptualization/design of the </a:t>
            </a:r>
            <a:r>
              <a:rPr lang="en-CA" altLang="en-US" sz="1600" kern="0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  <a:ea typeface="ＭＳ Ｐゴシック" charset="-128"/>
                <a:cs typeface="Calibri" charset="0"/>
              </a:rPr>
              <a:t>knowledge exchange</a:t>
            </a:r>
          </a:p>
        </p:txBody>
      </p:sp>
    </p:spTree>
    <p:extLst>
      <p:ext uri="{BB962C8B-B14F-4D97-AF65-F5344CB8AC3E}">
        <p14:creationId xmlns:p14="http://schemas.microsoft.com/office/powerpoint/2010/main" val="339501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5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27694A66-EDFE-B244-86CD-77CA32DDFCA6}"/>
              </a:ext>
            </a:extLst>
          </p:cNvPr>
          <p:cNvSpPr txBox="1">
            <a:spLocks/>
          </p:cNvSpPr>
          <p:nvPr/>
        </p:nvSpPr>
        <p:spPr bwMode="auto">
          <a:xfrm>
            <a:off x="1981200" y="609600"/>
            <a:ext cx="8229600" cy="6858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 i="0" baseline="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9pPr>
          </a:lstStyle>
          <a:p>
            <a:r>
              <a:rPr lang="en-US" altLang="en-US" sz="44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Feasibility (20%)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80E5E1C-E0AD-4F4F-AC52-27ECBDB5D898}"/>
              </a:ext>
            </a:extLst>
          </p:cNvPr>
          <p:cNvSpPr txBox="1">
            <a:spLocks/>
          </p:cNvSpPr>
          <p:nvPr/>
        </p:nvSpPr>
        <p:spPr>
          <a:xfrm>
            <a:off x="306780" y="1699418"/>
            <a:ext cx="2055420" cy="639763"/>
          </a:xfrm>
          <a:prstGeom prst="rect">
            <a:avLst/>
          </a:prstGeom>
          <a:effectLst/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-108" charset="2"/>
              <a:buNone/>
              <a:defRPr sz="2400" baseline="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en-CA" altLang="en-US" sz="3600" b="1" kern="0" dirty="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Calibri" panose="020F0502020204030204" pitchFamily="34" charset="0"/>
              </a:rPr>
              <a:t>Explore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F68CADF5-32C4-6047-8A14-14D58CB1E3A8}"/>
              </a:ext>
            </a:extLst>
          </p:cNvPr>
          <p:cNvSpPr txBox="1">
            <a:spLocks/>
          </p:cNvSpPr>
          <p:nvPr/>
        </p:nvSpPr>
        <p:spPr bwMode="auto">
          <a:xfrm>
            <a:off x="292925" y="2743200"/>
            <a:ext cx="5791200" cy="225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buChar char="§"/>
              <a:defRPr sz="28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r>
              <a:rPr lang="en-CA" altLang="en-US" sz="22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Achievable within the stated timelines</a:t>
            </a:r>
          </a:p>
          <a:p>
            <a:r>
              <a:rPr lang="en-CA" altLang="en-US" sz="22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Budget justification and appropriateness </a:t>
            </a:r>
            <a:r>
              <a:rPr lang="en-CA" altLang="en-US" sz="2200" kern="0" dirty="0">
                <a:latin typeface="+mn-lt"/>
                <a:ea typeface="ＭＳ Ｐゴシック" charset="-128"/>
                <a:cs typeface="Calibri" charset="0"/>
              </a:rPr>
              <a:t>to the </a:t>
            </a:r>
            <a:r>
              <a:rPr lang="en-CA" altLang="en-US" sz="2200" kern="0" dirty="0">
                <a:highlight>
                  <a:srgbClr val="FFFF00"/>
                </a:highlight>
                <a:latin typeface="+mn-lt"/>
                <a:ea typeface="ＭＳ Ｐゴシック" charset="-128"/>
                <a:cs typeface="Calibri" charset="0"/>
              </a:rPr>
              <a:t>research</a:t>
            </a:r>
          </a:p>
          <a:p>
            <a:r>
              <a:rPr lang="en-CA" altLang="en-US" sz="2200" kern="0" dirty="0">
                <a:solidFill>
                  <a:srgbClr val="FF0000"/>
                </a:solidFill>
                <a:latin typeface="+mn-lt"/>
                <a:ea typeface="ＭＳ Ｐゴシック" charset="-128"/>
                <a:cs typeface="Calibri" charset="0"/>
              </a:rPr>
              <a:t>Quality of knowledge mobilization plan within the scholarly community</a:t>
            </a:r>
          </a:p>
          <a:p>
            <a:r>
              <a:rPr lang="en-CA" altLang="en-US" sz="2200" kern="0" dirty="0">
                <a:solidFill>
                  <a:srgbClr val="FF0000"/>
                </a:solidFill>
                <a:latin typeface="+mn-lt"/>
                <a:ea typeface="ＭＳ Ｐゴシック" charset="-128"/>
                <a:cs typeface="Calibri" charset="0"/>
              </a:rPr>
              <a:t>Quality of knowledge mobilization plan beyond the scholarly community</a:t>
            </a:r>
          </a:p>
          <a:p>
            <a:r>
              <a:rPr lang="en-CA" altLang="en-US" sz="22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Indications of leveraging cash or in-kind support from other sources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5BABC91B-52DE-F94A-B5B8-9E7307CAE3D9}"/>
              </a:ext>
            </a:extLst>
          </p:cNvPr>
          <p:cNvSpPr txBox="1">
            <a:spLocks/>
          </p:cNvSpPr>
          <p:nvPr/>
        </p:nvSpPr>
        <p:spPr>
          <a:xfrm>
            <a:off x="6244444" y="1661318"/>
            <a:ext cx="2366156" cy="639763"/>
          </a:xfrm>
          <a:prstGeom prst="rect">
            <a:avLst/>
          </a:prstGeom>
          <a:effectLst/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-108" charset="2"/>
              <a:buNone/>
              <a:defRPr sz="2400" baseline="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en-CA" altLang="en-US" sz="3600" b="1" kern="0" dirty="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Calibri" panose="020F0502020204030204" pitchFamily="34" charset="0"/>
              </a:rPr>
              <a:t>Exchange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F01AFFAB-4C1A-7542-8324-8C6E1C2CC126}"/>
              </a:ext>
            </a:extLst>
          </p:cNvPr>
          <p:cNvSpPr txBox="1">
            <a:spLocks/>
          </p:cNvSpPr>
          <p:nvPr/>
        </p:nvSpPr>
        <p:spPr bwMode="auto">
          <a:xfrm>
            <a:off x="6244443" y="2667000"/>
            <a:ext cx="5791199" cy="39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buChar char="§"/>
              <a:defRPr sz="28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r>
              <a:rPr lang="en-CA" altLang="en-US" sz="22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Achievable within the stated timelines</a:t>
            </a:r>
          </a:p>
          <a:p>
            <a:r>
              <a:rPr lang="en-CA" altLang="en-US" sz="22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Budget justification and appropriateness </a:t>
            </a:r>
            <a:r>
              <a:rPr lang="en-CA" altLang="en-US" sz="2200" kern="0" dirty="0">
                <a:latin typeface="+mn-lt"/>
                <a:ea typeface="ＭＳ Ｐゴシック" charset="-128"/>
                <a:cs typeface="Calibri" charset="0"/>
              </a:rPr>
              <a:t>to the proposed </a:t>
            </a:r>
            <a:r>
              <a:rPr lang="en-CA" altLang="en-US" sz="2200" kern="0" dirty="0">
                <a:highlight>
                  <a:srgbClr val="FFFF00"/>
                </a:highlight>
                <a:latin typeface="+mn-lt"/>
                <a:ea typeface="ＭＳ Ｐゴシック" charset="-128"/>
                <a:cs typeface="Calibri" charset="0"/>
              </a:rPr>
              <a:t>activities</a:t>
            </a:r>
          </a:p>
          <a:p>
            <a:r>
              <a:rPr lang="en-CA" altLang="en-US" sz="22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Indications for leveraging cash or in-kind support from other sources</a:t>
            </a:r>
          </a:p>
        </p:txBody>
      </p:sp>
    </p:spTree>
    <p:extLst>
      <p:ext uri="{BB962C8B-B14F-4D97-AF65-F5344CB8AC3E}">
        <p14:creationId xmlns:p14="http://schemas.microsoft.com/office/powerpoint/2010/main" val="402325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27694A66-EDFE-B244-86CD-77CA32DDFCA6}"/>
              </a:ext>
            </a:extLst>
          </p:cNvPr>
          <p:cNvSpPr txBox="1">
            <a:spLocks/>
          </p:cNvSpPr>
          <p:nvPr/>
        </p:nvSpPr>
        <p:spPr bwMode="auto">
          <a:xfrm>
            <a:off x="1963387" y="152400"/>
            <a:ext cx="8229600" cy="6858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 i="0" baseline="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9pPr>
          </a:lstStyle>
          <a:p>
            <a:r>
              <a:rPr lang="en-US" altLang="en-US" sz="44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Capability (40%)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80E5E1C-E0AD-4F4F-AC52-27ECBDB5D898}"/>
              </a:ext>
            </a:extLst>
          </p:cNvPr>
          <p:cNvSpPr txBox="1">
            <a:spLocks/>
          </p:cNvSpPr>
          <p:nvPr/>
        </p:nvSpPr>
        <p:spPr>
          <a:xfrm>
            <a:off x="304800" y="838200"/>
            <a:ext cx="1905000" cy="639763"/>
          </a:xfrm>
          <a:prstGeom prst="rect">
            <a:avLst/>
          </a:prstGeom>
          <a:effectLst/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-108" charset="2"/>
              <a:buNone/>
              <a:defRPr sz="2400" baseline="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en-CA" altLang="en-US" sz="3600" kern="0" dirty="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Calibri" panose="020F0502020204030204" pitchFamily="34" charset="0"/>
              </a:rPr>
              <a:t>Explore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F68CADF5-32C4-6047-8A14-14D58CB1E3A8}"/>
              </a:ext>
            </a:extLst>
          </p:cNvPr>
          <p:cNvSpPr txBox="1">
            <a:spLocks/>
          </p:cNvSpPr>
          <p:nvPr/>
        </p:nvSpPr>
        <p:spPr bwMode="auto">
          <a:xfrm>
            <a:off x="160317" y="1646196"/>
            <a:ext cx="5943600" cy="39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buChar char="§"/>
              <a:defRPr sz="28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r>
              <a:rPr lang="en-CA" altLang="en-US" sz="20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Quality of </a:t>
            </a:r>
            <a:r>
              <a:rPr lang="en-CA" altLang="en-US" sz="2000" kern="0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  <a:ea typeface="ＭＳ Ｐゴシック" charset="-128"/>
                <a:cs typeface="Calibri" charset="0"/>
              </a:rPr>
              <a:t>research team </a:t>
            </a:r>
            <a:r>
              <a:rPr lang="en-CA" altLang="en-US" sz="20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(including roles and responsibilities)</a:t>
            </a:r>
          </a:p>
          <a:p>
            <a:r>
              <a:rPr lang="en-CA" altLang="en-US" sz="20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Applicant’s research record relative to career stage</a:t>
            </a:r>
          </a:p>
          <a:p>
            <a:r>
              <a:rPr lang="en-CA" altLang="en-US" sz="20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Applicant’s record of </a:t>
            </a:r>
            <a:r>
              <a:rPr lang="en-CA" altLang="en-US" sz="2000" kern="0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  <a:ea typeface="ＭＳ Ｐゴシック" charset="-128"/>
                <a:cs typeface="Calibri" charset="0"/>
              </a:rPr>
              <a:t>student/researcher/personnel training </a:t>
            </a:r>
            <a:r>
              <a:rPr lang="en-CA" altLang="en-US" sz="20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relative to career stage</a:t>
            </a:r>
          </a:p>
          <a:p>
            <a:r>
              <a:rPr lang="en-CA" altLang="en-US" sz="20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Evidence of past knowledge mobilization activities (e.g. publications, contributions to public debate, media) and impacts on policy and practice</a:t>
            </a:r>
          </a:p>
          <a:p>
            <a:r>
              <a:rPr lang="en-CA" altLang="en-US" sz="20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Extent to which practices that support equity, diversity, and inclusion are evident in the design/recruitment/training of the research team</a:t>
            </a:r>
          </a:p>
          <a:p>
            <a:endParaRPr lang="en-CA" altLang="en-US" sz="2200" kern="0" dirty="0">
              <a:latin typeface="+mn-lt"/>
              <a:ea typeface="ＭＳ Ｐゴシック" charset="-128"/>
              <a:cs typeface="Calibri" charset="0"/>
            </a:endParaRP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F68CADF5-32C4-6047-8A14-14D58CB1E3A8}"/>
              </a:ext>
            </a:extLst>
          </p:cNvPr>
          <p:cNvSpPr txBox="1">
            <a:spLocks/>
          </p:cNvSpPr>
          <p:nvPr/>
        </p:nvSpPr>
        <p:spPr bwMode="auto">
          <a:xfrm>
            <a:off x="6781800" y="2576083"/>
            <a:ext cx="5410200" cy="39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buChar char="§"/>
              <a:defRPr sz="28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endParaRPr lang="en-CA" altLang="en-US" sz="2200" kern="0" dirty="0">
              <a:latin typeface="+mn-lt"/>
              <a:ea typeface="ＭＳ Ｐゴシック" charset="-128"/>
              <a:cs typeface="Calibri" charset="0"/>
            </a:endParaRP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6E75D789-5DA2-1041-A60A-B8B75F6CC81F}"/>
              </a:ext>
            </a:extLst>
          </p:cNvPr>
          <p:cNvSpPr txBox="1">
            <a:spLocks/>
          </p:cNvSpPr>
          <p:nvPr/>
        </p:nvSpPr>
        <p:spPr>
          <a:xfrm>
            <a:off x="6261265" y="922317"/>
            <a:ext cx="2246416" cy="639763"/>
          </a:xfrm>
          <a:prstGeom prst="rect">
            <a:avLst/>
          </a:prstGeom>
          <a:effectLst/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-108" charset="2"/>
              <a:buNone/>
              <a:defRPr sz="2400" baseline="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en-CA" altLang="en-US" sz="3600" kern="0" dirty="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Calibri" panose="020F0502020204030204" pitchFamily="34" charset="0"/>
              </a:rPr>
              <a:t>Exchange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C66C65D3-53D0-0F41-9546-610B7A033FBD}"/>
              </a:ext>
            </a:extLst>
          </p:cNvPr>
          <p:cNvSpPr txBox="1">
            <a:spLocks/>
          </p:cNvSpPr>
          <p:nvPr/>
        </p:nvSpPr>
        <p:spPr bwMode="auto">
          <a:xfrm>
            <a:off x="6400800" y="1646197"/>
            <a:ext cx="5599216" cy="39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buChar char="§"/>
              <a:defRPr sz="28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Calibri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r>
              <a:rPr lang="en-CA" altLang="en-US" sz="20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Quality of </a:t>
            </a:r>
            <a:r>
              <a:rPr lang="en-CA" altLang="en-US" sz="2000" kern="0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  <a:ea typeface="ＭＳ Ｐゴシック" charset="-128"/>
                <a:cs typeface="Calibri" charset="0"/>
              </a:rPr>
              <a:t>knowledge exchange </a:t>
            </a:r>
            <a:r>
              <a:rPr lang="en-CA" altLang="en-US" sz="20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team (including roles and responsibilities)</a:t>
            </a:r>
          </a:p>
          <a:p>
            <a:r>
              <a:rPr lang="en-CA" altLang="en-US" sz="20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Applicant’s research record and past experience relative to career stage</a:t>
            </a:r>
          </a:p>
          <a:p>
            <a:r>
              <a:rPr lang="en-CA" altLang="en-US" sz="20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Applicant’s record of </a:t>
            </a:r>
            <a:r>
              <a:rPr lang="en-CA" altLang="en-US" sz="2000" kern="0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  <a:ea typeface="ＭＳ Ｐゴシック" charset="-128"/>
                <a:cs typeface="Calibri" charset="0"/>
              </a:rPr>
              <a:t>collaboration or partnership experience </a:t>
            </a:r>
            <a:r>
              <a:rPr lang="en-CA" altLang="en-US" sz="20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relative to career stage</a:t>
            </a:r>
          </a:p>
          <a:p>
            <a:r>
              <a:rPr lang="en-CA" altLang="en-US" sz="20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Evidence of past knowledge mobilization activities (e.g. contributions to public debate, media) and impacts on policy and practice</a:t>
            </a:r>
          </a:p>
          <a:p>
            <a:r>
              <a:rPr lang="en-CA" altLang="en-US" sz="2000" kern="0" dirty="0">
                <a:solidFill>
                  <a:schemeClr val="tx1"/>
                </a:solidFill>
                <a:latin typeface="+mn-lt"/>
                <a:ea typeface="ＭＳ Ｐゴシック" charset="-128"/>
                <a:cs typeface="Calibri" charset="0"/>
              </a:rPr>
              <a:t>Extent to which practices that support equity, diversity, and inclusion are evident in the design/recruitment/training of the research team</a:t>
            </a:r>
          </a:p>
        </p:txBody>
      </p:sp>
    </p:spTree>
    <p:extLst>
      <p:ext uri="{BB962C8B-B14F-4D97-AF65-F5344CB8AC3E}">
        <p14:creationId xmlns:p14="http://schemas.microsoft.com/office/powerpoint/2010/main" val="122669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5" grpId="0" build="p"/>
      <p:bldP spid="7" grpId="0" build="p"/>
    </p:bldLst>
  </p:timing>
</p:sld>
</file>

<file path=ppt/theme/theme1.xml><?xml version="1.0" encoding="utf-8"?>
<a:theme xmlns:a="http://schemas.openxmlformats.org/drawingml/2006/main" name="Blank">
  <a:themeElements>
    <a:clrScheme name="USask 1">
      <a:dk1>
        <a:srgbClr val="000000"/>
      </a:dk1>
      <a:lt1>
        <a:srgbClr val="FFFFFF"/>
      </a:lt1>
      <a:dk2>
        <a:srgbClr val="006940"/>
      </a:dk2>
      <a:lt2>
        <a:srgbClr val="FFFFFF"/>
      </a:lt2>
      <a:accent1>
        <a:srgbClr val="FFD204"/>
      </a:accent1>
      <a:accent2>
        <a:srgbClr val="006940"/>
      </a:accent2>
      <a:accent3>
        <a:srgbClr val="BDD600"/>
      </a:accent3>
      <a:accent4>
        <a:srgbClr val="000000"/>
      </a:accent4>
      <a:accent5>
        <a:srgbClr val="999B9C"/>
      </a:accent5>
      <a:accent6>
        <a:srgbClr val="D6D6D3"/>
      </a:accent6>
      <a:hlink>
        <a:srgbClr val="006940"/>
      </a:hlink>
      <a:folHlink>
        <a:srgbClr val="7195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2861</TotalTime>
  <Words>458</Words>
  <Application>Microsoft Macintosh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Georgia</vt:lpstr>
      <vt:lpstr>Times</vt:lpstr>
      <vt:lpstr>Wingdings</vt:lpstr>
      <vt:lpstr>Blank</vt:lpstr>
      <vt:lpstr>PowerPoint Presentation</vt:lpstr>
      <vt:lpstr>PowerPoint Presentation</vt:lpstr>
      <vt:lpstr>PowerPoint Presentation</vt:lpstr>
    </vt:vector>
  </TitlesOfParts>
  <Company>Division of Media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W. David Snell</dc:creator>
  <cp:lastModifiedBy>Wallin, Dawn</cp:lastModifiedBy>
  <cp:revision>111</cp:revision>
  <cp:lastPrinted>2017-10-23T15:52:14Z</cp:lastPrinted>
  <dcterms:created xsi:type="dcterms:W3CDTF">2010-08-15T00:58:23Z</dcterms:created>
  <dcterms:modified xsi:type="dcterms:W3CDTF">2022-02-18T17:47:41Z</dcterms:modified>
</cp:coreProperties>
</file>