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1" r:id="rId5"/>
    <p:sldId id="318" r:id="rId6"/>
    <p:sldId id="315" r:id="rId7"/>
    <p:sldId id="336" r:id="rId8"/>
    <p:sldId id="319" r:id="rId9"/>
    <p:sldId id="340" r:id="rId10"/>
    <p:sldId id="339" r:id="rId11"/>
    <p:sldId id="332" r:id="rId12"/>
    <p:sldId id="341" r:id="rId13"/>
    <p:sldId id="324" r:id="rId14"/>
    <p:sldId id="342" r:id="rId15"/>
    <p:sldId id="326" r:id="rId16"/>
    <p:sldId id="291" r:id="rId1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40"/>
    <a:srgbClr val="C0E1AD"/>
    <a:srgbClr val="BED600"/>
    <a:srgbClr val="000000"/>
    <a:srgbClr val="006A40"/>
    <a:srgbClr val="ABBF2A"/>
    <a:srgbClr val="FFFFFF"/>
    <a:srgbClr val="6D6E71"/>
    <a:srgbClr val="FFD204"/>
    <a:srgbClr val="71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C27F6-477E-4A7A-A316-08D1C1B36EBE}" v="20" dt="2021-07-26T19:41:04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/>
    <p:restoredTop sz="94541"/>
  </p:normalViewPr>
  <p:slideViewPr>
    <p:cSldViewPr>
      <p:cViewPr>
        <p:scale>
          <a:sx n="62" d="100"/>
          <a:sy n="62" d="100"/>
        </p:scale>
        <p:origin x="152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2" d="100"/>
          <a:sy n="152" d="100"/>
        </p:scale>
        <p:origin x="-413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udhury, Sanjukta" userId="9d77d09d-7159-4356-8101-92c28c9b90e5" providerId="ADAL" clId="{6F4C27F6-477E-4A7A-A316-08D1C1B36EBE}"/>
    <pc:docChg chg="undo custSel addSld delSld modSld">
      <pc:chgData name="Choudhury, Sanjukta" userId="9d77d09d-7159-4356-8101-92c28c9b90e5" providerId="ADAL" clId="{6F4C27F6-477E-4A7A-A316-08D1C1B36EBE}" dt="2021-07-26T19:48:44.459" v="120" actId="47"/>
      <pc:docMkLst>
        <pc:docMk/>
      </pc:docMkLst>
      <pc:sldChg chg="addSp delSp modSp mod">
        <pc:chgData name="Choudhury, Sanjukta" userId="9d77d09d-7159-4356-8101-92c28c9b90e5" providerId="ADAL" clId="{6F4C27F6-477E-4A7A-A316-08D1C1B36EBE}" dt="2021-07-26T19:48:14.994" v="117" actId="207"/>
        <pc:sldMkLst>
          <pc:docMk/>
          <pc:sldMk cId="0" sldId="261"/>
        </pc:sldMkLst>
        <pc:spChg chg="add del mod">
          <ac:chgData name="Choudhury, Sanjukta" userId="9d77d09d-7159-4356-8101-92c28c9b90e5" providerId="ADAL" clId="{6F4C27F6-477E-4A7A-A316-08D1C1B36EBE}" dt="2021-07-26T19:47:47.146" v="109" actId="478"/>
          <ac:spMkLst>
            <pc:docMk/>
            <pc:sldMk cId="0" sldId="261"/>
            <ac:spMk id="3" creationId="{00000000-0000-0000-0000-000000000000}"/>
          </ac:spMkLst>
        </pc:spChg>
        <pc:spChg chg="mod">
          <ac:chgData name="Choudhury, Sanjukta" userId="9d77d09d-7159-4356-8101-92c28c9b90e5" providerId="ADAL" clId="{6F4C27F6-477E-4A7A-A316-08D1C1B36EBE}" dt="2021-07-26T16:53:07.791" v="38" actId="20577"/>
          <ac:spMkLst>
            <pc:docMk/>
            <pc:sldMk cId="0" sldId="261"/>
            <ac:spMk id="4" creationId="{D94DB7FD-EA99-42B3-B7A3-47AFA5D0E596}"/>
          </ac:spMkLst>
        </pc:spChg>
        <pc:spChg chg="mod">
          <ac:chgData name="Choudhury, Sanjukta" userId="9d77d09d-7159-4356-8101-92c28c9b90e5" providerId="ADAL" clId="{6F4C27F6-477E-4A7A-A316-08D1C1B36EBE}" dt="2021-07-26T19:48:14.994" v="117" actId="207"/>
          <ac:spMkLst>
            <pc:docMk/>
            <pc:sldMk cId="0" sldId="261"/>
            <ac:spMk id="5124" creationId="{00000000-0000-0000-0000-000000000000}"/>
          </ac:spMkLst>
        </pc:spChg>
        <pc:picChg chg="del mod">
          <ac:chgData name="Choudhury, Sanjukta" userId="9d77d09d-7159-4356-8101-92c28c9b90e5" providerId="ADAL" clId="{6F4C27F6-477E-4A7A-A316-08D1C1B36EBE}" dt="2021-07-26T16:53:26.899" v="40" actId="478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Choudhury, Sanjukta" userId="9d77d09d-7159-4356-8101-92c28c9b90e5" providerId="ADAL" clId="{6F4C27F6-477E-4A7A-A316-08D1C1B36EBE}" dt="2021-07-26T16:53:39.255" v="42" actId="14100"/>
          <ac:picMkLst>
            <pc:docMk/>
            <pc:sldMk cId="0" sldId="261"/>
            <ac:picMk id="9" creationId="{CBF3FFEA-0FE0-064B-9AFE-AB7B13F395EE}"/>
          </ac:picMkLst>
        </pc:picChg>
      </pc:sldChg>
      <pc:sldChg chg="addSp delSp modSp mod">
        <pc:chgData name="Choudhury, Sanjukta" userId="9d77d09d-7159-4356-8101-92c28c9b90e5" providerId="ADAL" clId="{6F4C27F6-477E-4A7A-A316-08D1C1B36EBE}" dt="2021-07-26T19:41:04.593" v="91" actId="1036"/>
        <pc:sldMkLst>
          <pc:docMk/>
          <pc:sldMk cId="3778442720" sldId="291"/>
        </pc:sldMkLst>
        <pc:spChg chg="mod">
          <ac:chgData name="Choudhury, Sanjukta" userId="9d77d09d-7159-4356-8101-92c28c9b90e5" providerId="ADAL" clId="{6F4C27F6-477E-4A7A-A316-08D1C1B36EBE}" dt="2021-07-26T19:40:28.684" v="83" actId="1076"/>
          <ac:spMkLst>
            <pc:docMk/>
            <pc:sldMk cId="3778442720" sldId="291"/>
            <ac:spMk id="14" creationId="{00000000-0000-0000-0000-000000000000}"/>
          </ac:spMkLst>
        </pc:spChg>
        <pc:picChg chg="del mod">
          <ac:chgData name="Choudhury, Sanjukta" userId="9d77d09d-7159-4356-8101-92c28c9b90e5" providerId="ADAL" clId="{6F4C27F6-477E-4A7A-A316-08D1C1B36EBE}" dt="2021-07-26T19:40:17.023" v="82" actId="478"/>
          <ac:picMkLst>
            <pc:docMk/>
            <pc:sldMk cId="3778442720" sldId="291"/>
            <ac:picMk id="8" creationId="{00000000-0000-0000-0000-000000000000}"/>
          </ac:picMkLst>
        </pc:picChg>
        <pc:picChg chg="add mod">
          <ac:chgData name="Choudhury, Sanjukta" userId="9d77d09d-7159-4356-8101-92c28c9b90e5" providerId="ADAL" clId="{6F4C27F6-477E-4A7A-A316-08D1C1B36EBE}" dt="2021-07-26T19:41:04.593" v="91" actId="1036"/>
          <ac:picMkLst>
            <pc:docMk/>
            <pc:sldMk cId="3778442720" sldId="291"/>
            <ac:picMk id="1026" creationId="{9CCBD6F1-6BDF-4959-8118-9E7BA9B3F04B}"/>
          </ac:picMkLst>
        </pc:picChg>
      </pc:sldChg>
      <pc:sldChg chg="del">
        <pc:chgData name="Choudhury, Sanjukta" userId="9d77d09d-7159-4356-8101-92c28c9b90e5" providerId="ADAL" clId="{6F4C27F6-477E-4A7A-A316-08D1C1B36EBE}" dt="2021-07-26T19:48:44.459" v="120" actId="47"/>
        <pc:sldMkLst>
          <pc:docMk/>
          <pc:sldMk cId="2513633734" sldId="312"/>
        </pc:sldMkLst>
      </pc:sldChg>
      <pc:sldChg chg="del">
        <pc:chgData name="Choudhury, Sanjukta" userId="9d77d09d-7159-4356-8101-92c28c9b90e5" providerId="ADAL" clId="{6F4C27F6-477E-4A7A-A316-08D1C1B36EBE}" dt="2021-07-22T21:06:44.229" v="1" actId="47"/>
        <pc:sldMkLst>
          <pc:docMk/>
          <pc:sldMk cId="2783829314" sldId="320"/>
        </pc:sldMkLst>
      </pc:sldChg>
      <pc:sldChg chg="modSp mod">
        <pc:chgData name="Choudhury, Sanjukta" userId="9d77d09d-7159-4356-8101-92c28c9b90e5" providerId="ADAL" clId="{6F4C27F6-477E-4A7A-A316-08D1C1B36EBE}" dt="2021-07-26T19:34:50.440" v="69" actId="20577"/>
        <pc:sldMkLst>
          <pc:docMk/>
          <pc:sldMk cId="2433520296" sldId="326"/>
        </pc:sldMkLst>
        <pc:spChg chg="mod">
          <ac:chgData name="Choudhury, Sanjukta" userId="9d77d09d-7159-4356-8101-92c28c9b90e5" providerId="ADAL" clId="{6F4C27F6-477E-4A7A-A316-08D1C1B36EBE}" dt="2021-07-26T19:34:50.440" v="69" actId="20577"/>
          <ac:spMkLst>
            <pc:docMk/>
            <pc:sldMk cId="2433520296" sldId="326"/>
            <ac:spMk id="6" creationId="{73A29EFF-E851-46B0-84F3-30177F835AA2}"/>
          </ac:spMkLst>
        </pc:spChg>
      </pc:sldChg>
      <pc:sldChg chg="del">
        <pc:chgData name="Choudhury, Sanjukta" userId="9d77d09d-7159-4356-8101-92c28c9b90e5" providerId="ADAL" clId="{6F4C27F6-477E-4A7A-A316-08D1C1B36EBE}" dt="2021-07-22T21:06:42.439" v="0" actId="47"/>
        <pc:sldMkLst>
          <pc:docMk/>
          <pc:sldMk cId="1742274332" sldId="328"/>
        </pc:sldMkLst>
      </pc:sldChg>
      <pc:sldChg chg="del">
        <pc:chgData name="Choudhury, Sanjukta" userId="9d77d09d-7159-4356-8101-92c28c9b90e5" providerId="ADAL" clId="{6F4C27F6-477E-4A7A-A316-08D1C1B36EBE}" dt="2021-07-22T21:06:46.513" v="3" actId="47"/>
        <pc:sldMkLst>
          <pc:docMk/>
          <pc:sldMk cId="245796758" sldId="329"/>
        </pc:sldMkLst>
      </pc:sldChg>
      <pc:sldChg chg="del">
        <pc:chgData name="Choudhury, Sanjukta" userId="9d77d09d-7159-4356-8101-92c28c9b90e5" providerId="ADAL" clId="{6F4C27F6-477E-4A7A-A316-08D1C1B36EBE}" dt="2021-07-22T21:06:45.432" v="2" actId="47"/>
        <pc:sldMkLst>
          <pc:docMk/>
          <pc:sldMk cId="4116233374" sldId="334"/>
        </pc:sldMkLst>
      </pc:sldChg>
      <pc:sldChg chg="new del">
        <pc:chgData name="Choudhury, Sanjukta" userId="9d77d09d-7159-4356-8101-92c28c9b90e5" providerId="ADAL" clId="{6F4C27F6-477E-4A7A-A316-08D1C1B36EBE}" dt="2021-07-26T19:48:33.909" v="118" actId="47"/>
        <pc:sldMkLst>
          <pc:docMk/>
          <pc:sldMk cId="3697208143" sldId="343"/>
        </pc:sldMkLst>
      </pc:sldChg>
      <pc:sldChg chg="addSp delSp modSp new del mod">
        <pc:chgData name="Choudhury, Sanjukta" userId="9d77d09d-7159-4356-8101-92c28c9b90e5" providerId="ADAL" clId="{6F4C27F6-477E-4A7A-A316-08D1C1B36EBE}" dt="2021-07-26T19:48:39.570" v="119" actId="47"/>
        <pc:sldMkLst>
          <pc:docMk/>
          <pc:sldMk cId="1811318244" sldId="344"/>
        </pc:sldMkLst>
        <pc:spChg chg="del">
          <ac:chgData name="Choudhury, Sanjukta" userId="9d77d09d-7159-4356-8101-92c28c9b90e5" providerId="ADAL" clId="{6F4C27F6-477E-4A7A-A316-08D1C1B36EBE}" dt="2021-07-26T19:46:55.378" v="95" actId="478"/>
          <ac:spMkLst>
            <pc:docMk/>
            <pc:sldMk cId="1811318244" sldId="344"/>
            <ac:spMk id="2" creationId="{26C10BD3-EB77-482B-96CB-D2B44F72B3C1}"/>
          </ac:spMkLst>
        </pc:spChg>
        <pc:spChg chg="del">
          <ac:chgData name="Choudhury, Sanjukta" userId="9d77d09d-7159-4356-8101-92c28c9b90e5" providerId="ADAL" clId="{6F4C27F6-477E-4A7A-A316-08D1C1B36EBE}" dt="2021-07-26T19:46:58.479" v="96" actId="478"/>
          <ac:spMkLst>
            <pc:docMk/>
            <pc:sldMk cId="1811318244" sldId="344"/>
            <ac:spMk id="3" creationId="{55BF9D83-21E7-4C60-A724-C7950AF82E7D}"/>
          </ac:spMkLst>
        </pc:spChg>
        <pc:spChg chg="add mod">
          <ac:chgData name="Choudhury, Sanjukta" userId="9d77d09d-7159-4356-8101-92c28c9b90e5" providerId="ADAL" clId="{6F4C27F6-477E-4A7A-A316-08D1C1B36EBE}" dt="2021-07-26T19:47:06.419" v="98" actId="14100"/>
          <ac:spMkLst>
            <pc:docMk/>
            <pc:sldMk cId="1811318244" sldId="344"/>
            <ac:spMk id="5" creationId="{48187D65-4D6D-457B-A28C-108A3580CC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140EAAF-937D-4845-8374-19E74B71F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1226"/>
            <a:ext cx="5363817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ED1E75-50C5-E747-ADC7-8315CFF1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9C626AC-3647-F14B-905E-844C6F117A5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defTabSz="948507"/>
            <a:fld id="{233D4541-1114-D449-9286-78B0078FACBA}" type="slidenum">
              <a:rPr lang="en-US" altLang="en-US" sz="1200">
                <a:solidFill>
                  <a:srgbClr val="000000"/>
                </a:solidFill>
              </a:rPr>
              <a:pPr defTabSz="948507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8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0B624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755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216" y="1524000"/>
            <a:ext cx="5090584" cy="44958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52400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28750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3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762000"/>
            <a:ext cx="4011084" cy="9144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2"/>
            <a:ext cx="6815667" cy="53641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676402"/>
            <a:ext cx="4011084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A40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9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36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6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5067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5067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00D72-CF87-D048-A84A-75363AC0F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43B79-7B38-B543-9E1A-FCAC11C2D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D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00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4FC3B-25F5-E343-AF74-8EC6EE37D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05318-7A1C-4D4F-A85E-E23A779877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D6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33A66-5669-1B4A-A9C5-CD1D5897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29F5DD-1176-DB45-84D6-CD73BD218B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6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2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83619-D7D0-9F47-AD00-E38AB704C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E7DBCD-5E97-0E46-98F8-0608EBC59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838200"/>
            <a:ext cx="11400367" cy="6096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600200"/>
            <a:ext cx="11400367" cy="4495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 baseline="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n-lt"/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7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DCB66-9CC0-AB49-8C68-9E86F298E35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49" y="231590"/>
            <a:ext cx="1683405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2E2DC-F0E0-3A4D-90ED-9A7C96DF60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29892" y="6249600"/>
            <a:ext cx="2163988" cy="42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3" r:id="rId4"/>
    <p:sldLayoutId id="2147483962" r:id="rId5"/>
    <p:sldLayoutId id="2147483964" r:id="rId6"/>
    <p:sldLayoutId id="2147483965" r:id="rId7"/>
    <p:sldLayoutId id="2147483949" r:id="rId8"/>
    <p:sldLayoutId id="2147483950" r:id="rId9"/>
    <p:sldLayoutId id="2147483951" r:id="rId10"/>
    <p:sldLayoutId id="2147483952" r:id="rId11"/>
    <p:sldLayoutId id="2147483955" r:id="rId12"/>
    <p:sldLayoutId id="214748395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68" indent="-269868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377" indent="-457189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566" indent="-457189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556" indent="-38099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745" indent="-38099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6933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122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310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499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presearch.usask.ca/rasi/proposal-development/internal-review-process.php#SSHR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erc-crsng.gc.ca/InterAgency-Interorganismes/TAFA-AFTO/guide-guide_eng.asp" TargetMode="External"/><Relationship Id="rId13" Type="http://schemas.openxmlformats.org/officeDocument/2006/relationships/hyperlink" Target="https://share.usask.ca/go/ovpr/grants_repository/Pages/default.aspx" TargetMode="External"/><Relationship Id="rId3" Type="http://schemas.openxmlformats.org/officeDocument/2006/relationships/hyperlink" Target="https://www.sshrc-crsh.gc.ca/about-au_sujet/policies-politiques/statements-enonces/indigenous_research-recherche_autochtone-eng.aspx" TargetMode="External"/><Relationship Id="rId7" Type="http://schemas.openxmlformats.org/officeDocument/2006/relationships/hyperlink" Target="https://www.sshrc-crsh.gc.ca/funding-financement/policies-politiques/knowledge_mobilisation-mobilisation_des_connaissances-eng.aspx" TargetMode="External"/><Relationship Id="rId12" Type="http://schemas.openxmlformats.org/officeDocument/2006/relationships/hyperlink" Target="https://www.sshrc-crsh.gc.ca/funding-financement/apply-demande/resource_centre-centre_de_ressources-eng.aspx" TargetMode="External"/><Relationship Id="rId2" Type="http://schemas.openxmlformats.org/officeDocument/2006/relationships/hyperlink" Target="https://www.sshrc-crsh.gc.ca/funding-financement/instructions/index-eng.aspx?fid=ig_inst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shrc-crsh.gc.ca/funding-financement/policies-politiques/effective_research_training-formation_en_recherche_efficace-eng.aspx" TargetMode="External"/><Relationship Id="rId11" Type="http://schemas.openxmlformats.org/officeDocument/2006/relationships/hyperlink" Target="https://www.sshrc-crsh.gc.ca/funding-financement/merit_review-evaluation_du_merite/index-eng.aspx" TargetMode="External"/><Relationship Id="rId5" Type="http://schemas.openxmlformats.org/officeDocument/2006/relationships/hyperlink" Target="https://www.sshrc-crsh.gc.ca/funding-financement/nfrf-fnfr/edi-eng.aspx" TargetMode="External"/><Relationship Id="rId10" Type="http://schemas.openxmlformats.org/officeDocument/2006/relationships/hyperlink" Target="https://harvest.usask.ca/" TargetMode="External"/><Relationship Id="rId4" Type="http://schemas.openxmlformats.org/officeDocument/2006/relationships/hyperlink" Target="https://www.sshrc-crsh.gc.ca/funding-financement/merit_review-evaluation_du_merite/guidelines_research-lignes_directrices_recherche-eng.aspx" TargetMode="External"/><Relationship Id="rId9" Type="http://schemas.openxmlformats.org/officeDocument/2006/relationships/hyperlink" Target="https://science.gc.ca/eic/site/063.nsf/eng/h_F6765465.html?OpenDocument" TargetMode="External"/><Relationship Id="rId14" Type="http://schemas.openxmlformats.org/officeDocument/2006/relationships/hyperlink" Target="https://vpresearch.usask.ca/rasi/proposal-development/internal-review-process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hr-irsc.gc.ca/e/52483.html" TargetMode="External"/><Relationship Id="rId2" Type="http://schemas.openxmlformats.org/officeDocument/2006/relationships/hyperlink" Target="https://cihr-irsc.gc.ca/e/52470.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hrc-crsh.gc.ca/funding-financement/programs-programmes/insight_grants-subventions_savoir-eng.aspx#4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nivrsapp.usask.ca/converis/secure/client/logi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hrc-crsh.gc.ca/funding-financement/merit_review-evaluation_du_merite/adjudication_manual-guide_comite_selection-eng.aspx#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4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29066" y="34385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 bwMode="auto">
          <a:xfrm>
            <a:off x="685800" y="1752600"/>
            <a:ext cx="11049000" cy="878829"/>
          </a:xfrm>
          <a:solidFill>
            <a:srgbClr val="006A4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ＭＳ Ｐゴシック" charset="-128"/>
                <a:cs typeface="Calibri" charset="0"/>
              </a:rPr>
              <a:t>SSHRC Insight Grant Workshop </a:t>
            </a:r>
            <a:br>
              <a:rPr lang="en-US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ＭＳ Ｐゴシック" charset="-128"/>
                <a:cs typeface="Calibri" charset="0"/>
              </a:rPr>
            </a:br>
            <a:br>
              <a:rPr lang="en-US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ＭＳ Ｐゴシック" charset="-128"/>
                <a:cs typeface="Calibri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Moderator: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Dr. Dawn Wallin, SSHRC leader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 Overview and Updates: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Dr. Sanjukta Choudhury, Research Facilitator, College of Education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Panel Discussion: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Veronika Makarova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Department of Linguistics; College of Arts and Science 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Allison Muri;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Department of English;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College of Arts and Science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Douglas Clark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School of Environment and Sustainability </a:t>
            </a:r>
            <a:b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Geraldine Balzer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Department of Curriculum Studies, College of Education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altLang="en-US" spc="50" dirty="0">
                <a:ln w="0"/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ＭＳ Ｐゴシック" charset="-128"/>
                <a:cs typeface="Calibri" charset="0"/>
              </a:rPr>
            </a:br>
            <a:r>
              <a:rPr lang="en-US" altLang="en-US" spc="50" dirty="0">
                <a:ln w="0"/>
                <a:solidFill>
                  <a:schemeClr val="bg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ＭＳ Ｐゴシック" charset="-128"/>
                <a:cs typeface="Calibri" charset="0"/>
              </a:rPr>
              <a:t>                                           </a:t>
            </a:r>
            <a:b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B6240"/>
                </a:highlight>
                <a:latin typeface="Trebuchet MS" panose="020B0603020202020204" pitchFamily="34" charset="0"/>
                <a:cs typeface="Calibri" charset="0"/>
              </a:rPr>
            </a:br>
            <a:endParaRPr lang="en-US" altLang="en-US" spc="50" dirty="0">
              <a:ln w="0"/>
              <a:solidFill>
                <a:schemeClr val="bg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ＭＳ Ｐゴシック" charset="-128"/>
              <a:cs typeface="Calibr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3FFEA-0FE0-064B-9AFE-AB7B13F39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5248" y="212540"/>
            <a:ext cx="3913713" cy="8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DB7FD-EA99-42B3-B7A3-47AFA5D0E596}"/>
              </a:ext>
            </a:extLst>
          </p:cNvPr>
          <p:cNvSpPr txBox="1"/>
          <p:nvPr/>
        </p:nvSpPr>
        <p:spPr>
          <a:xfrm>
            <a:off x="9448800" y="618526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July 27,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249796-2D49-43FE-BFC1-8FB8A22FCD76}"/>
              </a:ext>
            </a:extLst>
          </p:cNvPr>
          <p:cNvSpPr/>
          <p:nvPr/>
        </p:nvSpPr>
        <p:spPr>
          <a:xfrm>
            <a:off x="2819400" y="115669"/>
            <a:ext cx="512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36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Adjudication Overview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51801-050A-4B0B-8B8B-091EB206D3B9}"/>
              </a:ext>
            </a:extLst>
          </p:cNvPr>
          <p:cNvGrpSpPr/>
          <p:nvPr/>
        </p:nvGrpSpPr>
        <p:grpSpPr>
          <a:xfrm>
            <a:off x="190196" y="1828800"/>
            <a:ext cx="5372404" cy="3657600"/>
            <a:chOff x="2590496" y="1560414"/>
            <a:chExt cx="7011008" cy="37371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93AF9A-3721-416F-A009-7732616F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496" y="1560414"/>
              <a:ext cx="7011008" cy="3737172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D67580B-3D35-4EAE-A837-DF1714F1C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124200"/>
              <a:ext cx="4899341" cy="1552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412B343-B9C1-42AD-A7FB-95C97EFD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6858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F9418-7388-4F37-9137-C1D4F527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2" y="1038225"/>
            <a:ext cx="5133975" cy="5819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6CDBAC-75CA-453C-B0B6-2B51E2DA99B2}"/>
              </a:ext>
            </a:extLst>
          </p:cNvPr>
          <p:cNvSpPr/>
          <p:nvPr/>
        </p:nvSpPr>
        <p:spPr>
          <a:xfrm>
            <a:off x="1447800" y="76200"/>
            <a:ext cx="96774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19500"/>
              </a:buClr>
            </a:pPr>
            <a:r>
              <a:rPr lang="en-US" sz="36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Timeline 2021</a:t>
            </a:r>
          </a:p>
          <a:p>
            <a:pPr algn="ctr">
              <a:spcBef>
                <a:spcPct val="20000"/>
              </a:spcBef>
              <a:buClr>
                <a:srgbClr val="719500"/>
              </a:buClr>
            </a:pPr>
            <a:r>
              <a:rPr lang="en-US" sz="1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(</a:t>
            </a:r>
            <a:r>
              <a:rPr lang="en-US" sz="1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  <a:hlinkClick r:id="rId3"/>
              </a:rPr>
              <a:t>https://vpresearch.usask.ca/rasi/proposal-development/internal-review-process.php#SSHRC</a:t>
            </a:r>
            <a:r>
              <a:rPr lang="en-US" sz="1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55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42C644-B56A-45BF-8402-051C0CFDD3B2}"/>
              </a:ext>
            </a:extLst>
          </p:cNvPr>
          <p:cNvSpPr/>
          <p:nvPr/>
        </p:nvSpPr>
        <p:spPr>
          <a:xfrm>
            <a:off x="3147116" y="660737"/>
            <a:ext cx="5897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Resources for Researchers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29EFF-E851-46B0-84F3-30177F835AA2}"/>
              </a:ext>
            </a:extLst>
          </p:cNvPr>
          <p:cNvSpPr/>
          <p:nvPr/>
        </p:nvSpPr>
        <p:spPr>
          <a:xfrm>
            <a:off x="1371600" y="1143000"/>
            <a:ext cx="9601200" cy="605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buClr>
                <a:srgbClr val="00B050"/>
              </a:buClr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Instructions—Insight Grants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Indigenous Research Statement of Principles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the Merit Review of Indigenous Research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Practices in Equity, Diversity and Inclusion in Research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Effective Research Training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Effective Knowledge Mobilization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Tri-Agency Guide on Financial Administration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Tri-Agency Open Access Policy on Publications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Saskatchewan's Research Archive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Want to become a reviewer or an observer?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SSHRC Resource Centre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dirty="0" err="1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USask</a:t>
            </a:r>
            <a:r>
              <a:rPr lang="en-US" sz="1600" u="sng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Grants Repository</a:t>
            </a:r>
            <a:endParaRPr lang="en-US" sz="1600" u="sng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u="sng" spc="35" dirty="0" err="1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USask</a:t>
            </a:r>
            <a:r>
              <a:rPr lang="en-US" sz="1600" u="sng" spc="35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Internal </a:t>
            </a:r>
            <a:r>
              <a:rPr lang="en-US" sz="1600" u="sng" spc="35" dirty="0" err="1">
                <a:solidFill>
                  <a:srgbClr val="000000"/>
                </a:solidFill>
                <a:latin typeface="Trebuchet MS" panose="020B0603020202020204" pitchFamily="34" charset="0"/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</a:t>
            </a:r>
            <a:r>
              <a:rPr lang="en-US" sz="1200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University</a:t>
            </a:r>
            <a:r>
              <a:rPr lang="en-US" sz="12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of Saskatchewan's Research Archive</a:t>
            </a:r>
          </a:p>
          <a:p>
            <a:pPr marL="469900" indent="-457200"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</a:rPr>
              <a:t>Research Facilitators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</a:rPr>
              <a:t>SSHRC Insight Program Officers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  <a:buClr>
                <a:srgbClr val="00B050"/>
              </a:buClr>
            </a:pP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  <a:cs typeface="Calibri"/>
              </a:rPr>
              <a:t>    insightgrants@sshrc-crsh.gc.ca         (613) 996-6976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52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CBD6F1-6BDF-4959-8118-9E7BA9B3F04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8969"/>
            <a:ext cx="10972800" cy="61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0366" y="3742253"/>
            <a:ext cx="6324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rgbClr val="0B6240"/>
                </a:solidFill>
                <a:latin typeface="Trebuchet MS" panose="020B0603020202020204" pitchFamily="34" charset="0"/>
              </a:rPr>
              <a:t>Thank You</a:t>
            </a:r>
          </a:p>
          <a:p>
            <a:r>
              <a:rPr lang="en-US" sz="6600" b="1" dirty="0">
                <a:solidFill>
                  <a:srgbClr val="0B6240"/>
                </a:solidFill>
                <a:latin typeface="Trebuchet MS" panose="020B0603020202020204" pitchFamily="34" charset="0"/>
              </a:rPr>
              <a:t>Questions?</a:t>
            </a:r>
          </a:p>
        </p:txBody>
      </p:sp>
      <p:sp>
        <p:nvSpPr>
          <p:cNvPr id="2" name="AutoShape 2" descr="Image result for questions sign"/>
          <p:cNvSpPr>
            <a:spLocks noChangeAspect="1" noChangeArrowheads="1"/>
          </p:cNvSpPr>
          <p:nvPr/>
        </p:nvSpPr>
        <p:spPr bwMode="auto">
          <a:xfrm>
            <a:off x="3886200" y="25237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70DB4A-9FD1-4F8D-AF70-ED92E28D6BB1}"/>
              </a:ext>
            </a:extLst>
          </p:cNvPr>
          <p:cNvCxnSpPr/>
          <p:nvPr/>
        </p:nvCxnSpPr>
        <p:spPr bwMode="auto">
          <a:xfrm>
            <a:off x="2209800" y="4800600"/>
            <a:ext cx="61722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844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82E5EC-71FF-47DE-AF16-223E64C8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1400367" cy="609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b="1" kern="1200" dirty="0">
                <a:latin typeface="Trebuchet MS" panose="020B0603020202020204" pitchFamily="34" charset="0"/>
              </a:rPr>
              <a:t>Insight Program Objectives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A60B3-6259-44D8-9A0D-9CF340DA2E99}"/>
              </a:ext>
            </a:extLst>
          </p:cNvPr>
          <p:cNvSpPr/>
          <p:nvPr/>
        </p:nvSpPr>
        <p:spPr>
          <a:xfrm>
            <a:off x="395816" y="1850172"/>
            <a:ext cx="114003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2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build knowledge and understanding from </a:t>
            </a:r>
            <a:r>
              <a:rPr lang="en-US" sz="2200" dirty="0">
                <a:latin typeface="Trebuchet MS" panose="020B0603020202020204" pitchFamily="34" charset="0"/>
              </a:rPr>
              <a:t>disciplinary, interdisciplinary and/or cross-sector perspectives</a:t>
            </a:r>
          </a:p>
          <a:p>
            <a:pPr marL="800100" lvl="1" indent="-3429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2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support </a:t>
            </a:r>
            <a:r>
              <a:rPr lang="en-US" sz="2200" dirty="0">
                <a:latin typeface="Trebuchet MS" panose="020B0603020202020204" pitchFamily="34" charset="0"/>
              </a:rPr>
              <a:t>new approaches to research on complex and important topics, including those that transcend the capacity of any one scholar, institution or discipline</a:t>
            </a:r>
          </a:p>
          <a:p>
            <a:pPr marL="800100" lvl="1" indent="-3429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2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provide a high-quality research training experience for students</a:t>
            </a:r>
          </a:p>
          <a:p>
            <a:pPr marL="800100" lvl="1" indent="-3429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2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fund research expertise that relates to societal challenges and opportunities</a:t>
            </a:r>
            <a:endParaRPr lang="en-US" sz="2200" dirty="0">
              <a:latin typeface="Trebuchet MS" panose="020B0603020202020204" pitchFamily="34" charset="0"/>
            </a:endParaRPr>
          </a:p>
          <a:p>
            <a:pPr marL="800100" lvl="1" indent="-3429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Trebuchet MS" panose="020B0603020202020204" pitchFamily="34" charset="0"/>
              </a:rPr>
              <a:t>mobilize research knowledge, to and from academic and non-academic audiences, with the potential to lead to intellectual, cultural, social and economic influence, benefit and impact.</a:t>
            </a:r>
          </a:p>
        </p:txBody>
      </p:sp>
    </p:spTree>
    <p:extLst>
      <p:ext uri="{BB962C8B-B14F-4D97-AF65-F5344CB8AC3E}">
        <p14:creationId xmlns:p14="http://schemas.microsoft.com/office/powerpoint/2010/main" val="103141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C48693-39B5-4C65-917E-5F2BC81E6AB5}"/>
              </a:ext>
            </a:extLst>
          </p:cNvPr>
          <p:cNvSpPr/>
          <p:nvPr/>
        </p:nvSpPr>
        <p:spPr>
          <a:xfrm>
            <a:off x="952500" y="1905000"/>
            <a:ext cx="10287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Applicant: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Principal Investigator and / or a team</a:t>
            </a:r>
          </a:p>
          <a:p>
            <a:pPr marL="914400" lvl="1" indent="-4572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Duration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: 2 - 5 years</a:t>
            </a:r>
          </a:p>
          <a:p>
            <a:pPr marL="926465" marR="5080" lvl="1" indent="-4572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Value: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Stream A -  $7,000 to $100,000</a:t>
            </a:r>
          </a:p>
          <a:p>
            <a:pPr marL="469265" marR="5080" lvl="1">
              <a:spcAft>
                <a:spcPts val="1200"/>
              </a:spcAft>
              <a:buClr>
                <a:srgbClr val="719500"/>
              </a:buClr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              Stream B -  $100,001 to $400,000</a:t>
            </a:r>
          </a:p>
          <a:p>
            <a:pPr marL="914400" lvl="1" indent="-4572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Deadline: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October 1, 2021 (8 p.m. eastern)                       </a:t>
            </a:r>
            <a:r>
              <a:rPr lang="en-US" sz="1800" i="1" dirty="0">
                <a:solidFill>
                  <a:srgbClr val="0B6240"/>
                </a:solidFill>
                <a:latin typeface="Trebuchet MS" panose="020B0603020202020204" pitchFamily="34" charset="0"/>
              </a:rPr>
              <a:t>note: Colleges and RASI will communicate internal deadlines</a:t>
            </a:r>
          </a:p>
          <a:p>
            <a:pPr marL="914400" lvl="1" indent="-4572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No separate envelope for Emerging Scholars</a:t>
            </a:r>
          </a:p>
          <a:p>
            <a:pPr marL="914400" lvl="1" indent="-457200">
              <a:spcAft>
                <a:spcPts val="1200"/>
              </a:spcAft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One-stage application process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420AB87-FE20-4CCE-BA1C-7FDA1514E6BB}"/>
              </a:ext>
            </a:extLst>
          </p:cNvPr>
          <p:cNvSpPr txBox="1">
            <a:spLocks/>
          </p:cNvSpPr>
          <p:nvPr/>
        </p:nvSpPr>
        <p:spPr>
          <a:xfrm>
            <a:off x="791633" y="685800"/>
            <a:ext cx="11400367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006A40"/>
                </a:solidFill>
                <a:latin typeface="+mn-lt"/>
                <a:ea typeface="ＭＳ Ｐゴシック" pitchFamily="-108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b="1" kern="1200" dirty="0">
                <a:latin typeface="Trebuchet MS" panose="020B0603020202020204" pitchFamily="34" charset="0"/>
              </a:rPr>
              <a:t>Insight Grants Features</a:t>
            </a:r>
          </a:p>
        </p:txBody>
      </p:sp>
    </p:spTree>
    <p:extLst>
      <p:ext uri="{BB962C8B-B14F-4D97-AF65-F5344CB8AC3E}">
        <p14:creationId xmlns:p14="http://schemas.microsoft.com/office/powerpoint/2010/main" val="324219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485388-D8B8-415B-9510-66000A121672}"/>
              </a:ext>
            </a:extLst>
          </p:cNvPr>
          <p:cNvSpPr txBox="1"/>
          <p:nvPr/>
        </p:nvSpPr>
        <p:spPr>
          <a:xfrm>
            <a:off x="609600" y="2090172"/>
            <a:ext cx="11201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  <a:hlinkClick r:id="rId2"/>
              </a:rPr>
              <a:t>Tri-Agency Interdisciplinary Peer Review Committee</a:t>
            </a:r>
            <a:endParaRPr lang="en-US" b="1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endParaRPr lang="en-US" b="1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NEW (PILOT):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Insight Grant applicants whose</a:t>
            </a:r>
            <a:r>
              <a:rPr lang="en-US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research spans the mandate of more than one federal research funding agency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(SSHRC, the Natural Sciences and Engineering Research Council, and the Canadian Institutes of Health Research) can select a pilot </a:t>
            </a:r>
            <a:r>
              <a:rPr lang="en-US" b="1" i="0" u="none" strike="noStrike" dirty="0">
                <a:solidFill>
                  <a:srgbClr val="005A8C"/>
                </a:solidFill>
                <a:effectLst/>
                <a:latin typeface="Trebuchet MS" panose="020B0603020202020204" pitchFamily="34" charset="0"/>
                <a:hlinkClick r:id="rId2"/>
              </a:rPr>
              <a:t>Tri-Agency Interdisciplinary Peer Review Committee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for the 2021-22 Insight Grants competition. This pilot committee will use a harmonized tri-agency peer review process and </a:t>
            </a:r>
            <a:r>
              <a:rPr lang="en-US" b="1" i="0" u="none" strike="noStrike" dirty="0">
                <a:solidFill>
                  <a:srgbClr val="005A8C"/>
                </a:solidFill>
                <a:effectLst/>
                <a:latin typeface="Trebuchet MS" panose="020B0603020202020204" pitchFamily="34" charset="0"/>
                <a:hlinkClick r:id="rId3"/>
              </a:rPr>
              <a:t>evaluation criteria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which differ from the usual process used by this funding opportunity.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24319-09D6-43FD-8009-E6655F5F52B0}"/>
              </a:ext>
            </a:extLst>
          </p:cNvPr>
          <p:cNvSpPr txBox="1"/>
          <p:nvPr/>
        </p:nvSpPr>
        <p:spPr>
          <a:xfrm>
            <a:off x="3352800" y="381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4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What’s New in 2021?</a:t>
            </a:r>
          </a:p>
        </p:txBody>
      </p:sp>
    </p:spTree>
    <p:extLst>
      <p:ext uri="{BB962C8B-B14F-4D97-AF65-F5344CB8AC3E}">
        <p14:creationId xmlns:p14="http://schemas.microsoft.com/office/powerpoint/2010/main" val="153377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AEEAAF-21BE-4B91-B997-FF489B6B226E}"/>
              </a:ext>
            </a:extLst>
          </p:cNvPr>
          <p:cNvSpPr/>
          <p:nvPr/>
        </p:nvSpPr>
        <p:spPr>
          <a:xfrm>
            <a:off x="3430847" y="457200"/>
            <a:ext cx="5330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4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Eligibility Overview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C43818-5F66-4837-AAF0-D153E26FF0C8}"/>
              </a:ext>
            </a:extLst>
          </p:cNvPr>
          <p:cNvSpPr/>
          <p:nvPr/>
        </p:nvSpPr>
        <p:spPr>
          <a:xfrm>
            <a:off x="3733800" y="1617420"/>
            <a:ext cx="4311927" cy="1430580"/>
          </a:xfrm>
          <a:prstGeom prst="ellipse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Trebuchet MS" panose="020B0603020202020204" pitchFamily="34" charset="0"/>
              </a:rPr>
              <a:t>Subject Matter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9C62FA-0D11-4398-A5C5-1E2EDF590469}"/>
              </a:ext>
            </a:extLst>
          </p:cNvPr>
          <p:cNvSpPr/>
          <p:nvPr/>
        </p:nvSpPr>
        <p:spPr>
          <a:xfrm>
            <a:off x="8534400" y="2286000"/>
            <a:ext cx="2967383" cy="1304030"/>
          </a:xfrm>
          <a:prstGeom prst="ellipse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latin typeface="Trebuchet MS" panose="020B0603020202020204" pitchFamily="34" charset="0"/>
              </a:rPr>
              <a:t>Institutions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9525DB-9F2B-4598-8BF5-B55660887D4C}"/>
              </a:ext>
            </a:extLst>
          </p:cNvPr>
          <p:cNvSpPr/>
          <p:nvPr/>
        </p:nvSpPr>
        <p:spPr>
          <a:xfrm>
            <a:off x="7291083" y="3962400"/>
            <a:ext cx="4648200" cy="1850067"/>
          </a:xfrm>
          <a:prstGeom prst="ellipse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en-US" sz="2800" b="1" i="0" kern="1200" dirty="0">
                <a:latin typeface="Trebuchet MS" panose="020B0603020202020204" pitchFamily="34" charset="0"/>
              </a:rPr>
              <a:t>Multiple applications and holding multiple awards</a:t>
            </a:r>
            <a:endParaRPr lang="en-US" sz="2800" b="1" kern="12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C3A141-A160-4444-B6C5-B8C8F8F36255}"/>
              </a:ext>
            </a:extLst>
          </p:cNvPr>
          <p:cNvGrpSpPr/>
          <p:nvPr/>
        </p:nvGrpSpPr>
        <p:grpSpPr>
          <a:xfrm>
            <a:off x="252717" y="3276600"/>
            <a:ext cx="6605283" cy="2733222"/>
            <a:chOff x="48096" y="2482114"/>
            <a:chExt cx="6605283" cy="27332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887F0F-FAF8-410F-8A44-6D22A8331D6D}"/>
                </a:ext>
              </a:extLst>
            </p:cNvPr>
            <p:cNvSpPr/>
            <p:nvPr/>
          </p:nvSpPr>
          <p:spPr>
            <a:xfrm>
              <a:off x="3166649" y="3668828"/>
              <a:ext cx="3486730" cy="1546508"/>
            </a:xfrm>
            <a:prstGeom prst="ellipse">
              <a:avLst/>
            </a:pr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Trebuchet MS" panose="020B0603020202020204" pitchFamily="34" charset="0"/>
                </a:rPr>
                <a:t>Collaborators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89AD95-915B-49B1-9242-7550ACA79E47}"/>
                </a:ext>
              </a:extLst>
            </p:cNvPr>
            <p:cNvSpPr/>
            <p:nvPr/>
          </p:nvSpPr>
          <p:spPr>
            <a:xfrm>
              <a:off x="48096" y="3636333"/>
              <a:ext cx="3620661" cy="1546508"/>
            </a:xfrm>
            <a:prstGeom prst="ellipse">
              <a:avLst/>
            </a:pr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Trebuchet MS" panose="020B0603020202020204" pitchFamily="34" charset="0"/>
                </a:rPr>
                <a:t>Co-applicants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DC102F-7347-4305-8843-F4EFD2AB480F}"/>
                </a:ext>
              </a:extLst>
            </p:cNvPr>
            <p:cNvSpPr/>
            <p:nvPr/>
          </p:nvSpPr>
          <p:spPr>
            <a:xfrm>
              <a:off x="1045263" y="2482114"/>
              <a:ext cx="3755337" cy="1546508"/>
            </a:xfrm>
            <a:prstGeom prst="ellipse">
              <a:avLst/>
            </a:pr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dirty="0">
                  <a:latin typeface="Trebuchet MS" panose="020B0603020202020204" pitchFamily="34" charset="0"/>
                </a:rPr>
                <a:t>Applicants</a:t>
              </a:r>
              <a:endParaRPr lang="en-US" sz="2800" b="1" kern="12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74462D-714C-49B1-AA91-0C255A20F1F0}"/>
              </a:ext>
            </a:extLst>
          </p:cNvPr>
          <p:cNvSpPr txBox="1"/>
          <p:nvPr/>
        </p:nvSpPr>
        <p:spPr>
          <a:xfrm>
            <a:off x="1204165" y="6400800"/>
            <a:ext cx="580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for details.</a:t>
            </a:r>
          </a:p>
        </p:txBody>
      </p:sp>
    </p:spTree>
    <p:extLst>
      <p:ext uri="{BB962C8B-B14F-4D97-AF65-F5344CB8AC3E}">
        <p14:creationId xmlns:p14="http://schemas.microsoft.com/office/powerpoint/2010/main" val="395712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4C158A-1C5F-42C9-B2DE-E15011D680FE}"/>
              </a:ext>
            </a:extLst>
          </p:cNvPr>
          <p:cNvSpPr txBox="1"/>
          <p:nvPr/>
        </p:nvSpPr>
        <p:spPr>
          <a:xfrm>
            <a:off x="624836" y="1091625"/>
            <a:ext cx="4480564" cy="584775"/>
          </a:xfrm>
          <a:prstGeom prst="rect">
            <a:avLst/>
          </a:prstGeom>
          <a:solidFill>
            <a:srgbClr val="C0E1AD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SSHRC Web Application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A508F0-9062-40F0-85EA-2185230D7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6" y="1566377"/>
            <a:ext cx="9305925" cy="49300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397B58-D503-4FC0-8702-7150F2951978}"/>
              </a:ext>
            </a:extLst>
          </p:cNvPr>
          <p:cNvSpPr/>
          <p:nvPr/>
        </p:nvSpPr>
        <p:spPr>
          <a:xfrm>
            <a:off x="3124200" y="37157"/>
            <a:ext cx="6434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4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Application Preparation</a:t>
            </a:r>
          </a:p>
        </p:txBody>
      </p:sp>
    </p:spTree>
    <p:extLst>
      <p:ext uri="{BB962C8B-B14F-4D97-AF65-F5344CB8AC3E}">
        <p14:creationId xmlns:p14="http://schemas.microsoft.com/office/powerpoint/2010/main" val="328978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397B58-D503-4FC0-8702-7150F2951978}"/>
              </a:ext>
            </a:extLst>
          </p:cNvPr>
          <p:cNvSpPr/>
          <p:nvPr/>
        </p:nvSpPr>
        <p:spPr>
          <a:xfrm>
            <a:off x="3124200" y="37157"/>
            <a:ext cx="6434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44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Application Preparation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09A026-0BEB-449F-B0CB-85253B752942}"/>
              </a:ext>
            </a:extLst>
          </p:cNvPr>
          <p:cNvGrpSpPr/>
          <p:nvPr/>
        </p:nvGrpSpPr>
        <p:grpSpPr>
          <a:xfrm>
            <a:off x="390525" y="806598"/>
            <a:ext cx="11430000" cy="5944751"/>
            <a:chOff x="390525" y="806598"/>
            <a:chExt cx="11430000" cy="59447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FF4B9C9-C033-480A-BF78-265F2F75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" y="1327965"/>
              <a:ext cx="11430000" cy="542338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50763-16F3-4433-9D85-0D8208C8D90E}"/>
                </a:ext>
              </a:extLst>
            </p:cNvPr>
            <p:cNvSpPr txBox="1"/>
            <p:nvPr/>
          </p:nvSpPr>
          <p:spPr>
            <a:xfrm>
              <a:off x="472436" y="806598"/>
              <a:ext cx="4480564" cy="584775"/>
            </a:xfrm>
            <a:prstGeom prst="rect">
              <a:avLst/>
            </a:prstGeom>
            <a:solidFill>
              <a:srgbClr val="C0E1AD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   SSHRC Web CV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9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E087E7-7231-4859-B328-31C75A787417}"/>
              </a:ext>
            </a:extLst>
          </p:cNvPr>
          <p:cNvSpPr/>
          <p:nvPr/>
        </p:nvSpPr>
        <p:spPr>
          <a:xfrm>
            <a:off x="296594" y="1277144"/>
            <a:ext cx="49123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B6240"/>
                </a:solidFill>
                <a:latin typeface="Trebuchet MS" panose="020B0603020202020204" pitchFamily="34" charset="0"/>
              </a:rPr>
              <a:t>Internal Approvals: UnivRS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Find out your unit’s UnivRS submission deadline (contact your Research Facilitator)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Submit in </a:t>
            </a:r>
            <a:r>
              <a:rPr lang="en-US" sz="1800" dirty="0">
                <a:solidFill>
                  <a:srgbClr val="000000"/>
                </a:solidFill>
                <a:latin typeface="Trebuchet MS" panose="020B0603020202020204" pitchFamily="34" charset="0"/>
                <a:hlinkClick r:id="rId2"/>
              </a:rPr>
              <a:t>UnivRS</a:t>
            </a:r>
            <a:endParaRPr lang="en-US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en-US" sz="18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en-US" sz="18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F6E93-D436-4862-A9AD-E84E0C12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34137"/>
            <a:ext cx="7162800" cy="1185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260EA-2DA2-44B3-93DD-BB5C031D4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74" y="1321356"/>
            <a:ext cx="7068226" cy="30220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2CB68B-B206-462D-88CB-D7E386EE75F8}"/>
              </a:ext>
            </a:extLst>
          </p:cNvPr>
          <p:cNvSpPr/>
          <p:nvPr/>
        </p:nvSpPr>
        <p:spPr>
          <a:xfrm>
            <a:off x="276274" y="3733800"/>
            <a:ext cx="46005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B6240"/>
                </a:solidFill>
                <a:latin typeface="Trebuchet MS" panose="020B0603020202020204" pitchFamily="34" charset="0"/>
              </a:rPr>
              <a:t>Submit to SSHRC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VERIFY AND PREVIEW YOUR APPLICATION!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Click the "Submit" button (i.e., Submit to Research Administrator) for institutional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Institutions forward applications to SSHRC</a:t>
            </a:r>
          </a:p>
          <a:p>
            <a:endParaRPr lang="en-US" sz="18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0C7AB-5CF9-4BF3-9722-6243DAECC3AE}"/>
              </a:ext>
            </a:extLst>
          </p:cNvPr>
          <p:cNvSpPr/>
          <p:nvPr/>
        </p:nvSpPr>
        <p:spPr>
          <a:xfrm>
            <a:off x="2762299" y="70923"/>
            <a:ext cx="8152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40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Internal Approval and Submission</a:t>
            </a:r>
          </a:p>
        </p:txBody>
      </p:sp>
    </p:spTree>
    <p:extLst>
      <p:ext uri="{BB962C8B-B14F-4D97-AF65-F5344CB8AC3E}">
        <p14:creationId xmlns:p14="http://schemas.microsoft.com/office/powerpoint/2010/main" val="118744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FBCB2A-BD88-486B-816F-7EAF5CAD1390}"/>
              </a:ext>
            </a:extLst>
          </p:cNvPr>
          <p:cNvSpPr/>
          <p:nvPr/>
        </p:nvSpPr>
        <p:spPr>
          <a:xfrm>
            <a:off x="3207397" y="0"/>
            <a:ext cx="5670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719500"/>
              </a:buClr>
            </a:pPr>
            <a:r>
              <a:rPr lang="en-US" sz="4000" b="1" dirty="0">
                <a:solidFill>
                  <a:srgbClr val="006A40"/>
                </a:solidFill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Adjudication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B334D-FB90-4A68-B163-F4A802B406BF}"/>
              </a:ext>
            </a:extLst>
          </p:cNvPr>
          <p:cNvSpPr/>
          <p:nvPr/>
        </p:nvSpPr>
        <p:spPr>
          <a:xfrm>
            <a:off x="228600" y="977960"/>
            <a:ext cx="602021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Trebuchet MS" panose="020B0603020202020204" pitchFamily="34" charset="0"/>
              </a:rPr>
              <a:t>Evaluation process</a:t>
            </a:r>
          </a:p>
          <a:p>
            <a:endParaRPr lang="en-US" sz="16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en-US" sz="2000" b="1" dirty="0">
                <a:solidFill>
                  <a:srgbClr val="0B6240"/>
                </a:solidFill>
                <a:latin typeface="Trebuchet MS" panose="020B0603020202020204" pitchFamily="34" charset="0"/>
              </a:rPr>
              <a:t>External assessors</a:t>
            </a:r>
          </a:p>
          <a:p>
            <a:r>
              <a:rPr lang="en-US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External assessors usually read only one application and provide their assessment of it to the adjudication committee.</a:t>
            </a:r>
          </a:p>
          <a:p>
            <a:endParaRPr lang="en-US" sz="20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en-US" sz="2000" b="1" dirty="0">
                <a:solidFill>
                  <a:srgbClr val="0B6240"/>
                </a:solidFill>
                <a:latin typeface="Trebuchet MS" panose="020B0603020202020204" pitchFamily="34" charset="0"/>
              </a:rPr>
              <a:t>Members of the adjudication committees</a:t>
            </a:r>
          </a:p>
          <a:p>
            <a:r>
              <a:rPr lang="en-US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Committee members read an entire cohort of applications, along with the relevant assessments provided by external assessors. Members, as a group, then evaluate and rank all the proposals assigned to their committee. Adjudication committees consider </a:t>
            </a:r>
            <a:r>
              <a:rPr lang="en-US" sz="1600" b="1" dirty="0">
                <a:solidFill>
                  <a:srgbClr val="333333"/>
                </a:solidFill>
                <a:latin typeface="Trebuchet MS" panose="020B0603020202020204" pitchFamily="34" charset="0"/>
              </a:rPr>
              <a:t>but are not bound by</a:t>
            </a:r>
            <a:r>
              <a:rPr lang="en-US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 the judgments of the external assessors.</a:t>
            </a:r>
          </a:p>
          <a:p>
            <a:endParaRPr lang="en-US" sz="1600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en-US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Normally, applications initially determined by committee consensus to be ranked in the lowest 35% are not discussed during the final stage of adjudication.</a:t>
            </a:r>
            <a:endParaRPr lang="en-US" sz="1600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E51043-2542-4CAA-97C7-7696F2B3CFAE}"/>
              </a:ext>
            </a:extLst>
          </p:cNvPr>
          <p:cNvSpPr/>
          <p:nvPr/>
        </p:nvSpPr>
        <p:spPr>
          <a:xfrm>
            <a:off x="6050280" y="5981283"/>
            <a:ext cx="6096000" cy="83099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CA" sz="1600" dirty="0">
                <a:latin typeface="Trebuchet MS" panose="020B0603020202020204" pitchFamily="34" charset="0"/>
                <a:ea typeface="ＭＳ Ｐゴシック" pitchFamily="-108" charset="-128"/>
                <a:cs typeface="Calibri"/>
              </a:rPr>
              <a:t>Applicants will be asked to select the committee they consider most appropriate for the review of their proposal</a:t>
            </a:r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803F6-C999-4DDD-900E-7B6B17B7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1290"/>
            <a:ext cx="6020215" cy="5238750"/>
          </a:xfrm>
          <a:prstGeom prst="rect">
            <a:avLst/>
          </a:prstGeom>
        </p:spPr>
      </p:pic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1168BF98-F142-4074-A1B9-AB71E113E91F}"/>
              </a:ext>
            </a:extLst>
          </p:cNvPr>
          <p:cNvSpPr txBox="1"/>
          <p:nvPr/>
        </p:nvSpPr>
        <p:spPr>
          <a:xfrm>
            <a:off x="304800" y="580121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  <a:hlinkClick r:id="rId3"/>
              </a:rPr>
              <a:t>SSHRC Manual for Adjudication Committee Members 2020-21</a:t>
            </a:r>
            <a:endParaRPr lang="en-US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74585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USask">
      <a:dk1>
        <a:srgbClr val="000000"/>
      </a:dk1>
      <a:lt1>
        <a:srgbClr val="FFFFFF"/>
      </a:lt1>
      <a:dk2>
        <a:srgbClr val="006940"/>
      </a:dk2>
      <a:lt2>
        <a:srgbClr val="FFFFFF"/>
      </a:lt2>
      <a:accent1>
        <a:srgbClr val="FFD204"/>
      </a:accent1>
      <a:accent2>
        <a:srgbClr val="006940"/>
      </a:accent2>
      <a:accent3>
        <a:srgbClr val="BDD600"/>
      </a:accent3>
      <a:accent4>
        <a:srgbClr val="000000"/>
      </a:accent4>
      <a:accent5>
        <a:srgbClr val="999B9C"/>
      </a:accent5>
      <a:accent6>
        <a:srgbClr val="D6D6D3"/>
      </a:accent6>
      <a:hlink>
        <a:srgbClr val="BDD600"/>
      </a:hlink>
      <a:folHlink>
        <a:srgbClr val="7195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7EA2843A9C5409C9888B4A5F59020" ma:contentTypeVersion="13" ma:contentTypeDescription="Create a new document." ma:contentTypeScope="" ma:versionID="52179f7a04e4b9e18e47fe837dbd5f25">
  <xsd:schema xmlns:xsd="http://www.w3.org/2001/XMLSchema" xmlns:xs="http://www.w3.org/2001/XMLSchema" xmlns:p="http://schemas.microsoft.com/office/2006/metadata/properties" xmlns:ns3="d5124302-10de-4186-aadf-6b99a43b392b" xmlns:ns4="7c6909c9-4a6d-46a1-bdcf-2928a5f42581" targetNamespace="http://schemas.microsoft.com/office/2006/metadata/properties" ma:root="true" ma:fieldsID="57f211d18b47e26fd7a3b1d4843508e7" ns3:_="" ns4:_="">
    <xsd:import namespace="d5124302-10de-4186-aadf-6b99a43b392b"/>
    <xsd:import namespace="7c6909c9-4a6d-46a1-bdcf-2928a5f425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24302-10de-4186-aadf-6b99a43b3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909c9-4a6d-46a1-bdcf-2928a5f425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9FE80D-BA05-435E-9FE1-D97E9EF4D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24302-10de-4186-aadf-6b99a43b392b"/>
    <ds:schemaRef ds:uri="7c6909c9-4a6d-46a1-bdcf-2928a5f42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5439C-A34F-4BBC-8C26-C16E83C89BD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7c6909c9-4a6d-46a1-bdcf-2928a5f42581"/>
    <ds:schemaRef ds:uri="d5124302-10de-4186-aadf-6b99a43b392b"/>
  </ds:schemaRefs>
</ds:datastoreItem>
</file>

<file path=customXml/itemProps3.xml><?xml version="1.0" encoding="utf-8"?>
<ds:datastoreItem xmlns:ds="http://schemas.openxmlformats.org/officeDocument/2006/customXml" ds:itemID="{2A808EEB-CE10-4AF5-ADB2-8B9794E1E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696</Words>
  <Application>Microsoft Office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Helvetica Neue</vt:lpstr>
      <vt:lpstr>Open Sans</vt:lpstr>
      <vt:lpstr>Times</vt:lpstr>
      <vt:lpstr>Times New Roman</vt:lpstr>
      <vt:lpstr>Trebuchet MS</vt:lpstr>
      <vt:lpstr>Wingdings</vt:lpstr>
      <vt:lpstr>Blank</vt:lpstr>
      <vt:lpstr>SSHRC Insight Grant Workshop   Moderator: Dr. Dawn Wallin, SSHRC leader  Program Overview and Updates: Dr. Sanjukta Choudhury, Research Facilitator, College of Education   Panel Discussion:  Dr. Veronika Makarova; Department of Linguistics; College of Arts and Science  Dr. Allison Muri; Department of English;  College of Arts and Science  Dr. Douglas Clark; School of Environment and Sustainability  Dr. Geraldine Balzer; Department of Curriculum Studies, College of Education                                               </vt:lpstr>
      <vt:lpstr>Insight Program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SSHRC Insight Grant Workshop 2020   Program Overview and Updates</dc:title>
  <dc:creator>Choudhury, Sanjukta</dc:creator>
  <cp:lastModifiedBy>Choudhury, Sanjukta</cp:lastModifiedBy>
  <cp:revision>4</cp:revision>
  <dcterms:created xsi:type="dcterms:W3CDTF">2020-07-20T04:13:02Z</dcterms:created>
  <dcterms:modified xsi:type="dcterms:W3CDTF">2021-07-26T19:48:52Z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0x0101005927EA2843A9C5409C9888B4A5F59020</vt:lpwstr>
  </property>
</Properties>
</file>