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74" r:id="rId3"/>
    <p:sldId id="258" r:id="rId4"/>
    <p:sldId id="264" r:id="rId5"/>
    <p:sldId id="266" r:id="rId6"/>
    <p:sldId id="260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40"/>
    <a:srgbClr val="00C87C"/>
    <a:srgbClr val="C4E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98885-EEB5-4013-96C8-15338FDAC2F4}" type="datetimeFigureOut">
              <a:rPr lang="en-US" smtClean="0"/>
              <a:t>7/21/2022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6A48-4510-47D0-91B5-9581C4540E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3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70662" indent="-296408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85634" indent="-237127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59887" indent="-237127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134141" indent="-237127"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C626AC-3647-F14B-905E-844C6F117A5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-128"/>
              <a:cs typeface="+mn-cs"/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82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0B624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>
                <a:solidFill>
                  <a:schemeClr val="tx1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836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216" y="1524000"/>
            <a:ext cx="5090584" cy="4495800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524000"/>
            <a:ext cx="5080000" cy="4495800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0972800" cy="6858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0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0972800" cy="685800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68512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428750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068512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0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762000"/>
            <a:ext cx="4011084" cy="9144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762002"/>
            <a:ext cx="6815667" cy="53641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676402"/>
            <a:ext cx="4011084" cy="444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6A40"/>
                </a:solidFill>
                <a:latin typeface="+mn-lt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5324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259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6A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5067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45067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C00D72-CF87-D048-A84A-75363AC0F1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143B79-7B38-B543-9E1A-FCAC11C2DF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33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FFD2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00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83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24FC3B-25F5-E343-AF74-8EC6EE37D9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805318-7A1C-4D4F-A85E-E23A779877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05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6D6E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733A66-5669-1B4A-A9C5-CD1D58974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29F5DD-1176-DB45-84D6-CD73BD218B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89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000000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0295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1326287" y="53181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1200" y="2362200"/>
            <a:ext cx="10703984" cy="990600"/>
          </a:xfrm>
          <a:prstGeom prst="rect">
            <a:avLst/>
          </a:prstGeom>
          <a:effectLst/>
        </p:spPr>
        <p:txBody>
          <a:bodyPr/>
          <a:lstStyle>
            <a:lvl1pPr algn="ctr">
              <a:defRPr sz="4400" b="1" i="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11200" y="3200400"/>
            <a:ext cx="10710333" cy="685800"/>
          </a:xfrm>
          <a:prstGeom prst="rect">
            <a:avLst/>
          </a:prstGeom>
          <a:effectLst/>
        </p:spPr>
        <p:txBody>
          <a:bodyPr/>
          <a:lstStyle>
            <a:lvl1pPr marL="0" indent="0" algn="ctr">
              <a:buFont typeface="Wingdings" pitchFamily="-108" charset="2"/>
              <a:buNone/>
              <a:defRPr sz="2400" baseline="0">
                <a:solidFill>
                  <a:srgbClr val="FFFFFF"/>
                </a:solidFill>
                <a:latin typeface="+mn-lt"/>
                <a:cs typeface="Calibri"/>
              </a:defRPr>
            </a:lvl1pPr>
          </a:lstStyle>
          <a:p>
            <a:r>
              <a:rPr lang="en-CA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183619-D7D0-9F47-AD00-E38AB704CB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29800" y="6248400"/>
            <a:ext cx="2163600" cy="431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E7DBCD-5E97-0E46-98F8-0608EBC59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22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3" y="838200"/>
            <a:ext cx="11400367" cy="609600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3" y="1600200"/>
            <a:ext cx="11400367" cy="4495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7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 baseline="0">
                <a:solidFill>
                  <a:srgbClr val="006A40"/>
                </a:solidFill>
                <a:latin typeface="+mn-lt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+mn-lt"/>
              </a:defRPr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427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4DCB66-9CC0-AB49-8C68-9E86F298E35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249" y="231590"/>
            <a:ext cx="1683405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B2E2DC-F0E0-3A4D-90ED-9A7C96DF606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829892" y="6249600"/>
            <a:ext cx="2163988" cy="42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1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/>
          <a:ea typeface="ＭＳ Ｐゴシック" pitchFamily="-108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95959"/>
          </a:solidFill>
          <a:latin typeface="Calibri" pitchFamily="-108" charset="0"/>
          <a:ea typeface="ＭＳ Ｐゴシック" pitchFamily="-108" charset="-128"/>
          <a:cs typeface="Calibri" panose="020F0502020204030204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Arial Black" pitchFamily="-108" charset="0"/>
        </a:defRPr>
      </a:lvl9pPr>
    </p:titleStyle>
    <p:bodyStyle>
      <a:lvl1pPr marL="269868" indent="-269868" algn="l" rtl="0" eaLnBrk="0" fontAlgn="base" hangingPunct="0">
        <a:spcBef>
          <a:spcPct val="20000"/>
        </a:spcBef>
        <a:spcAft>
          <a:spcPct val="0"/>
        </a:spcAft>
        <a:buSzPct val="75000"/>
        <a:buFont typeface="Wingdings" charset="2"/>
        <a:buChar char="§"/>
        <a:defRPr sz="28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1pPr>
      <a:lvl2pPr marL="914377" indent="-457189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AutoNum type="alphaLcParenR"/>
        <a:defRPr sz="24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2pPr>
      <a:lvl3pPr marL="1371566" indent="-457189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3pPr>
      <a:lvl4pPr marL="1752556" indent="-38099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4pPr>
      <a:lvl5pPr marL="2209745" indent="-38099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600">
          <a:solidFill>
            <a:srgbClr val="000000"/>
          </a:solidFill>
          <a:latin typeface="Calibri"/>
          <a:ea typeface="ＭＳ Ｐゴシック" pitchFamily="-108" charset="-128"/>
          <a:cs typeface="Calibri"/>
        </a:defRPr>
      </a:lvl5pPr>
      <a:lvl6pPr marL="2666933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6pPr>
      <a:lvl7pPr marL="3124122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7pPr>
      <a:lvl8pPr marL="3581310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8pPr>
      <a:lvl9pPr marL="4038499" indent="-380990" algn="l" rtl="0" fontAlgn="base">
        <a:spcBef>
          <a:spcPct val="20000"/>
        </a:spcBef>
        <a:spcAft>
          <a:spcPct val="0"/>
        </a:spcAft>
        <a:buFont typeface="Times" pitchFamily="-108" charset="0"/>
        <a:buChar char="•"/>
        <a:defRPr sz="2000">
          <a:solidFill>
            <a:srgbClr val="FFFFFF"/>
          </a:solidFill>
          <a:latin typeface="Georgia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.review@usask.ca" TargetMode="External"/><Relationship Id="rId2" Type="http://schemas.openxmlformats.org/officeDocument/2006/relationships/hyperlink" Target="https://vpresearch.usask.ca/rasi/proposal-development/internal-review-process.php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Manisha.jalla@usask.c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.usask.ca/go/ovpr/grants_repository/Pages/CIHR-Examples.aspx" TargetMode="External"/><Relationship Id="rId2" Type="http://schemas.openxmlformats.org/officeDocument/2006/relationships/hyperlink" Target="https://vpresearch.usask.ca/rasi/resource-hub/workshops.php#CIHR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listman.usask.ca/subscriptions/manage_page.php?listname=health_science-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nisha.jalla@usask.ca" TargetMode="External"/><Relationship Id="rId2" Type="http://schemas.openxmlformats.org/officeDocument/2006/relationships/hyperlink" Target="mailto:cihr.bridgefunding@usask.ca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.review@usask.ca" TargetMode="External"/><Relationship Id="rId2" Type="http://schemas.openxmlformats.org/officeDocument/2006/relationships/hyperlink" Target="mailto:Manisha.jalla@usask.ca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cihr.bridgefunding@usask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9646" y="0"/>
            <a:ext cx="1219405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3929066" y="343852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-128"/>
              <a:cs typeface="+mn-cs"/>
            </a:endParaRPr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 bwMode="auto">
          <a:xfrm>
            <a:off x="21348" y="1226120"/>
            <a:ext cx="12170652" cy="1214653"/>
          </a:xfrm>
          <a:solidFill>
            <a:srgbClr val="006A40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</a:rPr>
              <a:t>Fall 2022 CIHR Project Grant </a:t>
            </a:r>
            <a:br>
              <a:rPr lang="en-US" sz="800" dirty="0"/>
            </a:br>
            <a:br>
              <a:rPr lang="en-US" altLang="en-US" sz="8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8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ighlight>
                  <a:srgbClr val="0B6240"/>
                </a:highligh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 </a:t>
            </a:r>
            <a:br>
              <a:rPr lang="en-US" altLang="en-US" sz="8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ighlight>
                  <a:srgbClr val="0B6240"/>
                </a:highligh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Workshop and Panel Q&amp;A</a:t>
            </a:r>
            <a:b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2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July 21, 2022; 10:00 – 11:30 am</a:t>
            </a: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z="800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1800" spc="50" dirty="0">
                <a:ln w="0"/>
                <a:solidFill>
                  <a:schemeClr val="bg2">
                    <a:lumMod val="8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Darcy D. Marciniuk; MD, FRCPC, FCAHS, Master FCCP </a:t>
            </a:r>
            <a:br>
              <a:rPr lang="en-US" altLang="en-US" sz="1800" spc="50" dirty="0">
                <a:ln w="0"/>
                <a:solidFill>
                  <a:schemeClr val="bg2">
                    <a:lumMod val="8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r>
              <a:rPr lang="en-US" altLang="en-US" sz="1800" spc="50" dirty="0">
                <a:ln w="0"/>
                <a:solidFill>
                  <a:schemeClr val="bg2">
                    <a:lumMod val="8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  <a:t>Associate Vice‐President Research and CIHR Delegate</a:t>
            </a:r>
            <a:br>
              <a:rPr lang="en-US" altLang="en-US" sz="1800" spc="50" dirty="0">
                <a:ln w="0"/>
                <a:solidFill>
                  <a:schemeClr val="bg2">
                    <a:lumMod val="8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pc="50" dirty="0">
                <a:ln w="0"/>
                <a:solidFill>
                  <a:schemeClr val="bg2">
                    <a:lumMod val="8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br>
              <a:rPr lang="en-US" altLang="en-US" spc="50" dirty="0">
                <a:ln w="0"/>
                <a:solidFill>
                  <a:schemeClr val="bg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rebuchet MS" panose="020B0603020202020204" pitchFamily="34" charset="0"/>
                <a:ea typeface="ＭＳ Ｐゴシック" charset="-128"/>
                <a:cs typeface="Calibri" charset="0"/>
              </a:rPr>
            </a:br>
            <a:endParaRPr lang="en-US" altLang="en-US" spc="50" dirty="0">
              <a:ln w="0"/>
              <a:solidFill>
                <a:schemeClr val="bg2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rebuchet MS" panose="020B0603020202020204" pitchFamily="34" charset="0"/>
              <a:ea typeface="ＭＳ Ｐゴシック" charset="-128"/>
              <a:cs typeface="Calibri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F3FFEA-0FE0-064B-9AFE-AB7B13F395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75249" y="231590"/>
            <a:ext cx="1683404" cy="37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570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2A836-85D8-1B16-5793-B1C0D3306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 Acknowledgement</a:t>
            </a:r>
            <a:br>
              <a:rPr lang="en-C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6E5CD-0DA6-796E-056C-C5ECEADCC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3" y="2152375"/>
            <a:ext cx="11400367" cy="2273852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i="1" dirty="0"/>
              <a:t>As we gather here today, we acknowledge we are on Treaty 6 Territory and the Homeland of the Métis.  We pay our respect to the First Nations and Métis ancestors of this place and reaffirm our relationship with one another.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20207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00453"/>
            <a:ext cx="11400367" cy="609600"/>
          </a:xfrm>
        </p:spPr>
        <p:txBody>
          <a:bodyPr/>
          <a:lstStyle/>
          <a:p>
            <a:r>
              <a:rPr lang="en-US" sz="3600" b="1" dirty="0"/>
              <a:t>Internal Review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881297"/>
            <a:ext cx="11400367" cy="4495800"/>
          </a:xfrm>
        </p:spPr>
        <p:txBody>
          <a:bodyPr/>
          <a:lstStyle/>
          <a:p>
            <a:pPr marL="800088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Goal is to provide high quality feedback to researchers during the final stages of grant development.</a:t>
            </a:r>
          </a:p>
          <a:p>
            <a:pPr marL="800088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NOI and timelines can be found </a:t>
            </a:r>
            <a:r>
              <a:rPr lang="en-US" sz="2000" dirty="0">
                <a:solidFill>
                  <a:srgbClr val="92D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US" sz="2000" dirty="0"/>
              <a:t> </a:t>
            </a:r>
          </a:p>
          <a:p>
            <a:pPr marL="800088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Contact: </a:t>
            </a:r>
            <a:r>
              <a:rPr lang="en-US" sz="2000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grant.review@usask.ca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  <a:r>
              <a:rPr lang="en-US" sz="2000" dirty="0"/>
              <a:t>/ </a:t>
            </a:r>
            <a:r>
              <a:rPr lang="en-US" sz="2000" dirty="0">
                <a:solidFill>
                  <a:srgbClr val="92D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Manisha.jalla@usask.ca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85F0691-9931-42DD-B3AA-E090A4473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06417"/>
              </p:ext>
            </p:extLst>
          </p:nvPr>
        </p:nvGraphicFramePr>
        <p:xfrm>
          <a:off x="799609" y="2384030"/>
          <a:ext cx="10770085" cy="38271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69367">
                  <a:extLst>
                    <a:ext uri="{9D8B030D-6E8A-4147-A177-3AD203B41FA5}">
                      <a16:colId xmlns:a16="http://schemas.microsoft.com/office/drawing/2014/main" val="401103188"/>
                    </a:ext>
                  </a:extLst>
                </a:gridCol>
                <a:gridCol w="3650359">
                  <a:extLst>
                    <a:ext uri="{9D8B030D-6E8A-4147-A177-3AD203B41FA5}">
                      <a16:colId xmlns:a16="http://schemas.microsoft.com/office/drawing/2014/main" val="3000587495"/>
                    </a:ext>
                  </a:extLst>
                </a:gridCol>
                <a:gridCol w="3650359">
                  <a:extLst>
                    <a:ext uri="{9D8B030D-6E8A-4147-A177-3AD203B41FA5}">
                      <a16:colId xmlns:a16="http://schemas.microsoft.com/office/drawing/2014/main" val="2419887400"/>
                    </a:ext>
                  </a:extLst>
                </a:gridCol>
              </a:tblGrid>
              <a:tr h="7747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IMPORTANT DATES/DEADLINES</a:t>
                      </a:r>
                      <a:endParaRPr lang="en-C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70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APPLICATION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28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RESUBMISSION </a:t>
                      </a:r>
                    </a:p>
                    <a:p>
                      <a:pPr algn="ctr"/>
                      <a:r>
                        <a:rPr lang="en-US" sz="1400" dirty="0"/>
                        <a:t>(applications that were submitted to the Fall 2021 competition)</a:t>
                      </a:r>
                      <a:endParaRPr lang="en-CA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2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442138"/>
                  </a:ext>
                </a:extLst>
              </a:tr>
              <a:tr h="648508">
                <a:tc>
                  <a:txBody>
                    <a:bodyPr/>
                    <a:lstStyle/>
                    <a:p>
                      <a:r>
                        <a:rPr lang="en-US" dirty="0"/>
                        <a:t>NOI Due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baseline="0" dirty="0"/>
                        <a:t>July 4, 2022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July 19, 2022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following July 14  notice of decision)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801533"/>
                  </a:ext>
                </a:extLst>
              </a:tr>
              <a:tr h="432706">
                <a:tc>
                  <a:txBody>
                    <a:bodyPr/>
                    <a:lstStyle/>
                    <a:p>
                      <a:r>
                        <a:rPr lang="en-US" dirty="0"/>
                        <a:t>Draft Application Due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July 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August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573584"/>
                  </a:ext>
                </a:extLst>
              </a:tr>
              <a:tr h="625737">
                <a:tc>
                  <a:txBody>
                    <a:bodyPr/>
                    <a:lstStyle/>
                    <a:p>
                      <a:r>
                        <a:rPr lang="en-US" dirty="0"/>
                        <a:t>Internal Reviews</a:t>
                      </a:r>
                      <a:r>
                        <a:rPr lang="en-US" baseline="0" dirty="0"/>
                        <a:t> returned to applicants</a:t>
                      </a:r>
                      <a:endParaRPr lang="en-C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August 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August 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413684"/>
                  </a:ext>
                </a:extLst>
              </a:tr>
              <a:tr h="448013">
                <a:tc>
                  <a:txBody>
                    <a:bodyPr/>
                    <a:lstStyle/>
                    <a:p>
                      <a:r>
                        <a:rPr lang="en-US" b="0" dirty="0"/>
                        <a:t>CIHR Registration Deadline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/>
                        <a:t>August 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04911"/>
                  </a:ext>
                </a:extLst>
              </a:tr>
              <a:tr h="432706">
                <a:tc>
                  <a:txBody>
                    <a:bodyPr/>
                    <a:lstStyle/>
                    <a:p>
                      <a:r>
                        <a:rPr lang="en-US" b="0" dirty="0"/>
                        <a:t>RASI (UnivRS) Deadline</a:t>
                      </a:r>
                      <a:endParaRPr lang="en-CA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September 6</a:t>
                      </a:r>
                      <a:endParaRPr lang="en-C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242137"/>
                  </a:ext>
                </a:extLst>
              </a:tr>
              <a:tr h="432706">
                <a:tc>
                  <a:txBody>
                    <a:bodyPr/>
                    <a:lstStyle/>
                    <a:p>
                      <a:r>
                        <a:rPr lang="en-US" b="1" dirty="0">
                          <a:highlight>
                            <a:srgbClr val="FFFF00"/>
                          </a:highlight>
                        </a:rPr>
                        <a:t>CIHR Deadline</a:t>
                      </a:r>
                      <a:endParaRPr lang="en-CA" b="1" dirty="0"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highlight>
                            <a:srgbClr val="FFFF00"/>
                          </a:highlight>
                        </a:rPr>
                        <a:t>September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04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15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C019-3318-47A6-9149-C081FE6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8200"/>
            <a:ext cx="12191999" cy="609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Grant Internal Review Success Rates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CF9B02A8-178B-49F6-8134-68C0C4F0A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738442"/>
              </p:ext>
            </p:extLst>
          </p:nvPr>
        </p:nvGraphicFramePr>
        <p:xfrm>
          <a:off x="974569" y="1741310"/>
          <a:ext cx="10103580" cy="4278492"/>
        </p:xfrm>
        <a:graphic>
          <a:graphicData uri="http://schemas.openxmlformats.org/drawingml/2006/table">
            <a:tbl>
              <a:tblPr/>
              <a:tblGrid>
                <a:gridCol w="1400697">
                  <a:extLst>
                    <a:ext uri="{9D8B030D-6E8A-4147-A177-3AD203B41FA5}">
                      <a16:colId xmlns:a16="http://schemas.microsoft.com/office/drawing/2014/main" val="1610272398"/>
                    </a:ext>
                  </a:extLst>
                </a:gridCol>
                <a:gridCol w="964914">
                  <a:extLst>
                    <a:ext uri="{9D8B030D-6E8A-4147-A177-3AD203B41FA5}">
                      <a16:colId xmlns:a16="http://schemas.microsoft.com/office/drawing/2014/main" val="1998383063"/>
                    </a:ext>
                  </a:extLst>
                </a:gridCol>
                <a:gridCol w="929955">
                  <a:extLst>
                    <a:ext uri="{9D8B030D-6E8A-4147-A177-3AD203B41FA5}">
                      <a16:colId xmlns:a16="http://schemas.microsoft.com/office/drawing/2014/main" val="235390269"/>
                    </a:ext>
                  </a:extLst>
                </a:gridCol>
                <a:gridCol w="992884">
                  <a:extLst>
                    <a:ext uri="{9D8B030D-6E8A-4147-A177-3AD203B41FA5}">
                      <a16:colId xmlns:a16="http://schemas.microsoft.com/office/drawing/2014/main" val="1686595945"/>
                    </a:ext>
                  </a:extLst>
                </a:gridCol>
                <a:gridCol w="867025">
                  <a:extLst>
                    <a:ext uri="{9D8B030D-6E8A-4147-A177-3AD203B41FA5}">
                      <a16:colId xmlns:a16="http://schemas.microsoft.com/office/drawing/2014/main" val="1012275957"/>
                    </a:ext>
                  </a:extLst>
                </a:gridCol>
                <a:gridCol w="999877">
                  <a:extLst>
                    <a:ext uri="{9D8B030D-6E8A-4147-A177-3AD203B41FA5}">
                      <a16:colId xmlns:a16="http://schemas.microsoft.com/office/drawing/2014/main" val="1082379227"/>
                    </a:ext>
                  </a:extLst>
                </a:gridCol>
                <a:gridCol w="987057">
                  <a:extLst>
                    <a:ext uri="{9D8B030D-6E8A-4147-A177-3AD203B41FA5}">
                      <a16:colId xmlns:a16="http://schemas.microsoft.com/office/drawing/2014/main" val="2635330344"/>
                    </a:ext>
                  </a:extLst>
                </a:gridCol>
                <a:gridCol w="987057">
                  <a:extLst>
                    <a:ext uri="{9D8B030D-6E8A-4147-A177-3AD203B41FA5}">
                      <a16:colId xmlns:a16="http://schemas.microsoft.com/office/drawing/2014/main" val="4141940800"/>
                    </a:ext>
                  </a:extLst>
                </a:gridCol>
                <a:gridCol w="987057">
                  <a:extLst>
                    <a:ext uri="{9D8B030D-6E8A-4147-A177-3AD203B41FA5}">
                      <a16:colId xmlns:a16="http://schemas.microsoft.com/office/drawing/2014/main" val="2678540338"/>
                    </a:ext>
                  </a:extLst>
                </a:gridCol>
                <a:gridCol w="987057">
                  <a:extLst>
                    <a:ext uri="{9D8B030D-6E8A-4147-A177-3AD203B41FA5}">
                      <a16:colId xmlns:a16="http://schemas.microsoft.com/office/drawing/2014/main" val="162184898"/>
                    </a:ext>
                  </a:extLst>
                </a:gridCol>
              </a:tblGrid>
              <a:tr h="1039954"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2018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2019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2019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2020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2020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</a:t>
                      </a:r>
                    </a:p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Fall 2021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Spring 2022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01186"/>
                  </a:ext>
                </a:extLst>
              </a:tr>
              <a:tr h="911216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USask Applications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  <a:endParaRPr lang="en-CA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</a:t>
                      </a:r>
                      <a:endParaRPr lang="en-CA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75001"/>
                  </a:ext>
                </a:extLst>
              </a:tr>
              <a:tr h="911216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Awarded 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C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594439"/>
                  </a:ext>
                </a:extLst>
              </a:tr>
              <a:tr h="70805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Underwent IR (%)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73</a:t>
                      </a: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639069"/>
                  </a:ext>
                </a:extLst>
              </a:tr>
              <a:tr h="70805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Awarded IR (%)</a:t>
                      </a:r>
                    </a:p>
                  </a:txBody>
                  <a:tcPr marL="0" marR="0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(3/4)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100 </a:t>
                      </a:r>
                      <a:r>
                        <a:rPr lang="en-US" sz="1600" b="0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(5/5)</a:t>
                      </a: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(3/4)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</a:t>
                      </a:r>
                      <a:r>
                        <a:rPr lang="en-US" sz="16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(2/3)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83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(5/6)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67 </a:t>
                      </a:r>
                      <a:r>
                        <a:rPr lang="en-US" sz="16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(2/3)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</a:t>
                      </a:r>
                      <a:r>
                        <a:rPr lang="en-US" sz="1600" b="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(6/6)</a:t>
                      </a:r>
                      <a:endParaRPr lang="en-US" sz="16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 (1/6)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86 (6/7)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A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55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99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C019-3318-47A6-9149-C081FE65A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8200"/>
            <a:ext cx="12191999" cy="609600"/>
          </a:xfrm>
        </p:spPr>
        <p:txBody>
          <a:bodyPr/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CIHR Project Grant Resources Available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51BFC2-5CC2-88E5-D095-03CFB3358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3" y="1682331"/>
            <a:ext cx="11400367" cy="4746566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Slides from previous workshops </a:t>
            </a:r>
          </a:p>
          <a:p>
            <a:pPr marL="644509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dirty="0"/>
              <a:t>	</a:t>
            </a:r>
            <a:r>
              <a:rPr lang="en-US" u="sng" dirty="0">
                <a:solidFill>
                  <a:srgbClr val="92D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https://vpresearch.usask.ca/rasi/resource-hub/workshops.php#CIHR</a:t>
            </a:r>
            <a:r>
              <a:rPr lang="en-US" u="sng" dirty="0">
                <a:solidFill>
                  <a:srgbClr val="92D050"/>
                </a:solidFill>
              </a:rPr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Successful CIHR grant examples on the USask Grants repository</a:t>
            </a:r>
            <a:endParaRPr lang="en-US" sz="3200" dirty="0"/>
          </a:p>
          <a:p>
            <a:pPr marL="914377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u="sng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https://share.usask.ca/go/ovpr/grants_repository/Pages/CIHR-Examples.aspx</a:t>
            </a:r>
            <a:endParaRPr lang="en-US" sz="2400" u="sng" dirty="0">
              <a:solidFill>
                <a:srgbClr val="92D05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Grant deadlines, internal review and workshop information is distributed through the Research Acceleration and Strategic Initiatives (RASI) newsletter - via the CIHR Research Listserv</a:t>
            </a:r>
          </a:p>
          <a:p>
            <a:pPr marL="914377" lvl="2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CA" sz="2400" u="sng" dirty="0">
                <a:solidFill>
                  <a:srgbClr val="92D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 Sciences/CIHR/SHRF</a:t>
            </a:r>
            <a:endParaRPr lang="en-US" sz="2400" dirty="0">
              <a:solidFill>
                <a:srgbClr val="92D050"/>
              </a:solidFill>
            </a:endParaRPr>
          </a:p>
          <a:p>
            <a:pPr marL="914377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808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12191999" cy="609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USask CIHR Bridge Funding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2" y="1846111"/>
            <a:ext cx="11400367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CIHR Project Grant Bridge Funding Program supports USask faculty who received a high score/ranking in the Project Grant competition, but were not funded, in      re-applying for CIHR funding. 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Up to four (4) bridge funding awards of $20k or two (2) awards of $40K will be available for the Spring  Project Grant 2022 competition</a:t>
            </a:r>
          </a:p>
          <a:p>
            <a:pPr marL="0" indent="0" algn="ctr">
              <a:buNone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000" u="sng" dirty="0"/>
              <a:t>NOTE</a:t>
            </a:r>
            <a:r>
              <a:rPr lang="en-US" sz="2000" dirty="0"/>
              <a:t>: Applications must have undergone </a:t>
            </a:r>
            <a:r>
              <a:rPr lang="en-US" sz="2000" b="1" dirty="0"/>
              <a:t>formal USask CIHR Internal Review.</a:t>
            </a:r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r>
              <a:rPr lang="en-US" sz="2000" dirty="0"/>
              <a:t>Contact: </a:t>
            </a:r>
            <a:r>
              <a:rPr lang="en-US" sz="2000" dirty="0">
                <a:solidFill>
                  <a:srgbClr val="92D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cihr.bridgefunding@usask.ca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  <a:r>
              <a:rPr lang="en-US" sz="2000" dirty="0"/>
              <a:t>/ </a:t>
            </a:r>
            <a:r>
              <a:rPr lang="en-US" sz="2000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Manisha.jalla@usask.ca</a:t>
            </a:r>
            <a:r>
              <a:rPr lang="en-US" sz="2000" dirty="0">
                <a:solidFill>
                  <a:srgbClr val="92D050"/>
                </a:solidFill>
              </a:rPr>
              <a:t> </a:t>
            </a:r>
          </a:p>
          <a:p>
            <a:endParaRPr lang="en-CA" sz="3200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CA" sz="3200" dirty="0"/>
              <a:t> </a:t>
            </a:r>
            <a:endParaRPr lang="en-US" sz="3200" dirty="0"/>
          </a:p>
          <a:p>
            <a:pPr marL="0" indent="0">
              <a:buNone/>
            </a:pPr>
            <a:r>
              <a:rPr lang="en-CA" sz="3200" dirty="0"/>
              <a:t> 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 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409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DF09-5DB1-6EEF-67F1-88EC4333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information, please contact:</a:t>
            </a:r>
            <a:b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5B4C6F-94BF-6541-3DC6-AFBAE5FF7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7971"/>
            <a:ext cx="12223667" cy="3982192"/>
          </a:xfrm>
        </p:spPr>
        <p:txBody>
          <a:bodyPr/>
          <a:lstStyle/>
          <a:p>
            <a:pPr marL="457188" lvl="1" indent="0" algn="ctr">
              <a:buNone/>
            </a:pPr>
            <a:r>
              <a:rPr lang="en-I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Manisha Jalla, Research Development Specialist</a:t>
            </a:r>
          </a:p>
          <a:p>
            <a:pPr marL="457188" lvl="1" indent="0" algn="ctr">
              <a:buNone/>
            </a:pPr>
            <a:r>
              <a:rPr lang="en-IN" sz="2800" dirty="0">
                <a:solidFill>
                  <a:srgbClr val="92D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Manisha.jalla@usask.ca</a:t>
            </a:r>
            <a:r>
              <a:rPr lang="en-IN" sz="2800" dirty="0">
                <a:solidFill>
                  <a:srgbClr val="92D050"/>
                </a:solidFill>
              </a:rPr>
              <a:t> </a:t>
            </a:r>
          </a:p>
          <a:p>
            <a:pPr marL="457188" lvl="1" indent="0" algn="ctr">
              <a:buNone/>
            </a:pPr>
            <a:endParaRPr lang="en-IN" sz="2800" dirty="0">
              <a:solidFill>
                <a:schemeClr val="tx1"/>
              </a:solidFill>
            </a:endParaRPr>
          </a:p>
          <a:p>
            <a:pPr marL="457188" lvl="1" indent="0" algn="ctr">
              <a:buNone/>
            </a:pPr>
            <a:r>
              <a:rPr lang="en-IN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 Review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457188" lvl="1" indent="0" algn="ctr">
              <a:buNone/>
            </a:pPr>
            <a:r>
              <a:rPr lang="en-IN" sz="2800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grant.review@usask.ca</a:t>
            </a:r>
            <a:r>
              <a:rPr lang="en-IN" sz="2800" dirty="0">
                <a:solidFill>
                  <a:srgbClr val="92D050"/>
                </a:solidFill>
              </a:rPr>
              <a:t> </a:t>
            </a:r>
          </a:p>
          <a:p>
            <a:pPr lvl="1" algn="ctr">
              <a:buFont typeface="Arial" panose="020B0604020202020204" pitchFamily="34" charset="0"/>
              <a:buChar char="•"/>
            </a:pPr>
            <a:endParaRPr lang="en-IN" sz="2800" dirty="0"/>
          </a:p>
          <a:p>
            <a:pPr marL="457188" lvl="1" indent="0" algn="ctr">
              <a:buNone/>
            </a:pPr>
            <a:r>
              <a:rPr lang="en-I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CIHR Bridge Funding</a:t>
            </a:r>
          </a:p>
          <a:p>
            <a:pPr marL="457188" lvl="1" indent="0" algn="ctr">
              <a:buNone/>
            </a:pPr>
            <a:r>
              <a:rPr lang="en-IN" sz="2800" u="sng" dirty="0">
                <a:solidFill>
                  <a:srgbClr val="92D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cihr.bridgefunding@usask.ca</a:t>
            </a:r>
            <a:r>
              <a:rPr lang="en-IN" sz="2800" u="sng" dirty="0">
                <a:solidFill>
                  <a:srgbClr val="92D050"/>
                </a:solidFill>
              </a:rPr>
              <a:t> </a:t>
            </a:r>
          </a:p>
          <a:p>
            <a:pPr marL="457188" lvl="1" indent="0" algn="ctr">
              <a:buNone/>
            </a:pPr>
            <a:endParaRPr lang="en-IN" sz="2800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32009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USask">
      <a:dk1>
        <a:srgbClr val="000000"/>
      </a:dk1>
      <a:lt1>
        <a:srgbClr val="FFFFFF"/>
      </a:lt1>
      <a:dk2>
        <a:srgbClr val="006940"/>
      </a:dk2>
      <a:lt2>
        <a:srgbClr val="FFFFFF"/>
      </a:lt2>
      <a:accent1>
        <a:srgbClr val="FFD204"/>
      </a:accent1>
      <a:accent2>
        <a:srgbClr val="006940"/>
      </a:accent2>
      <a:accent3>
        <a:srgbClr val="BDD600"/>
      </a:accent3>
      <a:accent4>
        <a:srgbClr val="000000"/>
      </a:accent4>
      <a:accent5>
        <a:srgbClr val="999B9C"/>
      </a:accent5>
      <a:accent6>
        <a:srgbClr val="D6D6D3"/>
      </a:accent6>
      <a:hlink>
        <a:srgbClr val="BDD600"/>
      </a:hlink>
      <a:folHlink>
        <a:srgbClr val="719500"/>
      </a:folHlink>
    </a:clrScheme>
    <a:fontScheme name="Blan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553</Words>
  <Application>Microsoft Office PowerPoint</Application>
  <PresentationFormat>Widescreen</PresentationFormat>
  <Paragraphs>110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Georgia</vt:lpstr>
      <vt:lpstr>Times</vt:lpstr>
      <vt:lpstr>Trebuchet MS</vt:lpstr>
      <vt:lpstr>Wingdings</vt:lpstr>
      <vt:lpstr>Blank</vt:lpstr>
      <vt:lpstr>Fall 2022 CIHR Project Grant           Workshop and Panel Q&amp;A July 21, 2022; 10:00 – 11:30 am        Darcy D. Marciniuk; MD, FRCPC, FCAHS, Master FCCP  Associate Vice‐President Research and CIHR Delegate   </vt:lpstr>
      <vt:lpstr>Land Acknowledgement </vt:lpstr>
      <vt:lpstr>Internal Review </vt:lpstr>
      <vt:lpstr>Project Grant Internal Review Success Rates</vt:lpstr>
      <vt:lpstr>CIHR Project Grant Resources Available</vt:lpstr>
      <vt:lpstr>USask CIHR Bridge Funding</vt:lpstr>
      <vt:lpstr>For more information, please contact: </vt:lpstr>
    </vt:vector>
  </TitlesOfParts>
  <Company>University of Saskatchewan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2021 CIHR Project Grant      Workshop and Panel Q&amp;A  Presented by:   Darcy D. Marciniuk, MD FRCPC FCCP FCAHS  Associate Vice‐President Research and CIHR Delegate</dc:title>
  <dc:creator>Jalla, Manisha</dc:creator>
  <cp:lastModifiedBy>Jalla, Manisha</cp:lastModifiedBy>
  <cp:revision>25</cp:revision>
  <dcterms:created xsi:type="dcterms:W3CDTF">2021-01-06T21:29:50Z</dcterms:created>
  <dcterms:modified xsi:type="dcterms:W3CDTF">2022-07-21T14:29:13Z</dcterms:modified>
</cp:coreProperties>
</file>