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4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40"/>
    <a:srgbClr val="00C87C"/>
    <a:srgbClr val="C4EE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98885-EEB5-4013-96C8-15338FDAC2F4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E6A48-4510-47D0-91B5-9581C4540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3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70662" indent="-296408"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85634" indent="-237127"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59887" indent="-237127"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134141" indent="-237127"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C626AC-3647-F14B-905E-844C6F117A5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-128"/>
              <a:cs typeface="+mn-cs"/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82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1200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0B6240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1200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400">
                <a:solidFill>
                  <a:schemeClr val="tx1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8362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216" y="1524000"/>
            <a:ext cx="5090584" cy="4495800"/>
          </a:xfrm>
          <a:prstGeom prst="rect">
            <a:avLst/>
          </a:prstGeom>
        </p:spPr>
        <p:txBody>
          <a:bodyPr/>
          <a:lstStyle>
            <a:lvl1pPr>
              <a:defRPr sz="26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524000"/>
            <a:ext cx="5080000" cy="4495800"/>
          </a:xfrm>
          <a:prstGeom prst="rect">
            <a:avLst/>
          </a:prstGeom>
        </p:spPr>
        <p:txBody>
          <a:bodyPr/>
          <a:lstStyle>
            <a:lvl1pPr>
              <a:defRPr sz="26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10972800" cy="6858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6A40"/>
                </a:solidFill>
                <a:latin typeface="+mn-lt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0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10972800" cy="6858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6A40"/>
                </a:solidFill>
                <a:latin typeface="+mn-lt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68512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428750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068512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0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762000"/>
            <a:ext cx="4011084" cy="9144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6A40"/>
                </a:solidFill>
                <a:latin typeface="+mn-lt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762002"/>
            <a:ext cx="6815667" cy="536416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676402"/>
            <a:ext cx="4011084" cy="4449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6A40"/>
                </a:solidFill>
                <a:latin typeface="+mn-lt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5324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6A40"/>
                </a:solidFill>
                <a:latin typeface="+mn-lt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259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6A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45067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45067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40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C00D72-CF87-D048-A84A-75363AC0F1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29800" y="6248400"/>
            <a:ext cx="2163600" cy="43162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143B79-7B38-B543-9E1A-FCAC11C2DF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275249" y="231590"/>
            <a:ext cx="1683404" cy="37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533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rgbClr val="FFD2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1200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000000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1200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000" baseline="0">
                <a:solidFill>
                  <a:srgbClr val="000000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3683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1200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1200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40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24FC3B-25F5-E343-AF74-8EC6EE37D9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29800" y="6248400"/>
            <a:ext cx="2163600" cy="4316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B805318-7A1C-4D4F-A85E-E23A779877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275249" y="231590"/>
            <a:ext cx="1683404" cy="37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205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6D6E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1200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1200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40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733A66-5669-1B4A-A9C5-CD1D589744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29800" y="6248400"/>
            <a:ext cx="2163600" cy="4316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29F5DD-1176-DB45-84D6-CD73BD218B8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275249" y="231590"/>
            <a:ext cx="1683404" cy="37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889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1200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000000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1200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400" baseline="0">
                <a:solidFill>
                  <a:srgbClr val="000000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0295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1200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1200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40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183619-D7D0-9F47-AD00-E38AB704CB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29800" y="6248400"/>
            <a:ext cx="2163600" cy="4316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CE7DBCD-5E97-0E46-98F8-0608EBC59A5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275249" y="231590"/>
            <a:ext cx="1683404" cy="37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722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3" y="838200"/>
            <a:ext cx="11400367" cy="609600"/>
          </a:xfrm>
          <a:prstGeom prst="rect">
            <a:avLst/>
          </a:prstGeom>
        </p:spPr>
        <p:txBody>
          <a:bodyPr/>
          <a:lstStyle>
            <a:lvl1pPr algn="ctr">
              <a:defRPr baseline="0">
                <a:solidFill>
                  <a:srgbClr val="006A40"/>
                </a:solidFill>
                <a:latin typeface="+mn-lt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3" y="1600200"/>
            <a:ext cx="11400367" cy="4495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27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 baseline="0">
                <a:solidFill>
                  <a:srgbClr val="006A40"/>
                </a:solidFill>
                <a:latin typeface="+mn-lt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+mn-lt"/>
              </a:defRPr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4279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4DCB66-9CC0-AB49-8C68-9E86F298E358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5249" y="231590"/>
            <a:ext cx="1683405" cy="37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B2E2DC-F0E0-3A4D-90ED-9A7C96DF606E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829892" y="6249600"/>
            <a:ext cx="2163988" cy="42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31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95959"/>
          </a:solidFill>
          <a:latin typeface="Calibri"/>
          <a:ea typeface="ＭＳ Ｐゴシック" pitchFamily="-108" charset="-128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95959"/>
          </a:solidFill>
          <a:latin typeface="Calibri" pitchFamily="-108" charset="0"/>
          <a:ea typeface="ＭＳ Ｐゴシック" pitchFamily="-108" charset="-128"/>
          <a:cs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95959"/>
          </a:solidFill>
          <a:latin typeface="Calibri" pitchFamily="-108" charset="0"/>
          <a:ea typeface="ＭＳ Ｐゴシック" pitchFamily="-108" charset="-128"/>
          <a:cs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95959"/>
          </a:solidFill>
          <a:latin typeface="Calibri" pitchFamily="-108" charset="0"/>
          <a:ea typeface="ＭＳ Ｐゴシック" pitchFamily="-108" charset="-128"/>
          <a:cs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95959"/>
          </a:solidFill>
          <a:latin typeface="Calibri" pitchFamily="-108" charset="0"/>
          <a:ea typeface="ＭＳ Ｐゴシック" pitchFamily="-108" charset="-128"/>
          <a:cs typeface="Calibri" panose="020F0502020204030204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 Black" pitchFamily="-108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 Black" pitchFamily="-108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 Black" pitchFamily="-108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 Black" pitchFamily="-108" charset="0"/>
        </a:defRPr>
      </a:lvl9pPr>
    </p:titleStyle>
    <p:bodyStyle>
      <a:lvl1pPr marL="269868" indent="-269868" algn="l" rtl="0" eaLnBrk="0" fontAlgn="base" hangingPunct="0">
        <a:spcBef>
          <a:spcPct val="20000"/>
        </a:spcBef>
        <a:spcAft>
          <a:spcPct val="0"/>
        </a:spcAft>
        <a:buSzPct val="75000"/>
        <a:buFont typeface="Wingdings" charset="2"/>
        <a:buChar char="§"/>
        <a:defRPr sz="2800">
          <a:solidFill>
            <a:srgbClr val="000000"/>
          </a:solidFill>
          <a:latin typeface="Calibri"/>
          <a:ea typeface="ＭＳ Ｐゴシック" pitchFamily="-108" charset="-128"/>
          <a:cs typeface="Calibri"/>
        </a:defRPr>
      </a:lvl1pPr>
      <a:lvl2pPr marL="914377" indent="-457189" algn="l" rtl="0" eaLnBrk="0" fontAlgn="base" hangingPunct="0">
        <a:spcBef>
          <a:spcPct val="20000"/>
        </a:spcBef>
        <a:spcAft>
          <a:spcPct val="0"/>
        </a:spcAft>
        <a:buSzPct val="75000"/>
        <a:buFont typeface="Arial" charset="0"/>
        <a:buAutoNum type="alphaLcParenR"/>
        <a:defRPr sz="2400">
          <a:solidFill>
            <a:srgbClr val="000000"/>
          </a:solidFill>
          <a:latin typeface="Calibri"/>
          <a:ea typeface="ＭＳ Ｐゴシック" pitchFamily="-108" charset="-128"/>
          <a:cs typeface="Calibri"/>
        </a:defRPr>
      </a:lvl2pPr>
      <a:lvl3pPr marL="1371566" indent="-457189" algn="l" rtl="0" eaLnBrk="0" fontAlgn="base" hangingPunct="0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rgbClr val="000000"/>
          </a:solidFill>
          <a:latin typeface="Calibri"/>
          <a:ea typeface="ＭＳ Ｐゴシック" pitchFamily="-108" charset="-128"/>
          <a:cs typeface="Calibri"/>
        </a:defRPr>
      </a:lvl3pPr>
      <a:lvl4pPr marL="1752556" indent="-380990" algn="l" rtl="0" eaLnBrk="0" fontAlgn="base" hangingPunct="0">
        <a:spcBef>
          <a:spcPct val="20000"/>
        </a:spcBef>
        <a:spcAft>
          <a:spcPct val="0"/>
        </a:spcAft>
        <a:buFont typeface="Times" charset="0"/>
        <a:buChar char="•"/>
        <a:defRPr sz="1600">
          <a:solidFill>
            <a:srgbClr val="000000"/>
          </a:solidFill>
          <a:latin typeface="Calibri"/>
          <a:ea typeface="ＭＳ Ｐゴシック" pitchFamily="-108" charset="-128"/>
          <a:cs typeface="Calibri"/>
        </a:defRPr>
      </a:lvl4pPr>
      <a:lvl5pPr marL="2209745" indent="-380990" algn="l" rtl="0" eaLnBrk="0" fontAlgn="base" hangingPunct="0">
        <a:spcBef>
          <a:spcPct val="20000"/>
        </a:spcBef>
        <a:spcAft>
          <a:spcPct val="0"/>
        </a:spcAft>
        <a:buFont typeface="Times" charset="0"/>
        <a:buChar char="•"/>
        <a:defRPr sz="1600">
          <a:solidFill>
            <a:srgbClr val="000000"/>
          </a:solidFill>
          <a:latin typeface="Calibri"/>
          <a:ea typeface="ＭＳ Ｐゴシック" pitchFamily="-108" charset="-128"/>
          <a:cs typeface="Calibri"/>
        </a:defRPr>
      </a:lvl5pPr>
      <a:lvl6pPr marL="2666933" indent="-380990" algn="l" rtl="0" fontAlgn="base">
        <a:spcBef>
          <a:spcPct val="20000"/>
        </a:spcBef>
        <a:spcAft>
          <a:spcPct val="0"/>
        </a:spcAft>
        <a:buFont typeface="Times" pitchFamily="-108" charset="0"/>
        <a:buChar char="•"/>
        <a:defRPr sz="2000">
          <a:solidFill>
            <a:srgbClr val="FFFFFF"/>
          </a:solidFill>
          <a:latin typeface="Georgia" pitchFamily="-108" charset="0"/>
          <a:ea typeface="ＭＳ Ｐゴシック" pitchFamily="-108" charset="-128"/>
        </a:defRPr>
      </a:lvl6pPr>
      <a:lvl7pPr marL="3124122" indent="-380990" algn="l" rtl="0" fontAlgn="base">
        <a:spcBef>
          <a:spcPct val="20000"/>
        </a:spcBef>
        <a:spcAft>
          <a:spcPct val="0"/>
        </a:spcAft>
        <a:buFont typeface="Times" pitchFamily="-108" charset="0"/>
        <a:buChar char="•"/>
        <a:defRPr sz="2000">
          <a:solidFill>
            <a:srgbClr val="FFFFFF"/>
          </a:solidFill>
          <a:latin typeface="Georgia" pitchFamily="-108" charset="0"/>
          <a:ea typeface="ＭＳ Ｐゴシック" pitchFamily="-108" charset="-128"/>
        </a:defRPr>
      </a:lvl7pPr>
      <a:lvl8pPr marL="3581310" indent="-380990" algn="l" rtl="0" fontAlgn="base">
        <a:spcBef>
          <a:spcPct val="20000"/>
        </a:spcBef>
        <a:spcAft>
          <a:spcPct val="0"/>
        </a:spcAft>
        <a:buFont typeface="Times" pitchFamily="-108" charset="0"/>
        <a:buChar char="•"/>
        <a:defRPr sz="2000">
          <a:solidFill>
            <a:srgbClr val="FFFFFF"/>
          </a:solidFill>
          <a:latin typeface="Georgia" pitchFamily="-108" charset="0"/>
          <a:ea typeface="ＭＳ Ｐゴシック" pitchFamily="-108" charset="-128"/>
        </a:defRPr>
      </a:lvl8pPr>
      <a:lvl9pPr marL="4038499" indent="-380990" algn="l" rtl="0" fontAlgn="base">
        <a:spcBef>
          <a:spcPct val="20000"/>
        </a:spcBef>
        <a:spcAft>
          <a:spcPct val="0"/>
        </a:spcAft>
        <a:buFont typeface="Times" pitchFamily="-108" charset="0"/>
        <a:buChar char="•"/>
        <a:defRPr sz="2000">
          <a:solidFill>
            <a:srgbClr val="FFFFFF"/>
          </a:solidFill>
          <a:latin typeface="Georgia" pitchFamily="-108" charset="0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rant.review@usask.ca" TargetMode="External"/><Relationship Id="rId2" Type="http://schemas.openxmlformats.org/officeDocument/2006/relationships/hyperlink" Target="https://vpresearch.usask.ca/rasi/proposal-development/internal-review-process.php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Manisha.jalla@usask.c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hare.usask.ca/go/ovpr/grants_repository/Pages/CIHR-Examples.aspx" TargetMode="External"/><Relationship Id="rId2" Type="http://schemas.openxmlformats.org/officeDocument/2006/relationships/hyperlink" Target="https://vpresearch.usask.ca/rasi/resource-hub/workshops.php#CIHR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listman.usask.ca/subscriptions/manage_page.php?listname=health_science-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anisha.jalla@usask.ca" TargetMode="External"/><Relationship Id="rId2" Type="http://schemas.openxmlformats.org/officeDocument/2006/relationships/hyperlink" Target="mailto:cihr.bridgefunding@usask.ca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rant.review@usask.ca" TargetMode="External"/><Relationship Id="rId2" Type="http://schemas.openxmlformats.org/officeDocument/2006/relationships/hyperlink" Target="mailto:Manisha.jalla@usask.ca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cihr.bridgefunding@usask.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2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646" y="0"/>
            <a:ext cx="1219405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3929066" y="34385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-128"/>
              <a:cs typeface="+mn-cs"/>
            </a:endParaRPr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 bwMode="auto">
          <a:xfrm>
            <a:off x="21348" y="996532"/>
            <a:ext cx="12170652" cy="1214653"/>
          </a:xfrm>
          <a:solidFill>
            <a:srgbClr val="006A40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</a:rPr>
              <a:t>Spring 2022 CIHR Project Grant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altLang="en-US" sz="24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/>
            </a:r>
            <a:br>
              <a:rPr lang="en-US" altLang="en-US" sz="24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z="36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highlight>
                  <a:srgbClr val="0B6240"/>
                </a:highligh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> </a:t>
            </a:r>
            <a:br>
              <a:rPr lang="en-US" altLang="en-US" sz="36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highlight>
                  <a:srgbClr val="0B6240"/>
                </a:highligh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/>
            </a:r>
            <a:br>
              <a:rPr lang="en-US" altLang="en-US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>Workshop and Panel Q&amp;A</a:t>
            </a:r>
            <a:br>
              <a:rPr lang="en-US" altLang="en-US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z="2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>January 13; 9:30–11:00 am</a:t>
            </a:r>
            <a:br>
              <a:rPr lang="en-US" altLang="en-US" sz="2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z="40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/>
            </a:r>
            <a:br>
              <a:rPr lang="en-US" altLang="en-US" sz="40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z="1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>Presented by: </a:t>
            </a:r>
            <a:br>
              <a:rPr lang="en-US" altLang="en-US" sz="1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z="20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/>
            </a:r>
            <a:br>
              <a:rPr lang="en-US" altLang="en-US" sz="20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z="1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>Darcy D. Marciniuk, MD FRCPC FCCP FCAHS </a:t>
            </a:r>
            <a:br>
              <a:rPr lang="en-US" altLang="en-US" sz="1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z="1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>Associate Vice‐President Research and CIHR Delegate</a:t>
            </a:r>
            <a:br>
              <a:rPr lang="en-US" altLang="en-US" sz="1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/>
            </a:r>
            <a:br>
              <a:rPr lang="en-US" altLang="en-US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/>
            </a:r>
            <a:br>
              <a:rPr lang="en-US" altLang="en-US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endParaRPr lang="en-US" altLang="en-US" spc="50" dirty="0">
              <a:ln w="0"/>
              <a:solidFill>
                <a:schemeClr val="bg2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rebuchet MS" panose="020B0603020202020204" pitchFamily="34" charset="0"/>
              <a:ea typeface="ＭＳ Ｐゴシック" charset="-128"/>
              <a:cs typeface="Calibri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BF3FFEA-0FE0-064B-9AFE-AB7B13F395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275249" y="231590"/>
            <a:ext cx="1683404" cy="37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570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71697"/>
            <a:ext cx="11400367" cy="609600"/>
          </a:xfrm>
        </p:spPr>
        <p:txBody>
          <a:bodyPr/>
          <a:lstStyle/>
          <a:p>
            <a:r>
              <a:rPr lang="en-US" sz="3600" b="1" dirty="0"/>
              <a:t>Internal Review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881297"/>
            <a:ext cx="11400367" cy="4495800"/>
          </a:xfrm>
        </p:spPr>
        <p:txBody>
          <a:bodyPr/>
          <a:lstStyle/>
          <a:p>
            <a:pPr marL="800088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Goal is to provide high quality feedback to researchers during the final stages of grant development.</a:t>
            </a:r>
          </a:p>
          <a:p>
            <a:pPr marL="800088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NOI and timelines can be found </a:t>
            </a:r>
            <a:r>
              <a:rPr lang="en-US" sz="2000" dirty="0">
                <a:hlinkClick r:id="rId2"/>
              </a:rPr>
              <a:t>HERE</a:t>
            </a:r>
            <a:r>
              <a:rPr lang="en-US" sz="2000" dirty="0"/>
              <a:t> </a:t>
            </a:r>
          </a:p>
          <a:p>
            <a:pPr marL="800088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Contact: </a:t>
            </a:r>
            <a:r>
              <a:rPr lang="en-US" sz="2000" dirty="0">
                <a:hlinkClick r:id="rId3"/>
              </a:rPr>
              <a:t>grant.review@usask.ca</a:t>
            </a:r>
            <a:r>
              <a:rPr lang="en-US" sz="2000" dirty="0"/>
              <a:t> / </a:t>
            </a:r>
            <a:r>
              <a:rPr lang="en-US" sz="2000" dirty="0">
                <a:hlinkClick r:id="rId4"/>
              </a:rPr>
              <a:t>Manisha.jalla@usask.ca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85F0691-9931-42DD-B3AA-E090A4473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0606"/>
              </p:ext>
            </p:extLst>
          </p:nvPr>
        </p:nvGraphicFramePr>
        <p:xfrm>
          <a:off x="729835" y="2384027"/>
          <a:ext cx="11211949" cy="41912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11705">
                  <a:extLst>
                    <a:ext uri="{9D8B030D-6E8A-4147-A177-3AD203B41FA5}">
                      <a16:colId xmlns:a16="http://schemas.microsoft.com/office/drawing/2014/main" val="401103188"/>
                    </a:ext>
                  </a:extLst>
                </a:gridCol>
                <a:gridCol w="3800122">
                  <a:extLst>
                    <a:ext uri="{9D8B030D-6E8A-4147-A177-3AD203B41FA5}">
                      <a16:colId xmlns:a16="http://schemas.microsoft.com/office/drawing/2014/main" val="3000587495"/>
                    </a:ext>
                  </a:extLst>
                </a:gridCol>
                <a:gridCol w="3800122">
                  <a:extLst>
                    <a:ext uri="{9D8B030D-6E8A-4147-A177-3AD203B41FA5}">
                      <a16:colId xmlns:a16="http://schemas.microsoft.com/office/drawing/2014/main" val="2419887400"/>
                    </a:ext>
                  </a:extLst>
                </a:gridCol>
              </a:tblGrid>
              <a:tr h="4984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IMPORTANT DATES/DEADLINES</a:t>
                      </a:r>
                      <a:endParaRPr lang="en-CA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70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NEW APPLICATION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C28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RESUBMISSION </a:t>
                      </a:r>
                    </a:p>
                    <a:p>
                      <a:pPr algn="ctr"/>
                      <a:r>
                        <a:rPr lang="en-US" sz="1400" dirty="0"/>
                        <a:t>(applications that were submitted to the Fall 2021 competition)</a:t>
                      </a:r>
                      <a:endParaRPr lang="en-CA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C2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442138"/>
                  </a:ext>
                </a:extLst>
              </a:tr>
              <a:tr h="747100">
                <a:tc>
                  <a:txBody>
                    <a:bodyPr/>
                    <a:lstStyle/>
                    <a:p>
                      <a:r>
                        <a:rPr lang="en-US" dirty="0"/>
                        <a:t>NOI Due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baseline="0" dirty="0"/>
                        <a:t>December 15 2021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February 7 2022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following February 2 notice of decision)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801533"/>
                  </a:ext>
                </a:extLst>
              </a:tr>
              <a:tr h="498490">
                <a:tc>
                  <a:txBody>
                    <a:bodyPr/>
                    <a:lstStyle/>
                    <a:p>
                      <a:r>
                        <a:rPr lang="en-US" dirty="0"/>
                        <a:t>Draft Application Due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January</a:t>
                      </a:r>
                      <a:r>
                        <a:rPr lang="en-CA" b="1" baseline="0" dirty="0"/>
                        <a:t> 17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February</a:t>
                      </a:r>
                      <a:r>
                        <a:rPr lang="en-CA" b="1" baseline="0" dirty="0"/>
                        <a:t> 11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573584"/>
                  </a:ext>
                </a:extLst>
              </a:tr>
              <a:tr h="498490">
                <a:tc>
                  <a:txBody>
                    <a:bodyPr/>
                    <a:lstStyle/>
                    <a:p>
                      <a:r>
                        <a:rPr lang="en-US" dirty="0"/>
                        <a:t>Internal Reviews</a:t>
                      </a:r>
                      <a:r>
                        <a:rPr lang="en-US" baseline="0" dirty="0"/>
                        <a:t> returned to applicants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February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February</a:t>
                      </a:r>
                      <a:r>
                        <a:rPr lang="en-CA" b="1" baseline="0" dirty="0"/>
                        <a:t> 21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413684"/>
                  </a:ext>
                </a:extLst>
              </a:tr>
              <a:tr h="516123">
                <a:tc>
                  <a:txBody>
                    <a:bodyPr/>
                    <a:lstStyle/>
                    <a:p>
                      <a:r>
                        <a:rPr lang="en-US" b="0" dirty="0"/>
                        <a:t>CIHR Registration Deadline</a:t>
                      </a:r>
                      <a:endParaRPr lang="en-CA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February</a:t>
                      </a:r>
                      <a:r>
                        <a:rPr lang="en-CA" b="1" baseline="0" dirty="0"/>
                        <a:t> 9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04911"/>
                  </a:ext>
                </a:extLst>
              </a:tr>
              <a:tr h="498490">
                <a:tc>
                  <a:txBody>
                    <a:bodyPr/>
                    <a:lstStyle/>
                    <a:p>
                      <a:r>
                        <a:rPr lang="en-US" b="0" dirty="0"/>
                        <a:t>RASI (</a:t>
                      </a:r>
                      <a:r>
                        <a:rPr lang="en-US" b="0" dirty="0" err="1"/>
                        <a:t>UnivRS</a:t>
                      </a:r>
                      <a:r>
                        <a:rPr lang="en-US" b="0" dirty="0"/>
                        <a:t>) Deadline</a:t>
                      </a:r>
                      <a:endParaRPr lang="en-CA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March 2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242137"/>
                  </a:ext>
                </a:extLst>
              </a:tr>
              <a:tr h="498490">
                <a:tc>
                  <a:txBody>
                    <a:bodyPr/>
                    <a:lstStyle/>
                    <a:p>
                      <a:r>
                        <a:rPr lang="en-US" b="1" dirty="0">
                          <a:highlight>
                            <a:srgbClr val="FFFF00"/>
                          </a:highlight>
                        </a:rPr>
                        <a:t>CIHR Deadline</a:t>
                      </a:r>
                      <a:endParaRPr lang="en-CA" b="1" dirty="0"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highlight>
                            <a:srgbClr val="FFFF00"/>
                          </a:highlight>
                        </a:rPr>
                        <a:t>March 9</a:t>
                      </a:r>
                      <a:endParaRPr lang="en-CA" b="1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048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154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1C019-3318-47A6-9149-C081FE65A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8200"/>
            <a:ext cx="12191999" cy="6096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Grant Internal Review Success Rates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CF9B02A8-178B-49F6-8134-68C0C4F0AF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822917"/>
              </p:ext>
            </p:extLst>
          </p:nvPr>
        </p:nvGraphicFramePr>
        <p:xfrm>
          <a:off x="808741" y="1741310"/>
          <a:ext cx="10577145" cy="3885462"/>
        </p:xfrm>
        <a:graphic>
          <a:graphicData uri="http://schemas.openxmlformats.org/drawingml/2006/table">
            <a:tbl>
              <a:tblPr/>
              <a:tblGrid>
                <a:gridCol w="1633275">
                  <a:extLst>
                    <a:ext uri="{9D8B030D-6E8A-4147-A177-3AD203B41FA5}">
                      <a16:colId xmlns:a16="http://schemas.microsoft.com/office/drawing/2014/main" val="1610272398"/>
                    </a:ext>
                  </a:extLst>
                </a:gridCol>
                <a:gridCol w="1097828">
                  <a:extLst>
                    <a:ext uri="{9D8B030D-6E8A-4147-A177-3AD203B41FA5}">
                      <a16:colId xmlns:a16="http://schemas.microsoft.com/office/drawing/2014/main" val="2267163799"/>
                    </a:ext>
                  </a:extLst>
                </a:gridCol>
                <a:gridCol w="1125134">
                  <a:extLst>
                    <a:ext uri="{9D8B030D-6E8A-4147-A177-3AD203B41FA5}">
                      <a16:colId xmlns:a16="http://schemas.microsoft.com/office/drawing/2014/main" val="1998383063"/>
                    </a:ext>
                  </a:extLst>
                </a:gridCol>
                <a:gridCol w="1084368">
                  <a:extLst>
                    <a:ext uri="{9D8B030D-6E8A-4147-A177-3AD203B41FA5}">
                      <a16:colId xmlns:a16="http://schemas.microsoft.com/office/drawing/2014/main" val="235390269"/>
                    </a:ext>
                  </a:extLst>
                </a:gridCol>
                <a:gridCol w="1157747">
                  <a:extLst>
                    <a:ext uri="{9D8B030D-6E8A-4147-A177-3AD203B41FA5}">
                      <a16:colId xmlns:a16="http://schemas.microsoft.com/office/drawing/2014/main" val="1686595945"/>
                    </a:ext>
                  </a:extLst>
                </a:gridCol>
                <a:gridCol w="1010989">
                  <a:extLst>
                    <a:ext uri="{9D8B030D-6E8A-4147-A177-3AD203B41FA5}">
                      <a16:colId xmlns:a16="http://schemas.microsoft.com/office/drawing/2014/main" val="1012275957"/>
                    </a:ext>
                  </a:extLst>
                </a:gridCol>
                <a:gridCol w="1165900">
                  <a:extLst>
                    <a:ext uri="{9D8B030D-6E8A-4147-A177-3AD203B41FA5}">
                      <a16:colId xmlns:a16="http://schemas.microsoft.com/office/drawing/2014/main" val="1082379227"/>
                    </a:ext>
                  </a:extLst>
                </a:gridCol>
                <a:gridCol w="1150952">
                  <a:extLst>
                    <a:ext uri="{9D8B030D-6E8A-4147-A177-3AD203B41FA5}">
                      <a16:colId xmlns:a16="http://schemas.microsoft.com/office/drawing/2014/main" val="2635330344"/>
                    </a:ext>
                  </a:extLst>
                </a:gridCol>
                <a:gridCol w="1150952">
                  <a:extLst>
                    <a:ext uri="{9D8B030D-6E8A-4147-A177-3AD203B41FA5}">
                      <a16:colId xmlns:a16="http://schemas.microsoft.com/office/drawing/2014/main" val="4141940800"/>
                    </a:ext>
                  </a:extLst>
                </a:gridCol>
              </a:tblGrid>
              <a:tr h="944422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Fall 2017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Spring</a:t>
                      </a:r>
                    </a:p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Fall 2018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Spring</a:t>
                      </a:r>
                    </a:p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2019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Fall 2019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Spring</a:t>
                      </a:r>
                    </a:p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2020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Fall 2020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Spring</a:t>
                      </a:r>
                    </a:p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01186"/>
                  </a:ext>
                </a:extLst>
              </a:tr>
              <a:tr h="827510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USask Applications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  <a:endParaRPr lang="en-CA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</a:t>
                      </a:r>
                      <a:endParaRPr lang="en-CA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275001"/>
                  </a:ext>
                </a:extLst>
              </a:tr>
              <a:tr h="827510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Awarded 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594439"/>
                  </a:ext>
                </a:extLst>
              </a:tr>
              <a:tr h="64301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Underwent IR (%)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CA" sz="16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73</a:t>
                      </a: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639069"/>
                  </a:ext>
                </a:extLst>
              </a:tr>
              <a:tr h="64301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Awarded IR (%)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CA" sz="16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100 </a:t>
                      </a:r>
                      <a:r>
                        <a:rPr lang="en-CA" sz="1600" b="0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(6/6)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(3/4)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100 </a:t>
                      </a:r>
                      <a:r>
                        <a:rPr lang="en-US" sz="1600" b="0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(5/5)</a:t>
                      </a: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(3/4)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67</a:t>
                      </a:r>
                      <a:r>
                        <a:rPr lang="en-US" sz="16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(2/3)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83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(5/6)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67 </a:t>
                      </a:r>
                      <a:r>
                        <a:rPr lang="en-US" sz="16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(2/3)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</a:t>
                      </a:r>
                      <a:r>
                        <a:rPr lang="en-US" sz="1600" b="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(6/6)</a:t>
                      </a:r>
                      <a:endParaRPr lang="en-US" sz="16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55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998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2" y="613756"/>
            <a:ext cx="11400367" cy="609600"/>
          </a:xfrm>
        </p:spPr>
        <p:txBody>
          <a:bodyPr/>
          <a:lstStyle/>
          <a:p>
            <a:r>
              <a:rPr lang="en-US" sz="3200" b="1" dirty="0"/>
              <a:t>CIHR Project Grant Resources Available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3" y="1223355"/>
            <a:ext cx="11400367" cy="5102629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Slides from previous workshops </a:t>
            </a:r>
          </a:p>
          <a:p>
            <a:pPr marL="644509" lvl="1" indent="0">
              <a:spcBef>
                <a:spcPts val="0"/>
              </a:spcBef>
              <a:buNone/>
            </a:pPr>
            <a:r>
              <a:rPr lang="en-US" sz="2800" dirty="0"/>
              <a:t>	</a:t>
            </a:r>
            <a:r>
              <a:rPr lang="en-US" sz="2000" u="sng" dirty="0">
                <a:hlinkClick r:id="rId2"/>
              </a:rPr>
              <a:t>https://vpresearch.usask.ca/rasi/resource-hub/workshops.php#CIHR</a:t>
            </a:r>
            <a:r>
              <a:rPr lang="en-US" sz="2000" u="sng" dirty="0"/>
              <a:t> </a:t>
            </a:r>
          </a:p>
          <a:p>
            <a:pPr marL="644509" lvl="1" indent="0">
              <a:buNone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Successful CIHR grant examples on the USask Grants repository</a:t>
            </a:r>
            <a:endParaRPr lang="en-US" sz="2800" dirty="0"/>
          </a:p>
          <a:p>
            <a:pPr marL="914377" lvl="2" indent="0">
              <a:buNone/>
            </a:pPr>
            <a:r>
              <a:rPr lang="en-US" u="sng" dirty="0">
                <a:hlinkClick r:id="rId3"/>
              </a:rPr>
              <a:t>https://share.usask.ca/go/ovpr/grants_repository/Pages/CIHR-Examples.aspx</a:t>
            </a:r>
            <a:endParaRPr lang="en-US" u="sng" dirty="0"/>
          </a:p>
          <a:p>
            <a:pPr marL="914377" lvl="2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Grant deadlines, internal review and workshop information is distributed through the Research Acceleration and Strategic Initiatives (RASI) newsletter - via the CIHR Research Listserv</a:t>
            </a:r>
          </a:p>
          <a:p>
            <a:pPr marL="914377" lvl="2" indent="0">
              <a:buNone/>
            </a:pPr>
            <a:r>
              <a:rPr lang="en-CA" u="sng" dirty="0">
                <a:hlinkClick r:id="rId4"/>
              </a:rPr>
              <a:t>Health Sciences/CIHR/SHRF</a:t>
            </a:r>
            <a:endParaRPr lang="en-US" dirty="0"/>
          </a:p>
          <a:p>
            <a:pPr marL="914377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529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/>
              <a:t>USask</a:t>
            </a:r>
            <a:r>
              <a:rPr lang="en-US" sz="3600" b="1" dirty="0"/>
              <a:t> CIHR Bridge Funding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2" y="2054662"/>
            <a:ext cx="11400367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/>
              <a:t>The CIHR Project Grant Bridge Funding Program supports </a:t>
            </a:r>
            <a:r>
              <a:rPr lang="en-US" sz="2000" dirty="0" err="1"/>
              <a:t>USask</a:t>
            </a:r>
            <a:r>
              <a:rPr lang="en-US" sz="2000" dirty="0"/>
              <a:t> faculty, who received a high score in the Project Grant competition but were not funded, in re-applying for CIHR funding. </a:t>
            </a:r>
          </a:p>
          <a:p>
            <a:pPr marL="0" indent="0" algn="ctr">
              <a:buNone/>
            </a:pPr>
            <a:endParaRPr lang="en-US" sz="2000" b="1" dirty="0"/>
          </a:p>
          <a:p>
            <a:pPr marL="0" indent="0" algn="ctr">
              <a:buNone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Up to four (4) bridge funding awards of $20k or two (2) awards of $40K will be available for the Fall Project Grant 2021 competi</a:t>
            </a:r>
            <a:r>
              <a:rPr lang="en-US" sz="2000" b="1" i="1" dirty="0">
                <a:solidFill>
                  <a:schemeClr val="tx2">
                    <a:lumMod val="75000"/>
                  </a:schemeClr>
                </a:solidFill>
              </a:rPr>
              <a:t>tion</a:t>
            </a:r>
          </a:p>
          <a:p>
            <a:pPr marL="0" indent="0" algn="ctr">
              <a:buNone/>
            </a:pPr>
            <a:endParaRPr lang="en-US" sz="18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1800" dirty="0"/>
              <a:t>NOTE: Applications must have undergone </a:t>
            </a:r>
            <a:r>
              <a:rPr lang="en-US" sz="1800" b="1" dirty="0"/>
              <a:t>formal </a:t>
            </a:r>
            <a:r>
              <a:rPr lang="en-US" sz="1800" b="1" dirty="0" err="1"/>
              <a:t>USask</a:t>
            </a:r>
            <a:r>
              <a:rPr lang="en-US" sz="1800" b="1" dirty="0"/>
              <a:t> CIHR Internal Review.</a:t>
            </a:r>
          </a:p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r>
              <a:rPr lang="en-US" sz="1800" dirty="0"/>
              <a:t>Contact: </a:t>
            </a:r>
            <a:r>
              <a:rPr lang="en-US" sz="1800" dirty="0">
                <a:hlinkClick r:id="rId2"/>
              </a:rPr>
              <a:t>cihr.bridgefunding@usask.ca</a:t>
            </a:r>
            <a:r>
              <a:rPr lang="en-US" sz="1800" dirty="0"/>
              <a:t> / </a:t>
            </a:r>
            <a:r>
              <a:rPr lang="en-US" sz="1800" dirty="0">
                <a:hlinkClick r:id="rId3"/>
              </a:rPr>
              <a:t>Manisha.jalla@usask.ca</a:t>
            </a:r>
            <a:r>
              <a:rPr lang="en-US" sz="1800" dirty="0"/>
              <a:t> 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CA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94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3" y="1363287"/>
            <a:ext cx="11400367" cy="4732713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For more information, please contact:</a:t>
            </a:r>
          </a:p>
          <a:p>
            <a:pPr marL="457188" lvl="1" indent="0">
              <a:buNone/>
            </a:pPr>
            <a:r>
              <a:rPr lang="en-IN" dirty="0"/>
              <a:t>Manisha Jalla, Research Development Specialist</a:t>
            </a:r>
          </a:p>
          <a:p>
            <a:pPr marL="457188" lvl="1" indent="0">
              <a:buNone/>
            </a:pPr>
            <a:r>
              <a:rPr lang="en-IN" dirty="0">
                <a:hlinkClick r:id="rId2"/>
              </a:rPr>
              <a:t>Manisha.jalla@usask.ca</a:t>
            </a:r>
            <a:r>
              <a:rPr lang="en-IN" dirty="0"/>
              <a:t> </a:t>
            </a:r>
          </a:p>
          <a:p>
            <a:pPr marL="457188" lvl="1" indent="0">
              <a:buNone/>
            </a:pPr>
            <a:endParaRPr lang="en-IN" dirty="0">
              <a:solidFill>
                <a:schemeClr val="tx1"/>
              </a:solidFill>
            </a:endParaRPr>
          </a:p>
          <a:p>
            <a:pPr marL="457188" lvl="1" indent="0">
              <a:buNone/>
            </a:pPr>
            <a:r>
              <a:rPr lang="en-IN" dirty="0">
                <a:solidFill>
                  <a:schemeClr val="tx1"/>
                </a:solidFill>
              </a:rPr>
              <a:t>Internal Review</a:t>
            </a:r>
            <a:endParaRPr lang="en-IN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457188" lvl="1" indent="0">
              <a:buNone/>
            </a:pPr>
            <a:r>
              <a:rPr lang="en-IN" dirty="0">
                <a:solidFill>
                  <a:srgbClr val="BDD6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grant.review@usask.ca</a:t>
            </a:r>
            <a:r>
              <a:rPr lang="en-IN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N" dirty="0"/>
          </a:p>
          <a:p>
            <a:pPr marL="457188" lvl="1" indent="0">
              <a:buNone/>
            </a:pPr>
            <a:r>
              <a:rPr lang="en-IN" dirty="0"/>
              <a:t>CIHR Bridge Funding</a:t>
            </a:r>
          </a:p>
          <a:p>
            <a:pPr marL="457188" lvl="1" indent="0">
              <a:buNone/>
            </a:pPr>
            <a:r>
              <a:rPr lang="en-IN" u="sng" dirty="0">
                <a:solidFill>
                  <a:schemeClr val="accent3"/>
                </a:solidFill>
                <a:hlinkClick r:id="rId4"/>
              </a:rPr>
              <a:t>cihr.bridgefunding@usask.ca</a:t>
            </a:r>
            <a:r>
              <a:rPr lang="en-IN" u="sng" dirty="0">
                <a:solidFill>
                  <a:schemeClr val="accent3"/>
                </a:solidFill>
              </a:rPr>
              <a:t> </a:t>
            </a:r>
          </a:p>
          <a:p>
            <a:pPr marL="457188" lvl="1" indent="0">
              <a:buNone/>
            </a:pP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36885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USask">
      <a:dk1>
        <a:srgbClr val="000000"/>
      </a:dk1>
      <a:lt1>
        <a:srgbClr val="FFFFFF"/>
      </a:lt1>
      <a:dk2>
        <a:srgbClr val="006940"/>
      </a:dk2>
      <a:lt2>
        <a:srgbClr val="FFFFFF"/>
      </a:lt2>
      <a:accent1>
        <a:srgbClr val="FFD204"/>
      </a:accent1>
      <a:accent2>
        <a:srgbClr val="006940"/>
      </a:accent2>
      <a:accent3>
        <a:srgbClr val="BDD600"/>
      </a:accent3>
      <a:accent4>
        <a:srgbClr val="000000"/>
      </a:accent4>
      <a:accent5>
        <a:srgbClr val="999B9C"/>
      </a:accent5>
      <a:accent6>
        <a:srgbClr val="D6D6D3"/>
      </a:accent6>
      <a:hlink>
        <a:srgbClr val="BDD600"/>
      </a:hlink>
      <a:folHlink>
        <a:srgbClr val="719500"/>
      </a:folHlink>
    </a:clrScheme>
    <a:fontScheme name="Blank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396</Words>
  <Application>Microsoft Office PowerPoint</Application>
  <PresentationFormat>Widescreen</PresentationFormat>
  <Paragraphs>106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ＭＳ Ｐゴシック</vt:lpstr>
      <vt:lpstr>Arial</vt:lpstr>
      <vt:lpstr>Arial Black</vt:lpstr>
      <vt:lpstr>Calibri</vt:lpstr>
      <vt:lpstr>Georgia</vt:lpstr>
      <vt:lpstr>Times</vt:lpstr>
      <vt:lpstr>Trebuchet MS</vt:lpstr>
      <vt:lpstr>Wingdings</vt:lpstr>
      <vt:lpstr>Blank</vt:lpstr>
      <vt:lpstr>Spring 2022 CIHR Project Grant      Workshop and Panel Q&amp;A January 13; 9:30–11:00 am  Presented by:   Darcy D. Marciniuk, MD FRCPC FCCP FCAHS  Associate Vice‐President Research and CIHR Delegate   </vt:lpstr>
      <vt:lpstr>Internal Review </vt:lpstr>
      <vt:lpstr>Project Grant Internal Review Success Rates</vt:lpstr>
      <vt:lpstr>CIHR Project Grant Resources Available </vt:lpstr>
      <vt:lpstr>USask CIHR Bridge Funding</vt:lpstr>
      <vt:lpstr>PowerPoint Presentation</vt:lpstr>
    </vt:vector>
  </TitlesOfParts>
  <Company>University of Saskatchewan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2021 CIHR Project Grant      Workshop and Panel Q&amp;A  Presented by:   Darcy D. Marciniuk, MD FRCPC FCCP FCAHS  Associate Vice‐President Research and CIHR Delegate</dc:title>
  <dc:creator>Jalla, Manisha</dc:creator>
  <cp:lastModifiedBy>Jalla, Manisha</cp:lastModifiedBy>
  <cp:revision>20</cp:revision>
  <dcterms:created xsi:type="dcterms:W3CDTF">2021-01-06T21:29:50Z</dcterms:created>
  <dcterms:modified xsi:type="dcterms:W3CDTF">2022-01-13T15:15:20Z</dcterms:modified>
</cp:coreProperties>
</file>