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439" r:id="rId5"/>
    <p:sldId id="260" r:id="rId6"/>
    <p:sldId id="2475" r:id="rId7"/>
    <p:sldId id="2434" r:id="rId8"/>
    <p:sldId id="2470" r:id="rId9"/>
    <p:sldId id="2451" r:id="rId10"/>
    <p:sldId id="2468" r:id="rId11"/>
    <p:sldId id="2474" r:id="rId12"/>
    <p:sldId id="2462" r:id="rId13"/>
    <p:sldId id="2469" r:id="rId14"/>
    <p:sldId id="2455" r:id="rId15"/>
    <p:sldId id="2454" r:id="rId16"/>
    <p:sldId id="2433" r:id="rId17"/>
    <p:sldId id="256" r:id="rId18"/>
    <p:sldId id="2446" r:id="rId19"/>
    <p:sldId id="2476" r:id="rId20"/>
    <p:sldId id="2477" r:id="rId21"/>
    <p:sldId id="2464" r:id="rId22"/>
    <p:sldId id="2438" r:id="rId23"/>
    <p:sldId id="244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sbet, Christine" initials="NC" lastIdx="17" clrIdx="0">
    <p:extLst>
      <p:ext uri="{19B8F6BF-5375-455C-9EA6-DF929625EA0E}">
        <p15:presenceInfo xmlns:p15="http://schemas.microsoft.com/office/powerpoint/2012/main" userId="S::cnn914@usask.ca::78874cc3-8bc1-4b10-914a-4d2a81af35e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8034"/>
    <a:srgbClr val="FF9999"/>
    <a:srgbClr val="5D9AD1"/>
    <a:srgbClr val="CCFF33"/>
    <a:srgbClr val="FFFF00"/>
    <a:srgbClr val="F38103"/>
    <a:srgbClr val="C2DCE0"/>
    <a:srgbClr val="94C2C8"/>
    <a:srgbClr val="4F9DCD"/>
    <a:srgbClr val="509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FD22B1-DB8B-45D9-A306-F96EA4790A3B}" v="10" dt="2023-10-17T17:08:47.785"/>
  </p1510:revLst>
</p1510:revInfo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3172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B9CF0-A540-4793-A5F3-F4917CFDDCB6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422B72-BD1C-4F41-B10E-CA0BEB1790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03753-A5BE-4D79-AEA9-C0A65A6F8851}" type="datetimeFigureOut">
              <a:rPr lang="en-US" smtClean="0"/>
              <a:t>10/19/2023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BE989-76B8-4F13-9267-01FDA45C43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40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0319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7867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11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10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6916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0937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699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3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799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87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211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38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8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3BE989-76B8-4F13-9267-01FDA45C437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57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3">
            <a:extLst>
              <a:ext uri="{FF2B5EF4-FFF2-40B4-BE49-F238E27FC236}">
                <a16:creationId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>
              <a:lnSpc>
                <a:spcPct val="150000"/>
              </a:lnSpc>
            </a:pPr>
            <a:r>
              <a:rPr lang="en-US"/>
              <a:t>Click to edit Master text styles</a:t>
            </a:r>
          </a:p>
          <a:p>
            <a:pPr lvl="1">
              <a:lnSpc>
                <a:spcPct val="150000"/>
              </a:lnSpc>
            </a:pPr>
            <a:r>
              <a:rPr lang="en-US"/>
              <a:t>Second level</a:t>
            </a:r>
          </a:p>
          <a:p>
            <a:pPr lvl="2">
              <a:lnSpc>
                <a:spcPct val="150000"/>
              </a:lnSpc>
            </a:pPr>
            <a:r>
              <a:rPr lang="en-US"/>
              <a:t>Third level</a:t>
            </a:r>
          </a:p>
          <a:p>
            <a:pPr lvl="3">
              <a:lnSpc>
                <a:spcPct val="150000"/>
              </a:lnSpc>
            </a:pPr>
            <a:r>
              <a:rPr lang="en-US"/>
              <a:t>Fourth level</a:t>
            </a:r>
          </a:p>
          <a:p>
            <a:pPr lvl="4">
              <a:lnSpc>
                <a:spcPct val="150000"/>
              </a:lnSpc>
            </a:pPr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6FCC97-4D8C-465A-B732-7E27224A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F525FF-6103-4229-A91A-8A994A9CC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F2F4E1C-EABB-45F0-8593-E3E221094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65416983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B44C8ED9-0534-4EC5-8080-49DFF65B3B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519" y="0"/>
            <a:ext cx="11002962" cy="1189038"/>
          </a:xfrm>
        </p:spPr>
        <p:txBody>
          <a:bodyPr>
            <a:normAutofit/>
          </a:bodyPr>
          <a:lstStyle>
            <a:lvl1pPr algn="ctr">
              <a:defRPr sz="36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>
                <a:solidFill>
                  <a:srgbClr val="2F3342"/>
                </a:solidFill>
              </a:rPr>
              <a:pPr/>
              <a:t>‹#›</a:t>
            </a:fld>
            <a:endParaRPr lang="en-US" dirty="0">
              <a:solidFill>
                <a:srgbClr val="2F3342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Rectangle 10" descr="Open square accent block">
            <a:extLst>
              <a:ext uri="{FF2B5EF4-FFF2-40B4-BE49-F238E27FC236}">
                <a16:creationId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5B32411-640A-47B5-9A67-FED6430E9A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89038"/>
            <a:ext cx="10939668" cy="483412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86127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 hidden="1">
            <a:extLst>
              <a:ext uri="{FF2B5EF4-FFF2-40B4-BE49-F238E27FC236}">
                <a16:creationId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605998" cy="118872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0CBD5E02-927B-4DF7-8968-617C1C8F0F0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7249885" cy="6858000"/>
          </a:xfrm>
          <a:solidFill>
            <a:schemeClr val="bg1">
              <a:lumMod val="5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10539" y="916440"/>
            <a:ext cx="6117771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0539" y="1962673"/>
            <a:ext cx="6117771" cy="3676128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535810" y="1555002"/>
            <a:ext cx="6076915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3FF75-3EF1-4F7E-9040-8B957B4D277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60089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Single Corner Snipped 7">
            <a:extLst>
              <a:ext uri="{FF2B5EF4-FFF2-40B4-BE49-F238E27FC236}">
                <a16:creationId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4" r:id="rId4"/>
    <p:sldLayoutId id="2147483651" r:id="rId5"/>
    <p:sldLayoutId id="2147483653" r:id="rId6"/>
    <p:sldLayoutId id="2147483657" r:id="rId7"/>
    <p:sldLayoutId id="2147483660" r:id="rId8"/>
    <p:sldLayoutId id="2147483663" r:id="rId9"/>
    <p:sldLayoutId id="2147483670" r:id="rId10"/>
    <p:sldLayoutId id="2147483669" r:id="rId11"/>
    <p:sldLayoutId id="2147483667" r:id="rId12"/>
    <p:sldLayoutId id="2147483668" r:id="rId13"/>
    <p:sldLayoutId id="2147483666" r:id="rId14"/>
    <p:sldLayoutId id="2147483662" r:id="rId15"/>
    <p:sldLayoutId id="2147483671" r:id="rId16"/>
    <p:sldLayoutId id="2147483655" r:id="rId17"/>
  </p:sldLayoutIdLst>
  <p:transition spd="slow">
    <p:push dir="u"/>
  </p:transition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vpresearch.usask.ca/rasi/proposal-development/cfi-canada-foundation-for-innovation.php#Overview" TargetMode="External"/><Relationship Id="rId4" Type="http://schemas.openxmlformats.org/officeDocument/2006/relationships/hyperlink" Target="https://forms.office.com/Pages/ResponsePage.aspx?id=0GyrJH5IIkebw9qcQjJ3bAdH6lUBHsREpvfBZwkp5DtUM0hBVkhFV1BGV1lVWks0QkhHNUpBRUVOUyQlQCN0PWcu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novation.ca/sites/default/files/2021-09/CFI-EDI-Report-2021.pdf" TargetMode="External"/><Relationship Id="rId3" Type="http://schemas.openxmlformats.org/officeDocument/2006/relationships/image" Target="../media/image14.jpeg"/><Relationship Id="rId7" Type="http://schemas.openxmlformats.org/officeDocument/2006/relationships/hyperlink" Target="https://www.innovation.ca/sites/default/files/2021-10/CFI-IF-2020-By-the-numbers.pdf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innovation.ca/sites/default/files/2022-05/CFI-Innovation-Fund-2023-Call-proposals-Revised.pdf" TargetMode="External"/><Relationship Id="rId5" Type="http://schemas.openxmlformats.org/officeDocument/2006/relationships/hyperlink" Target="https://www.innovation.ca/apply-manage-awards/funding-opportunities/innovation-fund#!nav-fund-highlights" TargetMode="External"/><Relationship Id="rId4" Type="http://schemas.openxmlformats.org/officeDocument/2006/relationships/hyperlink" Target="https://forms.office.com/Pages/ResponsePage.aspx?id=0GyrJH5IIkebw9qcQjJ3bAdH6lUBHsREpvfBZwkp5DtUM0hBVkhFV1BGV1lVWks0QkhHNUpBRUVOUyQlQCN0PWc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asi.support@usask.c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icture containing outdoor, sky, nature&#10;&#10;Description automatically generated">
            <a:extLst>
              <a:ext uri="{FF2B5EF4-FFF2-40B4-BE49-F238E27FC236}">
                <a16:creationId xmlns:a16="http://schemas.microsoft.com/office/drawing/2014/main" id="{446EF662-4BE1-48FF-B901-EBE9CE58FA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3949" b="3949"/>
          <a:stretch>
            <a:fillRect/>
          </a:stretch>
        </p:blipFill>
        <p:spPr/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CCC577CF-CED3-44B1-AC3E-05C2556B4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83522" y="408327"/>
            <a:ext cx="5212478" cy="5561658"/>
            <a:chOff x="883522" y="408327"/>
            <a:chExt cx="5276606" cy="576863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5940B9-0338-4FFA-9747-10812F028FB7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13" name="Graphic 12" descr="Open square ">
              <a:extLst>
                <a:ext uri="{FF2B5EF4-FFF2-40B4-BE49-F238E27FC236}">
                  <a16:creationId xmlns:a16="http://schemas.microsoft.com/office/drawing/2014/main" id="{46669882-9FD4-41D7-A5A6-A4A2E44A2A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B52C7E-3049-4545-956A-6D8F73F234DB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DB4530C3-10EF-4FDE-A1B1-9DF09C2DF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21" y="1039989"/>
            <a:ext cx="4814726" cy="2384466"/>
          </a:xfrm>
        </p:spPr>
        <p:txBody>
          <a:bodyPr>
            <a:normAutofit fontScale="90000"/>
          </a:bodyPr>
          <a:lstStyle/>
          <a:p>
            <a:r>
              <a:rPr lang="en-US" sz="4400" dirty="0">
                <a:solidFill>
                  <a:srgbClr val="2F3342"/>
                </a:solidFill>
              </a:rPr>
              <a:t>Canada foundation for innovation (CFI)</a:t>
            </a:r>
            <a:endParaRPr lang="en-US" sz="4400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863C256D-8187-4199-952C-D2BB841598F8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40778" y="3312980"/>
            <a:ext cx="4516435" cy="519802"/>
          </a:xfrm>
        </p:spPr>
        <p:txBody>
          <a:bodyPr/>
          <a:lstStyle/>
          <a:p>
            <a:r>
              <a:rPr lang="en-US" sz="3200" spc="0" dirty="0">
                <a:solidFill>
                  <a:srgbClr val="2F3342"/>
                </a:solidFill>
              </a:rPr>
              <a:t>2025 Innovation Fund (IF)</a:t>
            </a:r>
          </a:p>
        </p:txBody>
      </p:sp>
      <p:sp>
        <p:nvSpPr>
          <p:cNvPr id="12" name="Rectangle: Single Corner Snipped 11">
            <a:extLst>
              <a:ext uri="{FF2B5EF4-FFF2-40B4-BE49-F238E27FC236}">
                <a16:creationId xmlns:a16="http://schemas.microsoft.com/office/drawing/2014/main" id="{2DFF522F-AF68-4632-B55E-C71590EC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8F6F6586-42C9-4B51-A82B-5FC75BEA6DC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15" name="Subtitle 6">
            <a:extLst>
              <a:ext uri="{FF2B5EF4-FFF2-40B4-BE49-F238E27FC236}">
                <a16:creationId xmlns:a16="http://schemas.microsoft.com/office/drawing/2014/main" id="{68FE0051-1957-44A1-81F9-E97F0104A50B}"/>
              </a:ext>
            </a:extLst>
          </p:cNvPr>
          <p:cNvSpPr txBox="1">
            <a:spLocks/>
          </p:cNvSpPr>
          <p:nvPr/>
        </p:nvSpPr>
        <p:spPr>
          <a:xfrm>
            <a:off x="1951438" y="5969985"/>
            <a:ext cx="10553352" cy="4505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rgbClr val="2F334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chemeClr val="bg1"/>
                </a:solidFill>
              </a:rPr>
              <a:t>Slides will be shared following the presentation</a:t>
            </a:r>
          </a:p>
        </p:txBody>
      </p:sp>
      <p:sp>
        <p:nvSpPr>
          <p:cNvPr id="16" name="Subtitle 6">
            <a:extLst>
              <a:ext uri="{FF2B5EF4-FFF2-40B4-BE49-F238E27FC236}">
                <a16:creationId xmlns:a16="http://schemas.microsoft.com/office/drawing/2014/main" id="{1D99E1EF-C4FF-4982-9B9D-E4E3F7197B93}"/>
              </a:ext>
            </a:extLst>
          </p:cNvPr>
          <p:cNvSpPr txBox="1">
            <a:spLocks/>
          </p:cNvSpPr>
          <p:nvPr/>
        </p:nvSpPr>
        <p:spPr>
          <a:xfrm>
            <a:off x="1087653" y="4616993"/>
            <a:ext cx="4171890" cy="4505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spc="300">
                <a:solidFill>
                  <a:srgbClr val="2F334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pc="0" dirty="0">
                <a:solidFill>
                  <a:srgbClr val="038B30"/>
                </a:solidFill>
              </a:rPr>
              <a:t>Presented by RASI, October 2023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4F55695-B8F5-4539-9C19-44E6330537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7435" y="437512"/>
            <a:ext cx="5818644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0549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64142" y="308008"/>
            <a:ext cx="11288520" cy="6287011"/>
            <a:chOff x="-1898185" y="-22763"/>
            <a:chExt cx="9474642" cy="97889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-1780696" y="1181212"/>
              <a:ext cx="9196503" cy="85849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-1898185" y="399472"/>
              <a:ext cx="9127101" cy="901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4141" y="413791"/>
            <a:ext cx="10198839" cy="832877"/>
          </a:xfrm>
        </p:spPr>
        <p:txBody>
          <a:bodyPr>
            <a:noAutofit/>
          </a:bodyPr>
          <a:lstStyle/>
          <a:p>
            <a:r>
              <a:rPr lang="en-US" sz="2800" dirty="0"/>
              <a:t>Edi Assessment Criteria – Equity, Diversity, Inclusion</a:t>
            </a:r>
            <a:endParaRPr lang="en-US" sz="2800" dirty="0">
              <a:solidFill>
                <a:srgbClr val="2F334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8" y="1543050"/>
            <a:ext cx="10749505" cy="4827607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/>
              <a:t>A key decision point in previous competitions (Pass/Fail)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/>
              <a:t>Must prioritize EDI in the team composition, recruitment practices, research design, and accessibility (e.g. the balance of genders, career stage, college/departments, areas of expertise, racialized minorities, disabilities, etc.)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b="1" spc="0" dirty="0"/>
              <a:t>Required to identify the systemic barriers in your scientific discipline and develop strategies to mitigate those barriers</a:t>
            </a:r>
            <a:endParaRPr lang="en-US" sz="2800" spc="0" dirty="0"/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/>
              <a:t>It is </a:t>
            </a:r>
            <a:r>
              <a:rPr lang="en-US" sz="2800" b="1" u="sng" spc="0" dirty="0"/>
              <a:t>NOT ENOUGH </a:t>
            </a:r>
            <a:r>
              <a:rPr lang="en-US" sz="2800" spc="0" dirty="0"/>
              <a:t>to say that </a:t>
            </a:r>
            <a:r>
              <a:rPr lang="en-US" sz="2800" spc="0" dirty="0" err="1"/>
              <a:t>USask’s</a:t>
            </a:r>
            <a:r>
              <a:rPr lang="en-US" sz="2800" spc="0" dirty="0"/>
              <a:t> policies will be followed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spc="0" dirty="0"/>
              <a:t>Applicants must clearly show a strong commitment to and understanding of EDI and its importance in Research</a:t>
            </a:r>
          </a:p>
        </p:txBody>
      </p:sp>
    </p:spTree>
    <p:extLst>
      <p:ext uri="{BB962C8B-B14F-4D97-AF65-F5344CB8AC3E}">
        <p14:creationId xmlns:p14="http://schemas.microsoft.com/office/powerpoint/2010/main" val="34439950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A586AFD-6915-48BB-A3DA-F92DE6FBD797}"/>
              </a:ext>
            </a:extLst>
          </p:cNvPr>
          <p:cNvSpPr/>
          <p:nvPr/>
        </p:nvSpPr>
        <p:spPr>
          <a:xfrm>
            <a:off x="4471332" y="100671"/>
            <a:ext cx="5876239" cy="663568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9CEC6B7-817A-4B9A-96BB-C21064DDA0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F60749F-964C-496E-ADFD-901ED52ADB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283021"/>
              </p:ext>
            </p:extLst>
          </p:nvPr>
        </p:nvGraphicFramePr>
        <p:xfrm>
          <a:off x="1247246" y="760354"/>
          <a:ext cx="2125127" cy="58419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5127">
                  <a:extLst>
                    <a:ext uri="{9D8B030D-6E8A-4147-A177-3AD203B41FA5}">
                      <a16:colId xmlns:a16="http://schemas.microsoft.com/office/drawing/2014/main" val="736196588"/>
                    </a:ext>
                  </a:extLst>
                </a:gridCol>
              </a:tblGrid>
              <a:tr h="9556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Research &amp; Technology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039426"/>
                  </a:ext>
                </a:extLst>
              </a:tr>
              <a:tr h="9195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Team Details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467349"/>
                  </a:ext>
                </a:extLst>
              </a:tr>
              <a:tr h="803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Major Comparators &amp; Value-add of USask Investment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34625"/>
                  </a:ext>
                </a:extLst>
              </a:tr>
              <a:tr h="5656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Institutional Track Record &amp; Commitment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461614"/>
                  </a:ext>
                </a:extLst>
              </a:tr>
              <a:tr h="80376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Equipment &amp; Construction/ Renovations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47893"/>
                  </a:ext>
                </a:extLst>
              </a:tr>
              <a:tr h="3274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Matching Funds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06483"/>
                  </a:ext>
                </a:extLst>
              </a:tr>
              <a:tr h="56561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Sustainability &amp; Operations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235349"/>
                  </a:ext>
                </a:extLst>
              </a:tr>
              <a:tr h="8273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Benefits of the Project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672413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9335684-B38D-4CB3-9B89-926B7F7F476B}"/>
              </a:ext>
            </a:extLst>
          </p:cNvPr>
          <p:cNvCxnSpPr>
            <a:cxnSpLocks/>
          </p:cNvCxnSpPr>
          <p:nvPr/>
        </p:nvCxnSpPr>
        <p:spPr>
          <a:xfrm>
            <a:off x="3372373" y="5343787"/>
            <a:ext cx="1510019" cy="0"/>
          </a:xfrm>
          <a:prstGeom prst="straightConnector1">
            <a:avLst/>
          </a:prstGeom>
          <a:ln w="38100">
            <a:solidFill>
              <a:srgbClr val="F381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F01A2F7-F4E1-4429-AF47-4F2FFE6972E3}"/>
              </a:ext>
            </a:extLst>
          </p:cNvPr>
          <p:cNvSpPr txBox="1"/>
          <p:nvPr/>
        </p:nvSpPr>
        <p:spPr>
          <a:xfrm>
            <a:off x="1844429" y="387935"/>
            <a:ext cx="12619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USask</a:t>
            </a:r>
          </a:p>
        </p:txBody>
      </p:sp>
      <p:graphicFrame>
        <p:nvGraphicFramePr>
          <p:cNvPr id="12" name="Table 5">
            <a:extLst>
              <a:ext uri="{FF2B5EF4-FFF2-40B4-BE49-F238E27FC236}">
                <a16:creationId xmlns:a16="http://schemas.microsoft.com/office/drawing/2014/main" id="{E333204E-D056-44F2-B161-72933E0FA1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535293"/>
              </p:ext>
            </p:extLst>
          </p:nvPr>
        </p:nvGraphicFramePr>
        <p:xfrm>
          <a:off x="4882394" y="738465"/>
          <a:ext cx="1904302" cy="5846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04302">
                  <a:extLst>
                    <a:ext uri="{9D8B030D-6E8A-4147-A177-3AD203B41FA5}">
                      <a16:colId xmlns:a16="http://schemas.microsoft.com/office/drawing/2014/main" val="736196588"/>
                    </a:ext>
                  </a:extLst>
                </a:gridCol>
              </a:tblGrid>
              <a:tr h="110649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Research or Technology Development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6899345"/>
                  </a:ext>
                </a:extLst>
              </a:tr>
              <a:tr h="81834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Team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98785"/>
                  </a:ext>
                </a:extLst>
              </a:tr>
              <a:tr h="120917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Research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6864415"/>
                  </a:ext>
                </a:extLst>
              </a:tr>
              <a:tr h="10056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Infrastructure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47893"/>
                  </a:ext>
                </a:extLst>
              </a:tr>
              <a:tr h="78706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Sustainability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206483"/>
                  </a:ext>
                </a:extLst>
              </a:tr>
              <a:tr h="9152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Benefits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672413"/>
                  </a:ext>
                </a:extLst>
              </a:tr>
            </a:tbl>
          </a:graphicData>
        </a:graphic>
      </p:graphicFrame>
      <p:graphicFrame>
        <p:nvGraphicFramePr>
          <p:cNvPr id="13" name="Table 5">
            <a:extLst>
              <a:ext uri="{FF2B5EF4-FFF2-40B4-BE49-F238E27FC236}">
                <a16:creationId xmlns:a16="http://schemas.microsoft.com/office/drawing/2014/main" id="{984C5E93-6A7A-440D-82CC-B65324A7D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500901"/>
              </p:ext>
            </p:extLst>
          </p:nvPr>
        </p:nvGraphicFramePr>
        <p:xfrm>
          <a:off x="8296715" y="771431"/>
          <a:ext cx="1768529" cy="5813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8529">
                  <a:extLst>
                    <a:ext uri="{9D8B030D-6E8A-4147-A177-3AD203B41FA5}">
                      <a16:colId xmlns:a16="http://schemas.microsoft.com/office/drawing/2014/main" val="736196588"/>
                    </a:ext>
                  </a:extLst>
                </a:gridCol>
              </a:tblGrid>
              <a:tr h="195330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Global Leadership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D9A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5498785"/>
                  </a:ext>
                </a:extLst>
              </a:tr>
              <a:tr h="286702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Enhance Research Capacity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81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2747893"/>
                  </a:ext>
                </a:extLst>
              </a:tr>
              <a:tr h="99331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</a:rPr>
                        <a:t>Benefits for Canada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03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672413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2B812014-09FC-4221-B115-106184C3FD48}"/>
              </a:ext>
            </a:extLst>
          </p:cNvPr>
          <p:cNvSpPr txBox="1"/>
          <p:nvPr/>
        </p:nvSpPr>
        <p:spPr>
          <a:xfrm>
            <a:off x="5085383" y="426532"/>
            <a:ext cx="1688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Expert Review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753A72-BD34-466B-A812-20A60D4E1C8E}"/>
              </a:ext>
            </a:extLst>
          </p:cNvPr>
          <p:cNvSpPr txBox="1"/>
          <p:nvPr/>
        </p:nvSpPr>
        <p:spPr>
          <a:xfrm>
            <a:off x="8221215" y="436228"/>
            <a:ext cx="198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MAC/Special MAC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006027C-44AC-4463-B601-6BA37B6CA178}"/>
              </a:ext>
            </a:extLst>
          </p:cNvPr>
          <p:cNvCxnSpPr>
            <a:cxnSpLocks/>
          </p:cNvCxnSpPr>
          <p:nvPr/>
        </p:nvCxnSpPr>
        <p:spPr>
          <a:xfrm>
            <a:off x="3372373" y="6139615"/>
            <a:ext cx="1510019" cy="0"/>
          </a:xfrm>
          <a:prstGeom prst="straightConnector1">
            <a:avLst/>
          </a:prstGeom>
          <a:ln w="38100">
            <a:solidFill>
              <a:srgbClr val="538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9F1B42-EF2B-4067-ACAC-1976D4A14262}"/>
              </a:ext>
            </a:extLst>
          </p:cNvPr>
          <p:cNvCxnSpPr>
            <a:cxnSpLocks/>
          </p:cNvCxnSpPr>
          <p:nvPr/>
        </p:nvCxnSpPr>
        <p:spPr>
          <a:xfrm>
            <a:off x="6786696" y="6033083"/>
            <a:ext cx="1510019" cy="0"/>
          </a:xfrm>
          <a:prstGeom prst="straightConnector1">
            <a:avLst/>
          </a:prstGeom>
          <a:ln w="38100">
            <a:solidFill>
              <a:srgbClr val="53803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25E94F18-B9B0-4A7F-9784-92971A92F6FE}"/>
              </a:ext>
            </a:extLst>
          </p:cNvPr>
          <p:cNvSpPr txBox="1"/>
          <p:nvPr/>
        </p:nvSpPr>
        <p:spPr>
          <a:xfrm>
            <a:off x="7105477" y="151074"/>
            <a:ext cx="1132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CFI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4D1927C-5314-4D43-AFD3-632BD9AF338D}"/>
              </a:ext>
            </a:extLst>
          </p:cNvPr>
          <p:cNvCxnSpPr>
            <a:cxnSpLocks/>
          </p:cNvCxnSpPr>
          <p:nvPr/>
        </p:nvCxnSpPr>
        <p:spPr>
          <a:xfrm>
            <a:off x="3378008" y="2176977"/>
            <a:ext cx="1504384" cy="0"/>
          </a:xfrm>
          <a:prstGeom prst="straightConnector1">
            <a:avLst/>
          </a:prstGeom>
          <a:ln w="38100">
            <a:solidFill>
              <a:srgbClr val="5D9A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9F06370-07A7-4B6D-B15D-F6C21ED9D02E}"/>
              </a:ext>
            </a:extLst>
          </p:cNvPr>
          <p:cNvCxnSpPr>
            <a:cxnSpLocks/>
          </p:cNvCxnSpPr>
          <p:nvPr/>
        </p:nvCxnSpPr>
        <p:spPr>
          <a:xfrm>
            <a:off x="7439857" y="1932983"/>
            <a:ext cx="859612" cy="12542"/>
          </a:xfrm>
          <a:prstGeom prst="straightConnector1">
            <a:avLst/>
          </a:prstGeom>
          <a:ln w="38100">
            <a:solidFill>
              <a:srgbClr val="5D9A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Elbow 59">
            <a:extLst>
              <a:ext uri="{FF2B5EF4-FFF2-40B4-BE49-F238E27FC236}">
                <a16:creationId xmlns:a16="http://schemas.microsoft.com/office/drawing/2014/main" id="{1963F9C1-598A-4862-9DEC-9AD570258268}"/>
              </a:ext>
            </a:extLst>
          </p:cNvPr>
          <p:cNvCxnSpPr>
            <a:cxnSpLocks/>
          </p:cNvCxnSpPr>
          <p:nvPr/>
        </p:nvCxnSpPr>
        <p:spPr>
          <a:xfrm flipV="1">
            <a:off x="6793483" y="2287267"/>
            <a:ext cx="646375" cy="466"/>
          </a:xfrm>
          <a:prstGeom prst="bentConnector3">
            <a:avLst>
              <a:gd name="adj1" fmla="val 50000"/>
            </a:avLst>
          </a:prstGeom>
          <a:ln w="38100">
            <a:solidFill>
              <a:srgbClr val="5D9A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7936C37E-02C6-409C-A3D3-BA7EC469403B}"/>
              </a:ext>
            </a:extLst>
          </p:cNvPr>
          <p:cNvCxnSpPr>
            <a:cxnSpLocks/>
          </p:cNvCxnSpPr>
          <p:nvPr/>
        </p:nvCxnSpPr>
        <p:spPr>
          <a:xfrm rot="16200000" flipV="1">
            <a:off x="6714208" y="1580200"/>
            <a:ext cx="804926" cy="646373"/>
          </a:xfrm>
          <a:prstGeom prst="bentConnector3">
            <a:avLst>
              <a:gd name="adj1" fmla="val 99845"/>
            </a:avLst>
          </a:prstGeom>
          <a:ln w="38100">
            <a:solidFill>
              <a:srgbClr val="5D9A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14F6F75C-A71E-4AD2-AE3F-0A8514999EA7}"/>
              </a:ext>
            </a:extLst>
          </p:cNvPr>
          <p:cNvCxnSpPr>
            <a:cxnSpLocks/>
          </p:cNvCxnSpPr>
          <p:nvPr/>
        </p:nvCxnSpPr>
        <p:spPr>
          <a:xfrm>
            <a:off x="3859983" y="3429769"/>
            <a:ext cx="1022409" cy="0"/>
          </a:xfrm>
          <a:prstGeom prst="straightConnector1">
            <a:avLst/>
          </a:prstGeom>
          <a:ln w="38100">
            <a:solidFill>
              <a:srgbClr val="F381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nector: Elbow 84">
            <a:extLst>
              <a:ext uri="{FF2B5EF4-FFF2-40B4-BE49-F238E27FC236}">
                <a16:creationId xmlns:a16="http://schemas.microsoft.com/office/drawing/2014/main" id="{EA94269C-CC9B-407C-A8F3-4DAF22086604}"/>
              </a:ext>
            </a:extLst>
          </p:cNvPr>
          <p:cNvCxnSpPr>
            <a:cxnSpLocks/>
          </p:cNvCxnSpPr>
          <p:nvPr/>
        </p:nvCxnSpPr>
        <p:spPr>
          <a:xfrm flipV="1">
            <a:off x="3372373" y="3429015"/>
            <a:ext cx="860657" cy="287834"/>
          </a:xfrm>
          <a:prstGeom prst="bentConnector3">
            <a:avLst>
              <a:gd name="adj1" fmla="val 50000"/>
            </a:avLst>
          </a:prstGeom>
          <a:ln w="38100">
            <a:solidFill>
              <a:srgbClr val="F38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or: Elbow 85">
            <a:extLst>
              <a:ext uri="{FF2B5EF4-FFF2-40B4-BE49-F238E27FC236}">
                <a16:creationId xmlns:a16="http://schemas.microsoft.com/office/drawing/2014/main" id="{0DC41B64-F416-46F9-A14B-0D59C555D6B0}"/>
              </a:ext>
            </a:extLst>
          </p:cNvPr>
          <p:cNvCxnSpPr>
            <a:cxnSpLocks/>
          </p:cNvCxnSpPr>
          <p:nvPr/>
        </p:nvCxnSpPr>
        <p:spPr>
          <a:xfrm>
            <a:off x="3368773" y="3273438"/>
            <a:ext cx="427340" cy="186236"/>
          </a:xfrm>
          <a:prstGeom prst="bentConnector3">
            <a:avLst>
              <a:gd name="adj1" fmla="val 102402"/>
            </a:avLst>
          </a:prstGeom>
          <a:ln w="38100">
            <a:solidFill>
              <a:srgbClr val="F38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E0A8877-D3A8-4DA6-9EEE-E5A6E6836363}"/>
              </a:ext>
            </a:extLst>
          </p:cNvPr>
          <p:cNvCxnSpPr>
            <a:cxnSpLocks/>
          </p:cNvCxnSpPr>
          <p:nvPr/>
        </p:nvCxnSpPr>
        <p:spPr>
          <a:xfrm>
            <a:off x="3881896" y="4703194"/>
            <a:ext cx="1000496" cy="0"/>
          </a:xfrm>
          <a:prstGeom prst="straightConnector1">
            <a:avLst/>
          </a:prstGeom>
          <a:ln w="38100">
            <a:solidFill>
              <a:srgbClr val="F381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CB6A0EF2-9657-42EE-90F9-749C46BDE5EA}"/>
              </a:ext>
            </a:extLst>
          </p:cNvPr>
          <p:cNvCxnSpPr>
            <a:cxnSpLocks/>
          </p:cNvCxnSpPr>
          <p:nvPr/>
        </p:nvCxnSpPr>
        <p:spPr>
          <a:xfrm flipV="1">
            <a:off x="3378008" y="4703194"/>
            <a:ext cx="873135" cy="301989"/>
          </a:xfrm>
          <a:prstGeom prst="bentConnector3">
            <a:avLst>
              <a:gd name="adj1" fmla="val 50000"/>
            </a:avLst>
          </a:prstGeom>
          <a:ln w="38100">
            <a:solidFill>
              <a:srgbClr val="F38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nector: Elbow 91">
            <a:extLst>
              <a:ext uri="{FF2B5EF4-FFF2-40B4-BE49-F238E27FC236}">
                <a16:creationId xmlns:a16="http://schemas.microsoft.com/office/drawing/2014/main" id="{A8D88703-5E8D-41BA-AD11-ED41DDA1F30A}"/>
              </a:ext>
            </a:extLst>
          </p:cNvPr>
          <p:cNvCxnSpPr>
            <a:cxnSpLocks/>
          </p:cNvCxnSpPr>
          <p:nvPr/>
        </p:nvCxnSpPr>
        <p:spPr>
          <a:xfrm>
            <a:off x="3381808" y="4439007"/>
            <a:ext cx="423540" cy="259349"/>
          </a:xfrm>
          <a:prstGeom prst="bentConnector3">
            <a:avLst>
              <a:gd name="adj1" fmla="val 102872"/>
            </a:avLst>
          </a:prstGeom>
          <a:ln w="38100">
            <a:solidFill>
              <a:srgbClr val="F38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9D4733C-848A-473D-8E27-490882632FA4}"/>
              </a:ext>
            </a:extLst>
          </p:cNvPr>
          <p:cNvCxnSpPr>
            <a:cxnSpLocks/>
          </p:cNvCxnSpPr>
          <p:nvPr/>
        </p:nvCxnSpPr>
        <p:spPr>
          <a:xfrm>
            <a:off x="6793483" y="4185953"/>
            <a:ext cx="1503232" cy="0"/>
          </a:xfrm>
          <a:prstGeom prst="straightConnector1">
            <a:avLst/>
          </a:prstGeom>
          <a:ln w="38100">
            <a:solidFill>
              <a:srgbClr val="F3810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or: Elbow 93">
            <a:extLst>
              <a:ext uri="{FF2B5EF4-FFF2-40B4-BE49-F238E27FC236}">
                <a16:creationId xmlns:a16="http://schemas.microsoft.com/office/drawing/2014/main" id="{9BADDDC5-7734-46ED-8837-FD24A30D7D9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6495024" y="4484412"/>
            <a:ext cx="1143861" cy="546944"/>
          </a:xfrm>
          <a:prstGeom prst="bentConnector3">
            <a:avLst>
              <a:gd name="adj1" fmla="val 2657"/>
            </a:avLst>
          </a:prstGeom>
          <a:ln w="38100">
            <a:solidFill>
              <a:srgbClr val="F38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or: Elbow 94">
            <a:extLst>
              <a:ext uri="{FF2B5EF4-FFF2-40B4-BE49-F238E27FC236}">
                <a16:creationId xmlns:a16="http://schemas.microsoft.com/office/drawing/2014/main" id="{BEB5FF48-7537-468E-AAF6-8EC7D487B5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6568909" y="3442188"/>
            <a:ext cx="967192" cy="556575"/>
          </a:xfrm>
          <a:prstGeom prst="bentConnector3">
            <a:avLst>
              <a:gd name="adj1" fmla="val 1352"/>
            </a:avLst>
          </a:prstGeom>
          <a:ln w="38100">
            <a:solidFill>
              <a:srgbClr val="F381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4BB5453-0A80-4A42-ABF1-12C2DE9A6D1A}"/>
              </a:ext>
            </a:extLst>
          </p:cNvPr>
          <p:cNvCxnSpPr>
            <a:cxnSpLocks/>
          </p:cNvCxnSpPr>
          <p:nvPr/>
        </p:nvCxnSpPr>
        <p:spPr>
          <a:xfrm>
            <a:off x="3378008" y="1281812"/>
            <a:ext cx="1504384" cy="0"/>
          </a:xfrm>
          <a:prstGeom prst="straightConnector1">
            <a:avLst/>
          </a:prstGeom>
          <a:ln w="38100">
            <a:solidFill>
              <a:srgbClr val="5D9AD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286555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5E4F5F-1A67-4FAA-8E5B-07B7E692E3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54D1F-A628-46B1-AED8-2A615232E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Placeholder 5" descr="Building" title="Building">
            <a:extLst>
              <a:ext uri="{FF2B5EF4-FFF2-40B4-BE49-F238E27FC236}">
                <a16:creationId xmlns:a16="http://schemas.microsoft.com/office/drawing/2014/main" id="{36D43C9F-82AA-442C-9532-0FDC629097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EE397F7-102E-42ED-BE6F-DDABF8388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1594DF-9EA4-4E97-9762-D5BDBC2C9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595883" y="163628"/>
            <a:ext cx="10877430" cy="6530743"/>
            <a:chOff x="-1731785" y="-58792"/>
            <a:chExt cx="7891913" cy="623575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F3B8DD-1AF7-4A91-B5CD-33DB95893D2D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8" name="Graphic 7" descr="Open square">
              <a:extLst>
                <a:ext uri="{FF2B5EF4-FFF2-40B4-BE49-F238E27FC236}">
                  <a16:creationId xmlns:a16="http://schemas.microsoft.com/office/drawing/2014/main" id="{10C1AB97-5ED7-446D-9112-98FAC9CE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5BB80E-F3D1-4392-A29B-E66B5C910A84}"/>
                </a:ext>
              </a:extLst>
            </p:cNvPr>
            <p:cNvSpPr/>
            <p:nvPr/>
          </p:nvSpPr>
          <p:spPr>
            <a:xfrm>
              <a:off x="-1731785" y="-58792"/>
              <a:ext cx="7144046" cy="53718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FAF6B544-459E-4686-AB14-8E7E7B06B1C3}"/>
              </a:ext>
            </a:extLst>
          </p:cNvPr>
          <p:cNvSpPr txBox="1">
            <a:spLocks/>
          </p:cNvSpPr>
          <p:nvPr/>
        </p:nvSpPr>
        <p:spPr>
          <a:xfrm>
            <a:off x="3066382" y="1384612"/>
            <a:ext cx="6967218" cy="6545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Other key Considerations 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DB94E48-14FC-41FD-AB15-854CA106D0B8}"/>
              </a:ext>
            </a:extLst>
          </p:cNvPr>
          <p:cNvSpPr txBox="1">
            <a:spLocks/>
          </p:cNvSpPr>
          <p:nvPr/>
        </p:nvSpPr>
        <p:spPr>
          <a:xfrm>
            <a:off x="1791119" y="2196548"/>
            <a:ext cx="9682194" cy="4364585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rgbClr val="2F3342"/>
                </a:solidFill>
              </a:rPr>
              <a:t>Core facilities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3342"/>
                </a:solidFill>
              </a:rPr>
              <a:t>Will it provide access to state-of-the-art services, instruments, expertise, and training?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2F3342"/>
                </a:solidFill>
              </a:rPr>
              <a:t>Does not have to be</a:t>
            </a:r>
          </a:p>
          <a:p>
            <a:pPr lvl="1">
              <a:spcBef>
                <a:spcPts val="0"/>
              </a:spcBef>
            </a:pPr>
            <a:endParaRPr lang="en-US" spc="0" dirty="0">
              <a:solidFill>
                <a:srgbClr val="2F3342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rgbClr val="2F3342"/>
                </a:solidFill>
              </a:rPr>
              <a:t>Matching funds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3342"/>
                </a:solidFill>
              </a:rPr>
              <a:t>Think creatively and broadly about partners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2F3342"/>
                </a:solidFill>
              </a:rPr>
              <a:t>Benefits to Canada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3342"/>
                </a:solidFill>
              </a:rPr>
              <a:t>Benefits to SK (Provincial Pitch)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2F3342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spc="0" dirty="0">
                <a:solidFill>
                  <a:srgbClr val="2F3342"/>
                </a:solidFill>
              </a:rPr>
              <a:t>Enhanced research security (More info to come)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F3342"/>
                </a:solidFill>
              </a:rPr>
              <a:t>Identify potential security risks</a:t>
            </a:r>
          </a:p>
          <a:p>
            <a:pPr marL="800100" lvl="1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rgbClr val="2F3342"/>
                </a:solidFill>
              </a:rPr>
              <a:t>Identify and implement measures to mitigate any identified risks</a:t>
            </a:r>
          </a:p>
          <a:p>
            <a:pPr>
              <a:spcAft>
                <a:spcPts val="1200"/>
              </a:spcAft>
            </a:pPr>
            <a:endParaRPr lang="en-US" sz="2800" spc="0" dirty="0">
              <a:solidFill>
                <a:srgbClr val="2F334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0" dirty="0">
              <a:solidFill>
                <a:srgbClr val="2F3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72417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D671F4D-9614-41E9-BA0C-7977DEBBB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Timeline (</a:t>
            </a:r>
            <a:r>
              <a:rPr lang="en-US" dirty="0" err="1">
                <a:solidFill>
                  <a:srgbClr val="FF9999"/>
                </a:solidFill>
              </a:rPr>
              <a:t>Usask</a:t>
            </a:r>
            <a:r>
              <a:rPr lang="en-US" dirty="0">
                <a:solidFill>
                  <a:srgbClr val="FF9999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&amp; </a:t>
            </a:r>
            <a:r>
              <a:rPr lang="en-US" dirty="0">
                <a:solidFill>
                  <a:srgbClr val="5D9AD1"/>
                </a:solidFill>
              </a:rPr>
              <a:t>CFI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C890C-B560-45C1-9FF4-08AA00E167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C2E478F-E849-4A8C-AF1F-CBCC78A7CBFA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224AA9-ADE2-D1DD-AFCF-73F97B2A1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80122"/>
            <a:ext cx="12192000" cy="55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0956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64142" y="308008"/>
            <a:ext cx="11288520" cy="6287011"/>
            <a:chOff x="-1898185" y="-22763"/>
            <a:chExt cx="9474642" cy="97889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-1780696" y="1181212"/>
              <a:ext cx="9196503" cy="85849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-1898185" y="399472"/>
              <a:ext cx="9127101" cy="901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842" y="713064"/>
            <a:ext cx="5325359" cy="83287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Next Steps</a:t>
            </a:r>
            <a:endParaRPr lang="en-US" sz="3600" dirty="0">
              <a:solidFill>
                <a:srgbClr val="2F3342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8" y="2048018"/>
            <a:ext cx="10749505" cy="4322639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</a:rPr>
              <a:t>Register for the Pitch &amp; Networking session by Dec. 1, 2023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Complete the registration form linked </a:t>
            </a:r>
            <a:r>
              <a:rPr lang="en-US" dirty="0">
                <a:solidFill>
                  <a:srgbClr val="53803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dirty="0">
              <a:solidFill>
                <a:srgbClr val="538034"/>
              </a:solidFill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The link can be found on the </a:t>
            </a:r>
            <a:r>
              <a:rPr lang="en-US" dirty="0">
                <a:solidFill>
                  <a:srgbClr val="538034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RASI-CFI Website</a:t>
            </a:r>
            <a:endParaRPr lang="en-US" dirty="0">
              <a:solidFill>
                <a:srgbClr val="538034"/>
              </a:solidFill>
            </a:endParaRPr>
          </a:p>
          <a:p>
            <a:pPr lvl="1" algn="l"/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pc="0" dirty="0"/>
              <a:t>Information Required: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Project title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Pitch members (Max 3) and associated colleges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/>
              <a:t>Description of project (Research, Infrastructure Needed, Approx. Budget, Potential partnerships)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pc="0" dirty="0"/>
              <a:t>Registration information will be shared with the pitch panel in advance</a:t>
            </a:r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 descr="abstract building" title="abstract building">
            <a:extLst>
              <a:ext uri="{FF2B5EF4-FFF2-40B4-BE49-F238E27FC236}">
                <a16:creationId xmlns:a16="http://schemas.microsoft.com/office/drawing/2014/main" id="{0303DD53-20FD-4052-8572-AB2790BF6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02A0D7C-7F24-41E7-BF1F-BBDE15B9A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35508" y="-36547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926F6F-6E6C-4A83-8759-198112A0B3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338D733-663C-4EA6-86E6-484CA586E398}"/>
              </a:ext>
            </a:extLst>
          </p:cNvPr>
          <p:cNvSpPr/>
          <p:nvPr/>
        </p:nvSpPr>
        <p:spPr>
          <a:xfrm>
            <a:off x="1863654" y="1846305"/>
            <a:ext cx="8461446" cy="431737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pic>
        <p:nvPicPr>
          <p:cNvPr id="9" name="Graphic 8" descr="Open square">
            <a:extLst>
              <a:ext uri="{FF2B5EF4-FFF2-40B4-BE49-F238E27FC236}">
                <a16:creationId xmlns:a16="http://schemas.microsoft.com/office/drawing/2014/main" id="{E8B6A28A-0093-4F74-AE67-341929A42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1213623" y="894947"/>
            <a:ext cx="6301591" cy="4748402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71B4B26-7049-437D-89AF-59A45E246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579" y="770021"/>
            <a:ext cx="8369463" cy="506903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Present project outline to Senior Leadership </a:t>
            </a:r>
          </a:p>
          <a:p>
            <a:pPr lvl="1"/>
            <a:r>
              <a:rPr lang="en-US" dirty="0"/>
              <a:t>10 minutes presentation</a:t>
            </a:r>
          </a:p>
          <a:p>
            <a:pPr lvl="1"/>
            <a:r>
              <a:rPr lang="en-US" dirty="0"/>
              <a:t>Panelists confirmed include:</a:t>
            </a:r>
          </a:p>
          <a:p>
            <a:pPr lvl="2"/>
            <a:r>
              <a:rPr lang="en-US" dirty="0"/>
              <a:t>Baljit Singh (Vice-President Research)</a:t>
            </a:r>
          </a:p>
          <a:p>
            <a:pPr lvl="2"/>
            <a:r>
              <a:rPr lang="en-US" dirty="0"/>
              <a:t>Brooke Milne (Dean, College of Arts &amp; Science)</a:t>
            </a:r>
          </a:p>
          <a:p>
            <a:pPr lvl="2"/>
            <a:r>
              <a:rPr lang="en-US" dirty="0"/>
              <a:t>Terry Fonstad (Associate Vice-President Research - Ethics and Infrastructure)</a:t>
            </a:r>
          </a:p>
          <a:p>
            <a:pPr lvl="1"/>
            <a:endParaRPr lang="en-US" dirty="0"/>
          </a:p>
          <a:p>
            <a:r>
              <a:rPr lang="en-US" dirty="0"/>
              <a:t>What do I include in my presentation?</a:t>
            </a:r>
          </a:p>
          <a:p>
            <a:pPr lvl="1"/>
            <a:r>
              <a:rPr lang="en-US" dirty="0"/>
              <a:t>Who is the team? What is the research? What is the infrastructure? </a:t>
            </a:r>
            <a:r>
              <a:rPr lang="en-US" b="1" dirty="0"/>
              <a:t>How is it unique? What are the benefits?</a:t>
            </a:r>
          </a:p>
          <a:p>
            <a:pPr lvl="1"/>
            <a:r>
              <a:rPr lang="en-US" dirty="0"/>
              <a:t>We will provide tips and more info closer to the event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This is optional but </a:t>
            </a:r>
            <a:r>
              <a:rPr lang="en-US" u="sng" dirty="0"/>
              <a:t>highly recommended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99C86F-0AB8-455E-92B7-AF1B5373E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826" y="894947"/>
            <a:ext cx="7260465" cy="694323"/>
          </a:xfrm>
        </p:spPr>
        <p:txBody>
          <a:bodyPr>
            <a:normAutofit fontScale="90000"/>
          </a:bodyPr>
          <a:lstStyle/>
          <a:p>
            <a:r>
              <a:rPr lang="en-US" dirty="0"/>
              <a:t>January Pitch &amp; Networking Session</a:t>
            </a:r>
          </a:p>
        </p:txBody>
      </p:sp>
    </p:spTree>
    <p:extLst>
      <p:ext uri="{BB962C8B-B14F-4D97-AF65-F5344CB8AC3E}">
        <p14:creationId xmlns:p14="http://schemas.microsoft.com/office/powerpoint/2010/main" val="1915257247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64142" y="308008"/>
            <a:ext cx="11288520" cy="6287011"/>
            <a:chOff x="-1898185" y="-22763"/>
            <a:chExt cx="9474642" cy="97889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-1780696" y="1181212"/>
              <a:ext cx="9196503" cy="85849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-1898185" y="399472"/>
              <a:ext cx="9127101" cy="901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842" y="713064"/>
            <a:ext cx="7044383" cy="83287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2F3342"/>
                </a:solidFill>
              </a:rPr>
              <a:t>Internal Notice of Intent (NOI)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8" y="2048018"/>
            <a:ext cx="10749505" cy="4322639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</a:rPr>
              <a:t>Due April 2024 (Due March 2024 for optional RASI feedback)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</a:rPr>
              <a:t> Consists of six sections: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 Information (Title, Project Leader, Home College, etc.)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 Summary ~ 1,500 characters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Collaborating Institutions 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Team – identify 10 team members, including up to 2 team leaders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Anticipated costs and potential matching funding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Project Description ~ 4 pages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/>
              <a:t>These sections will help you auto-populate the information into CAMS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3220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64142" y="308008"/>
            <a:ext cx="11288520" cy="6287011"/>
            <a:chOff x="-1898185" y="-22763"/>
            <a:chExt cx="9474642" cy="97889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-1780696" y="1181212"/>
              <a:ext cx="9196503" cy="85849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-1898185" y="399472"/>
              <a:ext cx="9127101" cy="901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13842" y="713064"/>
            <a:ext cx="7044383" cy="832877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solidFill>
                  <a:srgbClr val="2F3342"/>
                </a:solidFill>
              </a:rPr>
              <a:t>Internal Notice of Intent (NOI)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8" y="2048018"/>
            <a:ext cx="10749505" cy="4322639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</a:rPr>
              <a:t>The CFI Advisory Committee will review internal NOIs and rank them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>
                <a:solidFill>
                  <a:schemeClr val="tx1"/>
                </a:solidFill>
              </a:rPr>
              <a:t>Based on envelope and ranking, the selected projects will receive a conditional invitation to proceed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May 2024</a:t>
            </a:r>
          </a:p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/>
              <a:t>Projects moving forward will have an opportunity to test-your-concept (TYC)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pc="0" dirty="0"/>
              <a:t>June 2024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Includes a pitch to the provincial government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Receive a formal invitation to proceed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Receive assigned RASI support – to help ensure a robust and competitive application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pc="0" dirty="0"/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pc="0" dirty="0">
              <a:solidFill>
                <a:schemeClr val="tx1"/>
              </a:solidFill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lvl="1"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989991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9" descr="A picture containing outdoor, sky, nature&#10;&#10;Description automatically generated">
            <a:extLst>
              <a:ext uri="{FF2B5EF4-FFF2-40B4-BE49-F238E27FC236}">
                <a16:creationId xmlns:a16="http://schemas.microsoft.com/office/drawing/2014/main" id="{12862D16-0505-4C7C-9425-75317398B5B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 t="12718" b="12718"/>
          <a:stretch>
            <a:fillRect/>
          </a:stretch>
        </p:blipFill>
        <p:spPr>
          <a:xfrm>
            <a:off x="-71438" y="0"/>
            <a:ext cx="12263438" cy="6858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5E4F5F-1A67-4FAA-8E5B-07B7E692E3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854D1F-A628-46B1-AED8-2A615232EB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59AA07-5F7D-4646-BDA6-997CDE7F4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440" y="0"/>
            <a:ext cx="12263439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1594DF-9EA4-4E97-9762-D5BDBC2C9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 flipV="1">
            <a:off x="1351257" y="734422"/>
            <a:ext cx="7663534" cy="5389156"/>
            <a:chOff x="599996" y="1031229"/>
            <a:chExt cx="5560132" cy="514573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F3B8DD-1AF7-4A91-B5CD-33DB95893D2D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pic>
          <p:nvPicPr>
            <p:cNvPr id="8" name="Graphic 7" descr="Open square">
              <a:extLst>
                <a:ext uri="{FF2B5EF4-FFF2-40B4-BE49-F238E27FC236}">
                  <a16:creationId xmlns:a16="http://schemas.microsoft.com/office/drawing/2014/main" id="{10C1AB97-5ED7-446D-9112-98FAC9CEC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F5BB80E-F3D1-4392-A29B-E66B5C910A84}"/>
                </a:ext>
              </a:extLst>
            </p:cNvPr>
            <p:cNvSpPr/>
            <p:nvPr/>
          </p:nvSpPr>
          <p:spPr>
            <a:xfrm>
              <a:off x="599996" y="1031229"/>
              <a:ext cx="4812265" cy="42818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</p:grpSp>
      <p:sp>
        <p:nvSpPr>
          <p:cNvPr id="10" name="Title 3">
            <a:extLst>
              <a:ext uri="{FF2B5EF4-FFF2-40B4-BE49-F238E27FC236}">
                <a16:creationId xmlns:a16="http://schemas.microsoft.com/office/drawing/2014/main" id="{FAF6B544-459E-4686-AB14-8E7E7B06B1C3}"/>
              </a:ext>
            </a:extLst>
          </p:cNvPr>
          <p:cNvSpPr txBox="1">
            <a:spLocks/>
          </p:cNvSpPr>
          <p:nvPr/>
        </p:nvSpPr>
        <p:spPr>
          <a:xfrm>
            <a:off x="2214808" y="2002832"/>
            <a:ext cx="6967218" cy="654522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RASI is here to Assist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DB94E48-14FC-41FD-AB15-854CA106D0B8}"/>
              </a:ext>
            </a:extLst>
          </p:cNvPr>
          <p:cNvSpPr txBox="1">
            <a:spLocks/>
          </p:cNvSpPr>
          <p:nvPr/>
        </p:nvSpPr>
        <p:spPr>
          <a:xfrm>
            <a:off x="3190461" y="2990104"/>
            <a:ext cx="5080128" cy="2708624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rgbClr val="2F3342"/>
                </a:solidFill>
              </a:rPr>
              <a:t>We are here to help and are happy to discuss your project ideas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rgbClr val="2F3342"/>
                </a:solidFill>
              </a:rPr>
              <a:t>Questions can be directed to rasi.support@usask.ca </a:t>
            </a:r>
            <a:endParaRPr lang="en-US" sz="2400" spc="0" dirty="0">
              <a:solidFill>
                <a:srgbClr val="2F3342"/>
              </a:solidFill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800" spc="0" dirty="0">
              <a:solidFill>
                <a:srgbClr val="2F334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spc="0" dirty="0">
              <a:solidFill>
                <a:srgbClr val="2F3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977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81A2DCC4-678E-4F5B-B305-FA52F5FF55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8826A1-4E90-405A-AE28-5500B0A36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3936733" y="2550696"/>
            <a:ext cx="8018412" cy="3657600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83A1B7-34FF-4F2F-A68D-A3D22C770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791413" y="502215"/>
            <a:ext cx="10638585" cy="5706080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C1F0EB8-D260-4FB6-ACF6-6E86B9A02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475748" y="1357745"/>
            <a:ext cx="7745664" cy="55002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BE39E3-389E-424A-BBC8-D103BC61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2764" y="2036885"/>
            <a:ext cx="6881084" cy="4685222"/>
          </a:xfrm>
        </p:spPr>
        <p:txBody>
          <a:bodyPr>
            <a:normAutofit fontScale="90000"/>
          </a:bodyPr>
          <a:lstStyle/>
          <a:p>
            <a:pPr lvl="0" algn="l">
              <a:lnSpc>
                <a:spcPct val="80000"/>
              </a:lnSpc>
              <a:spcBef>
                <a:spcPts val="600"/>
              </a:spcBef>
              <a:defRPr sz="10000">
                <a:solidFill>
                  <a:srgbClr val="3A3B39"/>
                </a:solidFill>
                <a:latin typeface="Bebas"/>
                <a:ea typeface="Bebas"/>
                <a:cs typeface="Bebas"/>
                <a:sym typeface="Bebas"/>
              </a:defRPr>
            </a:pPr>
            <a:r>
              <a:rPr lang="en-US" sz="4000" cap="none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  <a:t>Resources</a:t>
            </a:r>
            <a:br>
              <a:rPr lang="en-US" sz="3200" cap="none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br>
              <a:rPr lang="en-US" sz="3200" cap="none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700" b="0" cap="none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  <a:t>Complete the Pitch &amp; Networking event registration </a:t>
            </a:r>
            <a:r>
              <a:rPr lang="en-US" sz="2700" b="0" cap="none" dirty="0">
                <a:solidFill>
                  <a:srgbClr val="538034"/>
                </a:solidFill>
                <a:latin typeface="Calibri"/>
                <a:cs typeface="Gill Sans" panose="020B0502020104020203" pitchFamily="34" charset="-79"/>
                <a:sym typeface="Beba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lang="en-US" sz="2700" b="0" cap="none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  <a:t> by Dec. 1, 2023</a:t>
            </a:r>
            <a:br>
              <a:rPr lang="en-US" sz="2700" b="0" cap="none" dirty="0">
                <a:solidFill>
                  <a:srgbClr val="038B30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br>
              <a:rPr lang="en-US" sz="2700" b="0" cap="none" dirty="0">
                <a:solidFill>
                  <a:srgbClr val="038B30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Please notify RASI if you are potentially participating in an IF project led by another institution</a:t>
            </a:r>
            <a:br>
              <a:rPr lang="en-US" sz="2700" b="0" cap="none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br>
              <a:rPr lang="en-US" sz="2700" b="0" cap="none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700" b="0" cap="none" dirty="0">
                <a:solidFill>
                  <a:schemeClr val="accent5">
                    <a:lumMod val="50000"/>
                  </a:schemeClr>
                </a:solidFill>
                <a:latin typeface="Calibri"/>
                <a:cs typeface="Gill Sans" panose="020B0502020104020203" pitchFamily="34" charset="-79"/>
                <a:sym typeface="Beba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CFI-IF</a:t>
            </a:r>
            <a:r>
              <a:rPr lang="en-US" sz="2700" b="0" cap="none" dirty="0">
                <a:solidFill>
                  <a:schemeClr val="accent5">
                    <a:lumMod val="50000"/>
                  </a:schemeClr>
                </a:solidFill>
                <a:latin typeface="Calibri"/>
                <a:cs typeface="Gill Sans" panose="020B0502020104020203" pitchFamily="34" charset="-79"/>
                <a:sym typeface="Bebas"/>
              </a:rPr>
              <a:t> </a:t>
            </a: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webpage</a:t>
            </a:r>
            <a:b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</a:br>
            <a:br>
              <a:rPr lang="en-US" sz="2700" b="0" cap="none" dirty="0">
                <a:solidFill>
                  <a:srgbClr val="038B30"/>
                </a:solidFill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Detailed instructions at </a:t>
            </a:r>
            <a:r>
              <a:rPr lang="en-US" sz="2700" b="0" cap="none" dirty="0">
                <a:solidFill>
                  <a:schemeClr val="accent5">
                    <a:lumMod val="50000"/>
                  </a:schemeClr>
                </a:solidFill>
                <a:latin typeface="Calibri"/>
                <a:cs typeface="Gill Sans" panose="020B0502020104020203" pitchFamily="34" charset="-79"/>
                <a:sym typeface="Beba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2023 call for proposals </a:t>
            </a:r>
            <a:r>
              <a:rPr lang="en-US" sz="2700" b="0" cap="none" dirty="0">
                <a:solidFill>
                  <a:schemeClr val="accent5">
                    <a:lumMod val="50000"/>
                  </a:schemeClr>
                </a:solidFill>
                <a:latin typeface="Calibri"/>
                <a:cs typeface="Gill Sans" panose="020B0502020104020203" pitchFamily="34" charset="-79"/>
                <a:sym typeface="Bebas"/>
              </a:rPr>
              <a:t>- </a:t>
            </a: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2025 call likely released April 2024</a:t>
            </a:r>
            <a:b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</a:br>
            <a:b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Review </a:t>
            </a:r>
            <a:r>
              <a:rPr lang="en-US" sz="2700" b="0" cap="none" dirty="0">
                <a:solidFill>
                  <a:schemeClr val="accent5">
                    <a:lumMod val="50000"/>
                  </a:schemeClr>
                </a:solidFill>
                <a:latin typeface="Calibri"/>
                <a:cs typeface="Gill Sans" panose="020B0502020104020203" pitchFamily="34" charset="-79"/>
                <a:sym typeface="Beba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2020 Innovation Fund: By the Numbers </a:t>
            </a:r>
            <a:r>
              <a:rPr lang="en-US" sz="2700" b="0" cap="none" dirty="0">
                <a:solidFill>
                  <a:srgbClr val="038B30"/>
                </a:solidFill>
                <a:latin typeface="Calibri"/>
                <a:cs typeface="Gill Sans" panose="020B0502020104020203" pitchFamily="34" charset="-79"/>
                <a:sym typeface="Bebas"/>
              </a:rPr>
              <a:t>- </a:t>
            </a: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2023 coming soon</a:t>
            </a:r>
            <a:b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</a:br>
            <a:b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</a:b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Review the </a:t>
            </a:r>
            <a:r>
              <a:rPr lang="en-US" sz="2700" b="0" cap="none" dirty="0">
                <a:solidFill>
                  <a:schemeClr val="accent4"/>
                </a:solidFill>
                <a:latin typeface="Calibri"/>
                <a:cs typeface="Gill Sans" panose="020B0502020104020203" pitchFamily="34" charset="-79"/>
                <a:sym typeface="Bebas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2021 EDI </a:t>
            </a:r>
            <a: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  <a:t>in the research infrastructure report</a:t>
            </a:r>
            <a:b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</a:br>
            <a:br>
              <a:rPr lang="en-US" sz="2700" b="0" cap="none" dirty="0">
                <a:latin typeface="Calibri"/>
                <a:cs typeface="Gill Sans" panose="020B0502020104020203" pitchFamily="34" charset="-79"/>
                <a:sym typeface="Bebas"/>
              </a:rPr>
            </a:br>
            <a:endParaRPr lang="en-US" sz="2700" b="0" cap="none" dirty="0">
              <a:solidFill>
                <a:srgbClr val="038B3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" name="Rectangle: Single Corner Snipped 12">
            <a:extLst>
              <a:ext uri="{FF2B5EF4-FFF2-40B4-BE49-F238E27FC236}">
                <a16:creationId xmlns:a16="http://schemas.microsoft.com/office/drawing/2014/main" id="{B36D0ADB-FA1F-4489-86B3-B4A6906DB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8" y="6356350"/>
            <a:ext cx="672142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3C8AE-92D1-4381-AB5D-D73573EB5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22287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3F03C3-322B-449C-A477-EA1D99EDC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E0CBA-1F82-43A8-9DE3-F0F883DB2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559543"/>
            <a:ext cx="5138057" cy="587876"/>
          </a:xfrm>
        </p:spPr>
        <p:txBody>
          <a:bodyPr>
            <a:normAutofit/>
          </a:bodyPr>
          <a:lstStyle/>
          <a:p>
            <a:r>
              <a:rPr lang="en-US" dirty="0"/>
              <a:t>Land Acknowledgement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2742" y="1464290"/>
            <a:ext cx="4833258" cy="443344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US" sz="2800" b="0" i="1" dirty="0">
                <a:solidFill>
                  <a:srgbClr val="222222"/>
                </a:solidFill>
                <a:effectLst/>
                <a:latin typeface="Open Sans" panose="020B0606030504020204" pitchFamily="34" charset="0"/>
              </a:rPr>
              <a:t>As we gather here today, we acknowledge we are on Treaty 6 Territory and the Homeland of the Métis. We pay our respect to the First Nations and Métis ancestors of this place and reaffirm our relationship with one another.</a:t>
            </a:r>
            <a:endParaRPr lang="en-US" sz="2800" b="0" i="0" dirty="0">
              <a:solidFill>
                <a:srgbClr val="222222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DF53DB-409B-49FA-A52D-E30AD84AE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4" name="Picture Placeholder 5">
            <a:extLst>
              <a:ext uri="{FF2B5EF4-FFF2-40B4-BE49-F238E27FC236}">
                <a16:creationId xmlns:a16="http://schemas.microsoft.com/office/drawing/2014/main" id="{B61E83C3-447B-47DD-B971-621B38B7E3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3" r="203"/>
          <a:stretch/>
        </p:blipFill>
        <p:spPr>
          <a:xfrm>
            <a:off x="6727825" y="0"/>
            <a:ext cx="5464175" cy="6858000"/>
          </a:xfrm>
        </p:spPr>
      </p:pic>
    </p:spTree>
    <p:extLst>
      <p:ext uri="{BB962C8B-B14F-4D97-AF65-F5344CB8AC3E}">
        <p14:creationId xmlns:p14="http://schemas.microsoft.com/office/powerpoint/2010/main" val="48532822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image" title="abstract image">
            <a:extLst>
              <a:ext uri="{FF2B5EF4-FFF2-40B4-BE49-F238E27FC236}">
                <a16:creationId xmlns:a16="http://schemas.microsoft.com/office/drawing/2014/main" id="{BCF9593D-B6BD-4208-A4FF-8CFFE503475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273BD65-CFF3-40DD-939C-97A942BD80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4" y="0"/>
            <a:ext cx="12263014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2433787" y="1943122"/>
            <a:ext cx="7324426" cy="3883523"/>
            <a:chOff x="252031" y="-22763"/>
            <a:chExt cx="7324426" cy="7269964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861702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2870" y="2415592"/>
            <a:ext cx="6460751" cy="1510228"/>
          </a:xfrm>
        </p:spPr>
        <p:txBody>
          <a:bodyPr anchor="ctr"/>
          <a:lstStyle/>
          <a:p>
            <a:r>
              <a:rPr lang="en-US" dirty="0"/>
              <a:t>THANK YOU</a:t>
            </a:r>
          </a:p>
        </p:txBody>
      </p:sp>
      <p:sp>
        <p:nvSpPr>
          <p:cNvPr id="23" name="Subtitle 22">
            <a:extLst>
              <a:ext uri="{FF2B5EF4-FFF2-40B4-BE49-F238E27FC236}">
                <a16:creationId xmlns:a16="http://schemas.microsoft.com/office/drawing/2014/main" id="{9FDCAA0A-980E-4E01-8FDA-B5368F091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914" y="3938504"/>
            <a:ext cx="6609256" cy="1201723"/>
          </a:xfrm>
        </p:spPr>
        <p:txBody>
          <a:bodyPr>
            <a:noAutofit/>
          </a:bodyPr>
          <a:lstStyle/>
          <a:p>
            <a:r>
              <a:rPr lang="en-US" spc="0" dirty="0">
                <a:latin typeface="Calibri"/>
                <a:cs typeface="Gill Sans" panose="020B0502020104020203" pitchFamily="34" charset="-79"/>
                <a:sym typeface="Bebas"/>
              </a:rPr>
              <a:t>Please c</a:t>
            </a:r>
            <a:r>
              <a:rPr lang="en-US" cap="none" spc="0" dirty="0">
                <a:solidFill>
                  <a:srgbClr val="2F3342"/>
                </a:solidFill>
                <a:latin typeface="Calibri"/>
                <a:cs typeface="Gill Sans" panose="020B0502020104020203" pitchFamily="34" charset="-79"/>
                <a:sym typeface="Bebas"/>
              </a:rPr>
              <a:t>ontact RASI for more information,</a:t>
            </a:r>
            <a:r>
              <a:rPr lang="en-US" spc="0" dirty="0">
                <a:latin typeface="Calibri"/>
                <a:cs typeface="Gill Sans" panose="020B0502020104020203" pitchFamily="34" charset="-79"/>
                <a:sym typeface="Bebas"/>
              </a:rPr>
              <a:t> </a:t>
            </a:r>
          </a:p>
          <a:p>
            <a:r>
              <a:rPr lang="en-US" spc="0" dirty="0">
                <a:latin typeface="Calibri"/>
                <a:cs typeface="Gill Sans" panose="020B0502020104020203" pitchFamily="34" charset="-79"/>
                <a:sym typeface="Bebas"/>
              </a:rPr>
              <a:t> or if you have any questions </a:t>
            </a:r>
          </a:p>
          <a:p>
            <a:r>
              <a:rPr lang="en-US" u="sng" spc="0" dirty="0">
                <a:solidFill>
                  <a:srgbClr val="038B3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rasi.support@usask.ca</a:t>
            </a:r>
            <a:endParaRPr lang="en-US" spc="0" dirty="0">
              <a:solidFill>
                <a:srgbClr val="038B30"/>
              </a:solidFill>
            </a:endParaRPr>
          </a:p>
        </p:txBody>
      </p:sp>
      <p:sp>
        <p:nvSpPr>
          <p:cNvPr id="29" name="Rectangle: Single Corner Snipped 28">
            <a:extLst>
              <a:ext uri="{FF2B5EF4-FFF2-40B4-BE49-F238E27FC236}">
                <a16:creationId xmlns:a16="http://schemas.microsoft.com/office/drawing/2014/main" id="{E01195D9-1845-4282-BE5B-F6B840BE4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056A6478-CD2B-4077-910A-3D006C82EB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5837CADF-88C4-46FD-B4D8-53A29F553B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48" y="218280"/>
            <a:ext cx="5818644" cy="14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91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63F03C3-322B-449C-A477-EA1D99EDC6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0E0CBA-1F82-43A8-9DE3-F0F883DB2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982219"/>
            <a:ext cx="5138057" cy="58787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outline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9DECD2-B85E-4CB3-BBFB-C64131454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62743" y="1769090"/>
            <a:ext cx="4833258" cy="443344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Competition at a glance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Assessment criteria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Competition timeline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Next steps &amp; available 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100" dirty="0"/>
              <a:t>Q&amp;A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DF53DB-409B-49FA-A52D-E30AD84AE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64D90B-FC4E-4781-9E54-536CECF8BA4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Picture Placeholder 5" descr="Building" title="Building">
            <a:extLst>
              <a:ext uri="{FF2B5EF4-FFF2-40B4-BE49-F238E27FC236}">
                <a16:creationId xmlns:a16="http://schemas.microsoft.com/office/drawing/2014/main" id="{B61E83C3-447B-47DD-B971-621B38B7E34F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46" r="22446"/>
          <a:stretch>
            <a:fillRect/>
          </a:stretch>
        </p:blipFill>
        <p:spPr>
          <a:xfrm>
            <a:off x="6727825" y="0"/>
            <a:ext cx="5464175" cy="6858000"/>
          </a:xfrm>
        </p:spPr>
      </p:pic>
    </p:spTree>
    <p:extLst>
      <p:ext uri="{BB962C8B-B14F-4D97-AF65-F5344CB8AC3E}">
        <p14:creationId xmlns:p14="http://schemas.microsoft.com/office/powerpoint/2010/main" val="89759774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5E06080F-9F80-49D4-9D28-F3FD457E42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1992429" y="252562"/>
            <a:ext cx="9556838" cy="6103787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831" y="907909"/>
            <a:ext cx="6117771" cy="573989"/>
          </a:xfrm>
        </p:spPr>
        <p:txBody>
          <a:bodyPr/>
          <a:lstStyle/>
          <a:p>
            <a:r>
              <a:rPr lang="en-US" sz="3600" dirty="0"/>
              <a:t>CFI-IF at a Glance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95195" y="1662805"/>
            <a:ext cx="8473392" cy="407670"/>
          </a:xfrm>
        </p:spPr>
        <p:txBody>
          <a:bodyPr/>
          <a:lstStyle/>
          <a:p>
            <a:r>
              <a:rPr lang="en-US" sz="2400" spc="0" dirty="0"/>
              <a:t>Supports innovative research programs by investing in </a:t>
            </a:r>
            <a:r>
              <a:rPr lang="en-US" sz="2400" u="sng" spc="0" dirty="0"/>
              <a:t>infrastructure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845" y="3006279"/>
            <a:ext cx="8325228" cy="2836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Enable global leadership by supporting world-class research or technology development.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Enhance and optimize the capacity of institutions and research communities to conduct the proposed research or technology development program(s).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Lead to social, health, environmental and/or economic benefits for Canadians. </a:t>
            </a:r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FFB71F-43F4-4FA7-8CF3-0D9551A24A2D}"/>
              </a:ext>
            </a:extLst>
          </p:cNvPr>
          <p:cNvSpPr txBox="1">
            <a:spLocks/>
          </p:cNvSpPr>
          <p:nvPr/>
        </p:nvSpPr>
        <p:spPr>
          <a:xfrm>
            <a:off x="3495195" y="2390318"/>
            <a:ext cx="1540042" cy="4076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rgbClr val="2F334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0" dirty="0"/>
              <a:t>Objectives:</a:t>
            </a:r>
          </a:p>
        </p:txBody>
      </p:sp>
    </p:spTree>
    <p:extLst>
      <p:ext uri="{BB962C8B-B14F-4D97-AF65-F5344CB8AC3E}">
        <p14:creationId xmlns:p14="http://schemas.microsoft.com/office/powerpoint/2010/main" val="25973459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City Scape" title="City Scape">
            <a:extLst>
              <a:ext uri="{FF2B5EF4-FFF2-40B4-BE49-F238E27FC236}">
                <a16:creationId xmlns:a16="http://schemas.microsoft.com/office/drawing/2014/main" id="{5E06080F-9F80-49D4-9D28-F3FD457E42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DA17D7C-7C63-439C-8B50-C9B0F0F9A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1992429" y="252562"/>
            <a:ext cx="9556838" cy="6103787"/>
            <a:chOff x="252031" y="391887"/>
            <a:chExt cx="7433283" cy="62157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D79E9-DA87-4AE3-AB4F-454E8B1C7E28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0DB13C1-B4FB-4D33-A199-5BB34983AB47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97CAE694-E5D7-45D8-80CE-4067B6610E53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D5445F47-6D74-450C-BC16-998D2021A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831" y="907909"/>
            <a:ext cx="6117771" cy="573989"/>
          </a:xfrm>
        </p:spPr>
        <p:txBody>
          <a:bodyPr/>
          <a:lstStyle/>
          <a:p>
            <a:r>
              <a:rPr lang="en-US" sz="3600" dirty="0"/>
              <a:t>CFI-IF Opportunity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44B28E-5E14-4A77-AD4F-C979905862B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495195" y="1662805"/>
            <a:ext cx="8473392" cy="407670"/>
          </a:xfrm>
        </p:spPr>
        <p:txBody>
          <a:bodyPr/>
          <a:lstStyle/>
          <a:p>
            <a:r>
              <a:rPr lang="en-US" sz="2400" spc="0" dirty="0"/>
              <a:t>“Achieve Your Research Goals With State-Of-The-Art Infrastructure”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85A4AC-9AA0-4EFF-8162-609223BF5D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5845" y="3006279"/>
            <a:ext cx="8325228" cy="283636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Acquire state-of-the-art equipment (e.g. robot samplers, MRIs, animal housing units, advanced microscopes, high-performance computing, etc.)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Renovate and modernize a current space to be what you need it to be (or multiple spaces on or across campuses)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r>
              <a:rPr lang="en-US" sz="2000" dirty="0"/>
              <a:t>Build a completely new building for your research needs</a:t>
            </a:r>
          </a:p>
          <a:p>
            <a:pPr>
              <a:lnSpc>
                <a:spcPct val="100000"/>
              </a:lnSpc>
            </a:pPr>
            <a:endParaRPr lang="en-US" sz="2000" dirty="0"/>
          </a:p>
          <a:p>
            <a:pPr>
              <a:lnSpc>
                <a:spcPct val="100000"/>
              </a:lnSpc>
            </a:pPr>
            <a:endParaRPr lang="en-US" sz="2000" dirty="0"/>
          </a:p>
        </p:txBody>
      </p:sp>
      <p:sp>
        <p:nvSpPr>
          <p:cNvPr id="11" name="Rectangle: Single Corner Snipped 10">
            <a:extLst>
              <a:ext uri="{FF2B5EF4-FFF2-40B4-BE49-F238E27FC236}">
                <a16:creationId xmlns:a16="http://schemas.microsoft.com/office/drawing/2014/main" id="{851F9C8F-B284-4FE9-A76C-49BE3BEE3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5EF0122-21C6-4139-B8D0-688B2553C48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8C2E478F-E849-4A8C-AF1F-CBCC78A7CB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FDFFB71F-43F4-4FA7-8CF3-0D9551A24A2D}"/>
              </a:ext>
            </a:extLst>
          </p:cNvPr>
          <p:cNvSpPr txBox="1">
            <a:spLocks/>
          </p:cNvSpPr>
          <p:nvPr/>
        </p:nvSpPr>
        <p:spPr>
          <a:xfrm>
            <a:off x="3495195" y="2390318"/>
            <a:ext cx="1540042" cy="40767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spc="600">
                <a:solidFill>
                  <a:srgbClr val="2F3342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spc="0" dirty="0"/>
              <a:t>Possibilities:</a:t>
            </a:r>
          </a:p>
        </p:txBody>
      </p:sp>
    </p:spTree>
    <p:extLst>
      <p:ext uri="{BB962C8B-B14F-4D97-AF65-F5344CB8AC3E}">
        <p14:creationId xmlns:p14="http://schemas.microsoft.com/office/powerpoint/2010/main" val="237611835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bstract Building" title="Abstract Building">
            <a:extLst>
              <a:ext uri="{FF2B5EF4-FFF2-40B4-BE49-F238E27FC236}">
                <a16:creationId xmlns:a16="http://schemas.microsoft.com/office/drawing/2014/main" id="{3208497A-C9AF-4955-944F-E7472FB15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r="20487"/>
          <a:stretch>
            <a:fillRect/>
          </a:stretch>
        </p:blipFill>
        <p:spPr>
          <a:xfrm>
            <a:off x="0" y="0"/>
            <a:ext cx="667030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6651B-D5A4-481A-B6F7-352D92374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43B3D-1D80-460A-8F93-0195721A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E7CC2-C6B1-4BD0-B83F-B5531D5A46CF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858D14-7514-4192-A8C6-56F0E3214DC6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5D12EA-BFD3-4BB7-B1F2-D7C7AA6011E6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F17FF1-20A8-4E68-9B5D-B17EFD8730A1}"/>
              </a:ext>
            </a:extLst>
          </p:cNvPr>
          <p:cNvSpPr txBox="1">
            <a:spLocks/>
          </p:cNvSpPr>
          <p:nvPr/>
        </p:nvSpPr>
        <p:spPr>
          <a:xfrm>
            <a:off x="5528929" y="2120571"/>
            <a:ext cx="6367895" cy="401217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CFI total ~$400M in research infrastructure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Up to 40% of total eligible cost</a:t>
            </a:r>
          </a:p>
          <a:p>
            <a:pPr lvl="1">
              <a:lnSpc>
                <a:spcPct val="120000"/>
              </a:lnSpc>
            </a:pPr>
            <a:r>
              <a:rPr lang="en-US" sz="2200" dirty="0"/>
              <a:t>Project must be greater than $1 million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en-US" sz="2200" dirty="0"/>
          </a:p>
          <a:p>
            <a:r>
              <a:rPr lang="en-US" sz="2400" b="1" dirty="0"/>
              <a:t>USask envelope $15-20M</a:t>
            </a:r>
          </a:p>
          <a:p>
            <a:pPr lvl="1"/>
            <a:r>
              <a:rPr lang="en-US" sz="2000" b="1" dirty="0"/>
              <a:t>USask </a:t>
            </a:r>
            <a:r>
              <a:rPr lang="en-US" sz="2000" b="1" u="sng" dirty="0"/>
              <a:t>will not </a:t>
            </a:r>
            <a:r>
              <a:rPr lang="en-US" sz="2000" b="1" dirty="0"/>
              <a:t>overprescribe the envelope</a:t>
            </a:r>
          </a:p>
          <a:p>
            <a:pPr lvl="1"/>
            <a:r>
              <a:rPr lang="en-US" sz="2000" b="1" dirty="0"/>
              <a:t>Envelope is not guaranteed, as we compete nationally</a:t>
            </a:r>
          </a:p>
          <a:p>
            <a:pPr marL="457200" lvl="1" indent="0">
              <a:buNone/>
            </a:pPr>
            <a:endParaRPr lang="en-US" sz="2000" b="1" dirty="0"/>
          </a:p>
          <a:p>
            <a:pPr marL="285750" indent="-285750">
              <a:spcAft>
                <a:spcPts val="1200"/>
              </a:spcAft>
            </a:pPr>
            <a:r>
              <a:rPr lang="en-US" sz="2400" dirty="0"/>
              <a:t>USask has a record of successful applications in both the 2023 and 2020 competitions </a:t>
            </a:r>
            <a:endParaRPr lang="en-US" sz="2000" dirty="0"/>
          </a:p>
          <a:p>
            <a:endParaRPr lang="en-US" sz="18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327FFF3-5200-4993-A152-F50F4E8284F6}"/>
              </a:ext>
            </a:extLst>
          </p:cNvPr>
          <p:cNvSpPr txBox="1">
            <a:spLocks/>
          </p:cNvSpPr>
          <p:nvPr/>
        </p:nvSpPr>
        <p:spPr>
          <a:xfrm>
            <a:off x="5431496" y="1139821"/>
            <a:ext cx="6117771" cy="5739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Funding: anticipated</a:t>
            </a:r>
          </a:p>
        </p:txBody>
      </p:sp>
    </p:spTree>
    <p:extLst>
      <p:ext uri="{BB962C8B-B14F-4D97-AF65-F5344CB8AC3E}">
        <p14:creationId xmlns:p14="http://schemas.microsoft.com/office/powerpoint/2010/main" val="14976186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4" descr="Abstract Building" title="Abstract Building">
            <a:extLst>
              <a:ext uri="{FF2B5EF4-FFF2-40B4-BE49-F238E27FC236}">
                <a16:creationId xmlns:a16="http://schemas.microsoft.com/office/drawing/2014/main" id="{3208497A-C9AF-4955-944F-E7472FB15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7" r="20487"/>
          <a:stretch>
            <a:fillRect/>
          </a:stretch>
        </p:blipFill>
        <p:spPr>
          <a:xfrm>
            <a:off x="0" y="0"/>
            <a:ext cx="6670307" cy="685800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96651B-D5A4-481A-B6F7-352D92374C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3943B3D-1D80-460A-8F93-0195721A58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4115984" y="252563"/>
            <a:ext cx="7433283" cy="5995838"/>
            <a:chOff x="252031" y="391887"/>
            <a:chExt cx="7433283" cy="621574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A5E7CC2-C6B1-4BD0-B83F-B5531D5A46CF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858D14-7514-4192-A8C6-56F0E3214DC6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65D12EA-BFD3-4BB7-B1F2-D7C7AA6011E6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9F17FF1-20A8-4E68-9B5D-B17EFD8730A1}"/>
              </a:ext>
            </a:extLst>
          </p:cNvPr>
          <p:cNvSpPr txBox="1">
            <a:spLocks/>
          </p:cNvSpPr>
          <p:nvPr/>
        </p:nvSpPr>
        <p:spPr>
          <a:xfrm>
            <a:off x="5528929" y="2220958"/>
            <a:ext cx="6367895" cy="349722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/>
              <a:t>Out of the proposals submitted to the expert committees, there was a 34% success rate in the 2023 IF competition</a:t>
            </a:r>
            <a:endParaRPr lang="en-US" sz="2200" dirty="0"/>
          </a:p>
          <a:p>
            <a:pPr lvl="1">
              <a:lnSpc>
                <a:spcPct val="100000"/>
              </a:lnSpc>
            </a:pPr>
            <a:r>
              <a:rPr lang="en-US" sz="1800" dirty="0"/>
              <a:t>100 out of 297 Awarded</a:t>
            </a:r>
          </a:p>
          <a:p>
            <a:pPr>
              <a:lnSpc>
                <a:spcPct val="100000"/>
              </a:lnSpc>
            </a:pPr>
            <a:r>
              <a:rPr lang="en-US" sz="2200" dirty="0"/>
              <a:t>2020 Academic Categories: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Engineering = 40%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Health = 37%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Science = 16%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Environment = 6%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Social Sciences and Humanities = 1%</a:t>
            </a:r>
          </a:p>
          <a:p>
            <a:endParaRPr lang="en-US" sz="1800" dirty="0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9327FFF3-5200-4993-A152-F50F4E8284F6}"/>
              </a:ext>
            </a:extLst>
          </p:cNvPr>
          <p:cNvSpPr txBox="1">
            <a:spLocks/>
          </p:cNvSpPr>
          <p:nvPr/>
        </p:nvSpPr>
        <p:spPr>
          <a:xfrm>
            <a:off x="5431496" y="1139821"/>
            <a:ext cx="6117771" cy="57398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Innovation Fund: By the Numbers</a:t>
            </a:r>
          </a:p>
        </p:txBody>
      </p:sp>
    </p:spTree>
    <p:extLst>
      <p:ext uri="{BB962C8B-B14F-4D97-AF65-F5344CB8AC3E}">
        <p14:creationId xmlns:p14="http://schemas.microsoft.com/office/powerpoint/2010/main" val="74507550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3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64142" y="308008"/>
            <a:ext cx="11288520" cy="6287011"/>
            <a:chOff x="-1898185" y="-22763"/>
            <a:chExt cx="9474642" cy="97889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-1780696" y="1181212"/>
              <a:ext cx="9196503" cy="85849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-1898185" y="399472"/>
              <a:ext cx="9127101" cy="901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5717" y="480727"/>
            <a:ext cx="5325359" cy="83287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F3342"/>
                </a:solidFill>
              </a:rPr>
              <a:t>Assessment criteria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8" y="2048018"/>
            <a:ext cx="10749505" cy="4322639"/>
          </a:xfrm>
        </p:spPr>
        <p:txBody>
          <a:bodyPr>
            <a:normAutofit/>
          </a:bodyPr>
          <a:lstStyle/>
          <a:p>
            <a:pPr marL="342900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</a:rPr>
              <a:t>Research or technology development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Innovative, feasible, and internationally competitive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</a:rPr>
              <a:t>Team</a:t>
            </a:r>
          </a:p>
          <a:p>
            <a:pPr marL="800100" lvl="1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</a:t>
            </a:r>
            <a:r>
              <a:rPr lang="en-US" sz="2400" spc="0" dirty="0">
                <a:solidFill>
                  <a:schemeClr val="tx1"/>
                </a:solidFill>
              </a:rPr>
              <a:t>p to 10 members, options for co-leads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Diverse with breadth of expertise</a:t>
            </a:r>
          </a:p>
          <a:p>
            <a:pPr marL="342900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</a:rPr>
              <a:t>Research capacity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Past investments from Institutions and partners</a:t>
            </a:r>
          </a:p>
        </p:txBody>
      </p:sp>
    </p:spTree>
    <p:extLst>
      <p:ext uri="{BB962C8B-B14F-4D97-AF65-F5344CB8AC3E}">
        <p14:creationId xmlns:p14="http://schemas.microsoft.com/office/powerpoint/2010/main" val="50343721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bstract Building" title="Abstract Building">
            <a:extLst>
              <a:ext uri="{FF2B5EF4-FFF2-40B4-BE49-F238E27FC236}">
                <a16:creationId xmlns:a16="http://schemas.microsoft.com/office/drawing/2014/main" id="{1805319F-612A-49F0-B6DA-8A214D5DBD2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B6C8E487-ADDC-4F1B-A30A-BAABB4998F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71016" y="0"/>
            <a:ext cx="12263015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/>
              <a:t>+</a:t>
            </a:r>
          </a:p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1BEC607-8474-408E-A7AC-48A065F31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664142" y="308008"/>
            <a:ext cx="11288520" cy="6287011"/>
            <a:chOff x="-1898185" y="-22763"/>
            <a:chExt cx="9474642" cy="978894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-1780696" y="1181212"/>
              <a:ext cx="9196503" cy="85849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2</a:t>
              </a: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r>
                <a:rPr lang="en-US" dirty="0"/>
                <a:t>+</a:t>
              </a:r>
            </a:p>
            <a:p>
              <a:pPr algn="ctr"/>
              <a:endParaRPr lang="en-US" dirty="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-1898185" y="399472"/>
              <a:ext cx="9127101" cy="90173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5742" y="413791"/>
            <a:ext cx="5325359" cy="832877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2F3342"/>
                </a:solidFill>
              </a:rPr>
              <a:t>Assessment criteria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935280A-EBD5-4EFA-81A0-313C85F987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3158" y="1517851"/>
            <a:ext cx="10749505" cy="4852806"/>
          </a:xfrm>
        </p:spPr>
        <p:txBody>
          <a:bodyPr>
            <a:normAutofit/>
          </a:bodyPr>
          <a:lstStyle/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</a:rPr>
              <a:t>Infrastructure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Necessity and appropriateness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</a:rPr>
              <a:t>Sustainability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Optimally used, operated, and sustained </a:t>
            </a:r>
          </a:p>
          <a:p>
            <a:pPr marL="800100" lvl="1" indent="-3429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Tangible commitments</a:t>
            </a:r>
          </a:p>
          <a:p>
            <a:pPr marL="342900" indent="-34290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spc="0" dirty="0">
                <a:solidFill>
                  <a:schemeClr val="tx1"/>
                </a:solidFill>
              </a:rPr>
              <a:t>Benefits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will you transfer research results to end users?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/>
              <a:t>What are the social, health, environmental, and/or economic benefits for Canadians?</a:t>
            </a:r>
          </a:p>
        </p:txBody>
      </p:sp>
    </p:spTree>
    <p:extLst>
      <p:ext uri="{BB962C8B-B14F-4D97-AF65-F5344CB8AC3E}">
        <p14:creationId xmlns:p14="http://schemas.microsoft.com/office/powerpoint/2010/main" val="24488537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Light modernist presentation_RVA_v3.potx" id="{1300540C-5346-469F-AA5C-717C09787E7E}" vid="{ADCE5FDD-C8BF-4BDC-86F8-B24C14EB90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8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0F400"/>
    </a:accent1>
    <a:accent2>
      <a:srgbClr val="05D74D"/>
    </a:accent2>
    <a:accent3>
      <a:srgbClr val="2F3342"/>
    </a:accent3>
    <a:accent4>
      <a:srgbClr val="038B30"/>
    </a:accent4>
    <a:accent5>
      <a:srgbClr val="05EE55"/>
    </a:accent5>
    <a:accent6>
      <a:srgbClr val="70AD47"/>
    </a:accent6>
    <a:hlink>
      <a:srgbClr val="05D74D"/>
    </a:hlink>
    <a:folHlink>
      <a:srgbClr val="C0F4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0528E4848C245866B22892FB0D3E9" ma:contentTypeVersion="7" ma:contentTypeDescription="Create a new document." ma:contentTypeScope="" ma:versionID="b0557736c73594aa55593f0db523defa">
  <xsd:schema xmlns:xsd="http://www.w3.org/2001/XMLSchema" xmlns:xs="http://www.w3.org/2001/XMLSchema" xmlns:p="http://schemas.microsoft.com/office/2006/metadata/properties" xmlns:ns2="02bee6cb-53de-4f79-8003-f0adc29d6cc6" xmlns:ns3="98345802-85f9-46c8-833a-4242fb86a324" targetNamespace="http://schemas.microsoft.com/office/2006/metadata/properties" ma:root="true" ma:fieldsID="35485efc4bb7cdd9622cf3ad7dc319f2" ns2:_="" ns3:_="">
    <xsd:import namespace="02bee6cb-53de-4f79-8003-f0adc29d6cc6"/>
    <xsd:import namespace="98345802-85f9-46c8-833a-4242fb86a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ee6cb-53de-4f79-8003-f0adc29d6c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345802-85f9-46c8-833a-4242fb86a3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C38C6C-62E8-48A0-996E-F11158543F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bee6cb-53de-4f79-8003-f0adc29d6cc6"/>
    <ds:schemaRef ds:uri="98345802-85f9-46c8-833a-4242fb86a32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19B998-C0F0-415C-AF4D-F10DCCD30A25}">
  <ds:schemaRefs>
    <ds:schemaRef ds:uri="http://purl.org/dc/elements/1.1/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98345802-85f9-46c8-833a-4242fb86a324"/>
    <ds:schemaRef ds:uri="02bee6cb-53de-4f79-8003-f0adc29d6cc6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27BEDAB-01B4-4BD0-9390-31AD9280078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10635</TotalTime>
  <Words>1207</Words>
  <Application>Microsoft Office PowerPoint</Application>
  <PresentationFormat>Widescreen</PresentationFormat>
  <Paragraphs>2176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Open Sans</vt:lpstr>
      <vt:lpstr>Office Theme</vt:lpstr>
      <vt:lpstr>Canada foundation for innovation (CFI)</vt:lpstr>
      <vt:lpstr>Land Acknowledgement</vt:lpstr>
      <vt:lpstr>outline</vt:lpstr>
      <vt:lpstr>CFI-IF at a Glance</vt:lpstr>
      <vt:lpstr>CFI-IF Opportunity</vt:lpstr>
      <vt:lpstr>PowerPoint Presentation</vt:lpstr>
      <vt:lpstr>PowerPoint Presentation</vt:lpstr>
      <vt:lpstr>Assessment criteria</vt:lpstr>
      <vt:lpstr>Assessment criteria</vt:lpstr>
      <vt:lpstr>Edi Assessment Criteria – Equity, Diversity, Inclusion</vt:lpstr>
      <vt:lpstr>PowerPoint Presentation</vt:lpstr>
      <vt:lpstr>PowerPoint Presentation</vt:lpstr>
      <vt:lpstr>Timeline (Usask &amp; CFI)</vt:lpstr>
      <vt:lpstr>Next Steps</vt:lpstr>
      <vt:lpstr>January Pitch &amp; Networking Session</vt:lpstr>
      <vt:lpstr>Internal Notice of Intent (NOI)</vt:lpstr>
      <vt:lpstr>Internal Notice of Intent (NOI)</vt:lpstr>
      <vt:lpstr>PowerPoint Presentation</vt:lpstr>
      <vt:lpstr>Resources  Complete the Pitch &amp; Networking event registration form by Dec. 1, 2023  Please notify RASI if you are potentially participating in an IF project led by another institution  CFI-IF webpage  Detailed instructions at 2023 call for proposals - 2025 call likely released April 2024  Review 2020 Innovation Fund: By the Numbers - 2023 coming soon  Review the 2021 EDI in the research infrastructure report 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Canada foundation for innovation</dc:title>
  <dc:creator>Nisbet, Christine</dc:creator>
  <cp:lastModifiedBy>Van Der Nest, Dalton</cp:lastModifiedBy>
  <cp:revision>138</cp:revision>
  <dcterms:created xsi:type="dcterms:W3CDTF">2021-03-08T17:24:34Z</dcterms:created>
  <dcterms:modified xsi:type="dcterms:W3CDTF">2023-10-19T20:56:05Z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0x0101003DD0528E4848C245866B22892FB0D3E9</vt:lpwstr>
  </property>
</Properties>
</file>