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80" r:id="rId2"/>
    <p:sldId id="264" r:id="rId3"/>
    <p:sldId id="475" r:id="rId4"/>
    <p:sldId id="476" r:id="rId5"/>
    <p:sldId id="477" r:id="rId6"/>
    <p:sldId id="478" r:id="rId7"/>
    <p:sldId id="479" r:id="rId8"/>
    <p:sldId id="911" r:id="rId9"/>
    <p:sldId id="272" r:id="rId10"/>
  </p:sldIdLst>
  <p:sldSz cx="12192000" cy="68580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DC6143A-9D42-4E17-94F3-F983DDB99D60}">
          <p14:sldIdLst>
            <p14:sldId id="480"/>
            <p14:sldId id="264"/>
            <p14:sldId id="475"/>
            <p14:sldId id="476"/>
            <p14:sldId id="477"/>
            <p14:sldId id="478"/>
            <p14:sldId id="479"/>
            <p14:sldId id="911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73466" autoAdjust="0"/>
  </p:normalViewPr>
  <p:slideViewPr>
    <p:cSldViewPr snapToGrid="0">
      <p:cViewPr varScale="1">
        <p:scale>
          <a:sx n="76" d="100"/>
          <a:sy n="76" d="100"/>
        </p:scale>
        <p:origin x="1864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140EAAF-937D-4845-8374-19E74B71F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CED1E75-50C5-E747-ADC7-8315CFF181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ED1E75-50C5-E747-ADC7-8315CFF181D7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6130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ED1E75-50C5-E747-ADC7-8315CFF181D7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1729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2020-21 – $2.5M PG; $1.7M total IG; $400,000 total PDG; 39 Graduate Scholarships Awarded totaling $1.6M</a:t>
            </a:r>
          </a:p>
          <a:p>
            <a:endParaRPr lang="en-CA" dirty="0"/>
          </a:p>
          <a:p>
            <a:r>
              <a:rPr lang="en-CA" dirty="0"/>
              <a:t>2021-22 - $2.5M PG; $857,000 total RGDI; $800,000 total IG; $600,000 total PDG, $240,000 SSHRC Institutional Grant; 45 Graduate Scholarships Awarded totaling $1.8M</a:t>
            </a:r>
          </a:p>
          <a:p>
            <a:endParaRPr lang="en-CA" dirty="0"/>
          </a:p>
          <a:p>
            <a:r>
              <a:rPr lang="en-CA" dirty="0"/>
              <a:t>2022-2023 – No PG; $100,000 total IG; $200,000 total PDG; $700,000 WAGE Special Call; 27 Graduate Scholarships Awarded totaling $1.4M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ED1E75-50C5-E747-ADC7-8315CFF181D7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1705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ED1E75-50C5-E747-ADC7-8315CFF181D7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3834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ED1E75-50C5-E747-ADC7-8315CFF181D7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6189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1326284" y="5318125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2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1200" y="2362200"/>
            <a:ext cx="10703984" cy="990600"/>
          </a:xfrm>
          <a:prstGeom prst="rect">
            <a:avLst/>
          </a:prstGeom>
          <a:effectLst/>
        </p:spPr>
        <p:txBody>
          <a:bodyPr/>
          <a:lstStyle>
            <a:lvl1pPr algn="ctr">
              <a:defRPr sz="4200" b="1" i="0" baseline="0">
                <a:solidFill>
                  <a:srgbClr val="0B6240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1200" y="3200400"/>
            <a:ext cx="10710333" cy="6858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Font typeface="Wingdings" pitchFamily="-108" charset="2"/>
              <a:buNone/>
              <a:defRPr sz="2400">
                <a:solidFill>
                  <a:schemeClr val="tx1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07552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2216" y="1524000"/>
            <a:ext cx="5090584" cy="4495800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94400" y="1524000"/>
            <a:ext cx="5080000" cy="4495800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685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046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685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068512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428750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068512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437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762000"/>
            <a:ext cx="4011084" cy="91440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762001"/>
            <a:ext cx="6815667" cy="536416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76401"/>
            <a:ext cx="4011084" cy="44497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2990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0364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2671CBE-23B0-2D5F-2BAD-4B7685D1A8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D0323A0-7BB9-49D8-0033-F3B0049900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B7AFCD-E079-694A-8F71-B33DAEB301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485611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6A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7B19842-51BA-4A46-87D1-CAE0031C39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1326284" y="5318125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2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45067" y="2362200"/>
            <a:ext cx="10703984" cy="990600"/>
          </a:xfrm>
          <a:prstGeom prst="rect">
            <a:avLst/>
          </a:prstGeom>
          <a:effectLst/>
        </p:spPr>
        <p:txBody>
          <a:bodyPr/>
          <a:lstStyle>
            <a:lvl1pPr algn="ctr">
              <a:defRPr sz="4200" b="1" i="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45067" y="3200400"/>
            <a:ext cx="10710333" cy="6858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Font typeface="Wingdings" pitchFamily="-108" charset="2"/>
              <a:buNone/>
              <a:defRPr sz="240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subtitle 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4C74C71-B206-8D44-BAB8-EDC1BBEE000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5154594" y="228600"/>
            <a:ext cx="1866392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rgbClr val="FFD20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322B7BF-6A17-1C48-8842-B2E5FE0A5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1326284" y="5318125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2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1200" y="2362200"/>
            <a:ext cx="10703984" cy="990600"/>
          </a:xfrm>
          <a:prstGeom prst="rect">
            <a:avLst/>
          </a:prstGeom>
          <a:effectLst/>
        </p:spPr>
        <p:txBody>
          <a:bodyPr/>
          <a:lstStyle>
            <a:lvl1pPr algn="ctr">
              <a:defRPr sz="4200" b="1" i="0" baseline="0">
                <a:solidFill>
                  <a:srgbClr val="000000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1200" y="3200400"/>
            <a:ext cx="10710333" cy="6858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Font typeface="Wingdings" pitchFamily="-108" charset="2"/>
              <a:buNone/>
              <a:defRPr sz="2400" baseline="0">
                <a:solidFill>
                  <a:srgbClr val="000000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subtitle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A3AFE3C-F0FF-9E41-A26A-A7A64587ABA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53843" y="228600"/>
            <a:ext cx="1866392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99F5884-7C80-4645-8713-6DD228F4B72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1326284" y="5318125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2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1200" y="2362200"/>
            <a:ext cx="10703984" cy="990600"/>
          </a:xfrm>
          <a:prstGeom prst="rect">
            <a:avLst/>
          </a:prstGeom>
          <a:effectLst/>
        </p:spPr>
        <p:txBody>
          <a:bodyPr/>
          <a:lstStyle>
            <a:lvl1pPr algn="ctr">
              <a:defRPr sz="4200" b="1" i="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1200" y="3200400"/>
            <a:ext cx="10710333" cy="6858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Font typeface="Wingdings" pitchFamily="-108" charset="2"/>
              <a:buNone/>
              <a:defRPr sz="240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D3E615D-C327-6347-901F-40C2881D82A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5154594" y="228600"/>
            <a:ext cx="1866392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2560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solidFill>
          <a:srgbClr val="6D6E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12127F6-B962-694B-B14C-AF21D650BDC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1326284" y="5318125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2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1200" y="2362200"/>
            <a:ext cx="10703984" cy="990600"/>
          </a:xfrm>
          <a:prstGeom prst="rect">
            <a:avLst/>
          </a:prstGeom>
          <a:effectLst/>
        </p:spPr>
        <p:txBody>
          <a:bodyPr/>
          <a:lstStyle>
            <a:lvl1pPr algn="ctr">
              <a:defRPr sz="4200" b="1" i="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1200" y="3200400"/>
            <a:ext cx="10710333" cy="6858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Font typeface="Wingdings" pitchFamily="-108" charset="2"/>
              <a:buNone/>
              <a:defRPr sz="240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A390654-6FE3-D443-8F72-5430EBFA87E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5154594" y="228600"/>
            <a:ext cx="1866392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9163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DB28EE1-6EE0-8A4A-ACA8-9143463EBB6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1326284" y="5318125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2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1200" y="2362200"/>
            <a:ext cx="10703984" cy="990600"/>
          </a:xfrm>
          <a:prstGeom prst="rect">
            <a:avLst/>
          </a:prstGeom>
          <a:effectLst/>
        </p:spPr>
        <p:txBody>
          <a:bodyPr/>
          <a:lstStyle>
            <a:lvl1pPr algn="ctr">
              <a:defRPr sz="4200" b="1" i="0" baseline="0">
                <a:solidFill>
                  <a:srgbClr val="000000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1200" y="3200400"/>
            <a:ext cx="10710333" cy="6858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Font typeface="Wingdings" pitchFamily="-108" charset="2"/>
              <a:buNone/>
              <a:defRPr sz="2400" baseline="0">
                <a:solidFill>
                  <a:srgbClr val="000000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73221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66CA9ED-764C-3A47-998D-A36AD6DF8A5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1326284" y="5318125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2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1200" y="2362200"/>
            <a:ext cx="10703984" cy="990600"/>
          </a:xfrm>
          <a:prstGeom prst="rect">
            <a:avLst/>
          </a:prstGeom>
          <a:effectLst/>
        </p:spPr>
        <p:txBody>
          <a:bodyPr/>
          <a:lstStyle>
            <a:lvl1pPr algn="ctr">
              <a:defRPr sz="4200" b="1" i="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1200" y="3200400"/>
            <a:ext cx="10710333" cy="6858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Font typeface="Wingdings" pitchFamily="-108" charset="2"/>
              <a:buNone/>
              <a:defRPr sz="240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4A6BAAD-D3AE-4C4A-9BAD-931BF8EEF6B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5154594" y="228600"/>
            <a:ext cx="1866392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8154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838200"/>
            <a:ext cx="11400367" cy="609600"/>
          </a:xfrm>
          <a:prstGeom prst="rect">
            <a:avLst/>
          </a:prstGeom>
        </p:spPr>
        <p:txBody>
          <a:bodyPr/>
          <a:lstStyle>
            <a:lvl1pPr algn="ctr">
              <a:defRPr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600200"/>
            <a:ext cx="11400367" cy="44958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555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ctr">
              <a:defRPr sz="4000" b="1" cap="none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77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46B9153-8C6A-AB4D-9120-41D35160BEAE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94DCB66-9CC0-AB49-8C68-9E86F298E358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53843" y="228600"/>
            <a:ext cx="1866392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3" r:id="rId4"/>
    <p:sldLayoutId id="2147483962" r:id="rId5"/>
    <p:sldLayoutId id="2147483964" r:id="rId6"/>
    <p:sldLayoutId id="2147483965" r:id="rId7"/>
    <p:sldLayoutId id="2147483949" r:id="rId8"/>
    <p:sldLayoutId id="2147483950" r:id="rId9"/>
    <p:sldLayoutId id="2147483951" r:id="rId10"/>
    <p:sldLayoutId id="2147483952" r:id="rId11"/>
    <p:sldLayoutId id="2147483955" r:id="rId12"/>
    <p:sldLayoutId id="2147483956" r:id="rId13"/>
    <p:sldLayoutId id="2147483966" r:id="rId1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/>
          <a:ea typeface="ＭＳ Ｐゴシック" pitchFamily="-108" charset="-128"/>
          <a:cs typeface="Calibri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 pitchFamily="-108" charset="0"/>
          <a:ea typeface="ＭＳ Ｐゴシック" pitchFamily="-108" charset="-128"/>
          <a:cs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 pitchFamily="-108" charset="0"/>
          <a:ea typeface="ＭＳ Ｐゴシック" pitchFamily="-108" charset="-128"/>
          <a:cs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 pitchFamily="-108" charset="0"/>
          <a:ea typeface="ＭＳ Ｐゴシック" pitchFamily="-108" charset="-128"/>
          <a:cs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 pitchFamily="-108" charset="0"/>
          <a:ea typeface="ＭＳ Ｐゴシック" pitchFamily="-108" charset="-128"/>
          <a:cs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 Black" pitchFamily="-10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 Black" pitchFamily="-10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 Black" pitchFamily="-10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 Black" pitchFamily="-108" charset="0"/>
        </a:defRPr>
      </a:lvl9pPr>
    </p:titleStyle>
    <p:bodyStyle>
      <a:lvl1pPr marL="269875" indent="-269875" algn="l" rtl="0" eaLnBrk="0" fontAlgn="base" hangingPunct="0">
        <a:spcBef>
          <a:spcPct val="20000"/>
        </a:spcBef>
        <a:spcAft>
          <a:spcPct val="0"/>
        </a:spcAft>
        <a:buSzPct val="75000"/>
        <a:buFont typeface="Wingdings" charset="2"/>
        <a:buChar char="§"/>
        <a:defRPr sz="2800">
          <a:solidFill>
            <a:srgbClr val="000000"/>
          </a:solidFill>
          <a:latin typeface="Calibri"/>
          <a:ea typeface="ＭＳ Ｐゴシック" pitchFamily="-108" charset="-128"/>
          <a:cs typeface="Calibri"/>
        </a:defRPr>
      </a:lvl1pPr>
      <a:lvl2pPr marL="914400" indent="-457200" algn="l" rtl="0" eaLnBrk="0" fontAlgn="base" hangingPunct="0">
        <a:spcBef>
          <a:spcPct val="20000"/>
        </a:spcBef>
        <a:spcAft>
          <a:spcPct val="0"/>
        </a:spcAft>
        <a:buSzPct val="75000"/>
        <a:buFont typeface="Arial" charset="0"/>
        <a:buAutoNum type="alphaLcParenR"/>
        <a:defRPr sz="2400">
          <a:solidFill>
            <a:srgbClr val="000000"/>
          </a:solidFill>
          <a:latin typeface="Calibri"/>
          <a:ea typeface="ＭＳ Ｐゴシック" pitchFamily="-108" charset="-128"/>
          <a:cs typeface="Calibri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rgbClr val="000000"/>
          </a:solidFill>
          <a:latin typeface="Calibri"/>
          <a:ea typeface="ＭＳ Ｐゴシック" pitchFamily="-108" charset="-128"/>
          <a:cs typeface="Calibri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1600">
          <a:solidFill>
            <a:srgbClr val="000000"/>
          </a:solidFill>
          <a:latin typeface="Calibri"/>
          <a:ea typeface="ＭＳ Ｐゴシック" pitchFamily="-108" charset="-128"/>
          <a:cs typeface="Calibri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1600">
          <a:solidFill>
            <a:srgbClr val="000000"/>
          </a:solidFill>
          <a:latin typeface="Calibri"/>
          <a:ea typeface="ＭＳ Ｐゴシック" pitchFamily="-108" charset="-128"/>
          <a:cs typeface="Calibri"/>
        </a:defRPr>
      </a:lvl5pPr>
      <a:lvl6pPr marL="2667000" indent="-381000" algn="l" rtl="0" fontAlgn="base">
        <a:spcBef>
          <a:spcPct val="20000"/>
        </a:spcBef>
        <a:spcAft>
          <a:spcPct val="0"/>
        </a:spcAft>
        <a:buFont typeface="Times" pitchFamily="-108" charset="0"/>
        <a:buChar char="•"/>
        <a:defRPr sz="2000">
          <a:solidFill>
            <a:srgbClr val="FFFFFF"/>
          </a:solidFill>
          <a:latin typeface="Georgia" pitchFamily="-108" charset="0"/>
          <a:ea typeface="ＭＳ Ｐゴシック" pitchFamily="-108" charset="-128"/>
        </a:defRPr>
      </a:lvl6pPr>
      <a:lvl7pPr marL="3124200" indent="-381000" algn="l" rtl="0" fontAlgn="base">
        <a:spcBef>
          <a:spcPct val="20000"/>
        </a:spcBef>
        <a:spcAft>
          <a:spcPct val="0"/>
        </a:spcAft>
        <a:buFont typeface="Times" pitchFamily="-108" charset="0"/>
        <a:buChar char="•"/>
        <a:defRPr sz="2000">
          <a:solidFill>
            <a:srgbClr val="FFFFFF"/>
          </a:solidFill>
          <a:latin typeface="Georgia" pitchFamily="-108" charset="0"/>
          <a:ea typeface="ＭＳ Ｐゴシック" pitchFamily="-108" charset="-128"/>
        </a:defRPr>
      </a:lvl7pPr>
      <a:lvl8pPr marL="3581400" indent="-381000" algn="l" rtl="0" fontAlgn="base">
        <a:spcBef>
          <a:spcPct val="20000"/>
        </a:spcBef>
        <a:spcAft>
          <a:spcPct val="0"/>
        </a:spcAft>
        <a:buFont typeface="Times" pitchFamily="-108" charset="0"/>
        <a:buChar char="•"/>
        <a:defRPr sz="2000">
          <a:solidFill>
            <a:srgbClr val="FFFFFF"/>
          </a:solidFill>
          <a:latin typeface="Georgia" pitchFamily="-108" charset="0"/>
          <a:ea typeface="ＭＳ Ｐゴシック" pitchFamily="-108" charset="-128"/>
        </a:defRPr>
      </a:lvl8pPr>
      <a:lvl9pPr marL="4038600" indent="-381000" algn="l" rtl="0" fontAlgn="base">
        <a:spcBef>
          <a:spcPct val="20000"/>
        </a:spcBef>
        <a:spcAft>
          <a:spcPct val="0"/>
        </a:spcAft>
        <a:buFont typeface="Times" pitchFamily="-108" charset="0"/>
        <a:buChar char="•"/>
        <a:defRPr sz="2000">
          <a:solidFill>
            <a:srgbClr val="FFFFFF"/>
          </a:solidFill>
          <a:latin typeface="Georgia" pitchFamily="-108" charset="0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shrc-crsh.gc.ca/funding-financement/programs-programmes/definitions-eng.aspx#a10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Relationship Id="rId4" Type="http://schemas.openxmlformats.org/officeDocument/2006/relationships/hyperlink" Target="mailto:ZPapp@Mitacs.ca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0C325AA-477F-8745-AA8D-15874EC1F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443" y="58422"/>
            <a:ext cx="2859578" cy="734366"/>
          </a:xfrm>
        </p:spPr>
        <p:txBody>
          <a:bodyPr/>
          <a:lstStyle/>
          <a:p>
            <a:r>
              <a:rPr lang="en-US" dirty="0"/>
              <a:t>Agenda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085CAE-5DD7-56E5-B433-C4A8607A63E0}"/>
              </a:ext>
            </a:extLst>
          </p:cNvPr>
          <p:cNvSpPr txBox="1"/>
          <p:nvPr/>
        </p:nvSpPr>
        <p:spPr>
          <a:xfrm>
            <a:off x="224442" y="932873"/>
            <a:ext cx="6323215" cy="6001643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CA" sz="1600" b="1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SSHRC May Workshop (Arts Rm. 134)</a:t>
            </a:r>
            <a:endParaRPr lang="en-CA" sz="1600" b="0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CA" sz="16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1:00-1:15: Welcome and SSHRC programming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CA" sz="16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1:15-1:30:  Knowledge Mobilization – Dani Robertson-Boersma &amp; Ronda </a:t>
            </a:r>
            <a:r>
              <a:rPr lang="en-CA" sz="1600" b="0" i="0" u="none" strike="noStrike" dirty="0" err="1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Appell</a:t>
            </a:r>
            <a:r>
              <a:rPr lang="en-CA" sz="16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 (RASI)</a:t>
            </a:r>
          </a:p>
          <a:p>
            <a:pPr marL="312738" marR="0" indent="-312738" algn="l">
              <a:spcBef>
                <a:spcPts val="0"/>
              </a:spcBef>
              <a:spcAft>
                <a:spcPts val="0"/>
              </a:spcAft>
            </a:pPr>
            <a:r>
              <a:rPr lang="en-CA" sz="16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1:30-1:45: CHASR - Jason </a:t>
            </a:r>
            <a:r>
              <a:rPr lang="en-CA" sz="1600" b="0" i="0" u="none" strike="noStrike" dirty="0" err="1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Disano</a:t>
            </a:r>
            <a:r>
              <a:rPr lang="en-CA" sz="16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CA" sz="1600" dirty="0">
                <a:solidFill>
                  <a:srgbClr val="212121"/>
                </a:solidFill>
                <a:latin typeface="Calibri" panose="020F0502020204030204" pitchFamily="34" charset="0"/>
              </a:rPr>
              <a:t>(</a:t>
            </a:r>
            <a:r>
              <a:rPr lang="en-CA" sz="16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Director)</a:t>
            </a:r>
          </a:p>
          <a:p>
            <a:pPr marL="312738" marR="0" indent="-312738" algn="l">
              <a:spcBef>
                <a:spcPts val="0"/>
              </a:spcBef>
              <a:spcAft>
                <a:spcPts val="0"/>
              </a:spcAft>
            </a:pPr>
            <a:r>
              <a:rPr lang="en-CA" sz="1600">
                <a:solidFill>
                  <a:srgbClr val="212121"/>
                </a:solidFill>
                <a:latin typeface="Calibri" panose="020F0502020204030204" pitchFamily="34" charset="0"/>
              </a:rPr>
              <a:t>1:45-1:55</a:t>
            </a:r>
            <a:r>
              <a:rPr lang="en-CA" sz="1600" dirty="0">
                <a:solidFill>
                  <a:srgbClr val="212121"/>
                </a:solidFill>
                <a:latin typeface="Calibri" panose="020F0502020204030204" pitchFamily="34" charset="0"/>
              </a:rPr>
              <a:t>: Q&amp;A</a:t>
            </a:r>
            <a:endParaRPr lang="en-CA" sz="1600" b="0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CA" sz="1600" b="1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CA" sz="1600" b="1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1:50-2:00:  Biology </a:t>
            </a:r>
            <a:r>
              <a:rPr lang="en-CA" sz="1600" b="1" dirty="0">
                <a:solidFill>
                  <a:srgbClr val="212121"/>
                </a:solidFill>
                <a:latin typeface="Calibri" panose="020F0502020204030204" pitchFamily="34" charset="0"/>
              </a:rPr>
              <a:t>B</a:t>
            </a:r>
            <a:r>
              <a:rPr lang="en-CA" sz="1600" b="1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reak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CA" sz="16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CA" sz="1600" b="1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2:00-3:00: Breakouts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CA" sz="1600" b="1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Insight Program (Arts Rm. 101)</a:t>
            </a:r>
            <a:endParaRPr lang="en-CA" sz="1600" b="0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 marL="0" marR="0" indent="457200" algn="l">
              <a:spcBef>
                <a:spcPts val="0"/>
              </a:spcBef>
              <a:spcAft>
                <a:spcPts val="0"/>
              </a:spcAft>
            </a:pPr>
            <a:r>
              <a:rPr lang="en-CA" sz="16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Dr. Vicki Squires (Education)</a:t>
            </a:r>
          </a:p>
          <a:p>
            <a:pPr marL="0" marR="0" indent="457200" algn="l">
              <a:spcBef>
                <a:spcPts val="0"/>
              </a:spcBef>
              <a:spcAft>
                <a:spcPts val="0"/>
              </a:spcAft>
            </a:pPr>
            <a:r>
              <a:rPr lang="en-CA" sz="1600" dirty="0">
                <a:solidFill>
                  <a:srgbClr val="212121"/>
                </a:solidFill>
                <a:latin typeface="Calibri" panose="020F0502020204030204" pitchFamily="34" charset="0"/>
              </a:rPr>
              <a:t>Dr. Bram Noble (Geography and Planning)</a:t>
            </a:r>
          </a:p>
          <a:p>
            <a:pPr marL="0" marR="0" indent="457200" algn="l">
              <a:spcBef>
                <a:spcPts val="0"/>
              </a:spcBef>
              <a:spcAft>
                <a:spcPts val="0"/>
              </a:spcAft>
            </a:pPr>
            <a:r>
              <a:rPr lang="en-CA" sz="16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Dr. Terry Wotherspoon (Sociology)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CA" sz="16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         Moderator: </a:t>
            </a:r>
            <a:r>
              <a:rPr lang="en-CA" sz="1600" dirty="0">
                <a:solidFill>
                  <a:srgbClr val="212121"/>
                </a:solidFill>
                <a:latin typeface="Calibri" panose="020F0502020204030204" pitchFamily="34" charset="0"/>
              </a:rPr>
              <a:t>Ernest Leung </a:t>
            </a:r>
            <a:r>
              <a:rPr lang="en-CA" sz="16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– Research Facilitator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CA" sz="1600" dirty="0">
              <a:solidFill>
                <a:srgbClr val="212121"/>
              </a:solidFill>
              <a:latin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CA" sz="1600" b="1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Connection Program (Arts Rm. 100)</a:t>
            </a:r>
            <a:endParaRPr lang="en-CA" sz="1600" b="0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 marL="0" marR="0" indent="457200" algn="l">
              <a:spcBef>
                <a:spcPts val="0"/>
              </a:spcBef>
              <a:spcAft>
                <a:spcPts val="0"/>
              </a:spcAft>
            </a:pPr>
            <a:r>
              <a:rPr lang="en-CA" sz="16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Dr. Dwight Newman (Law)</a:t>
            </a:r>
          </a:p>
          <a:p>
            <a:pPr indent="457200">
              <a:spcBef>
                <a:spcPts val="0"/>
              </a:spcBef>
              <a:spcAft>
                <a:spcPts val="0"/>
              </a:spcAft>
            </a:pPr>
            <a:r>
              <a:rPr lang="en-CA" sz="1600" dirty="0">
                <a:solidFill>
                  <a:srgbClr val="212121"/>
                </a:solidFill>
                <a:latin typeface="Calibri" panose="020F0502020204030204" pitchFamily="34" charset="0"/>
              </a:rPr>
              <a:t>Dr. Rachel Engler-Stringer (Community Health and Epidemiology)</a:t>
            </a:r>
          </a:p>
          <a:p>
            <a:pPr marL="0" marR="0" indent="457200" algn="l">
              <a:spcBef>
                <a:spcPts val="0"/>
              </a:spcBef>
              <a:spcAft>
                <a:spcPts val="0"/>
              </a:spcAft>
            </a:pPr>
            <a:r>
              <a:rPr lang="en-CA" sz="1600" dirty="0">
                <a:solidFill>
                  <a:srgbClr val="212121"/>
                </a:solidFill>
                <a:latin typeface="Calibri" panose="020F0502020204030204" pitchFamily="34" charset="0"/>
              </a:rPr>
              <a:t>Dr. Martin Boucher (JSGS)</a:t>
            </a:r>
            <a:endParaRPr lang="en-CA" sz="1600" b="0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 marL="493713" marR="0" indent="-493713" algn="l">
              <a:spcBef>
                <a:spcPts val="0"/>
              </a:spcBef>
              <a:spcAft>
                <a:spcPts val="0"/>
              </a:spcAft>
            </a:pPr>
            <a:r>
              <a:rPr lang="en-CA" sz="16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         Moderator: </a:t>
            </a:r>
            <a:r>
              <a:rPr lang="en-CA" sz="1600" b="0" i="0" u="none" strike="noStrike" dirty="0">
                <a:solidFill>
                  <a:srgbClr val="070706"/>
                </a:solidFill>
                <a:effectLst/>
                <a:latin typeface="Calibri" panose="020F0502020204030204" pitchFamily="34" charset="0"/>
              </a:rPr>
              <a:t>Kristina</a:t>
            </a:r>
            <a:r>
              <a:rPr lang="en-CA" sz="16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CA" sz="1600" b="0" i="0" u="none" strike="noStrike" dirty="0">
                <a:solidFill>
                  <a:srgbClr val="070706"/>
                </a:solidFill>
                <a:effectLst/>
                <a:latin typeface="Calibri" panose="020F0502020204030204" pitchFamily="34" charset="0"/>
              </a:rPr>
              <a:t>Rissling</a:t>
            </a:r>
            <a:r>
              <a:rPr lang="en-CA" sz="16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CA" sz="1600" b="0" i="0" u="none" strike="noStrike" dirty="0">
                <a:solidFill>
                  <a:srgbClr val="070706"/>
                </a:solidFill>
                <a:effectLst/>
                <a:latin typeface="Calibri" panose="020F0502020204030204" pitchFamily="34" charset="0"/>
              </a:rPr>
              <a:t>Olson</a:t>
            </a:r>
            <a:r>
              <a:rPr lang="en-CA" sz="16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 – Research Development Specialist </a:t>
            </a:r>
            <a:r>
              <a:rPr lang="en-CA" sz="18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CA" sz="18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algn="ctr"/>
            <a:endParaRPr lang="en-US" sz="1200" b="1" dirty="0">
              <a:solidFill>
                <a:srgbClr val="006A40"/>
              </a:solidFill>
              <a:latin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71F192-A61A-DDFF-9901-0DCF231DED97}"/>
              </a:ext>
            </a:extLst>
          </p:cNvPr>
          <p:cNvSpPr txBox="1"/>
          <p:nvPr/>
        </p:nvSpPr>
        <p:spPr>
          <a:xfrm>
            <a:off x="6831215" y="1328293"/>
            <a:ext cx="5136343" cy="4770537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CA" sz="1600" b="1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Partnership Program (</a:t>
            </a:r>
            <a:r>
              <a:rPr lang="en-CA" sz="1600" b="1" dirty="0">
                <a:solidFill>
                  <a:srgbClr val="212121"/>
                </a:solidFill>
                <a:latin typeface="Calibri" panose="020F0502020204030204" pitchFamily="34" charset="0"/>
              </a:rPr>
              <a:t>Arts Rm. 104)</a:t>
            </a:r>
            <a:endParaRPr lang="en-CA" sz="1600" b="0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CA" sz="16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         Dr. Allyson Stevenson (Indigenous Studies)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CA" sz="1600" dirty="0">
                <a:solidFill>
                  <a:srgbClr val="212121"/>
                </a:solidFill>
                <a:latin typeface="Calibri" panose="020F0502020204030204" pitchFamily="34" charset="0"/>
              </a:rPr>
              <a:t>         </a:t>
            </a:r>
            <a:r>
              <a:rPr lang="en-CA" sz="16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Dr. Carla Oro</a:t>
            </a:r>
            <a:r>
              <a:rPr lang="en-CA" sz="1600" dirty="0">
                <a:solidFill>
                  <a:srgbClr val="212121"/>
                </a:solidFill>
                <a:latin typeface="Calibri" panose="020F0502020204030204" pitchFamily="34" charset="0"/>
              </a:rPr>
              <a:t>sz (Drama)</a:t>
            </a:r>
            <a:endParaRPr lang="en-CA" sz="1600" b="0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 marL="493713" marR="0" indent="-493713" algn="l">
              <a:spcBef>
                <a:spcPts val="0"/>
              </a:spcBef>
              <a:spcAft>
                <a:spcPts val="0"/>
              </a:spcAft>
            </a:pPr>
            <a:r>
              <a:rPr lang="en-CA" sz="16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         Moderator: </a:t>
            </a:r>
            <a:r>
              <a:rPr lang="en-CA" sz="1600" dirty="0">
                <a:solidFill>
                  <a:srgbClr val="212121"/>
                </a:solidFill>
                <a:latin typeface="Calibri" panose="020F0502020204030204" pitchFamily="34" charset="0"/>
              </a:rPr>
              <a:t>Dr. Graham Fairhurst - </a:t>
            </a:r>
            <a:r>
              <a:rPr lang="en-CA" sz="16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Research Facilitator  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CA" sz="1600" b="1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CA" sz="1600" b="1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Internal Programs (Arts Rm. 109)</a:t>
            </a:r>
            <a:endParaRPr lang="en-CA" sz="1600" b="0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 marL="0" marR="0" indent="457200" algn="l">
              <a:spcBef>
                <a:spcPts val="0"/>
              </a:spcBef>
              <a:spcAft>
                <a:spcPts val="0"/>
              </a:spcAft>
            </a:pPr>
            <a:r>
              <a:rPr lang="en-CA" sz="16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Dr. Krys Chutko (Geography and Planning)</a:t>
            </a:r>
          </a:p>
          <a:p>
            <a:pPr marL="0" marR="0" indent="457200" algn="l">
              <a:spcBef>
                <a:spcPts val="0"/>
              </a:spcBef>
              <a:spcAft>
                <a:spcPts val="0"/>
              </a:spcAft>
            </a:pPr>
            <a:r>
              <a:rPr lang="en-CA" sz="16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Dr. Amin Mousavi (Education)</a:t>
            </a:r>
          </a:p>
          <a:p>
            <a:pPr marL="0" marR="0" indent="457200" algn="l">
              <a:spcBef>
                <a:spcPts val="0"/>
              </a:spcBef>
              <a:spcAft>
                <a:spcPts val="0"/>
              </a:spcAft>
            </a:pPr>
            <a:r>
              <a:rPr lang="en-CA" sz="16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Dr. Dawn </a:t>
            </a:r>
            <a:r>
              <a:rPr lang="en-CA" sz="1600" b="0" i="0" u="none" strike="noStrike" dirty="0" err="1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Wallin</a:t>
            </a:r>
            <a:r>
              <a:rPr lang="en-CA" sz="16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 (Office of the VP Research)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CA" sz="16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         Moderator: </a:t>
            </a:r>
            <a:r>
              <a:rPr lang="en-CA" sz="1600" dirty="0">
                <a:solidFill>
                  <a:srgbClr val="212121"/>
                </a:solidFill>
                <a:latin typeface="Calibri" panose="020F0502020204030204" pitchFamily="34" charset="0"/>
              </a:rPr>
              <a:t>Luke Heidebrecht </a:t>
            </a:r>
            <a:r>
              <a:rPr lang="en-CA" sz="16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– Research Facilitator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CA" sz="1600" dirty="0">
              <a:solidFill>
                <a:srgbClr val="212121"/>
              </a:solidFill>
              <a:latin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CA" sz="1600" b="1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International Programs (Arts Rm. 106)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CA" sz="16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Dr. Lori Bradford (Engineering)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CA" sz="1600" dirty="0">
                <a:solidFill>
                  <a:srgbClr val="212121"/>
                </a:solidFill>
                <a:latin typeface="Calibri" panose="020F0502020204030204" pitchFamily="34" charset="0"/>
              </a:rPr>
              <a:t>Dr. David Parkinson (English)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CA" sz="1600" dirty="0">
                <a:solidFill>
                  <a:srgbClr val="212121"/>
                </a:solidFill>
                <a:latin typeface="Calibri" panose="020F0502020204030204" pitchFamily="34" charset="0"/>
              </a:rPr>
              <a:t>Moderators: Leila Tang, Le Li, Chantal Hanson, Natalia </a:t>
            </a:r>
            <a:r>
              <a:rPr lang="en-CA" sz="1600" dirty="0" err="1">
                <a:solidFill>
                  <a:srgbClr val="212121"/>
                </a:solidFill>
                <a:latin typeface="Calibri" panose="020F0502020204030204" pitchFamily="34" charset="0"/>
              </a:rPr>
              <a:t>Zakharchuk</a:t>
            </a:r>
            <a:r>
              <a:rPr lang="en-CA" sz="1600" dirty="0">
                <a:solidFill>
                  <a:srgbClr val="212121"/>
                </a:solidFill>
                <a:latin typeface="Calibri" panose="020F0502020204030204" pitchFamily="34" charset="0"/>
              </a:rPr>
              <a:t> (International Office)</a:t>
            </a:r>
            <a:r>
              <a:rPr lang="en-CA" sz="16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  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CA" sz="1600" b="0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CA" sz="1600" b="1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3:00-4:00: Networking Reception – Arts Rm. 100</a:t>
            </a:r>
            <a:endParaRPr lang="en-US" sz="1600" b="1" dirty="0">
              <a:solidFill>
                <a:srgbClr val="006A4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69150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0B4347B7-54F5-9B42-A32B-919F9C6365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3910" y="1497439"/>
            <a:ext cx="7840238" cy="49149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cs typeface="Calibri" panose="020F0502020204030204" pitchFamily="34" charset="0"/>
              </a:rPr>
              <a:t>SSHRC Strategic Plan: </a:t>
            </a:r>
            <a:r>
              <a:rPr lang="en-US" i="1" dirty="0">
                <a:solidFill>
                  <a:schemeClr val="tx1"/>
                </a:solidFill>
                <a:cs typeface="Calibri" panose="020F0502020204030204" pitchFamily="34" charset="0"/>
              </a:rPr>
              <a:t>Momentum 2020-25</a:t>
            </a:r>
          </a:p>
          <a:p>
            <a:pPr marL="457200" lvl="2" indent="0">
              <a:buNone/>
            </a:pPr>
            <a:endParaRPr lang="en-US" dirty="0">
              <a:cs typeface="Calibri" panose="020F0502020204030204" pitchFamily="34" charset="0"/>
            </a:endParaRPr>
          </a:p>
          <a:p>
            <a:pPr marL="727075" lvl="2" indent="-269875">
              <a:buFont typeface="Wingdings" charset="2"/>
              <a:buChar char="§"/>
            </a:pPr>
            <a:r>
              <a:rPr lang="en-US" sz="2800" dirty="0">
                <a:cs typeface="Calibri" panose="020F0502020204030204" pitchFamily="34" charset="0"/>
              </a:rPr>
              <a:t>Five key objectives:</a:t>
            </a:r>
          </a:p>
          <a:p>
            <a:pPr marL="1108075" lvl="3" indent="-269875">
              <a:buFont typeface="Wingdings" charset="2"/>
              <a:buChar char="§"/>
            </a:pPr>
            <a:r>
              <a:rPr lang="en-US" sz="2800" dirty="0">
                <a:cs typeface="Calibri" panose="020F0502020204030204" pitchFamily="34" charset="0"/>
              </a:rPr>
              <a:t>Advance research excellence;</a:t>
            </a:r>
          </a:p>
          <a:p>
            <a:pPr marL="1108075" lvl="3" indent="-269875">
              <a:buFont typeface="Wingdings" charset="2"/>
              <a:buChar char="§"/>
            </a:pPr>
            <a:r>
              <a:rPr lang="en-US" sz="2800" dirty="0">
                <a:cs typeface="Calibri" panose="020F0502020204030204" pitchFamily="34" charset="0"/>
              </a:rPr>
              <a:t>Build talent;</a:t>
            </a:r>
          </a:p>
          <a:p>
            <a:pPr marL="1108075" lvl="3" indent="-269875">
              <a:buFont typeface="Wingdings" charset="2"/>
              <a:buChar char="§"/>
            </a:pPr>
            <a:r>
              <a:rPr lang="en-US" sz="2800" dirty="0">
                <a:cs typeface="Calibri" panose="020F0502020204030204" pitchFamily="34" charset="0"/>
              </a:rPr>
              <a:t>Strengthen the research ecosystem;</a:t>
            </a:r>
          </a:p>
          <a:p>
            <a:pPr marL="1108075" lvl="3" indent="-269875">
              <a:buFont typeface="Wingdings" charset="2"/>
              <a:buChar char="§"/>
            </a:pPr>
            <a:r>
              <a:rPr lang="en-US" sz="2800" dirty="0">
                <a:cs typeface="Calibri" panose="020F0502020204030204" pitchFamily="34" charset="0"/>
              </a:rPr>
              <a:t>Contribute innovative solutions;</a:t>
            </a:r>
          </a:p>
          <a:p>
            <a:pPr marL="1108075" lvl="3" indent="-269875">
              <a:buFont typeface="Wingdings" charset="2"/>
              <a:buChar char="§"/>
            </a:pPr>
            <a:r>
              <a:rPr lang="en-US" sz="2800" dirty="0">
                <a:cs typeface="Calibri" panose="020F0502020204030204" pitchFamily="34" charset="0"/>
              </a:rPr>
              <a:t>Build a nimble, forward-looking organization.</a:t>
            </a:r>
            <a:endParaRPr lang="en-CA" sz="2800" dirty="0">
              <a:cs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F24570-62CF-1544-8523-CD56A0A4B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910" y="548640"/>
            <a:ext cx="11158489" cy="685800"/>
          </a:xfrm>
        </p:spPr>
        <p:txBody>
          <a:bodyPr/>
          <a:lstStyle/>
          <a:p>
            <a:r>
              <a:rPr lang="en-US" sz="3600" dirty="0"/>
              <a:t>Social Sciences and Humanities Research Council</a:t>
            </a:r>
          </a:p>
        </p:txBody>
      </p:sp>
      <p:pic>
        <p:nvPicPr>
          <p:cNvPr id="6" name="Content Placeholder 5" descr="A picture containing text&#10;&#10;Description automatically generated">
            <a:extLst>
              <a:ext uri="{FF2B5EF4-FFF2-40B4-BE49-F238E27FC236}">
                <a16:creationId xmlns:a16="http://schemas.microsoft.com/office/drawing/2014/main" id="{8FFAAE54-F505-4086-89B6-E606BBC82F6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8584299" y="1493283"/>
            <a:ext cx="2998100" cy="4397213"/>
          </a:xfrm>
        </p:spPr>
      </p:pic>
    </p:spTree>
    <p:extLst>
      <p:ext uri="{BB962C8B-B14F-4D97-AF65-F5344CB8AC3E}">
        <p14:creationId xmlns:p14="http://schemas.microsoft.com/office/powerpoint/2010/main" val="2262722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4B25D-399F-4E43-8509-2DA4E285B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1" y="731012"/>
            <a:ext cx="3369425" cy="609600"/>
          </a:xfrm>
        </p:spPr>
        <p:txBody>
          <a:bodyPr/>
          <a:lstStyle/>
          <a:p>
            <a:r>
              <a:rPr lang="en-CA" sz="2800" dirty="0"/>
              <a:t>Talent Program</a:t>
            </a:r>
            <a:br>
              <a:rPr lang="en-CA" sz="2800" dirty="0"/>
            </a:br>
            <a:r>
              <a:rPr lang="en-CA" sz="2000" dirty="0"/>
              <a:t>(Research Training and Talent Development)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A745B9-B096-87F9-9FAB-05E0D36E6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2015837"/>
            <a:ext cx="3751809" cy="4495800"/>
          </a:xfrm>
        </p:spPr>
        <p:txBody>
          <a:bodyPr/>
          <a:lstStyle/>
          <a:p>
            <a:r>
              <a:rPr lang="en-CA" sz="2000" dirty="0"/>
              <a:t>Support students and postdoctoral researchers to develop the next generation of researchers and leaders</a:t>
            </a:r>
          </a:p>
          <a:p>
            <a:r>
              <a:rPr lang="en-CA" sz="2000" dirty="0"/>
              <a:t>Undergrad: USRA</a:t>
            </a:r>
          </a:p>
          <a:p>
            <a:r>
              <a:rPr lang="en-CA" sz="2000" dirty="0"/>
              <a:t>Masters: Canada Graduate Scholarships</a:t>
            </a:r>
          </a:p>
          <a:p>
            <a:r>
              <a:rPr lang="en-CA" sz="2000" dirty="0"/>
              <a:t>Doctoral: Canada Graduate Scholarships; SSHRC Doctoral Fellowships, Vanier</a:t>
            </a:r>
          </a:p>
          <a:p>
            <a:r>
              <a:rPr lang="en-CA" sz="2000" dirty="0"/>
              <a:t>Postdoctoral: SSHRC Postdoctoral fellowships; Banting postdoctoral fellowships</a:t>
            </a:r>
            <a:endParaRPr lang="en-US" sz="2000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34DBBD89-6035-8450-E372-CC0FB3EFAA0F}"/>
              </a:ext>
            </a:extLst>
          </p:cNvPr>
          <p:cNvSpPr txBox="1">
            <a:spLocks/>
          </p:cNvSpPr>
          <p:nvPr/>
        </p:nvSpPr>
        <p:spPr>
          <a:xfrm>
            <a:off x="4350327" y="2015837"/>
            <a:ext cx="3491345" cy="4495800"/>
          </a:xfrm>
          <a:prstGeom prst="rect">
            <a:avLst/>
          </a:prstGeom>
        </p:spPr>
        <p:txBody>
          <a:bodyPr/>
          <a:lstStyle>
            <a:lvl1pPr marL="26987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charset="2"/>
              <a:buChar char="§"/>
              <a:defRPr sz="2800">
                <a:solidFill>
                  <a:srgbClr val="000000"/>
                </a:solidFill>
                <a:latin typeface="+mn-lt"/>
                <a:ea typeface="ＭＳ Ｐゴシック" pitchFamily="-108" charset="-128"/>
                <a:cs typeface="Calibri"/>
              </a:defRPr>
            </a:lvl1pPr>
            <a:lvl2pPr marL="9144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Arial" charset="0"/>
              <a:buAutoNum type="alphaLcParenR"/>
              <a:defRPr sz="2400">
                <a:solidFill>
                  <a:srgbClr val="000000"/>
                </a:solidFill>
                <a:latin typeface="+mn-lt"/>
                <a:ea typeface="ＭＳ Ｐゴシック" pitchFamily="-108" charset="-128"/>
                <a:cs typeface="Calibri"/>
              </a:defRPr>
            </a:lvl2pPr>
            <a:lvl3pPr marL="13716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2000">
                <a:solidFill>
                  <a:srgbClr val="000000"/>
                </a:solidFill>
                <a:latin typeface="+mn-lt"/>
                <a:ea typeface="ＭＳ Ｐゴシック" pitchFamily="-108" charset="-128"/>
                <a:cs typeface="Calibri"/>
              </a:defRPr>
            </a:lvl3pPr>
            <a:lvl4pPr marL="1752600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1600">
                <a:solidFill>
                  <a:srgbClr val="000000"/>
                </a:solidFill>
                <a:latin typeface="+mn-lt"/>
                <a:ea typeface="ＭＳ Ｐゴシック" pitchFamily="-108" charset="-128"/>
                <a:cs typeface="Calibri"/>
              </a:defRPr>
            </a:lvl4pPr>
            <a:lvl5pPr marL="2209800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1600">
                <a:solidFill>
                  <a:srgbClr val="000000"/>
                </a:solidFill>
                <a:latin typeface="+mn-lt"/>
                <a:ea typeface="ＭＳ Ｐゴシック" pitchFamily="-108" charset="-128"/>
                <a:cs typeface="Calibri"/>
              </a:defRPr>
            </a:lvl5pPr>
            <a:lvl6pPr marL="26670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6pPr>
            <a:lvl7pPr marL="31242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7pPr>
            <a:lvl8pPr marL="35814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8pPr>
            <a:lvl9pPr marL="40386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9pPr>
          </a:lstStyle>
          <a:p>
            <a:r>
              <a:rPr lang="en-CA" sz="2000" dirty="0"/>
              <a:t>Build knowledge and understanding about people, societies and the world</a:t>
            </a:r>
          </a:p>
          <a:p>
            <a:r>
              <a:rPr lang="en-CA" sz="2000" kern="0" dirty="0"/>
              <a:t>Individuals or Teams: IDG; IG</a:t>
            </a:r>
          </a:p>
          <a:p>
            <a:r>
              <a:rPr lang="en-CA" sz="2000" kern="0" dirty="0"/>
              <a:t>Formal Partnerships: PEG, PDG, PG</a:t>
            </a:r>
          </a:p>
          <a:p>
            <a:r>
              <a:rPr lang="en-CA" sz="2000" kern="0" dirty="0"/>
              <a:t>Similar Internal: Explore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D77F113A-3ECE-0492-4AE9-19C51729CA6C}"/>
              </a:ext>
            </a:extLst>
          </p:cNvPr>
          <p:cNvSpPr txBox="1">
            <a:spLocks/>
          </p:cNvSpPr>
          <p:nvPr/>
        </p:nvSpPr>
        <p:spPr>
          <a:xfrm>
            <a:off x="8135389" y="2015837"/>
            <a:ext cx="3751809" cy="4495800"/>
          </a:xfrm>
          <a:prstGeom prst="rect">
            <a:avLst/>
          </a:prstGeom>
        </p:spPr>
        <p:txBody>
          <a:bodyPr/>
          <a:lstStyle>
            <a:lvl1pPr marL="26987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charset="2"/>
              <a:buChar char="§"/>
              <a:defRPr sz="2800">
                <a:solidFill>
                  <a:srgbClr val="000000"/>
                </a:solidFill>
                <a:latin typeface="+mn-lt"/>
                <a:ea typeface="ＭＳ Ｐゴシック" pitchFamily="-108" charset="-128"/>
                <a:cs typeface="Calibri"/>
              </a:defRPr>
            </a:lvl1pPr>
            <a:lvl2pPr marL="9144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Arial" charset="0"/>
              <a:buAutoNum type="alphaLcParenR"/>
              <a:defRPr sz="2400">
                <a:solidFill>
                  <a:srgbClr val="000000"/>
                </a:solidFill>
                <a:latin typeface="+mn-lt"/>
                <a:ea typeface="ＭＳ Ｐゴシック" pitchFamily="-108" charset="-128"/>
                <a:cs typeface="Calibri"/>
              </a:defRPr>
            </a:lvl2pPr>
            <a:lvl3pPr marL="13716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2000">
                <a:solidFill>
                  <a:srgbClr val="000000"/>
                </a:solidFill>
                <a:latin typeface="+mn-lt"/>
                <a:ea typeface="ＭＳ Ｐゴシック" pitchFamily="-108" charset="-128"/>
                <a:cs typeface="Calibri"/>
              </a:defRPr>
            </a:lvl3pPr>
            <a:lvl4pPr marL="1752600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1600">
                <a:solidFill>
                  <a:srgbClr val="000000"/>
                </a:solidFill>
                <a:latin typeface="+mn-lt"/>
                <a:ea typeface="ＭＳ Ｐゴシック" pitchFamily="-108" charset="-128"/>
                <a:cs typeface="Calibri"/>
              </a:defRPr>
            </a:lvl4pPr>
            <a:lvl5pPr marL="2209800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1600">
                <a:solidFill>
                  <a:srgbClr val="000000"/>
                </a:solidFill>
                <a:latin typeface="+mn-lt"/>
                <a:ea typeface="ＭＳ Ｐゴシック" pitchFamily="-108" charset="-128"/>
                <a:cs typeface="Calibri"/>
              </a:defRPr>
            </a:lvl5pPr>
            <a:lvl6pPr marL="26670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6pPr>
            <a:lvl7pPr marL="31242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7pPr>
            <a:lvl8pPr marL="35814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8pPr>
            <a:lvl9pPr marL="40386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9pPr>
          </a:lstStyle>
          <a:p>
            <a:r>
              <a:rPr lang="en-CA" sz="2000" dirty="0"/>
              <a:t>Supporting specific activities and tools that facilitate the flow and exchange of research knowledge.</a:t>
            </a:r>
          </a:p>
          <a:p>
            <a:r>
              <a:rPr lang="en-CA" sz="2000" kern="0" dirty="0"/>
              <a:t>Individuals or Teams: Connection Grants</a:t>
            </a:r>
          </a:p>
          <a:p>
            <a:r>
              <a:rPr lang="en-CA" sz="2000" kern="0" dirty="0"/>
              <a:t>Formal Partnerships: PEG, PDG, PG</a:t>
            </a:r>
          </a:p>
          <a:p>
            <a:r>
              <a:rPr lang="en-CA" sz="2000" kern="0" dirty="0"/>
              <a:t>Similar Internal: Exchange</a:t>
            </a:r>
            <a:endParaRPr lang="en-US" sz="2000" kern="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D4DC127-503B-83EA-6080-471E4BCAF691}"/>
              </a:ext>
            </a:extLst>
          </p:cNvPr>
          <p:cNvSpPr txBox="1">
            <a:spLocks/>
          </p:cNvSpPr>
          <p:nvPr/>
        </p:nvSpPr>
        <p:spPr>
          <a:xfrm>
            <a:off x="7841672" y="731012"/>
            <a:ext cx="3751809" cy="609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baseline="0">
                <a:solidFill>
                  <a:schemeClr val="tx2"/>
                </a:solidFill>
                <a:latin typeface="+mn-lt"/>
                <a:ea typeface="ＭＳ Ｐゴシック" pitchFamily="-108" charset="-128"/>
                <a:cs typeface="Calibri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Calibri" pitchFamily="-108" charset="0"/>
                <a:ea typeface="ＭＳ Ｐゴシック" pitchFamily="-108" charset="-128"/>
                <a:cs typeface="Calibri" panose="020F050202020403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Calibri" pitchFamily="-108" charset="0"/>
                <a:ea typeface="ＭＳ Ｐゴシック" pitchFamily="-108" charset="-128"/>
                <a:cs typeface="Calibri" panose="020F050202020403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Calibri" pitchFamily="-108" charset="0"/>
                <a:ea typeface="ＭＳ Ｐゴシック" pitchFamily="-108" charset="-128"/>
                <a:cs typeface="Calibri" panose="020F050202020403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Calibri" pitchFamily="-108" charset="0"/>
                <a:ea typeface="ＭＳ Ｐゴシック" pitchFamily="-108" charset="-128"/>
                <a:cs typeface="Calibri" panose="020F050202020403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Arial Black" pitchFamily="-10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Arial Black" pitchFamily="-10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Arial Black" pitchFamily="-10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Arial Black" pitchFamily="-108" charset="0"/>
              </a:defRPr>
            </a:lvl9pPr>
          </a:lstStyle>
          <a:p>
            <a:r>
              <a:rPr lang="en-CA" sz="2800" kern="0" dirty="0"/>
              <a:t>Connection Program</a:t>
            </a:r>
          </a:p>
          <a:p>
            <a:r>
              <a:rPr lang="en-CA" sz="2000" kern="0" dirty="0"/>
              <a:t>(Research Partnerships)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6579296-A1D5-ABCA-1E5B-E6051E2CA0EF}"/>
              </a:ext>
            </a:extLst>
          </p:cNvPr>
          <p:cNvSpPr txBox="1">
            <a:spLocks/>
          </p:cNvSpPr>
          <p:nvPr/>
        </p:nvSpPr>
        <p:spPr>
          <a:xfrm>
            <a:off x="4056610" y="731012"/>
            <a:ext cx="3369425" cy="609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baseline="0">
                <a:solidFill>
                  <a:schemeClr val="tx2"/>
                </a:solidFill>
                <a:latin typeface="+mn-lt"/>
                <a:ea typeface="ＭＳ Ｐゴシック" pitchFamily="-108" charset="-128"/>
                <a:cs typeface="Calibri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Calibri" pitchFamily="-108" charset="0"/>
                <a:ea typeface="ＭＳ Ｐゴシック" pitchFamily="-108" charset="-128"/>
                <a:cs typeface="Calibri" panose="020F050202020403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Calibri" pitchFamily="-108" charset="0"/>
                <a:ea typeface="ＭＳ Ｐゴシック" pitchFamily="-108" charset="-128"/>
                <a:cs typeface="Calibri" panose="020F050202020403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Calibri" pitchFamily="-108" charset="0"/>
                <a:ea typeface="ＭＳ Ｐゴシック" pitchFamily="-108" charset="-128"/>
                <a:cs typeface="Calibri" panose="020F050202020403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Calibri" pitchFamily="-108" charset="0"/>
                <a:ea typeface="ＭＳ Ｐゴシック" pitchFamily="-108" charset="-128"/>
                <a:cs typeface="Calibri" panose="020F050202020403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Arial Black" pitchFamily="-10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Arial Black" pitchFamily="-10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Arial Black" pitchFamily="-10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FF"/>
                </a:solidFill>
                <a:latin typeface="Arial Black" pitchFamily="-108" charset="0"/>
              </a:defRPr>
            </a:lvl9pPr>
          </a:lstStyle>
          <a:p>
            <a:r>
              <a:rPr lang="en-CA" sz="2800" kern="0" dirty="0"/>
              <a:t>Insight Program</a:t>
            </a:r>
          </a:p>
          <a:p>
            <a:r>
              <a:rPr lang="en-CA" sz="2000" kern="0" dirty="0"/>
              <a:t>(Insight Research)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151399-4DA7-6E80-4F83-F9B2FB4EBA55}"/>
              </a:ext>
            </a:extLst>
          </p:cNvPr>
          <p:cNvSpPr txBox="1"/>
          <p:nvPr/>
        </p:nvSpPr>
        <p:spPr>
          <a:xfrm>
            <a:off x="4039984" y="5519651"/>
            <a:ext cx="7847214" cy="769441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US" sz="2200" b="1" dirty="0">
                <a:solidFill>
                  <a:srgbClr val="006A40"/>
                </a:solidFill>
                <a:latin typeface="+mn-lt"/>
              </a:rPr>
              <a:t>Adjudication: Challenge, Feasibility, Capability</a:t>
            </a:r>
          </a:p>
          <a:p>
            <a:r>
              <a:rPr lang="en-US" sz="2200" b="1" dirty="0">
                <a:solidFill>
                  <a:srgbClr val="006A40"/>
                </a:solidFill>
                <a:latin typeface="+mn-lt"/>
              </a:rPr>
              <a:t>Major Considerations: Talent, EDI, Indigenous Research</a:t>
            </a:r>
          </a:p>
        </p:txBody>
      </p:sp>
    </p:spTree>
    <p:extLst>
      <p:ext uri="{BB962C8B-B14F-4D97-AF65-F5344CB8AC3E}">
        <p14:creationId xmlns:p14="http://schemas.microsoft.com/office/powerpoint/2010/main" val="690688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5BFAB-5D93-35A1-CCA1-A5A6FC89B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A2A4A-9A66-41FC-211E-FF4230257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1600200"/>
            <a:ext cx="5791199" cy="4495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Insight Development Grant         </a:t>
            </a:r>
            <a:r>
              <a:rPr lang="en-US" dirty="0"/>
              <a:t>(1-2 Years)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000" dirty="0"/>
              <a:t>$7000 to $75000</a:t>
            </a:r>
          </a:p>
          <a:p>
            <a:r>
              <a:rPr lang="en-CA" sz="2000" dirty="0"/>
              <a:t>Development of new research questions, as well as experimentation with new methods, theoretical approaches and/or ideas </a:t>
            </a:r>
            <a:r>
              <a:rPr lang="en-US" sz="2000" dirty="0"/>
              <a:t>(case studies, pilots, critical analyses of existing research)</a:t>
            </a:r>
          </a:p>
          <a:p>
            <a:r>
              <a:rPr lang="en-US" sz="2000" dirty="0"/>
              <a:t>Emerging scholars and established scholars (new lines of research)</a:t>
            </a:r>
          </a:p>
          <a:p>
            <a:r>
              <a:rPr lang="en-US" sz="2000" dirty="0"/>
              <a:t>At least 50% of funds reserved for new scholars</a:t>
            </a:r>
          </a:p>
          <a:p>
            <a:r>
              <a:rPr lang="en-US" sz="2000" dirty="0"/>
              <a:t>Feb 2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80168FF-DA59-E58F-6FC6-50B3EE8DA427}"/>
              </a:ext>
            </a:extLst>
          </p:cNvPr>
          <p:cNvSpPr txBox="1">
            <a:spLocks/>
          </p:cNvSpPr>
          <p:nvPr/>
        </p:nvSpPr>
        <p:spPr>
          <a:xfrm>
            <a:off x="6400801" y="1551709"/>
            <a:ext cx="5791199" cy="5092931"/>
          </a:xfrm>
          <a:prstGeom prst="rect">
            <a:avLst/>
          </a:prstGeom>
        </p:spPr>
        <p:txBody>
          <a:bodyPr/>
          <a:lstStyle>
            <a:lvl1pPr marL="26987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charset="2"/>
              <a:buChar char="§"/>
              <a:defRPr sz="2800">
                <a:solidFill>
                  <a:srgbClr val="000000"/>
                </a:solidFill>
                <a:latin typeface="+mn-lt"/>
                <a:ea typeface="ＭＳ Ｐゴシック" pitchFamily="-108" charset="-128"/>
                <a:cs typeface="Calibri"/>
              </a:defRPr>
            </a:lvl1pPr>
            <a:lvl2pPr marL="9144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Arial" charset="0"/>
              <a:buAutoNum type="alphaLcParenR"/>
              <a:defRPr sz="2400">
                <a:solidFill>
                  <a:srgbClr val="000000"/>
                </a:solidFill>
                <a:latin typeface="+mn-lt"/>
                <a:ea typeface="ＭＳ Ｐゴシック" pitchFamily="-108" charset="-128"/>
                <a:cs typeface="Calibri"/>
              </a:defRPr>
            </a:lvl2pPr>
            <a:lvl3pPr marL="13716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2000">
                <a:solidFill>
                  <a:srgbClr val="000000"/>
                </a:solidFill>
                <a:latin typeface="+mn-lt"/>
                <a:ea typeface="ＭＳ Ｐゴシック" pitchFamily="-108" charset="-128"/>
                <a:cs typeface="Calibri"/>
              </a:defRPr>
            </a:lvl3pPr>
            <a:lvl4pPr marL="1752600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1600">
                <a:solidFill>
                  <a:srgbClr val="000000"/>
                </a:solidFill>
                <a:latin typeface="+mn-lt"/>
                <a:ea typeface="ＭＳ Ｐゴシック" pitchFamily="-108" charset="-128"/>
                <a:cs typeface="Calibri"/>
              </a:defRPr>
            </a:lvl4pPr>
            <a:lvl5pPr marL="2209800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1600">
                <a:solidFill>
                  <a:srgbClr val="000000"/>
                </a:solidFill>
                <a:latin typeface="+mn-lt"/>
                <a:ea typeface="ＭＳ Ｐゴシック" pitchFamily="-108" charset="-128"/>
                <a:cs typeface="Calibri"/>
              </a:defRPr>
            </a:lvl5pPr>
            <a:lvl6pPr marL="26670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6pPr>
            <a:lvl7pPr marL="31242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7pPr>
            <a:lvl8pPr marL="35814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8pPr>
            <a:lvl9pPr marL="40386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9pPr>
          </a:lstStyle>
          <a:p>
            <a:pPr marL="0" indent="0">
              <a:buNone/>
            </a:pPr>
            <a:r>
              <a:rPr lang="en-US" b="1" kern="0" dirty="0">
                <a:solidFill>
                  <a:srgbClr val="00B050"/>
                </a:solidFill>
              </a:rPr>
              <a:t>Insight Grant                                </a:t>
            </a:r>
            <a:r>
              <a:rPr lang="en-US" kern="0" dirty="0"/>
              <a:t>(2-5 Years)</a:t>
            </a:r>
          </a:p>
          <a:p>
            <a:pPr marL="0" indent="0">
              <a:buNone/>
            </a:pPr>
            <a:endParaRPr lang="en-US" kern="0" dirty="0"/>
          </a:p>
          <a:p>
            <a:r>
              <a:rPr lang="en-US" sz="2000" dirty="0"/>
              <a:t>Stream A: $7000 to $100000 (higher success rates)</a:t>
            </a:r>
          </a:p>
          <a:p>
            <a:r>
              <a:rPr lang="en-US" sz="2000" dirty="0"/>
              <a:t>Stream B: $100001 to $400000</a:t>
            </a:r>
          </a:p>
          <a:p>
            <a:r>
              <a:rPr lang="en-CA" sz="2000" dirty="0"/>
              <a:t>Support for long-term research initiatives </a:t>
            </a:r>
          </a:p>
          <a:p>
            <a:r>
              <a:rPr lang="en-CA" sz="2000" dirty="0"/>
              <a:t>Early or established researchers</a:t>
            </a:r>
            <a:endParaRPr lang="en-US" sz="2000" dirty="0"/>
          </a:p>
          <a:p>
            <a:r>
              <a:rPr lang="en-US" sz="2000" dirty="0"/>
              <a:t>October 4</a:t>
            </a:r>
          </a:p>
        </p:txBody>
      </p:sp>
    </p:spTree>
    <p:extLst>
      <p:ext uri="{BB962C8B-B14F-4D97-AF65-F5344CB8AC3E}">
        <p14:creationId xmlns:p14="http://schemas.microsoft.com/office/powerpoint/2010/main" val="78413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264C4-C92A-B63A-4F09-FC6A5C689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816" y="643543"/>
            <a:ext cx="11400367" cy="609600"/>
          </a:xfrm>
        </p:spPr>
        <p:txBody>
          <a:bodyPr/>
          <a:lstStyle/>
          <a:p>
            <a:r>
              <a:rPr lang="en-US" dirty="0"/>
              <a:t>Grants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5AD4E25-0C50-50CE-57CC-7D202043FD58}"/>
              </a:ext>
            </a:extLst>
          </p:cNvPr>
          <p:cNvSpPr txBox="1">
            <a:spLocks/>
          </p:cNvSpPr>
          <p:nvPr/>
        </p:nvSpPr>
        <p:spPr>
          <a:xfrm>
            <a:off x="395816" y="1413857"/>
            <a:ext cx="5700184" cy="4495800"/>
          </a:xfrm>
          <a:prstGeom prst="rect">
            <a:avLst/>
          </a:prstGeom>
        </p:spPr>
        <p:txBody>
          <a:bodyPr/>
          <a:lstStyle>
            <a:lvl1pPr marL="26987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charset="2"/>
              <a:buChar char="§"/>
              <a:defRPr sz="2800">
                <a:solidFill>
                  <a:srgbClr val="000000"/>
                </a:solidFill>
                <a:latin typeface="+mn-lt"/>
                <a:ea typeface="ＭＳ Ｐゴシック" pitchFamily="-108" charset="-128"/>
                <a:cs typeface="Calibri"/>
              </a:defRPr>
            </a:lvl1pPr>
            <a:lvl2pPr marL="9144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Arial" charset="0"/>
              <a:buAutoNum type="alphaLcParenR"/>
              <a:defRPr sz="2400">
                <a:solidFill>
                  <a:srgbClr val="000000"/>
                </a:solidFill>
                <a:latin typeface="+mn-lt"/>
                <a:ea typeface="ＭＳ Ｐゴシック" pitchFamily="-108" charset="-128"/>
                <a:cs typeface="Calibri"/>
              </a:defRPr>
            </a:lvl2pPr>
            <a:lvl3pPr marL="13716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2000">
                <a:solidFill>
                  <a:srgbClr val="000000"/>
                </a:solidFill>
                <a:latin typeface="+mn-lt"/>
                <a:ea typeface="ＭＳ Ｐゴシック" pitchFamily="-108" charset="-128"/>
                <a:cs typeface="Calibri"/>
              </a:defRPr>
            </a:lvl3pPr>
            <a:lvl4pPr marL="1752600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1600">
                <a:solidFill>
                  <a:srgbClr val="000000"/>
                </a:solidFill>
                <a:latin typeface="+mn-lt"/>
                <a:ea typeface="ＭＳ Ｐゴシック" pitchFamily="-108" charset="-128"/>
                <a:cs typeface="Calibri"/>
              </a:defRPr>
            </a:lvl4pPr>
            <a:lvl5pPr marL="2209800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1600">
                <a:solidFill>
                  <a:srgbClr val="000000"/>
                </a:solidFill>
                <a:latin typeface="+mn-lt"/>
                <a:ea typeface="ＭＳ Ｐゴシック" pitchFamily="-108" charset="-128"/>
                <a:cs typeface="Calibri"/>
              </a:defRPr>
            </a:lvl5pPr>
            <a:lvl6pPr marL="26670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6pPr>
            <a:lvl7pPr marL="31242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7pPr>
            <a:lvl8pPr marL="35814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8pPr>
            <a:lvl9pPr marL="40386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9pPr>
          </a:lstStyle>
          <a:p>
            <a:pPr marL="0" indent="0">
              <a:buNone/>
            </a:pPr>
            <a:r>
              <a:rPr lang="en-US" b="1" kern="0" dirty="0">
                <a:solidFill>
                  <a:srgbClr val="00B050"/>
                </a:solidFill>
              </a:rPr>
              <a:t>Connection Grant                         </a:t>
            </a:r>
            <a:r>
              <a:rPr lang="en-US" kern="0" dirty="0"/>
              <a:t>(1 year)</a:t>
            </a:r>
          </a:p>
          <a:p>
            <a:pPr marL="0" indent="0">
              <a:buNone/>
            </a:pPr>
            <a:endParaRPr lang="en-US" kern="0" dirty="0"/>
          </a:p>
          <a:p>
            <a:r>
              <a:rPr lang="en-CA" sz="2200" dirty="0"/>
              <a:t>Specific activities and tools that facilitate the flow and exchange of research knowledge</a:t>
            </a:r>
          </a:p>
          <a:p>
            <a:r>
              <a:rPr lang="en-US" sz="2200" kern="0" dirty="0"/>
              <a:t>Events: $7000 to $25000</a:t>
            </a:r>
          </a:p>
          <a:p>
            <a:r>
              <a:rPr lang="en-US" sz="2200" kern="0" dirty="0"/>
              <a:t>Outreach: $7000 to $50000; higher if well justified</a:t>
            </a:r>
          </a:p>
          <a:p>
            <a:r>
              <a:rPr lang="en-US" sz="2200" kern="0" dirty="0"/>
              <a:t>Cash and/or in-kind contributions must contribute minimum of 50% of the ask</a:t>
            </a:r>
          </a:p>
          <a:p>
            <a:r>
              <a:rPr lang="en-US" sz="2200" kern="0" dirty="0"/>
              <a:t>Due: Nov 1, Feb 1, May 1, June 20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FF63118-8991-EB95-CF92-70B4336FC889}"/>
              </a:ext>
            </a:extLst>
          </p:cNvPr>
          <p:cNvSpPr txBox="1">
            <a:spLocks/>
          </p:cNvSpPr>
          <p:nvPr/>
        </p:nvSpPr>
        <p:spPr>
          <a:xfrm>
            <a:off x="6328448" y="1413857"/>
            <a:ext cx="5700184" cy="4495800"/>
          </a:xfrm>
          <a:prstGeom prst="rect">
            <a:avLst/>
          </a:prstGeom>
        </p:spPr>
        <p:txBody>
          <a:bodyPr/>
          <a:lstStyle>
            <a:lvl1pPr marL="26987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charset="2"/>
              <a:buChar char="§"/>
              <a:defRPr sz="2800">
                <a:solidFill>
                  <a:srgbClr val="000000"/>
                </a:solidFill>
                <a:latin typeface="+mn-lt"/>
                <a:ea typeface="ＭＳ Ｐゴシック" pitchFamily="-108" charset="-128"/>
                <a:cs typeface="Calibri"/>
              </a:defRPr>
            </a:lvl1pPr>
            <a:lvl2pPr marL="9144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Arial" charset="0"/>
              <a:buAutoNum type="alphaLcParenR"/>
              <a:defRPr sz="2400">
                <a:solidFill>
                  <a:srgbClr val="000000"/>
                </a:solidFill>
                <a:latin typeface="+mn-lt"/>
                <a:ea typeface="ＭＳ Ｐゴシック" pitchFamily="-108" charset="-128"/>
                <a:cs typeface="Calibri"/>
              </a:defRPr>
            </a:lvl2pPr>
            <a:lvl3pPr marL="13716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2000">
                <a:solidFill>
                  <a:srgbClr val="000000"/>
                </a:solidFill>
                <a:latin typeface="+mn-lt"/>
                <a:ea typeface="ＭＳ Ｐゴシック" pitchFamily="-108" charset="-128"/>
                <a:cs typeface="Calibri"/>
              </a:defRPr>
            </a:lvl3pPr>
            <a:lvl4pPr marL="1752600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1600">
                <a:solidFill>
                  <a:srgbClr val="000000"/>
                </a:solidFill>
                <a:latin typeface="+mn-lt"/>
                <a:ea typeface="ＭＳ Ｐゴシック" pitchFamily="-108" charset="-128"/>
                <a:cs typeface="Calibri"/>
              </a:defRPr>
            </a:lvl4pPr>
            <a:lvl5pPr marL="2209800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1600">
                <a:solidFill>
                  <a:srgbClr val="000000"/>
                </a:solidFill>
                <a:latin typeface="+mn-lt"/>
                <a:ea typeface="ＭＳ Ｐゴシック" pitchFamily="-108" charset="-128"/>
                <a:cs typeface="Calibri"/>
              </a:defRPr>
            </a:lvl5pPr>
            <a:lvl6pPr marL="26670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6pPr>
            <a:lvl7pPr marL="31242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7pPr>
            <a:lvl8pPr marL="35814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8pPr>
            <a:lvl9pPr marL="40386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9pPr>
          </a:lstStyle>
          <a:p>
            <a:pPr marL="0" indent="0">
              <a:buNone/>
            </a:pPr>
            <a:r>
              <a:rPr lang="en-US" b="1" kern="0" dirty="0">
                <a:solidFill>
                  <a:srgbClr val="00B050"/>
                </a:solidFill>
              </a:rPr>
              <a:t>Partnership Engage Grant                         </a:t>
            </a:r>
            <a:r>
              <a:rPr lang="en-US" kern="0" dirty="0"/>
              <a:t>(1 year)</a:t>
            </a:r>
          </a:p>
          <a:p>
            <a:pPr marL="0" indent="0">
              <a:buNone/>
            </a:pPr>
            <a:endParaRPr lang="en-US" kern="0" dirty="0"/>
          </a:p>
          <a:p>
            <a:pPr>
              <a:buFont typeface="Wingdings" pitchFamily="2" charset="2"/>
              <a:buChar char="§"/>
            </a:pPr>
            <a:r>
              <a:rPr lang="en-CA" sz="2200" dirty="0"/>
              <a:t>Small-scale, stakeholder-driven partnerships supported through Partnership Engage Grants are meant to respond to immediate needs and time constraints facing organizations in non-academic sector</a:t>
            </a:r>
          </a:p>
          <a:p>
            <a:pPr>
              <a:buFont typeface="Wingdings" pitchFamily="2" charset="2"/>
              <a:buChar char="§"/>
            </a:pPr>
            <a:r>
              <a:rPr lang="en-US" sz="2200" dirty="0"/>
              <a:t>$7000 to $25000</a:t>
            </a:r>
          </a:p>
          <a:p>
            <a:pPr>
              <a:buFont typeface="Wingdings" pitchFamily="2" charset="2"/>
              <a:buChar char="§"/>
            </a:pPr>
            <a:r>
              <a:rPr lang="en-US" sz="2200" dirty="0"/>
              <a:t>Cash and/or in-kind contributions not mandatory</a:t>
            </a:r>
          </a:p>
          <a:p>
            <a:pPr>
              <a:buFont typeface="Wingdings" pitchFamily="2" charset="2"/>
              <a:buChar char="§"/>
            </a:pPr>
            <a:r>
              <a:rPr lang="en-US" sz="2200" dirty="0"/>
              <a:t>Due: May 22, Sept 15, Dec 15, Mar 15</a:t>
            </a:r>
          </a:p>
        </p:txBody>
      </p:sp>
    </p:spTree>
    <p:extLst>
      <p:ext uri="{BB962C8B-B14F-4D97-AF65-F5344CB8AC3E}">
        <p14:creationId xmlns:p14="http://schemas.microsoft.com/office/powerpoint/2010/main" val="1558729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63D17-4E2B-67BC-3DDF-C697EC892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5278D-4BD2-CA19-2AA6-E4E151AFB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1873134"/>
            <a:ext cx="5791199" cy="4495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Partnership Development Grant </a:t>
            </a:r>
            <a:r>
              <a:rPr lang="en-US" dirty="0"/>
              <a:t>(1-3 years)</a:t>
            </a:r>
          </a:p>
          <a:p>
            <a:pPr marL="0" indent="0">
              <a:buNone/>
            </a:pPr>
            <a:endParaRPr lang="en-US" dirty="0"/>
          </a:p>
          <a:p>
            <a:r>
              <a:rPr lang="en-CA" sz="2200" dirty="0"/>
              <a:t>Fostering new partnerships with existing and/or potential partners; or design and test new partnership approaches for research and/or related activities</a:t>
            </a:r>
          </a:p>
          <a:p>
            <a:r>
              <a:rPr lang="en-CA" sz="2200" dirty="0"/>
              <a:t>New or existing partnerships</a:t>
            </a:r>
          </a:p>
          <a:p>
            <a:r>
              <a:rPr lang="en-US" sz="2200" dirty="0"/>
              <a:t>$75000 to $200000</a:t>
            </a:r>
          </a:p>
          <a:p>
            <a:r>
              <a:rPr lang="en-US" sz="2200" dirty="0"/>
              <a:t>Nov 15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DDA16AB-D74A-4809-C43F-E1A6A92D8AE7}"/>
              </a:ext>
            </a:extLst>
          </p:cNvPr>
          <p:cNvSpPr txBox="1">
            <a:spLocks/>
          </p:cNvSpPr>
          <p:nvPr/>
        </p:nvSpPr>
        <p:spPr>
          <a:xfrm>
            <a:off x="6400801" y="1873134"/>
            <a:ext cx="5791199" cy="4495800"/>
          </a:xfrm>
          <a:prstGeom prst="rect">
            <a:avLst/>
          </a:prstGeom>
        </p:spPr>
        <p:txBody>
          <a:bodyPr/>
          <a:lstStyle>
            <a:lvl1pPr marL="26987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charset="2"/>
              <a:buChar char="§"/>
              <a:defRPr sz="2800">
                <a:solidFill>
                  <a:srgbClr val="000000"/>
                </a:solidFill>
                <a:latin typeface="+mn-lt"/>
                <a:ea typeface="ＭＳ Ｐゴシック" pitchFamily="-108" charset="-128"/>
                <a:cs typeface="Calibri"/>
              </a:defRPr>
            </a:lvl1pPr>
            <a:lvl2pPr marL="9144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Arial" charset="0"/>
              <a:buAutoNum type="alphaLcParenR"/>
              <a:defRPr sz="2400">
                <a:solidFill>
                  <a:srgbClr val="000000"/>
                </a:solidFill>
                <a:latin typeface="+mn-lt"/>
                <a:ea typeface="ＭＳ Ｐゴシック" pitchFamily="-108" charset="-128"/>
                <a:cs typeface="Calibri"/>
              </a:defRPr>
            </a:lvl2pPr>
            <a:lvl3pPr marL="13716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2000">
                <a:solidFill>
                  <a:srgbClr val="000000"/>
                </a:solidFill>
                <a:latin typeface="+mn-lt"/>
                <a:ea typeface="ＭＳ Ｐゴシック" pitchFamily="-108" charset="-128"/>
                <a:cs typeface="Calibri"/>
              </a:defRPr>
            </a:lvl3pPr>
            <a:lvl4pPr marL="1752600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1600">
                <a:solidFill>
                  <a:srgbClr val="000000"/>
                </a:solidFill>
                <a:latin typeface="+mn-lt"/>
                <a:ea typeface="ＭＳ Ｐゴシック" pitchFamily="-108" charset="-128"/>
                <a:cs typeface="Calibri"/>
              </a:defRPr>
            </a:lvl4pPr>
            <a:lvl5pPr marL="2209800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1600">
                <a:solidFill>
                  <a:srgbClr val="000000"/>
                </a:solidFill>
                <a:latin typeface="+mn-lt"/>
                <a:ea typeface="ＭＳ Ｐゴシック" pitchFamily="-108" charset="-128"/>
                <a:cs typeface="Calibri"/>
              </a:defRPr>
            </a:lvl5pPr>
            <a:lvl6pPr marL="26670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6pPr>
            <a:lvl7pPr marL="31242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7pPr>
            <a:lvl8pPr marL="35814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8pPr>
            <a:lvl9pPr marL="40386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9pPr>
          </a:lstStyle>
          <a:p>
            <a:pPr marL="0" indent="0">
              <a:buFont typeface="Wingdings" charset="2"/>
              <a:buNone/>
            </a:pPr>
            <a:r>
              <a:rPr lang="en-US" b="1" kern="0" dirty="0">
                <a:solidFill>
                  <a:srgbClr val="00B050"/>
                </a:solidFill>
              </a:rPr>
              <a:t>Partnership Grant                            </a:t>
            </a:r>
            <a:r>
              <a:rPr lang="en-US" kern="0" dirty="0"/>
              <a:t>(4-7 years)</a:t>
            </a:r>
          </a:p>
          <a:p>
            <a:pPr marL="0" indent="0">
              <a:buFont typeface="Wingdings" charset="2"/>
              <a:buNone/>
            </a:pPr>
            <a:endParaRPr lang="en-US" kern="0" dirty="0"/>
          </a:p>
          <a:p>
            <a:r>
              <a:rPr lang="en-CA" sz="2200" dirty="0"/>
              <a:t>Provide support for new and existing </a:t>
            </a:r>
            <a:r>
              <a:rPr lang="en-CA" sz="2200" dirty="0">
                <a:hlinkClick r:id="rId2"/>
              </a:rPr>
              <a:t>formal partnerships</a:t>
            </a:r>
            <a:r>
              <a:rPr lang="en-CA" sz="2200" dirty="0"/>
              <a:t> over 4-7 years to advance research, research training and/or knowledge mobilization in the social sciences and humanities</a:t>
            </a:r>
          </a:p>
          <a:p>
            <a:r>
              <a:rPr lang="en-CA" sz="2200" kern="0" dirty="0"/>
              <a:t>Stage 1: up to $20000</a:t>
            </a:r>
          </a:p>
          <a:p>
            <a:r>
              <a:rPr lang="en-CA" sz="2200" kern="0" dirty="0"/>
              <a:t>Stage 2: (invitation only; up to 2.5 million)</a:t>
            </a:r>
          </a:p>
          <a:p>
            <a:r>
              <a:rPr lang="en-US" sz="2200" kern="0" dirty="0"/>
              <a:t>Feb 10</a:t>
            </a:r>
          </a:p>
          <a:p>
            <a:endParaRPr lang="en-US" kern="0" dirty="0"/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016266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841A0-D10A-8070-BB53-F7519DF18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Internally Adjudicated Grants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FC54A-E83F-6781-91B6-93C8550AC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1982586"/>
            <a:ext cx="5791199" cy="4495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Explore </a:t>
            </a:r>
            <a:r>
              <a:rPr lang="en-US" dirty="0"/>
              <a:t>                                        (up to 2 years)</a:t>
            </a:r>
          </a:p>
          <a:p>
            <a:pPr marL="0" indent="0">
              <a:buNone/>
            </a:pPr>
            <a:endParaRPr lang="en-US" dirty="0"/>
          </a:p>
          <a:p>
            <a:r>
              <a:rPr lang="en-CA" sz="2400" dirty="0"/>
              <a:t>Small-scale research projects and knowledge exchange or mobilization activities</a:t>
            </a:r>
          </a:p>
          <a:p>
            <a:r>
              <a:rPr lang="en-CA" sz="2400" dirty="0"/>
              <a:t>Positions researcher for national level</a:t>
            </a:r>
          </a:p>
          <a:p>
            <a:r>
              <a:rPr lang="en-CA" sz="2400" dirty="0"/>
              <a:t>Hold one Explore at a time</a:t>
            </a:r>
            <a:endParaRPr lang="en-US" sz="2400" dirty="0"/>
          </a:p>
          <a:p>
            <a:r>
              <a:rPr lang="en-US" sz="2400" dirty="0"/>
              <a:t>$7000</a:t>
            </a:r>
          </a:p>
          <a:p>
            <a:r>
              <a:rPr lang="en-US" sz="2400" dirty="0"/>
              <a:t>Early March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42CA5F2-E9A0-1155-8A77-4F7074B0DA4D}"/>
              </a:ext>
            </a:extLst>
          </p:cNvPr>
          <p:cNvSpPr txBox="1">
            <a:spLocks/>
          </p:cNvSpPr>
          <p:nvPr/>
        </p:nvSpPr>
        <p:spPr>
          <a:xfrm>
            <a:off x="6259484" y="1982586"/>
            <a:ext cx="5791199" cy="4495800"/>
          </a:xfrm>
          <a:prstGeom prst="rect">
            <a:avLst/>
          </a:prstGeom>
        </p:spPr>
        <p:txBody>
          <a:bodyPr/>
          <a:lstStyle>
            <a:lvl1pPr marL="26987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charset="2"/>
              <a:buChar char="§"/>
              <a:defRPr sz="2800">
                <a:solidFill>
                  <a:srgbClr val="000000"/>
                </a:solidFill>
                <a:latin typeface="+mn-lt"/>
                <a:ea typeface="ＭＳ Ｐゴシック" pitchFamily="-108" charset="-128"/>
                <a:cs typeface="Calibri"/>
              </a:defRPr>
            </a:lvl1pPr>
            <a:lvl2pPr marL="9144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Arial" charset="0"/>
              <a:buAutoNum type="alphaLcParenR"/>
              <a:defRPr sz="2400">
                <a:solidFill>
                  <a:srgbClr val="000000"/>
                </a:solidFill>
                <a:latin typeface="+mn-lt"/>
                <a:ea typeface="ＭＳ Ｐゴシック" pitchFamily="-108" charset="-128"/>
                <a:cs typeface="Calibri"/>
              </a:defRPr>
            </a:lvl2pPr>
            <a:lvl3pPr marL="13716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2000">
                <a:solidFill>
                  <a:srgbClr val="000000"/>
                </a:solidFill>
                <a:latin typeface="+mn-lt"/>
                <a:ea typeface="ＭＳ Ｐゴシック" pitchFamily="-108" charset="-128"/>
                <a:cs typeface="Calibri"/>
              </a:defRPr>
            </a:lvl3pPr>
            <a:lvl4pPr marL="1752600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1600">
                <a:solidFill>
                  <a:srgbClr val="000000"/>
                </a:solidFill>
                <a:latin typeface="+mn-lt"/>
                <a:ea typeface="ＭＳ Ｐゴシック" pitchFamily="-108" charset="-128"/>
                <a:cs typeface="Calibri"/>
              </a:defRPr>
            </a:lvl4pPr>
            <a:lvl5pPr marL="2209800" indent="-3810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1600">
                <a:solidFill>
                  <a:srgbClr val="000000"/>
                </a:solidFill>
                <a:latin typeface="+mn-lt"/>
                <a:ea typeface="ＭＳ Ｐゴシック" pitchFamily="-108" charset="-128"/>
                <a:cs typeface="Calibri"/>
              </a:defRPr>
            </a:lvl5pPr>
            <a:lvl6pPr marL="26670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6pPr>
            <a:lvl7pPr marL="31242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7pPr>
            <a:lvl8pPr marL="35814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8pPr>
            <a:lvl9pPr marL="4038600" indent="-381000" algn="l" rtl="0" fontAlgn="base">
              <a:spcBef>
                <a:spcPct val="20000"/>
              </a:spcBef>
              <a:spcAft>
                <a:spcPct val="0"/>
              </a:spcAft>
              <a:buFont typeface="Times" pitchFamily="-108" charset="0"/>
              <a:buChar char="•"/>
              <a:defRPr sz="2000">
                <a:solidFill>
                  <a:srgbClr val="FFFFFF"/>
                </a:solidFill>
                <a:latin typeface="Georgia" pitchFamily="-108" charset="0"/>
                <a:ea typeface="ＭＳ Ｐゴシック" pitchFamily="-108" charset="-128"/>
              </a:defRPr>
            </a:lvl9pPr>
          </a:lstStyle>
          <a:p>
            <a:pPr marL="0" indent="0">
              <a:buNone/>
            </a:pPr>
            <a:r>
              <a:rPr lang="en-US" b="1" kern="0" dirty="0">
                <a:solidFill>
                  <a:srgbClr val="00B050"/>
                </a:solidFill>
              </a:rPr>
              <a:t>Exchange </a:t>
            </a:r>
            <a:r>
              <a:rPr lang="en-US" kern="0" dirty="0"/>
              <a:t>                                          (up to 2 years)</a:t>
            </a:r>
          </a:p>
          <a:p>
            <a:pPr marL="0" indent="0">
              <a:buNone/>
            </a:pPr>
            <a:endParaRPr lang="en-US" kern="0" dirty="0"/>
          </a:p>
          <a:p>
            <a:r>
              <a:rPr lang="en-CA" sz="2400" dirty="0"/>
              <a:t>Knowledge exchange or mobilization activities</a:t>
            </a:r>
          </a:p>
          <a:p>
            <a:r>
              <a:rPr lang="en-CA" sz="2400" kern="0" dirty="0"/>
              <a:t>Hold one Exchange at a time</a:t>
            </a:r>
            <a:endParaRPr lang="en-US" sz="2400" kern="0" dirty="0"/>
          </a:p>
          <a:p>
            <a:r>
              <a:rPr lang="en-US" sz="2400" kern="0" dirty="0"/>
              <a:t>$5000</a:t>
            </a:r>
          </a:p>
          <a:p>
            <a:r>
              <a:rPr lang="en-US" sz="2400" kern="0" dirty="0"/>
              <a:t>Early March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732829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5F78322-BE34-789F-3723-EFBD8E58FF0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57577" y="506209"/>
            <a:ext cx="10857089" cy="707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Questa Slab" panose="02000000000000000000" pitchFamily="2" charset="77"/>
                <a:ea typeface="Roboto Slab" pitchFamily="2" charset="0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C691AA-4CA5-9464-C761-D16EF20A01CA}"/>
              </a:ext>
            </a:extLst>
          </p:cNvPr>
          <p:cNvSpPr/>
          <p:nvPr/>
        </p:nvSpPr>
        <p:spPr>
          <a:xfrm>
            <a:off x="2369710" y="2760801"/>
            <a:ext cx="3267155" cy="251094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rgbClr val="0F628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Streamlined application process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rgbClr val="0F628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(apply to SSHRC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2382C"/>
                </a:solidFill>
                <a:effectLst/>
                <a:uLnTx/>
                <a:uFillTx/>
                <a:latin typeface="Questa Sans" panose="02000000000000000000" pitchFamily="2" charset="77"/>
                <a:ea typeface="Roboto Light" panose="02000000000000000000" pitchFamily="2" charset="0"/>
                <a:cs typeface="+mn-cs"/>
              </a:rPr>
              <a:t>PEG, PDG, PG-S2, IG , IDG           </a:t>
            </a: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rgbClr val="0F628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and Mitacs at the same time)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10FD4D7-2B85-DA26-3ACE-560EB9E7FFCC}"/>
              </a:ext>
            </a:extLst>
          </p:cNvPr>
          <p:cNvCxnSpPr>
            <a:cxnSpLocks/>
          </p:cNvCxnSpPr>
          <p:nvPr/>
        </p:nvCxnSpPr>
        <p:spPr>
          <a:xfrm>
            <a:off x="6360387" y="1944456"/>
            <a:ext cx="0" cy="3291820"/>
          </a:xfrm>
          <a:prstGeom prst="line">
            <a:avLst/>
          </a:prstGeom>
          <a:noFill/>
          <a:ln w="31750" cap="flat" cmpd="sng" algn="ctr">
            <a:solidFill>
              <a:srgbClr val="0F628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EF3C52D4-7535-84C2-43BD-E4AA68105BF2}"/>
              </a:ext>
            </a:extLst>
          </p:cNvPr>
          <p:cNvSpPr/>
          <p:nvPr/>
        </p:nvSpPr>
        <p:spPr>
          <a:xfrm>
            <a:off x="6758719" y="2324802"/>
            <a:ext cx="3267155" cy="26032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rgbClr val="0F628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Retroactive application 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rgbClr val="0F628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(applicants with current SSHRC PGs and PDGs add Mitacs internships later)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35E7C15-17B4-F115-AD32-82E1A1188404}"/>
              </a:ext>
            </a:extLst>
          </p:cNvPr>
          <p:cNvGrpSpPr/>
          <p:nvPr/>
        </p:nvGrpSpPr>
        <p:grpSpPr>
          <a:xfrm rot="5400000">
            <a:off x="9737536" y="2867774"/>
            <a:ext cx="1904847" cy="520700"/>
            <a:chOff x="1320943" y="3337559"/>
            <a:chExt cx="1904847" cy="520700"/>
          </a:xfrm>
        </p:grpSpPr>
        <p:sp>
          <p:nvSpPr>
            <p:cNvPr id="8" name="Left-Right Arrow 38">
              <a:extLst>
                <a:ext uri="{FF2B5EF4-FFF2-40B4-BE49-F238E27FC236}">
                  <a16:creationId xmlns:a16="http://schemas.microsoft.com/office/drawing/2014/main" id="{D5C6C716-159F-FFA9-8F11-76727B2C60B0}"/>
                </a:ext>
              </a:extLst>
            </p:cNvPr>
            <p:cNvSpPr/>
            <p:nvPr/>
          </p:nvSpPr>
          <p:spPr>
            <a:xfrm>
              <a:off x="1925290" y="3540759"/>
              <a:ext cx="696153" cy="114300"/>
            </a:xfrm>
            <a:prstGeom prst="leftRightArrow">
              <a:avLst/>
            </a:prstGeom>
            <a:solidFill>
              <a:srgbClr val="FF9600"/>
            </a:solidFill>
            <a:ln w="381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pic>
          <p:nvPicPr>
            <p:cNvPr id="9" name="Graphic 8" descr="Checklist with solid fill">
              <a:extLst>
                <a:ext uri="{FF2B5EF4-FFF2-40B4-BE49-F238E27FC236}">
                  <a16:creationId xmlns:a16="http://schemas.microsoft.com/office/drawing/2014/main" id="{9BCE7316-615E-20CC-8885-6316816FF9C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 rot="16200000">
              <a:off x="2705090" y="3337559"/>
              <a:ext cx="520700" cy="520700"/>
            </a:xfrm>
            <a:prstGeom prst="rect">
              <a:avLst/>
            </a:prstGeom>
          </p:spPr>
        </p:pic>
        <p:pic>
          <p:nvPicPr>
            <p:cNvPr id="10" name="Graphic 9" descr="Checklist with solid fill">
              <a:extLst>
                <a:ext uri="{FF2B5EF4-FFF2-40B4-BE49-F238E27FC236}">
                  <a16:creationId xmlns:a16="http://schemas.microsoft.com/office/drawing/2014/main" id="{F8B94CA0-A4F3-9BF4-9796-AD59C4D7A9B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 rot="16200000">
              <a:off x="1320943" y="3337559"/>
              <a:ext cx="520700" cy="520700"/>
            </a:xfrm>
            <a:prstGeom prst="rect">
              <a:avLst/>
            </a:prstGeom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E43CD41-9B16-F029-735B-E9070F30672D}"/>
              </a:ext>
            </a:extLst>
          </p:cNvPr>
          <p:cNvGrpSpPr/>
          <p:nvPr/>
        </p:nvGrpSpPr>
        <p:grpSpPr>
          <a:xfrm>
            <a:off x="3010038" y="2160882"/>
            <a:ext cx="1904847" cy="535518"/>
            <a:chOff x="1320943" y="3322741"/>
            <a:chExt cx="1904847" cy="535518"/>
          </a:xfrm>
        </p:grpSpPr>
        <p:sp>
          <p:nvSpPr>
            <p:cNvPr id="12" name="Left-Right Arrow 38">
              <a:extLst>
                <a:ext uri="{FF2B5EF4-FFF2-40B4-BE49-F238E27FC236}">
                  <a16:creationId xmlns:a16="http://schemas.microsoft.com/office/drawing/2014/main" id="{E4C26168-766C-9B95-A963-6B20E8DA6780}"/>
                </a:ext>
              </a:extLst>
            </p:cNvPr>
            <p:cNvSpPr/>
            <p:nvPr/>
          </p:nvSpPr>
          <p:spPr>
            <a:xfrm>
              <a:off x="1925290" y="3540759"/>
              <a:ext cx="696153" cy="114300"/>
            </a:xfrm>
            <a:prstGeom prst="leftRightArrow">
              <a:avLst/>
            </a:prstGeom>
            <a:solidFill>
              <a:srgbClr val="FF9600"/>
            </a:solidFill>
            <a:ln w="381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pic>
          <p:nvPicPr>
            <p:cNvPr id="13" name="Graphic 12" descr="Checklist with solid fill">
              <a:extLst>
                <a:ext uri="{FF2B5EF4-FFF2-40B4-BE49-F238E27FC236}">
                  <a16:creationId xmlns:a16="http://schemas.microsoft.com/office/drawing/2014/main" id="{B2B4663D-BD0C-992B-2E94-8793ED830D5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2705090" y="3337559"/>
              <a:ext cx="520700" cy="520700"/>
            </a:xfrm>
            <a:prstGeom prst="rect">
              <a:avLst/>
            </a:prstGeom>
          </p:spPr>
        </p:pic>
        <p:pic>
          <p:nvPicPr>
            <p:cNvPr id="14" name="Graphic 13" descr="Checklist with solid fill">
              <a:extLst>
                <a:ext uri="{FF2B5EF4-FFF2-40B4-BE49-F238E27FC236}">
                  <a16:creationId xmlns:a16="http://schemas.microsoft.com/office/drawing/2014/main" id="{4597D9FD-A482-6083-903A-3030BB94F3D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1320943" y="3322741"/>
              <a:ext cx="520700" cy="520700"/>
            </a:xfrm>
            <a:prstGeom prst="rect">
              <a:avLst/>
            </a:prstGeom>
          </p:spPr>
        </p:pic>
      </p:grp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D84E257-F0AC-097B-DE98-6F397C333BA4}"/>
              </a:ext>
            </a:extLst>
          </p:cNvPr>
          <p:cNvSpPr txBox="1">
            <a:spLocks/>
          </p:cNvSpPr>
          <p:nvPr/>
        </p:nvSpPr>
        <p:spPr>
          <a:xfrm>
            <a:off x="5892799" y="5520840"/>
            <a:ext cx="4983629" cy="1081475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32382C"/>
                </a:solidFill>
                <a:latin typeface="Questa Sans" panose="02000000000000000000" pitchFamily="2" charset="77"/>
                <a:ea typeface="Roboto Light" panose="02000000000000000000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Questa Sans" panose="02000000000000000000" pitchFamily="2" charset="77"/>
                <a:ea typeface="Roboto Light" panose="02000000000000000000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Questa Sans" panose="02000000000000000000" pitchFamily="2" charset="77"/>
                <a:ea typeface="Roboto Light" panose="02000000000000000000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Questa Sans" panose="02000000000000000000" pitchFamily="2" charset="77"/>
                <a:ea typeface="Roboto Light" panose="02000000000000000000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Questa Sans" panose="02000000000000000000" pitchFamily="2" charset="77"/>
                <a:ea typeface="Roboto Light" panose="02000000000000000000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5FAF"/>
                </a:solidFill>
                <a:effectLst/>
                <a:uLnTx/>
                <a:uFillTx/>
                <a:latin typeface="Questa Sans" panose="02000000000000000000" pitchFamily="2" charset="77"/>
                <a:ea typeface="Roboto Light" panose="02000000000000000000" pitchFamily="2" charset="0"/>
                <a:cs typeface="Trebuchet M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Contact:  </a:t>
            </a: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5FAF"/>
                </a:solidFill>
                <a:effectLst/>
                <a:uLnTx/>
                <a:uFillTx/>
                <a:latin typeface="Questa Sans" panose="02000000000000000000" pitchFamily="2" charset="77"/>
                <a:ea typeface="Roboto Light" panose="02000000000000000000" pitchFamily="2" charset="0"/>
                <a:cs typeface="Trebuchet M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Zsuzsa Papp,  ZPapp@Mitacs.ca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5FAF"/>
                </a:solidFill>
                <a:effectLst/>
                <a:uLnTx/>
                <a:uFillTx/>
                <a:latin typeface="Questa Sans" panose="02000000000000000000" pitchFamily="2" charset="77"/>
                <a:ea typeface="Roboto Light" panose="02000000000000000000" pitchFamily="2" charset="0"/>
                <a:cs typeface="Trebuchet MS"/>
              </a:rPr>
              <a:t>     (306)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5FAF"/>
                </a:solidFill>
                <a:effectLst/>
                <a:uLnTx/>
                <a:uFillTx/>
                <a:latin typeface="Questa Sans" panose="02000000000000000000" pitchFamily="2" charset="77"/>
                <a:ea typeface="Roboto Light" panose="02000000000000000000" pitchFamily="2" charset="0"/>
                <a:cs typeface="Trebuchet MS"/>
              </a:rPr>
              <a:t>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5FAF"/>
                </a:solidFill>
                <a:effectLst/>
                <a:uLnTx/>
                <a:uFillTx/>
                <a:latin typeface="Questa Sans" panose="02000000000000000000" pitchFamily="2" charset="77"/>
                <a:ea typeface="Roboto Light" panose="02000000000000000000" pitchFamily="2" charset="0"/>
                <a:cs typeface="Trebuchet MS"/>
              </a:rPr>
              <a:t>491 - 2769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Questa Sans" panose="02000000000000000000" pitchFamily="2" charset="77"/>
              <a:ea typeface="Roboto Light" panose="02000000000000000000" pitchFamily="2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2382C"/>
              </a:solidFill>
              <a:effectLst/>
              <a:uLnTx/>
              <a:uFillTx/>
              <a:latin typeface="Questa Sans" panose="02000000000000000000" pitchFamily="2" charset="77"/>
              <a:ea typeface="Roboto Light" panose="02000000000000000000" pitchFamily="2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595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0C325AA-477F-8745-AA8D-15874EC1F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443" y="58422"/>
            <a:ext cx="2859578" cy="734366"/>
          </a:xfrm>
        </p:spPr>
        <p:txBody>
          <a:bodyPr/>
          <a:lstStyle/>
          <a:p>
            <a:r>
              <a:rPr lang="en-US" dirty="0"/>
              <a:t>Agenda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085CAE-5DD7-56E5-B433-C4A8607A63E0}"/>
              </a:ext>
            </a:extLst>
          </p:cNvPr>
          <p:cNvSpPr txBox="1"/>
          <p:nvPr/>
        </p:nvSpPr>
        <p:spPr>
          <a:xfrm>
            <a:off x="224442" y="932873"/>
            <a:ext cx="6323215" cy="6001643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CA" sz="1600" b="1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SSHRC May Workshop (Arts Rm. 134)</a:t>
            </a:r>
            <a:endParaRPr lang="en-CA" sz="1600" b="0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CA" sz="16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1:00-1:15: Welcome and SSHRC programming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CA" sz="16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1:15-1:30:  Knowledge Mobilization – Dani Robertson-Boersma &amp; Ronda </a:t>
            </a:r>
            <a:r>
              <a:rPr lang="en-CA" sz="1600" b="0" i="0" u="none" strike="noStrike" dirty="0" err="1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Appell</a:t>
            </a:r>
            <a:r>
              <a:rPr lang="en-CA" sz="16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 (RASI)</a:t>
            </a:r>
          </a:p>
          <a:p>
            <a:pPr marL="312738" marR="0" indent="-312738" algn="l">
              <a:spcBef>
                <a:spcPts val="0"/>
              </a:spcBef>
              <a:spcAft>
                <a:spcPts val="0"/>
              </a:spcAft>
            </a:pPr>
            <a:r>
              <a:rPr lang="en-CA" sz="16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1:30-1:45: CHASR - Jason </a:t>
            </a:r>
            <a:r>
              <a:rPr lang="en-CA" sz="1600" b="0" i="0" u="none" strike="noStrike" dirty="0" err="1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Disano</a:t>
            </a:r>
            <a:r>
              <a:rPr lang="en-CA" sz="16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CA" sz="1600" dirty="0">
                <a:solidFill>
                  <a:srgbClr val="212121"/>
                </a:solidFill>
                <a:latin typeface="Calibri" panose="020F0502020204030204" pitchFamily="34" charset="0"/>
              </a:rPr>
              <a:t>(</a:t>
            </a:r>
            <a:r>
              <a:rPr lang="en-CA" sz="16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Director)</a:t>
            </a:r>
          </a:p>
          <a:p>
            <a:pPr marL="312738" marR="0" indent="-312738" algn="l">
              <a:spcBef>
                <a:spcPts val="0"/>
              </a:spcBef>
              <a:spcAft>
                <a:spcPts val="0"/>
              </a:spcAft>
            </a:pPr>
            <a:r>
              <a:rPr lang="en-CA" sz="1600" dirty="0">
                <a:solidFill>
                  <a:srgbClr val="212121"/>
                </a:solidFill>
                <a:latin typeface="Calibri" panose="020F0502020204030204" pitchFamily="34" charset="0"/>
              </a:rPr>
              <a:t>1:45-1:55: Q&amp;A</a:t>
            </a:r>
            <a:endParaRPr lang="en-CA" sz="1600" b="0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CA" sz="1600" b="1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CA" sz="1600" b="1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1:45-2:00:  Biology </a:t>
            </a:r>
            <a:r>
              <a:rPr lang="en-CA" sz="1600" b="1" dirty="0">
                <a:solidFill>
                  <a:srgbClr val="212121"/>
                </a:solidFill>
                <a:latin typeface="Calibri" panose="020F0502020204030204" pitchFamily="34" charset="0"/>
              </a:rPr>
              <a:t>B</a:t>
            </a:r>
            <a:r>
              <a:rPr lang="en-CA" sz="1600" b="1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reak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CA" sz="16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CA" sz="1600" b="1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2:00-3:00: Breakouts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CA" sz="1600" b="1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Insight Program (Arts Rm. 101)</a:t>
            </a:r>
            <a:endParaRPr lang="en-CA" sz="1600" b="0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 marL="0" marR="0" indent="457200" algn="l">
              <a:spcBef>
                <a:spcPts val="0"/>
              </a:spcBef>
              <a:spcAft>
                <a:spcPts val="0"/>
              </a:spcAft>
            </a:pPr>
            <a:r>
              <a:rPr lang="en-CA" sz="16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Dr. Vicki Squires (Education)</a:t>
            </a:r>
          </a:p>
          <a:p>
            <a:pPr marL="0" marR="0" indent="457200" algn="l">
              <a:spcBef>
                <a:spcPts val="0"/>
              </a:spcBef>
              <a:spcAft>
                <a:spcPts val="0"/>
              </a:spcAft>
            </a:pPr>
            <a:r>
              <a:rPr lang="en-CA" sz="1600" dirty="0">
                <a:solidFill>
                  <a:srgbClr val="212121"/>
                </a:solidFill>
                <a:latin typeface="Calibri" panose="020F0502020204030204" pitchFamily="34" charset="0"/>
              </a:rPr>
              <a:t>Dr. Bram Noble (Geography and Planning)</a:t>
            </a:r>
          </a:p>
          <a:p>
            <a:pPr marL="0" marR="0" indent="457200" algn="l">
              <a:spcBef>
                <a:spcPts val="0"/>
              </a:spcBef>
              <a:spcAft>
                <a:spcPts val="0"/>
              </a:spcAft>
            </a:pPr>
            <a:r>
              <a:rPr lang="en-CA" sz="16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Dr. Terry Wotherspoon (Sociology)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CA" sz="16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         Moderator: </a:t>
            </a:r>
            <a:r>
              <a:rPr lang="en-CA" sz="1600" dirty="0">
                <a:solidFill>
                  <a:srgbClr val="212121"/>
                </a:solidFill>
                <a:latin typeface="Calibri" panose="020F0502020204030204" pitchFamily="34" charset="0"/>
              </a:rPr>
              <a:t>Ernest Leung </a:t>
            </a:r>
            <a:r>
              <a:rPr lang="en-CA" sz="16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– Research Facilitator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CA" sz="1600" dirty="0">
              <a:solidFill>
                <a:srgbClr val="212121"/>
              </a:solidFill>
              <a:latin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CA" sz="1600" b="1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Connection Program (Arts Rm. 100)</a:t>
            </a:r>
            <a:endParaRPr lang="en-CA" sz="1600" b="0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 marL="0" marR="0" indent="457200" algn="l">
              <a:spcBef>
                <a:spcPts val="0"/>
              </a:spcBef>
              <a:spcAft>
                <a:spcPts val="0"/>
              </a:spcAft>
            </a:pPr>
            <a:r>
              <a:rPr lang="en-CA" sz="16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Dr. Dwight Newman (Law)</a:t>
            </a:r>
          </a:p>
          <a:p>
            <a:pPr indent="457200">
              <a:spcBef>
                <a:spcPts val="0"/>
              </a:spcBef>
              <a:spcAft>
                <a:spcPts val="0"/>
              </a:spcAft>
            </a:pPr>
            <a:r>
              <a:rPr lang="en-CA" sz="1600" dirty="0">
                <a:solidFill>
                  <a:srgbClr val="212121"/>
                </a:solidFill>
                <a:latin typeface="Calibri" panose="020F0502020204030204" pitchFamily="34" charset="0"/>
              </a:rPr>
              <a:t>Dr. Rachel Engler-Stringer (Community Health and Epidemiology)</a:t>
            </a:r>
          </a:p>
          <a:p>
            <a:pPr marL="0" marR="0" indent="457200" algn="l">
              <a:spcBef>
                <a:spcPts val="0"/>
              </a:spcBef>
              <a:spcAft>
                <a:spcPts val="0"/>
              </a:spcAft>
            </a:pPr>
            <a:r>
              <a:rPr lang="en-CA" sz="1600" dirty="0">
                <a:solidFill>
                  <a:srgbClr val="212121"/>
                </a:solidFill>
                <a:latin typeface="Calibri" panose="020F0502020204030204" pitchFamily="34" charset="0"/>
              </a:rPr>
              <a:t>Dr. Martin Boucher (JSGS)</a:t>
            </a:r>
            <a:endParaRPr lang="en-CA" sz="1600" b="0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 marL="493713" marR="0" indent="-493713" algn="l">
              <a:spcBef>
                <a:spcPts val="0"/>
              </a:spcBef>
              <a:spcAft>
                <a:spcPts val="0"/>
              </a:spcAft>
            </a:pPr>
            <a:r>
              <a:rPr lang="en-CA" sz="16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         Moderator: </a:t>
            </a:r>
            <a:r>
              <a:rPr lang="en-CA" sz="1600" b="0" i="0" u="none" strike="noStrike" dirty="0">
                <a:solidFill>
                  <a:srgbClr val="070706"/>
                </a:solidFill>
                <a:effectLst/>
                <a:latin typeface="Calibri" panose="020F0502020204030204" pitchFamily="34" charset="0"/>
              </a:rPr>
              <a:t>Kristina</a:t>
            </a:r>
            <a:r>
              <a:rPr lang="en-CA" sz="16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CA" sz="1600" b="0" i="0" u="none" strike="noStrike" dirty="0">
                <a:solidFill>
                  <a:srgbClr val="070706"/>
                </a:solidFill>
                <a:effectLst/>
                <a:latin typeface="Calibri" panose="020F0502020204030204" pitchFamily="34" charset="0"/>
              </a:rPr>
              <a:t>Rissling</a:t>
            </a:r>
            <a:r>
              <a:rPr lang="en-CA" sz="16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CA" sz="1600" b="0" i="0" u="none" strike="noStrike" dirty="0">
                <a:solidFill>
                  <a:srgbClr val="070706"/>
                </a:solidFill>
                <a:effectLst/>
                <a:latin typeface="Calibri" panose="020F0502020204030204" pitchFamily="34" charset="0"/>
              </a:rPr>
              <a:t>Olson</a:t>
            </a:r>
            <a:r>
              <a:rPr lang="en-CA" sz="16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 – Research Development Specialist </a:t>
            </a:r>
            <a:r>
              <a:rPr lang="en-CA" sz="18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CA" sz="18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algn="ctr"/>
            <a:endParaRPr lang="en-US" sz="1200" b="1" dirty="0">
              <a:solidFill>
                <a:srgbClr val="006A40"/>
              </a:solidFill>
              <a:latin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71F192-A61A-DDFF-9901-0DCF231DED97}"/>
              </a:ext>
            </a:extLst>
          </p:cNvPr>
          <p:cNvSpPr txBox="1"/>
          <p:nvPr/>
        </p:nvSpPr>
        <p:spPr>
          <a:xfrm>
            <a:off x="6831215" y="1328293"/>
            <a:ext cx="5136343" cy="4770537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CA" sz="1600" b="1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Partnership Program (</a:t>
            </a:r>
            <a:r>
              <a:rPr lang="en-CA" sz="1600" b="1" dirty="0">
                <a:solidFill>
                  <a:srgbClr val="212121"/>
                </a:solidFill>
                <a:latin typeface="Calibri" panose="020F0502020204030204" pitchFamily="34" charset="0"/>
              </a:rPr>
              <a:t>Arts Rm. 104)</a:t>
            </a:r>
            <a:endParaRPr lang="en-CA" sz="1600" b="0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CA" sz="16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         Dr. Allyson Stevenson (Indigenous Studies)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CA" sz="1600" dirty="0">
                <a:solidFill>
                  <a:srgbClr val="212121"/>
                </a:solidFill>
                <a:latin typeface="Calibri" panose="020F0502020204030204" pitchFamily="34" charset="0"/>
              </a:rPr>
              <a:t>         </a:t>
            </a:r>
            <a:r>
              <a:rPr lang="en-CA" sz="16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Dr. Carla Oro</a:t>
            </a:r>
            <a:r>
              <a:rPr lang="en-CA" sz="1600" dirty="0">
                <a:solidFill>
                  <a:srgbClr val="212121"/>
                </a:solidFill>
                <a:latin typeface="Calibri" panose="020F0502020204030204" pitchFamily="34" charset="0"/>
              </a:rPr>
              <a:t>sz (Drama)</a:t>
            </a:r>
            <a:endParaRPr lang="en-CA" sz="1600" b="0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 marL="493713" marR="0" indent="-493713" algn="l">
              <a:spcBef>
                <a:spcPts val="0"/>
              </a:spcBef>
              <a:spcAft>
                <a:spcPts val="0"/>
              </a:spcAft>
            </a:pPr>
            <a:r>
              <a:rPr lang="en-CA" sz="16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         Moderator: </a:t>
            </a:r>
            <a:r>
              <a:rPr lang="en-CA" sz="1600" dirty="0">
                <a:solidFill>
                  <a:srgbClr val="212121"/>
                </a:solidFill>
                <a:latin typeface="Calibri" panose="020F0502020204030204" pitchFamily="34" charset="0"/>
              </a:rPr>
              <a:t>Dr. Graham Fairhurst - </a:t>
            </a:r>
            <a:r>
              <a:rPr lang="en-CA" sz="16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Research Facilitator  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CA" sz="1600" b="1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CA" sz="1600" b="1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Internal Programs (Arts Rm. 109)</a:t>
            </a:r>
            <a:endParaRPr lang="en-CA" sz="1600" b="0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 marL="0" marR="0" indent="457200" algn="l">
              <a:spcBef>
                <a:spcPts val="0"/>
              </a:spcBef>
              <a:spcAft>
                <a:spcPts val="0"/>
              </a:spcAft>
            </a:pPr>
            <a:r>
              <a:rPr lang="en-CA" sz="16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Dr. Krys Chutko (Geography and Planning)</a:t>
            </a:r>
          </a:p>
          <a:p>
            <a:pPr marL="0" marR="0" indent="457200" algn="l">
              <a:spcBef>
                <a:spcPts val="0"/>
              </a:spcBef>
              <a:spcAft>
                <a:spcPts val="0"/>
              </a:spcAft>
            </a:pPr>
            <a:r>
              <a:rPr lang="en-CA" sz="16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Dr. Amin Mousavi (Education)</a:t>
            </a:r>
          </a:p>
          <a:p>
            <a:pPr marL="0" marR="0" indent="457200" algn="l">
              <a:spcBef>
                <a:spcPts val="0"/>
              </a:spcBef>
              <a:spcAft>
                <a:spcPts val="0"/>
              </a:spcAft>
            </a:pPr>
            <a:r>
              <a:rPr lang="en-CA" sz="16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Dr. Dawn </a:t>
            </a:r>
            <a:r>
              <a:rPr lang="en-CA" sz="1600" b="0" i="0" u="none" strike="noStrike" dirty="0" err="1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Wallin</a:t>
            </a:r>
            <a:r>
              <a:rPr lang="en-CA" sz="16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 (Office of the VP Research)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CA" sz="16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         Moderator: </a:t>
            </a:r>
            <a:r>
              <a:rPr lang="en-CA" sz="1600" dirty="0">
                <a:solidFill>
                  <a:srgbClr val="212121"/>
                </a:solidFill>
                <a:latin typeface="Calibri" panose="020F0502020204030204" pitchFamily="34" charset="0"/>
              </a:rPr>
              <a:t>Luke Heidebrecht </a:t>
            </a:r>
            <a:r>
              <a:rPr lang="en-CA" sz="16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– Research Facilitator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CA" sz="1600" dirty="0">
              <a:solidFill>
                <a:srgbClr val="212121"/>
              </a:solidFill>
              <a:latin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CA" sz="1600" b="1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International Programs (Arts Rm. 106)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CA" sz="16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Dr. Lori Bradford (Engineering)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CA" sz="1600" dirty="0">
                <a:solidFill>
                  <a:srgbClr val="212121"/>
                </a:solidFill>
                <a:latin typeface="Calibri" panose="020F0502020204030204" pitchFamily="34" charset="0"/>
              </a:rPr>
              <a:t>Dr. David Parkinson (English)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CA" sz="1600" dirty="0">
                <a:solidFill>
                  <a:srgbClr val="212121"/>
                </a:solidFill>
                <a:latin typeface="Calibri" panose="020F0502020204030204" pitchFamily="34" charset="0"/>
              </a:rPr>
              <a:t>Moderators: Leila Tang, Le Li, Chantal Hanson, Natalia </a:t>
            </a:r>
            <a:r>
              <a:rPr lang="en-CA" sz="1600" dirty="0" err="1">
                <a:solidFill>
                  <a:srgbClr val="212121"/>
                </a:solidFill>
                <a:latin typeface="Calibri" panose="020F0502020204030204" pitchFamily="34" charset="0"/>
              </a:rPr>
              <a:t>Zakharchuk</a:t>
            </a:r>
            <a:r>
              <a:rPr lang="en-CA" sz="1600" dirty="0">
                <a:solidFill>
                  <a:srgbClr val="212121"/>
                </a:solidFill>
                <a:latin typeface="Calibri" panose="020F0502020204030204" pitchFamily="34" charset="0"/>
              </a:rPr>
              <a:t> (International Office)</a:t>
            </a:r>
            <a:r>
              <a:rPr lang="en-CA" sz="16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  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CA" sz="1600" b="0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CA" sz="1600" b="1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3:00-4:00: Networking Reception – Arts Rm. 100</a:t>
            </a:r>
            <a:endParaRPr lang="en-US" sz="1600" b="1" dirty="0">
              <a:solidFill>
                <a:srgbClr val="006A4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2301011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USask">
      <a:dk1>
        <a:srgbClr val="000000"/>
      </a:dk1>
      <a:lt1>
        <a:srgbClr val="FFFFFF"/>
      </a:lt1>
      <a:dk2>
        <a:srgbClr val="006940"/>
      </a:dk2>
      <a:lt2>
        <a:srgbClr val="FFFFFF"/>
      </a:lt2>
      <a:accent1>
        <a:srgbClr val="FFD204"/>
      </a:accent1>
      <a:accent2>
        <a:srgbClr val="006940"/>
      </a:accent2>
      <a:accent3>
        <a:srgbClr val="BDD600"/>
      </a:accent3>
      <a:accent4>
        <a:srgbClr val="000000"/>
      </a:accent4>
      <a:accent5>
        <a:srgbClr val="999B9C"/>
      </a:accent5>
      <a:accent6>
        <a:srgbClr val="D6D6D3"/>
      </a:accent6>
      <a:hlink>
        <a:srgbClr val="BDD600"/>
      </a:hlink>
      <a:folHlink>
        <a:srgbClr val="719500"/>
      </a:folHlink>
    </a:clrScheme>
    <a:fontScheme name="Blank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8" charset="0"/>
          </a:defRPr>
        </a:defPPr>
      </a:lstStyle>
    </a:lnDef>
    <a:txDef>
      <a:spPr>
        <a:noFill/>
      </a:spPr>
      <a:bodyPr wrap="square" rtlCol="0" anchor="t" anchorCtr="0">
        <a:spAutoFit/>
      </a:bodyPr>
      <a:lstStyle>
        <a:defPPr algn="ctr">
          <a:defRPr sz="1200" b="1" dirty="0" smtClean="0">
            <a:solidFill>
              <a:srgbClr val="006A40"/>
            </a:solidFill>
            <a:latin typeface="+mn-lt"/>
          </a:defRPr>
        </a:defPPr>
      </a:lstStyle>
    </a:tx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29050</TotalTime>
  <Words>1242</Words>
  <Application>Microsoft Macintosh PowerPoint</Application>
  <PresentationFormat>Widescreen</PresentationFormat>
  <Paragraphs>180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Arial Black</vt:lpstr>
      <vt:lpstr>Calibri</vt:lpstr>
      <vt:lpstr>Georgia</vt:lpstr>
      <vt:lpstr>Questa Sans</vt:lpstr>
      <vt:lpstr>Times</vt:lpstr>
      <vt:lpstr>Wingdings</vt:lpstr>
      <vt:lpstr>Blank</vt:lpstr>
      <vt:lpstr>Agenda   </vt:lpstr>
      <vt:lpstr>Social Sciences and Humanities Research Council</vt:lpstr>
      <vt:lpstr>Talent Program (Research Training and Talent Development)</vt:lpstr>
      <vt:lpstr>Grants</vt:lpstr>
      <vt:lpstr>Grants</vt:lpstr>
      <vt:lpstr>Grants</vt:lpstr>
      <vt:lpstr>Internally Adjudicated Grants</vt:lpstr>
      <vt:lpstr>Click to edit Master title style</vt:lpstr>
      <vt:lpstr>Agenda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SSHRC Leadership and Supports  Dr. Dawn Wallin Associate Dean, Undergraduate Programs, Partnerships, and Research SSHRC Leader  Laura Zink Director, Research Acceleration &amp; Strategic Initiatives  Presentation to Research, Scholarly and Artistic Work Committee April 29, 2021</dc:title>
  <dc:creator>Rissling Olson, Kristina</dc:creator>
  <cp:lastModifiedBy>Wallin, Dawn</cp:lastModifiedBy>
  <cp:revision>60</cp:revision>
  <cp:lastPrinted>2024-05-22T02:34:51Z</cp:lastPrinted>
  <dcterms:modified xsi:type="dcterms:W3CDTF">2024-05-22T02:35:14Z</dcterms:modified>
</cp:coreProperties>
</file>