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7" r:id="rId5"/>
    <p:sldId id="280" r:id="rId6"/>
    <p:sldId id="268" r:id="rId7"/>
    <p:sldId id="274" r:id="rId8"/>
    <p:sldId id="270" r:id="rId9"/>
    <p:sldId id="273" r:id="rId10"/>
    <p:sldId id="275" r:id="rId11"/>
    <p:sldId id="272" r:id="rId12"/>
    <p:sldId id="276" r:id="rId13"/>
    <p:sldId id="278" r:id="rId14"/>
    <p:sldId id="282" r:id="rId15"/>
    <p:sldId id="263" r:id="rId16"/>
    <p:sldId id="28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CEB026-3C02-0FF8-03E6-6BDCBD5EF674}" name="Robertson-Boersma, Dani" initials="RD" userId="S::drr229@usask.ca::ba00e82d-72cb-4613-a29b-2b32715a6304" providerId="AD"/>
  <p188:author id="{87D813B9-7826-E5D2-80BC-BAF580ED256B}" name="Reynolds, Jennifer" initials="RJ" userId="S::kav853@usask.ca::5934910a-5771-4487-b628-eb4b268ce9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A41"/>
    <a:srgbClr val="4D4E53"/>
    <a:srgbClr val="F1C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3338F-C0CB-0803-762B-8DE6C4C0B88B}" v="21" dt="2024-05-21T20:10:54.118"/>
    <p1510:client id="{D47D1D00-C5B9-6C82-B20B-C190088B9463}" v="2" dt="2024-05-22T03:06:13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247BD-6E2F-4607-ABBF-19F9B1AC055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0E16D-6D5A-42FC-B7C3-A682239023A0}">
      <dgm:prSet/>
      <dgm:spPr>
        <a:solidFill>
          <a:srgbClr val="0B6A41"/>
        </a:solidFill>
      </dgm:spPr>
      <dgm:t>
        <a:bodyPr/>
        <a:lstStyle/>
        <a:p>
          <a:r>
            <a:rPr lang="en-US"/>
            <a:t>Some knowledge cannot be conveyed through written language</a:t>
          </a:r>
        </a:p>
      </dgm:t>
    </dgm:pt>
    <dgm:pt modelId="{B57ED80B-ED6B-45C4-A065-D7326BE53F05}" type="parTrans" cxnId="{04BAE9CF-8A65-45C8-B6A4-0BFF160CECDC}">
      <dgm:prSet/>
      <dgm:spPr/>
      <dgm:t>
        <a:bodyPr/>
        <a:lstStyle/>
        <a:p>
          <a:endParaRPr lang="en-US"/>
        </a:p>
      </dgm:t>
    </dgm:pt>
    <dgm:pt modelId="{09B91CC2-E3A8-42A7-ABCC-4B8346536ABD}" type="sibTrans" cxnId="{04BAE9CF-8A65-45C8-B6A4-0BFF160CECDC}">
      <dgm:prSet/>
      <dgm:spPr/>
      <dgm:t>
        <a:bodyPr/>
        <a:lstStyle/>
        <a:p>
          <a:endParaRPr lang="en-US"/>
        </a:p>
      </dgm:t>
    </dgm:pt>
    <dgm:pt modelId="{0F6058CB-3330-4D85-87C8-5914A2E07DC3}" type="pres">
      <dgm:prSet presAssocID="{DBD247BD-6E2F-4607-ABBF-19F9B1AC0551}" presName="theList" presStyleCnt="0">
        <dgm:presLayoutVars>
          <dgm:dir/>
          <dgm:animLvl val="lvl"/>
          <dgm:resizeHandles val="exact"/>
        </dgm:presLayoutVars>
      </dgm:prSet>
      <dgm:spPr/>
    </dgm:pt>
    <dgm:pt modelId="{B6DCF23D-CC95-4D62-A315-3F020C6BEDA9}" type="pres">
      <dgm:prSet presAssocID="{7D30E16D-6D5A-42FC-B7C3-A682239023A0}" presName="compNode" presStyleCnt="0"/>
      <dgm:spPr/>
    </dgm:pt>
    <dgm:pt modelId="{5AC681A2-E135-4BA1-AC31-2306CA7F3170}" type="pres">
      <dgm:prSet presAssocID="{7D30E16D-6D5A-42FC-B7C3-A682239023A0}" presName="noGeometry" presStyleCnt="0"/>
      <dgm:spPr/>
    </dgm:pt>
    <dgm:pt modelId="{32592D50-93AF-4E5C-8DF7-D1EAB9D7098C}" type="pres">
      <dgm:prSet presAssocID="{7D30E16D-6D5A-42FC-B7C3-A682239023A0}" presName="childTextVisible" presStyleLbl="bgAccFollowNode1" presStyleIdx="0" presStyleCnt="1" custAng="0" custScaleX="58512" custScaleY="63462" custLinFactNeighborX="-21154" custLinFactNeighborY="-16093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BD5EC65-485F-4748-87F1-E6F70D5E4202}" type="pres">
      <dgm:prSet presAssocID="{7D30E16D-6D5A-42FC-B7C3-A682239023A0}" presName="childTextHidden" presStyleLbl="bgAccFollowNode1" presStyleIdx="0" presStyleCnt="1"/>
      <dgm:spPr/>
    </dgm:pt>
    <dgm:pt modelId="{B15DFB99-251D-4A80-A629-C04C1DF4DA07}" type="pres">
      <dgm:prSet presAssocID="{7D30E16D-6D5A-42FC-B7C3-A682239023A0}" presName="parentText" presStyleLbl="node1" presStyleIdx="0" presStyleCnt="1" custScaleX="96226" custScaleY="93461" custLinFactNeighborX="1334" custLinFactNeighborY="-28134">
        <dgm:presLayoutVars>
          <dgm:chMax val="1"/>
          <dgm:bulletEnabled val="1"/>
        </dgm:presLayoutVars>
      </dgm:prSet>
      <dgm:spPr/>
    </dgm:pt>
  </dgm:ptLst>
  <dgm:cxnLst>
    <dgm:cxn modelId="{B6DEDB07-8463-4FDF-A708-36CCC81F2553}" type="presOf" srcId="{7D30E16D-6D5A-42FC-B7C3-A682239023A0}" destId="{B15DFB99-251D-4A80-A629-C04C1DF4DA07}" srcOrd="0" destOrd="0" presId="urn:microsoft.com/office/officeart/2005/8/layout/hProcess6"/>
    <dgm:cxn modelId="{40F3096F-009A-4A91-95E8-70B771FAB0BA}" type="presOf" srcId="{DBD247BD-6E2F-4607-ABBF-19F9B1AC0551}" destId="{0F6058CB-3330-4D85-87C8-5914A2E07DC3}" srcOrd="0" destOrd="0" presId="urn:microsoft.com/office/officeart/2005/8/layout/hProcess6"/>
    <dgm:cxn modelId="{04BAE9CF-8A65-45C8-B6A4-0BFF160CECDC}" srcId="{DBD247BD-6E2F-4607-ABBF-19F9B1AC0551}" destId="{7D30E16D-6D5A-42FC-B7C3-A682239023A0}" srcOrd="0" destOrd="0" parTransId="{B57ED80B-ED6B-45C4-A065-D7326BE53F05}" sibTransId="{09B91CC2-E3A8-42A7-ABCC-4B8346536ABD}"/>
    <dgm:cxn modelId="{67DF9985-8CA7-44CE-AD0D-4496B1A02238}" type="presParOf" srcId="{0F6058CB-3330-4D85-87C8-5914A2E07DC3}" destId="{B6DCF23D-CC95-4D62-A315-3F020C6BEDA9}" srcOrd="0" destOrd="0" presId="urn:microsoft.com/office/officeart/2005/8/layout/hProcess6"/>
    <dgm:cxn modelId="{D955C449-3A26-4C9A-A996-3DF14DC3EC75}" type="presParOf" srcId="{B6DCF23D-CC95-4D62-A315-3F020C6BEDA9}" destId="{5AC681A2-E135-4BA1-AC31-2306CA7F3170}" srcOrd="0" destOrd="0" presId="urn:microsoft.com/office/officeart/2005/8/layout/hProcess6"/>
    <dgm:cxn modelId="{B115D70C-CA1B-4189-8289-63D7A481E5A2}" type="presParOf" srcId="{B6DCF23D-CC95-4D62-A315-3F020C6BEDA9}" destId="{32592D50-93AF-4E5C-8DF7-D1EAB9D7098C}" srcOrd="1" destOrd="0" presId="urn:microsoft.com/office/officeart/2005/8/layout/hProcess6"/>
    <dgm:cxn modelId="{8DB200F6-5575-4847-A07C-9D94AB08CA84}" type="presParOf" srcId="{B6DCF23D-CC95-4D62-A315-3F020C6BEDA9}" destId="{FBD5EC65-485F-4748-87F1-E6F70D5E4202}" srcOrd="2" destOrd="0" presId="urn:microsoft.com/office/officeart/2005/8/layout/hProcess6"/>
    <dgm:cxn modelId="{07C825AB-E018-47E8-8BF6-CFE5C3335845}" type="presParOf" srcId="{B6DCF23D-CC95-4D62-A315-3F020C6BEDA9}" destId="{B15DFB99-251D-4A80-A629-C04C1DF4DA0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92D50-93AF-4E5C-8DF7-D1EAB9D7098C}">
      <dsp:nvSpPr>
        <dsp:cNvPr id="0" name=""/>
        <dsp:cNvSpPr/>
      </dsp:nvSpPr>
      <dsp:spPr>
        <a:xfrm>
          <a:off x="948639" y="70562"/>
          <a:ext cx="2170621" cy="2057912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DFB99-251D-4A80-A629-C04C1DF4DA07}">
      <dsp:nvSpPr>
        <dsp:cNvPr id="0" name=""/>
        <dsp:cNvSpPr/>
      </dsp:nvSpPr>
      <dsp:spPr>
        <a:xfrm>
          <a:off x="96168" y="232748"/>
          <a:ext cx="1784849" cy="1733563"/>
        </a:xfrm>
        <a:prstGeom prst="ellipse">
          <a:avLst/>
        </a:prstGeom>
        <a:solidFill>
          <a:srgbClr val="0B6A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Some knowledge cannot be conveyed through written language</a:t>
          </a:r>
        </a:p>
      </dsp:txBody>
      <dsp:txXfrm>
        <a:off x="357553" y="486622"/>
        <a:ext cx="1262079" cy="1225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86EA-5F03-46F5-9258-B858F282AF6B}" type="datetimeFigureOut"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39A70-F5EC-4D9C-A422-CD87C94807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9C626AC-3647-F14B-905E-844C6F117A5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Again, make it SUPER EASY for the reviewers!!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When it comes to feasibility, I LOVE a good </a:t>
            </a:r>
            <a:r>
              <a:rPr lang="en-US" err="1">
                <a:cs typeface="Calibri"/>
              </a:rPr>
              <a:t>gantt</a:t>
            </a:r>
            <a:r>
              <a:rPr lang="en-US">
                <a:cs typeface="Calibri"/>
              </a:rPr>
              <a:t> chart!!!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36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Build a good (and constant) grant writing practice!!!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2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Lots of definitions out there, and changing terminologies, but essentially....</a:t>
            </a:r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8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Two broad categories of </a:t>
            </a:r>
            <a:r>
              <a:rPr lang="en-US" err="1">
                <a:ea typeface="Calibri"/>
                <a:cs typeface="Calibri"/>
              </a:rPr>
              <a:t>KMb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Future of </a:t>
            </a:r>
            <a:r>
              <a:rPr lang="en-US" err="1">
                <a:ea typeface="Calibri"/>
                <a:cs typeface="Calibri"/>
              </a:rPr>
              <a:t>KMb</a:t>
            </a:r>
            <a:r>
              <a:rPr lang="en-US">
                <a:ea typeface="Calibri"/>
                <a:cs typeface="Calibri"/>
              </a:rPr>
              <a:t> will be integrated approach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Think of integrated </a:t>
            </a:r>
            <a:r>
              <a:rPr lang="en-US" err="1">
                <a:ea typeface="Calibri"/>
                <a:cs typeface="Calibri"/>
              </a:rPr>
              <a:t>KMb</a:t>
            </a:r>
            <a:r>
              <a:rPr lang="en-US">
                <a:ea typeface="Calibri"/>
                <a:cs typeface="Calibri"/>
              </a:rPr>
              <a:t> along a continuum (stakeholder/partner engagement to co-creation/co-development)</a:t>
            </a:r>
          </a:p>
          <a:p>
            <a:r>
              <a:rPr lang="en-US">
                <a:ea typeface="Calibri"/>
                <a:cs typeface="Calibri"/>
              </a:rPr>
              <a:t>  - can happen in many different ways, and can different stakeholder engagement in many different phases of the research process. </a:t>
            </a:r>
          </a:p>
          <a:p>
            <a:r>
              <a:rPr lang="en-US">
                <a:ea typeface="Calibri"/>
                <a:cs typeface="Calibri"/>
              </a:rPr>
              <a:t>  - ex's 1) Can work with stakeholders/partners at the beginning of the project to determine research objectives and questions</a:t>
            </a:r>
          </a:p>
          <a:p>
            <a:r>
              <a:rPr lang="en-US">
                <a:ea typeface="Calibri"/>
                <a:cs typeface="Calibri"/>
              </a:rPr>
              <a:t>                   2) Stakeholders/partners can work together to create survey/interview questions</a:t>
            </a:r>
          </a:p>
          <a:p>
            <a:r>
              <a:rPr lang="en-US">
                <a:ea typeface="Calibri"/>
                <a:cs typeface="Calibri"/>
              </a:rPr>
              <a:t>                   3) Co-creation where knowledge users work together through the entire research process </a:t>
            </a:r>
          </a:p>
          <a:p>
            <a:r>
              <a:rPr lang="en-US">
                <a:ea typeface="Calibri"/>
                <a:cs typeface="Calibri"/>
              </a:rPr>
              <a:t>  </a:t>
            </a:r>
          </a:p>
          <a:p>
            <a:r>
              <a:rPr lang="en-US">
                <a:ea typeface="Calibri"/>
                <a:cs typeface="Calibri"/>
              </a:rPr>
              <a:t>  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If you are doing </a:t>
            </a: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 properly, your </a:t>
            </a: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 plans will never the look the same. 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One of the biggest misconceptions I come across the relationship between communications and </a:t>
            </a: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. The two are related, and mor specifically, communications can be a part of your </a:t>
            </a: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 plan. </a:t>
            </a: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Many reasons by </a:t>
            </a: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 is important, but....</a:t>
            </a: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This slide helps to differentiate communications and </a:t>
            </a: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This list is by no-means exhaustive!!!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8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Give yourself permission to think-out-the-box and get creative!!!  </a:t>
            </a: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Arts-based approaches can be a powerful mechanism when seeking to reach/impact policy makers! (goes beyond 1-pg policy briefs that tap into emotional impacts of policy work)</a:t>
            </a:r>
          </a:p>
          <a:p>
            <a:r>
              <a:rPr lang="en-US">
                <a:cs typeface="Calibri"/>
              </a:rPr>
              <a:t>         - an example would be digital storytelling (powerful narrative videos 2-3 mins long) </a:t>
            </a:r>
          </a:p>
          <a:p>
            <a:r>
              <a:rPr lang="en-US">
                <a:cs typeface="Calibri"/>
              </a:rPr>
              <a:t>         - usually narrates personal lived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1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However, if you choose to do integrated and arts-based approaches there are very important challenges and ethical considerations (which your plan will need to outline)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 is not difficult, but it is VERY easy to get wrong when you don't take the time to think through!!! 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 plan is a "roadmap" 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Funders are now wanting to see that you have thought through all the elements of </a:t>
            </a: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, so that they can see the potential impact of the research being proposed 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Make it easy for reviewers to see that roadmap by focusing on the elements of the </a:t>
            </a: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 plan!!!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Many </a:t>
            </a: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 templates out there, but this is the one that I find most comprehensive and used for years!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TIP: is to print out a copy and have it beside you when you are working on the proposal/research </a:t>
            </a: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Most funders want you to have at least 2 audiences (academic &amp; non-academic) in your </a:t>
            </a:r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 plan</a:t>
            </a: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Example: (used from my old youth addiction research days – study looking at youth coming to the ED for a substance-related medical emergency) 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cs typeface="Calibri"/>
              </a:rPr>
              <a:t>Objectives: short-term - Increase awareness among stakeholders of alcohol, cannabis and opioid-related issues among youth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cs typeface="Calibri"/>
              </a:rPr>
              <a:t>Audiences: Primary audiences (Government &amp; Policy Decision Makers &amp; ED clinicians &amp; General public)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cs typeface="Calibri"/>
              </a:rPr>
              <a:t>Key Messages: 1) summarize key findings about what is bringing youth to ED for substance-related medical emergencies; 2) how to use evidence to identify priorities, research initiatives  and prevention programming designed to reduce the harms associated with psychoactive substances (you can make more targeted messages depending on findings)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cs typeface="Calibri"/>
              </a:rPr>
              <a:t>Strategy/Products: Policy/Decision makers – create distribution list for Federal/Provincial/Territorial Briefing Note </a:t>
            </a:r>
          </a:p>
          <a:p>
            <a:pPr lvl="3"/>
            <a:r>
              <a:rPr lang="en-US">
                <a:cs typeface="Calibri"/>
              </a:rPr>
              <a:t>             ED clinicians – develop presentation to present to key ED clinicians and present at Hospital/Med School Grand Rounds </a:t>
            </a:r>
          </a:p>
          <a:p>
            <a:pPr lvl="3"/>
            <a:r>
              <a:rPr lang="en-US">
                <a:cs typeface="Calibri"/>
              </a:rPr>
              <a:t>             General public – social media campaign to raise awareness 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cs typeface="Calibri"/>
              </a:rPr>
              <a:t>Timeline:  0-3 months after completion of study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cs typeface="Calibri"/>
              </a:rPr>
              <a:t>Evaluation:  # of stakeholders sent Briefing Note; # of stakeholders requesting presentation/report; # of website visits/report downloads; # of social media mentions; develop survey for ED clinicians</a:t>
            </a: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9A70-F5EC-4D9C-A422-CD87C948071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8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24A5-C37E-F880-9271-2CB15E18D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17559-7089-6C63-650E-B8A56AB39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88F5A-980F-835D-23F4-ED60D3AB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C7499-B243-37C5-C828-4B1E2B06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BD462-CDD3-36DA-1010-5B1C23E9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4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C7BF-F146-05CD-1A62-6DEA55B4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74F36-4C3C-4AE1-A31A-9AB9A053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CA64A-F50C-0EF1-66B6-E05609D9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C913A-4FB4-6BD6-D15C-95F4D728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0BC7-32F5-3675-A575-96E43ED8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F61BCA-2471-F081-F911-2D83EF31B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90EB6-51C2-7468-15BC-1F711061D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05560-9210-ED6E-CADF-4CA1CEF6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8C58C-7FBB-D5DC-1C8E-AB44357D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46DD5-6F81-EA75-882A-9DF139CF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6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1A3D-2E45-A080-FC5E-F2453642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0DF3-161F-984C-71C0-C660844E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2CA8-CE61-AE69-3425-E2142655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48158-34E5-F906-5622-A9972777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C2ECE-408F-8006-241B-73BF1D90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58D1-FCAE-7D7C-6F88-8F3DF8FA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46553-1E78-C909-BAAD-935DF894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619C9-6205-F7B0-8B67-14D92FBE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20FB3-8300-D741-CFD3-A3B6E53F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8D92-EA91-0184-A144-F894EEA1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0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6430-E045-AEFB-2D85-DC311EF1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4E8B3-4598-704D-ED30-8E556691D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ED326-630A-812C-55AB-D7A9BD073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7887B-4531-33C2-E6A9-1680E731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E80F6-3B05-8E46-382C-0972E107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998D-77A1-4A72-217A-9D293D1E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3A87-3300-435D-7B1B-AE4C3ACA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0A4-7FC4-AD0A-A1E6-34583B55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5FF64-E8E5-650F-5B8C-FE58A18C5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25B9A-AD9D-8C2D-7907-6CAC9B0A8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D292E-0604-088A-8146-8331D1F81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76166-0BB4-C3CE-BC0E-C597C380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68862-2BC4-35E1-B99F-8EF6EE02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591A4-50FE-918A-E9DF-6625B230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921E-39DD-A23A-FF4F-29632291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740DE-B276-07C1-152B-79890511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23E76-ACC4-6C4B-A96D-427B0769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4CB47-04C8-445B-CEB5-04347747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47277-309E-5C7E-7770-062C9817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BF9E6-F95A-EF86-544C-D7D6920B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57956-6911-0040-1E6B-8606BE63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F999-C37C-E69A-FB5E-2E3F2CA6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9EFF-2EBE-EE29-B7F7-B97E96C4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5FF03-ABBD-38DF-3F85-DC95E4A61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BC9B3-E914-1210-A7A3-2744ECC0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64815-76AB-2B72-9456-65D113F6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42C34-F3CE-0627-58E3-112A1B33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AE8B-FA84-2B01-342F-AC92EA28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4BBCA-DD36-DA16-3111-D84C0C573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5D2D4-C0E5-CBD9-D403-BF34E3A82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722DE-AD75-5BD4-1C09-01D15A9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9D4E7-56D2-1F30-F692-53301B8D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7525F-0CCD-D2D3-B547-49D4BA4F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4DD7B-79D7-B9EE-851E-3320D8DC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85F6-A659-9A4D-6C74-FDEB0B596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57140-9262-0C48-854D-7EC2BF4A1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68DC8-61E6-4916-ADAD-4DEB59EB8CF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14419-E58B-EEBB-416C-18FEB8C32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47C3A-ED95-4868-3344-C9D0FF930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EE8E-FAA8-4DCF-ADEE-0E3D9FC9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1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ckkids.ca/contentassets/92c5abda231e44b6832f5e3effeacdf8/plain-language-checklist_jan2017-sickkids-kt-program.pdf" TargetMode="External"/><Relationship Id="rId2" Type="http://schemas.openxmlformats.org/officeDocument/2006/relationships/hyperlink" Target="https://researchimpact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600" y="0"/>
            <a:ext cx="121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29066" y="34385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4" name="Title 1"/>
          <p:cNvSpPr>
            <a:spLocks noGrp="1"/>
          </p:cNvSpPr>
          <p:nvPr>
            <p:ph type="ctrTitle"/>
          </p:nvPr>
        </p:nvSpPr>
        <p:spPr bwMode="auto">
          <a:xfrm>
            <a:off x="504826" y="1847849"/>
            <a:ext cx="11171238" cy="4619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540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Impactful Knowledge Mobilization (</a:t>
            </a:r>
            <a:r>
              <a:rPr lang="en-US" altLang="en-US" sz="5400" err="1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KMb</a:t>
            </a:r>
            <a:r>
              <a:rPr lang="en-US" altLang="en-US" sz="540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) </a:t>
            </a:r>
            <a:br>
              <a:rPr lang="en-US" altLang="en-US" sz="5400">
                <a:latin typeface="Calibri" charset="0"/>
                <a:ea typeface="ＭＳ Ｐゴシック" charset="-128"/>
                <a:cs typeface="Calibri" charset="0"/>
              </a:rPr>
            </a:br>
            <a:br>
              <a:rPr lang="en-US" altLang="en-US" sz="5400">
                <a:latin typeface="+mn-lt"/>
                <a:ea typeface="ＭＳ Ｐゴシック" charset="-128"/>
                <a:cs typeface="Calibri" charset="0"/>
              </a:rPr>
            </a:br>
            <a:br>
              <a:rPr lang="en-US" altLang="en-US" sz="5400">
                <a:latin typeface="+mn-lt"/>
                <a:ea typeface="ＭＳ Ｐゴシック"/>
                <a:cs typeface="Calibri"/>
              </a:rPr>
            </a:br>
            <a:r>
              <a:rPr lang="en-US" sz="2400">
                <a:solidFill>
                  <a:schemeClr val="bg1"/>
                </a:solidFill>
                <a:latin typeface="+mn-lt"/>
                <a:ea typeface="ＭＳ Ｐゴシック"/>
                <a:cs typeface="Calibri"/>
              </a:rPr>
              <a:t>RASI </a:t>
            </a:r>
            <a:r>
              <a:rPr lang="en-US" sz="2400" err="1">
                <a:solidFill>
                  <a:schemeClr val="bg1"/>
                </a:solidFill>
                <a:latin typeface="+mn-lt"/>
                <a:ea typeface="ＭＳ Ｐゴシック"/>
                <a:cs typeface="Calibri"/>
              </a:rPr>
              <a:t>KMb</a:t>
            </a:r>
            <a:r>
              <a:rPr lang="en-US" sz="2400">
                <a:solidFill>
                  <a:schemeClr val="bg1"/>
                </a:solidFill>
                <a:latin typeface="+mn-lt"/>
                <a:ea typeface="ＭＳ Ｐゴシック"/>
                <a:cs typeface="Calibri"/>
              </a:rPr>
              <a:t> Committee: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chemeClr val="bg1"/>
                </a:solidFill>
                <a:latin typeface="+mn-lt"/>
                <a:ea typeface="ＭＳ Ｐゴシック"/>
                <a:cs typeface="Calibri"/>
              </a:rPr>
              <a:t>Ronda Appell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chemeClr val="bg1"/>
                </a:solidFill>
                <a:latin typeface="+mn-lt"/>
                <a:ea typeface="ＭＳ Ｐゴシック"/>
                <a:cs typeface="Calibri"/>
              </a:rPr>
              <a:t>Christina Desnoyers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chemeClr val="bg1"/>
                </a:solidFill>
                <a:latin typeface="+mn-lt"/>
                <a:ea typeface="ＭＳ Ｐゴシック"/>
                <a:cs typeface="Calibri"/>
              </a:rPr>
              <a:t>Jennifer Reynolds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chemeClr val="bg1"/>
                </a:solidFill>
                <a:latin typeface="+mn-lt"/>
                <a:ea typeface="ＭＳ Ｐゴシック"/>
                <a:cs typeface="Calibri"/>
              </a:rPr>
              <a:t>Dani Robertson-Boersma</a:t>
            </a:r>
          </a:p>
          <a:p>
            <a:pPr>
              <a:spcBef>
                <a:spcPts val="1800"/>
              </a:spcBef>
            </a:pPr>
            <a:br>
              <a:rPr lang="en-US" altLang="en-US" sz="2400">
                <a:latin typeface="+mn-lt"/>
                <a:ea typeface="ＭＳ Ｐゴシック"/>
                <a:cs typeface="Calibri"/>
              </a:rPr>
            </a:br>
            <a:br>
              <a:rPr lang="en-US" altLang="en-US" sz="2400">
                <a:latin typeface="+mn-lt"/>
                <a:ea typeface="ＭＳ Ｐゴシック" charset="-128"/>
                <a:cs typeface="Calibri" charset="0"/>
              </a:rPr>
            </a:br>
            <a:br>
              <a:rPr lang="en-US" altLang="en-US" sz="2400">
                <a:latin typeface="+mn-lt"/>
                <a:ea typeface="ＭＳ Ｐゴシック"/>
                <a:cs typeface="Calibri"/>
              </a:rPr>
            </a:br>
            <a:endParaRPr lang="en-US" altLang="en-US" sz="2400">
              <a:solidFill>
                <a:srgbClr val="FFFFFF"/>
              </a:solidFill>
              <a:latin typeface="+mn-lt"/>
              <a:ea typeface="ＭＳ Ｐゴシック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E8563-931F-D24C-8064-F7AE77D57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6248400"/>
            <a:ext cx="2163600" cy="431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3FFEA-0FE0-064B-9AFE-AB7B13F3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75249" y="231590"/>
            <a:ext cx="1683404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4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030BD12-E540-715B-3770-141136C9F1A4}"/>
              </a:ext>
            </a:extLst>
          </p:cNvPr>
          <p:cNvSpPr/>
          <p:nvPr/>
        </p:nvSpPr>
        <p:spPr>
          <a:xfrm>
            <a:off x="645491" y="736254"/>
            <a:ext cx="5909688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A94A-4158-141F-D488-9B4ADEEB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90" y="789607"/>
            <a:ext cx="5114042" cy="1325563"/>
          </a:xfrm>
        </p:spPr>
        <p:txBody>
          <a:bodyPr>
            <a:normAutofit/>
          </a:bodyPr>
          <a:lstStyle/>
          <a:p>
            <a:r>
              <a:rPr lang="en-US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KMb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 </a:t>
            </a: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C7B2040-D4BF-38B2-BC62-343B236A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3" y="668818"/>
            <a:ext cx="2798463" cy="1567139"/>
          </a:xfrm>
          <a:prstGeom prst="rect">
            <a:avLst/>
          </a:prstGeom>
        </p:spPr>
      </p:pic>
      <p:pic>
        <p:nvPicPr>
          <p:cNvPr id="8" name="Content Placeholder 7" descr="A close-up of a white box&#10;&#10;Description automatically generated">
            <a:extLst>
              <a:ext uri="{FF2B5EF4-FFF2-40B4-BE49-F238E27FC236}">
                <a16:creationId xmlns:a16="http://schemas.microsoft.com/office/drawing/2014/main" id="{8E8B9051-F06E-01ED-847F-94E3DCD48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6" y="2385848"/>
            <a:ext cx="11156648" cy="4299609"/>
          </a:xfrm>
        </p:spPr>
      </p:pic>
    </p:spTree>
    <p:extLst>
      <p:ext uri="{BB962C8B-B14F-4D97-AF65-F5344CB8AC3E}">
        <p14:creationId xmlns:p14="http://schemas.microsoft.com/office/powerpoint/2010/main" val="351911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11A76-FBFC-918C-8125-0637207E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93" y="2278836"/>
            <a:ext cx="10784895" cy="47973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800"/>
              </a:spcBef>
            </a:pP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KMb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Summary paragraph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US">
                <a:latin typeface="Arial"/>
                <a:cs typeface="Arial"/>
              </a:rPr>
              <a:t>Value of integrated/co-creation</a:t>
            </a:r>
          </a:p>
          <a:p>
            <a:pPr lvl="1">
              <a:spcBef>
                <a:spcPts val="800"/>
              </a:spcBef>
            </a:pPr>
            <a:r>
              <a:rPr lang="en-US">
                <a:latin typeface="Arial"/>
                <a:cs typeface="Arial"/>
              </a:rPr>
              <a:t>Including capability sentences</a:t>
            </a:r>
            <a:endParaRPr lang="en-US"/>
          </a:p>
          <a:p>
            <a:pPr>
              <a:spcBef>
                <a:spcPts val="800"/>
              </a:spcBef>
            </a:pPr>
            <a:r>
              <a:rPr lang="en-US" err="1">
                <a:latin typeface="Arial"/>
                <a:cs typeface="Arial"/>
              </a:rPr>
              <a:t>KMb</a:t>
            </a:r>
            <a:r>
              <a:rPr lang="en-US">
                <a:latin typeface="Arial"/>
                <a:cs typeface="Arial"/>
              </a:rPr>
              <a:t> Plan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800"/>
              </a:spcBef>
            </a:pPr>
            <a:r>
              <a:rPr lang="en-US" err="1">
                <a:latin typeface="Arial"/>
                <a:cs typeface="Arial"/>
              </a:rPr>
              <a:t>KMb</a:t>
            </a:r>
            <a:r>
              <a:rPr lang="en-US">
                <a:latin typeface="Arial"/>
                <a:cs typeface="Arial"/>
              </a:rPr>
              <a:t> Objective #1 (...)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spcBef>
                <a:spcPts val="800"/>
              </a:spcBef>
            </a:pPr>
            <a:r>
              <a:rPr lang="en-US">
                <a:latin typeface="Arial"/>
                <a:cs typeface="Arial"/>
              </a:rPr>
              <a:t>Intended Audience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spcBef>
                <a:spcPts val="800"/>
              </a:spcBef>
            </a:pPr>
            <a:r>
              <a:rPr lang="en-US" err="1">
                <a:latin typeface="Arial"/>
                <a:cs typeface="Arial"/>
              </a:rPr>
              <a:t>KMb</a:t>
            </a:r>
            <a:r>
              <a:rPr lang="en-US">
                <a:latin typeface="Arial"/>
                <a:cs typeface="Arial"/>
              </a:rPr>
              <a:t> Activity/Timeline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Evaluation/Impact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Partnership Development/Maintenance 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Ethical Considerations </a:t>
            </a:r>
            <a:r>
              <a:rPr lang="en-US" sz="2000">
                <a:latin typeface="Arial"/>
                <a:cs typeface="Arial"/>
              </a:rPr>
              <a:t>(if doing CBR/Participatory Research)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Tri-Agency Open Access &amp; Data Management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0D570A1-1B70-BFC1-3EC2-4BED252FF302}"/>
              </a:ext>
            </a:extLst>
          </p:cNvPr>
          <p:cNvSpPr/>
          <p:nvPr/>
        </p:nvSpPr>
        <p:spPr>
          <a:xfrm>
            <a:off x="618226" y="621954"/>
            <a:ext cx="5651457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C88288B-B1EF-454D-6C9B-E78E6F2D56DE}"/>
              </a:ext>
            </a:extLst>
          </p:cNvPr>
          <p:cNvSpPr txBox="1">
            <a:spLocks/>
          </p:cNvSpPr>
          <p:nvPr/>
        </p:nvSpPr>
        <p:spPr>
          <a:xfrm>
            <a:off x="618226" y="678894"/>
            <a:ext cx="54949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Suggested Format 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2D9A114-21EE-471E-8A08-7D3AD6D6C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46" y="433731"/>
            <a:ext cx="2798463" cy="1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2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11A76-FBFC-918C-8125-0637207E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81" y="2347119"/>
            <a:ext cx="12262382" cy="45895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Who is responsible for </a:t>
            </a:r>
            <a:r>
              <a:rPr lang="en-US" sz="1400" err="1">
                <a:solidFill>
                  <a:srgbClr val="000000"/>
                </a:solidFill>
                <a:latin typeface="Arial"/>
                <a:cs typeface="Arial"/>
              </a:rPr>
              <a:t>KMb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 (e.g., PI, Knowledge Broker, Postdoc, Research Assistant)? 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What are your </a:t>
            </a:r>
            <a:r>
              <a:rPr lang="en-US" sz="1400" err="1">
                <a:solidFill>
                  <a:srgbClr val="000000"/>
                </a:solidFill>
                <a:latin typeface="Arial"/>
                <a:cs typeface="Arial"/>
              </a:rPr>
              <a:t>KMb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 objectives (e.g., what do you want to accomplish)? 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What impact are you trying to achieve? </a:t>
            </a:r>
          </a:p>
          <a:p>
            <a:pPr lvl="1"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How will you know if you achieved it? </a:t>
            </a:r>
          </a:p>
          <a:p>
            <a:pPr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Have you identified end users and what knowledge/message will they need?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Does </a:t>
            </a:r>
            <a:r>
              <a:rPr lang="en-US" sz="1400" err="1">
                <a:latin typeface="Arial"/>
                <a:cs typeface="Arial"/>
              </a:rPr>
              <a:t>KMb</a:t>
            </a:r>
            <a:r>
              <a:rPr lang="en-US" sz="1400">
                <a:latin typeface="Arial"/>
                <a:cs typeface="Arial"/>
              </a:rPr>
              <a:t> strategy vary depending on end user?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Is your </a:t>
            </a:r>
            <a:r>
              <a:rPr lang="en-US" sz="1400" err="1">
                <a:latin typeface="Arial"/>
                <a:cs typeface="Arial"/>
              </a:rPr>
              <a:t>KMb</a:t>
            </a:r>
            <a:r>
              <a:rPr lang="en-US" sz="1400">
                <a:latin typeface="Arial"/>
                <a:cs typeface="Arial"/>
              </a:rPr>
              <a:t> strategy feasible?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Do you have a timeline?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Does it align with the budget across the project lifespan?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Does your strategy need to change over time (based on new information/feedback)?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Do you have a time set to reassess?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Who is responsible to evaluate/reassess?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Does your </a:t>
            </a:r>
            <a:r>
              <a:rPr lang="en-US" sz="1400" err="1">
                <a:latin typeface="Arial"/>
                <a:cs typeface="Arial"/>
              </a:rPr>
              <a:t>KMb</a:t>
            </a:r>
            <a:r>
              <a:rPr lang="en-US" sz="1400">
                <a:latin typeface="Arial"/>
                <a:cs typeface="Arial"/>
              </a:rPr>
              <a:t> strategy align with the Tri-Agency Open-Source requirements?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Does it align with your budget? </a:t>
            </a:r>
          </a:p>
          <a:p>
            <a:pPr>
              <a:spcBef>
                <a:spcPts val="800"/>
              </a:spcBef>
            </a:pPr>
            <a:r>
              <a:rPr lang="en-US" sz="1400">
                <a:latin typeface="Arial"/>
                <a:cs typeface="Arial"/>
              </a:rPr>
              <a:t>Does your </a:t>
            </a:r>
            <a:r>
              <a:rPr lang="en-US" sz="1400" err="1">
                <a:latin typeface="Arial"/>
                <a:cs typeface="Arial"/>
              </a:rPr>
              <a:t>KMb</a:t>
            </a:r>
            <a:r>
              <a:rPr lang="en-US" sz="1400">
                <a:latin typeface="Arial"/>
                <a:cs typeface="Arial"/>
              </a:rPr>
              <a:t> strategy outline a data management plan?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0D570A1-1B70-BFC1-3EC2-4BED252FF302}"/>
              </a:ext>
            </a:extLst>
          </p:cNvPr>
          <p:cNvSpPr/>
          <p:nvPr/>
        </p:nvSpPr>
        <p:spPr>
          <a:xfrm>
            <a:off x="618226" y="621954"/>
            <a:ext cx="5651457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C88288B-B1EF-454D-6C9B-E78E6F2D56DE}"/>
              </a:ext>
            </a:extLst>
          </p:cNvPr>
          <p:cNvSpPr txBox="1">
            <a:spLocks/>
          </p:cNvSpPr>
          <p:nvPr/>
        </p:nvSpPr>
        <p:spPr>
          <a:xfrm>
            <a:off x="618226" y="678894"/>
            <a:ext cx="54949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solidFill>
                  <a:schemeClr val="bg1"/>
                </a:solidFill>
                <a:latin typeface="Arial"/>
                <a:cs typeface="Arial"/>
              </a:rPr>
              <a:t>KMb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 Plan - Review Questions</a:t>
            </a:r>
          </a:p>
        </p:txBody>
      </p:sp>
      <p:pic>
        <p:nvPicPr>
          <p:cNvPr id="6" name="Picture 5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2D9A114-21EE-471E-8A08-7D3AD6D6C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46" y="433731"/>
            <a:ext cx="2798463" cy="1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030BD12-E540-715B-3770-141136C9F1A4}"/>
              </a:ext>
            </a:extLst>
          </p:cNvPr>
          <p:cNvSpPr/>
          <p:nvPr/>
        </p:nvSpPr>
        <p:spPr>
          <a:xfrm>
            <a:off x="645491" y="736254"/>
            <a:ext cx="5909688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A94A-4158-141F-D488-9B4ADEEB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90" y="789607"/>
            <a:ext cx="5114042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Final Takeaways...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0C4DE-6E65-93FF-36BC-4108757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2774612"/>
            <a:ext cx="10007600" cy="3414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800"/>
              </a:spcBef>
            </a:pPr>
            <a:r>
              <a:rPr lang="en-US">
                <a:latin typeface="Arial"/>
                <a:cs typeface="Arial"/>
              </a:rPr>
              <a:t>Start early!!!!</a:t>
            </a:r>
          </a:p>
          <a:p>
            <a:pPr>
              <a:spcBef>
                <a:spcPts val="800"/>
              </a:spcBef>
            </a:pPr>
            <a:r>
              <a:rPr lang="en-US">
                <a:latin typeface="Arial"/>
                <a:cs typeface="Arial"/>
              </a:rPr>
              <a:t>Understand evaluation criteria</a:t>
            </a:r>
          </a:p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Mimic language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Don't underestimate the power of a good title!!!!</a:t>
            </a:r>
          </a:p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Take time to do a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KMb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plan (and get creative)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Get a 2nd set of eyes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>
                <a:latin typeface="Arial"/>
                <a:cs typeface="Arial"/>
              </a:rPr>
              <a:t>Connection Grant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C7B2040-D4BF-38B2-BC62-343B236A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3" y="668818"/>
            <a:ext cx="2798463" cy="1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0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030BD12-E540-715B-3770-141136C9F1A4}"/>
              </a:ext>
            </a:extLst>
          </p:cNvPr>
          <p:cNvSpPr/>
          <p:nvPr/>
        </p:nvSpPr>
        <p:spPr>
          <a:xfrm>
            <a:off x="645491" y="736254"/>
            <a:ext cx="5909688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A94A-4158-141F-D488-9B4ADEEB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90" y="789607"/>
            <a:ext cx="5114042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0C4DE-6E65-93FF-36BC-4108757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2982430"/>
            <a:ext cx="10007600" cy="341409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Research Impact Canada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Pan-Canadian Network turning research into action</a:t>
            </a:r>
          </a:p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USask Global Water Futures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informative webinar series</a:t>
            </a:r>
          </a:p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Sick Kids Plain Language Writing Check List 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C7B2040-D4BF-38B2-BC62-343B236A7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3" y="668818"/>
            <a:ext cx="2798463" cy="1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8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030BD12-E540-715B-3770-141136C9F1A4}"/>
              </a:ext>
            </a:extLst>
          </p:cNvPr>
          <p:cNvSpPr/>
          <p:nvPr/>
        </p:nvSpPr>
        <p:spPr>
          <a:xfrm>
            <a:off x="645491" y="736254"/>
            <a:ext cx="5909688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A94A-4158-141F-D488-9B4ADEEB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82" y="961325"/>
            <a:ext cx="4985255" cy="982127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Outline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C7B2040-D4BF-38B2-BC62-343B236A7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3" y="668818"/>
            <a:ext cx="2798463" cy="156713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311B06-CB93-0976-2539-1031E718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172" y="280533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Understanding </a:t>
            </a:r>
            <a:r>
              <a:rPr lang="en-US" err="1">
                <a:ea typeface="Calibri"/>
                <a:cs typeface="Calibri"/>
              </a:rPr>
              <a:t>KMb</a:t>
            </a:r>
            <a:endParaRPr lang="en-US" err="1">
              <a:cs typeface="Calibri"/>
            </a:endParaRPr>
          </a:p>
          <a:p>
            <a:r>
              <a:rPr lang="en-US" err="1">
                <a:cs typeface="Calibri"/>
              </a:rPr>
              <a:t>KMb</a:t>
            </a:r>
            <a:r>
              <a:rPr lang="en-US">
                <a:cs typeface="Calibri"/>
              </a:rPr>
              <a:t> plan template &amp; review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Suggested </a:t>
            </a:r>
            <a:r>
              <a:rPr lang="en-US" err="1">
                <a:ea typeface="Calibri"/>
                <a:cs typeface="Calibri"/>
              </a:rPr>
              <a:t>KMb</a:t>
            </a:r>
            <a:r>
              <a:rPr lang="en-US">
                <a:ea typeface="Calibri"/>
                <a:cs typeface="Calibri"/>
              </a:rPr>
              <a:t> format</a:t>
            </a:r>
          </a:p>
          <a:p>
            <a:r>
              <a:rPr lang="en-US">
                <a:ea typeface="Calibri"/>
                <a:cs typeface="Calibri"/>
              </a:rPr>
              <a:t>Questions/discussion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5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030BD12-E540-715B-3770-141136C9F1A4}"/>
              </a:ext>
            </a:extLst>
          </p:cNvPr>
          <p:cNvSpPr/>
          <p:nvPr/>
        </p:nvSpPr>
        <p:spPr>
          <a:xfrm>
            <a:off x="645491" y="736254"/>
            <a:ext cx="5909688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A94A-4158-141F-D488-9B4ADEEB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82" y="961325"/>
            <a:ext cx="4985255" cy="982127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What is Knowledge Mobilization (</a:t>
            </a:r>
            <a:r>
              <a:rPr lang="en-US" sz="3600" b="1" err="1">
                <a:solidFill>
                  <a:schemeClr val="bg1"/>
                </a:solidFill>
                <a:latin typeface="Arial"/>
                <a:cs typeface="Arial"/>
              </a:rPr>
              <a:t>KMb</a:t>
            </a:r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)?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0C4DE-6E65-93FF-36BC-4108757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2914998"/>
            <a:ext cx="10007600" cy="3414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800"/>
              </a:spcBef>
              <a:buFont typeface="Calibri" panose="020B0604020202020204" pitchFamily="34" charset="0"/>
              <a:buChar char="-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term, but essentially….</a:t>
            </a:r>
            <a:endParaRPr lang="en-US"/>
          </a:p>
          <a:p>
            <a:pPr>
              <a:spcBef>
                <a:spcPts val="800"/>
              </a:spcBef>
              <a:buFont typeface="Calibri" panose="020B0604020202020204" pitchFamily="34" charset="0"/>
              <a:buChar char="-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Is a systematic approach to getting </a:t>
            </a: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“the right information”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“the right people”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“the right time”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US" sz="3600" b="1">
                <a:solidFill>
                  <a:srgbClr val="000000"/>
                </a:solidFill>
                <a:latin typeface="Arial"/>
                <a:cs typeface="Arial"/>
              </a:rPr>
              <a:t>“the right way.”</a:t>
            </a:r>
          </a:p>
          <a:p>
            <a:pPr algn="r">
              <a:spcBef>
                <a:spcPts val="800"/>
              </a:spcBef>
              <a:buFont typeface="Calibri" panose="020B0604020202020204" pitchFamily="34" charset="0"/>
              <a:buChar char="-"/>
            </a:pPr>
            <a:r>
              <a:rPr lang="en-US" sz="2000" dirty="0">
                <a:latin typeface="Arial"/>
                <a:cs typeface="Arial"/>
              </a:rPr>
              <a:t>Research Impact Canada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Calibri" panose="020B0604020202020204" pitchFamily="34" charset="0"/>
              <a:buChar char="-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C7B2040-D4BF-38B2-BC62-343B236A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3" y="668818"/>
            <a:ext cx="2798463" cy="1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5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6977BF-ECA9-1A9B-32A5-6376EA609AC0}"/>
              </a:ext>
            </a:extLst>
          </p:cNvPr>
          <p:cNvSpPr/>
          <p:nvPr/>
        </p:nvSpPr>
        <p:spPr>
          <a:xfrm>
            <a:off x="7877577" y="2629437"/>
            <a:ext cx="1803042" cy="676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030BD12-E540-715B-3770-141136C9F1A4}"/>
              </a:ext>
            </a:extLst>
          </p:cNvPr>
          <p:cNvSpPr/>
          <p:nvPr/>
        </p:nvSpPr>
        <p:spPr>
          <a:xfrm>
            <a:off x="645491" y="736254"/>
            <a:ext cx="5909688" cy="1325563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A94A-4158-141F-D488-9B4ADEEB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KMb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Categories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982623-FE9D-0FB2-3687-A64203047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922" y="2460989"/>
            <a:ext cx="4805820" cy="4111256"/>
          </a:xfrm>
        </p:spPr>
        <p:txBody>
          <a:bodyPr/>
          <a:lstStyle/>
          <a:p>
            <a:endParaRPr lang="en-US"/>
          </a:p>
          <a:p>
            <a:pPr marL="0" indent="0" algn="ctr">
              <a:buNone/>
            </a:pPr>
            <a:r>
              <a:rPr lang="en-US" b="1"/>
              <a:t>End-of-Grant</a:t>
            </a:r>
          </a:p>
          <a:p>
            <a:pPr marL="0" indent="0" algn="ctr">
              <a:buNone/>
            </a:pPr>
            <a:endParaRPr lang="en-US"/>
          </a:p>
          <a:p>
            <a:r>
              <a:rPr lang="en-US"/>
              <a:t>Researcher develops &amp; implements plan</a:t>
            </a:r>
          </a:p>
          <a:p>
            <a:r>
              <a:rPr lang="en-US"/>
              <a:t>Can involve more intensive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171E-F5C5-D00F-14C6-27EF5219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2735" y="2460989"/>
            <a:ext cx="5087656" cy="4111256"/>
          </a:xfrm>
          <a:ln>
            <a:solidFill>
              <a:srgbClr val="0B6A4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b="1"/>
              <a:t>Integrated</a:t>
            </a:r>
          </a:p>
          <a:p>
            <a:pPr marL="0" indent="0" algn="ctr">
              <a:buNone/>
            </a:pPr>
            <a:endParaRPr lang="en-US"/>
          </a:p>
          <a:p>
            <a:r>
              <a:rPr lang="en-US"/>
              <a:t>Engage potential knowledge users throughout the research process</a:t>
            </a:r>
          </a:p>
          <a:p>
            <a:r>
              <a:rPr lang="en-US"/>
              <a:t>Greater impact, as findings are more likely to be directly implemented</a:t>
            </a: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C7B2040-D4BF-38B2-BC62-343B236A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3" y="668818"/>
            <a:ext cx="2798463" cy="1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7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030BD12-E540-715B-3770-141136C9F1A4}"/>
              </a:ext>
            </a:extLst>
          </p:cNvPr>
          <p:cNvSpPr/>
          <p:nvPr/>
        </p:nvSpPr>
        <p:spPr>
          <a:xfrm>
            <a:off x="645491" y="736254"/>
            <a:ext cx="5909688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A94A-4158-141F-D488-9B4ADEEB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90" y="789607"/>
            <a:ext cx="5114042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KMb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0C4DE-6E65-93FF-36BC-4108757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2914998"/>
            <a:ext cx="10007600" cy="341409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standardized approach to disseminating your research findings</a:t>
            </a:r>
          </a:p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tangible outputs</a:t>
            </a:r>
          </a:p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one-way flow of information or a “push strategy”</a:t>
            </a:r>
          </a:p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an end-of-research activity</a:t>
            </a:r>
          </a:p>
          <a:p>
            <a:pPr>
              <a:spcBef>
                <a:spcPts val="800"/>
              </a:spcBef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communications strategy</a:t>
            </a:r>
          </a:p>
          <a:p>
            <a:pPr>
              <a:spcBef>
                <a:spcPts val="800"/>
              </a:spcBef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C7B2040-D4BF-38B2-BC62-343B236A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3" y="668818"/>
            <a:ext cx="2798463" cy="1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030BD12-E540-715B-3770-141136C9F1A4}"/>
              </a:ext>
            </a:extLst>
          </p:cNvPr>
          <p:cNvSpPr/>
          <p:nvPr/>
        </p:nvSpPr>
        <p:spPr>
          <a:xfrm>
            <a:off x="645491" y="736254"/>
            <a:ext cx="5909688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A94A-4158-141F-D488-9B4ADEEB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90" y="789607"/>
            <a:ext cx="5114042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0C4DE-6E65-93FF-36BC-4108757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2914998"/>
            <a:ext cx="10007600" cy="34140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Ensures evidence informs practice, policy and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More timely prevention, treatment &amp; policy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Ensures practice informs research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Addressing ‘real world’ problems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Ensures investments in research has an impact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Ensures accountability</a:t>
            </a: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C7B2040-D4BF-38B2-BC62-343B236A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3" y="668818"/>
            <a:ext cx="2798463" cy="1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7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030BD12-E540-715B-3770-141136C9F1A4}"/>
              </a:ext>
            </a:extLst>
          </p:cNvPr>
          <p:cNvSpPr/>
          <p:nvPr/>
        </p:nvSpPr>
        <p:spPr>
          <a:xfrm>
            <a:off x="645491" y="736254"/>
            <a:ext cx="5909688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A94A-4158-141F-D488-9B4ADEEB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90" y="789607"/>
            <a:ext cx="5114042" cy="1325563"/>
          </a:xfrm>
        </p:spPr>
        <p:txBody>
          <a:bodyPr>
            <a:normAutofit/>
          </a:bodyPr>
          <a:lstStyle/>
          <a:p>
            <a:r>
              <a:rPr lang="en-US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KMb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Examples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0C4DE-6E65-93FF-36BC-4108757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19" y="2707654"/>
            <a:ext cx="3135416" cy="34140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Infographics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Plain language summaries/Fact sheets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Toolkits/Handbooks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Scholarly publications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C7B2040-D4BF-38B2-BC62-343B236A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3" y="668818"/>
            <a:ext cx="2798463" cy="1567139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6F7B83B-52DE-DFB2-9F0E-E17111B8741C}"/>
              </a:ext>
            </a:extLst>
          </p:cNvPr>
          <p:cNvSpPr txBox="1">
            <a:spLocks/>
          </p:cNvSpPr>
          <p:nvPr/>
        </p:nvSpPr>
        <p:spPr>
          <a:xfrm>
            <a:off x="3701094" y="2707654"/>
            <a:ext cx="4789811" cy="341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 marL="0" indent="0" algn="ctr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Media events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Conferences/Unconferences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Annual meetings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Training sessions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Stakeholder events/Forums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1566ED8-6991-8FA2-5B8C-E11174F87C49}"/>
              </a:ext>
            </a:extLst>
          </p:cNvPr>
          <p:cNvSpPr txBox="1">
            <a:spLocks/>
          </p:cNvSpPr>
          <p:nvPr/>
        </p:nvSpPr>
        <p:spPr>
          <a:xfrm>
            <a:off x="8253449" y="2707654"/>
            <a:ext cx="3135416" cy="3414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4700" b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Community of Practice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Listserv’s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Townhalls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Lunch &amp; Learns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6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7CCA8CF-03FF-D936-37E0-D45701EEA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529690"/>
              </p:ext>
            </p:extLst>
          </p:nvPr>
        </p:nvGraphicFramePr>
        <p:xfrm>
          <a:off x="119231" y="2742298"/>
          <a:ext cx="4709977" cy="324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0D570A1-1B70-BFC1-3EC2-4BED252FF302}"/>
              </a:ext>
            </a:extLst>
          </p:cNvPr>
          <p:cNvSpPr/>
          <p:nvPr/>
        </p:nvSpPr>
        <p:spPr>
          <a:xfrm>
            <a:off x="1145924" y="813557"/>
            <a:ext cx="5107027" cy="1294294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C88288B-B1EF-454D-6C9B-E78E6F2D56DE}"/>
              </a:ext>
            </a:extLst>
          </p:cNvPr>
          <p:cNvSpPr txBox="1">
            <a:spLocks/>
          </p:cNvSpPr>
          <p:nvPr/>
        </p:nvSpPr>
        <p:spPr>
          <a:xfrm>
            <a:off x="1145924" y="865011"/>
            <a:ext cx="4965605" cy="119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2960">
              <a:spcAft>
                <a:spcPts val="600"/>
              </a:spcAft>
            </a:pPr>
            <a:r>
              <a:rPr lang="en-US" sz="396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Arts-Based </a:t>
            </a:r>
            <a:r>
              <a:rPr lang="en-US" sz="3960" b="1" kern="120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KMb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2D9A114-21EE-471E-8A08-7D3AD6D6C1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62" y="643466"/>
            <a:ext cx="2528875" cy="1416169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6D33351-BA23-9AD3-A1CB-46AB59347E98}"/>
              </a:ext>
            </a:extLst>
          </p:cNvPr>
          <p:cNvSpPr txBox="1">
            <a:spLocks/>
          </p:cNvSpPr>
          <p:nvPr/>
        </p:nvSpPr>
        <p:spPr>
          <a:xfrm>
            <a:off x="3209925" y="2612936"/>
            <a:ext cx="8982075" cy="337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indent="-205740" defTabSz="822960">
              <a:spcBef>
                <a:spcPts val="900"/>
              </a:spcBef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 approaches unintentionally exclude different forms of knowledge and populations</a:t>
            </a:r>
          </a:p>
          <a:p>
            <a:pPr marL="205740" indent="-205740" defTabSz="822960">
              <a:spcBef>
                <a:spcPts val="900"/>
              </a:spcBef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Powerful mechanism for: </a:t>
            </a:r>
          </a:p>
          <a:p>
            <a:pPr marL="617220" lvl="1" indent="-205740" defTabSz="822960">
              <a:spcBef>
                <a:spcPts val="450"/>
              </a:spcBef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Empowering individuals to become active agents of change</a:t>
            </a:r>
          </a:p>
          <a:p>
            <a:pPr marL="617220" lvl="1" indent="-205740" defTabSz="822960">
              <a:spcBef>
                <a:spcPts val="450"/>
              </a:spcBef>
            </a:pPr>
            <a:r>
              <a:rPr lang="en-US" sz="1700"/>
              <a:t>Challenging and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balancing traditional power dynamics </a:t>
            </a:r>
          </a:p>
          <a:p>
            <a:pPr marL="617220" lvl="1" indent="-205740" defTabSz="822960">
              <a:spcBef>
                <a:spcPts val="450"/>
              </a:spcBef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self-esteem, self-efficacy &amp; civic engagement </a:t>
            </a:r>
          </a:p>
          <a:p>
            <a:pPr marL="617220" lvl="1" indent="-205740" defTabSz="822960">
              <a:spcBef>
                <a:spcPts val="450"/>
              </a:spcBef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Bridging the gap between research &amp; community practice</a:t>
            </a:r>
          </a:p>
          <a:p>
            <a:pPr marL="617220" lvl="1" indent="-205740" defTabSz="822960">
              <a:spcBef>
                <a:spcPts val="450"/>
              </a:spcBef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Improving effectiveness of </a:t>
            </a:r>
            <a:r>
              <a:rPr lang="en-US" sz="17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KMb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products while encouraging self-expression &amp; media literacy</a:t>
            </a:r>
          </a:p>
          <a:p>
            <a:pPr marL="205740" indent="-205740" defTabSz="822960">
              <a:spcBef>
                <a:spcPts val="900"/>
              </a:spcBef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 appropriate for participatory, community-based/action research </a:t>
            </a:r>
          </a:p>
          <a:p>
            <a:pPr marL="617220" lvl="1" indent="-205740" defTabSz="822960">
              <a:spcBef>
                <a:spcPts val="450"/>
              </a:spcBef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17220" lvl="1" indent="-205740" defTabSz="822960">
              <a:spcBef>
                <a:spcPts val="450"/>
              </a:spcBef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sz="1700"/>
          </a:p>
        </p:txBody>
      </p:sp>
      <p:pic>
        <p:nvPicPr>
          <p:cNvPr id="3" name="Picture 2" descr="A green and yellow sign&#10;&#10;Description automatically generated">
            <a:extLst>
              <a:ext uri="{FF2B5EF4-FFF2-40B4-BE49-F238E27FC236}">
                <a16:creationId xmlns:a16="http://schemas.microsoft.com/office/drawing/2014/main" id="{8AFC417D-7E93-7869-83C3-7ACCD1D9D8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65" y="5466495"/>
            <a:ext cx="7609781" cy="12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0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030BD12-E540-715B-3770-141136C9F1A4}"/>
              </a:ext>
            </a:extLst>
          </p:cNvPr>
          <p:cNvSpPr/>
          <p:nvPr/>
        </p:nvSpPr>
        <p:spPr>
          <a:xfrm>
            <a:off x="645491" y="736254"/>
            <a:ext cx="6064067" cy="1432271"/>
          </a:xfrm>
          <a:prstGeom prst="homePlate">
            <a:avLst/>
          </a:prstGeom>
          <a:solidFill>
            <a:srgbClr val="0B6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A94A-4158-141F-D488-9B4ADEEB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90" y="789607"/>
            <a:ext cx="5363424" cy="132556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Ethical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0C4DE-6E65-93FF-36BC-4108757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47" y="2733099"/>
            <a:ext cx="10807718" cy="391275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Power relations and relationship building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Resources (e.g., time, compensation)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May require other forms of skills and expertise (e.g., Artists, IT)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May require ongoing ethical “check-in’s”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Challenge to conventional understanding of research &amp; knowledge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Emotional and embodied work tends to be undervalued and dismissed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Requiring extra work for researchers to “justify” arts-based approaches</a:t>
            </a: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C7B2040-D4BF-38B2-BC62-343B236A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3" y="668818"/>
            <a:ext cx="2798463" cy="1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9EBA2F4F9B941A06AF3AFA1B9E506" ma:contentTypeVersion="20" ma:contentTypeDescription="Create a new document." ma:contentTypeScope="" ma:versionID="a45ec9b0ba09eb46b7dde825673ab51d">
  <xsd:schema xmlns:xsd="http://www.w3.org/2001/XMLSchema" xmlns:xs="http://www.w3.org/2001/XMLSchema" xmlns:p="http://schemas.microsoft.com/office/2006/metadata/properties" xmlns:ns2="beb8b190-1eb5-49b8-86fc-af2ec5946260" xmlns:ns3="98345802-85f9-46c8-833a-4242fb86a324" targetNamespace="http://schemas.microsoft.com/office/2006/metadata/properties" ma:root="true" ma:fieldsID="bb1256a01f6a10998f01e566bf452225" ns2:_="" ns3:_="">
    <xsd:import namespace="beb8b190-1eb5-49b8-86fc-af2ec5946260"/>
    <xsd:import namespace="98345802-85f9-46c8-833a-4242fb86a3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b190-1eb5-49b8-86fc-af2ec5946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be3677b-87c5-40e8-ac02-d012efc35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2" nillable="true" ma:displayName="Status" ma:description="Status of the document: draft or final." ma:format="Dropdown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45802-85f9-46c8-833a-4242fb86a32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2ea3833-6f8b-49d8-a2b4-1d36a918d446}" ma:internalName="TaxCatchAll" ma:showField="CatchAllData" ma:web="98345802-85f9-46c8-833a-4242fb86a3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b8b190-1eb5-49b8-86fc-af2ec5946260">
      <Terms xmlns="http://schemas.microsoft.com/office/infopath/2007/PartnerControls"/>
    </lcf76f155ced4ddcb4097134ff3c332f>
    <Status xmlns="beb8b190-1eb5-49b8-86fc-af2ec5946260" xsi:nil="true"/>
    <TaxCatchAll xmlns="98345802-85f9-46c8-833a-4242fb86a324" xsi:nil="true"/>
  </documentManagement>
</p:properties>
</file>

<file path=customXml/itemProps1.xml><?xml version="1.0" encoding="utf-8"?>
<ds:datastoreItem xmlns:ds="http://schemas.openxmlformats.org/officeDocument/2006/customXml" ds:itemID="{C63ED8AC-C840-4972-8F44-D9A214BC6A7D}">
  <ds:schemaRefs>
    <ds:schemaRef ds:uri="98345802-85f9-46c8-833a-4242fb86a324"/>
    <ds:schemaRef ds:uri="beb8b190-1eb5-49b8-86fc-af2ec5946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243242-A62F-4868-9DDC-8743DC3D41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30314-B026-44C3-A569-672C91AD25D6}">
  <ds:schemaRefs>
    <ds:schemaRef ds:uri="98345802-85f9-46c8-833a-4242fb86a324"/>
    <ds:schemaRef ds:uri="beb8b190-1eb5-49b8-86fc-af2ec594626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Widescreen</PresentationFormat>
  <Paragraphs>184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</vt:lpstr>
      <vt:lpstr>Office Theme</vt:lpstr>
      <vt:lpstr>Impactful Knowledge Mobilization (KMb)    RASI KMb Committee:  Ronda Appell Christina Desnoyers Jennifer Reynolds Dani Robertson-Boersma    </vt:lpstr>
      <vt:lpstr>Outline</vt:lpstr>
      <vt:lpstr>What is Knowledge Mobilization (KMb)? </vt:lpstr>
      <vt:lpstr> KMb Categories </vt:lpstr>
      <vt:lpstr>What KMb is NOT? </vt:lpstr>
      <vt:lpstr>Why is it important? </vt:lpstr>
      <vt:lpstr>KMb Examples </vt:lpstr>
      <vt:lpstr>PowerPoint Presentation</vt:lpstr>
      <vt:lpstr>Challenges &amp; Ethical Considerations</vt:lpstr>
      <vt:lpstr>KMb Plan </vt:lpstr>
      <vt:lpstr>PowerPoint Presentation</vt:lpstr>
      <vt:lpstr>PowerPoint Presentation</vt:lpstr>
      <vt:lpstr>Final Takeaways...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Grant Lifecycle at USask</dc:title>
  <dc:creator>Houseman, Leah</dc:creator>
  <cp:lastModifiedBy>Robertson-Boersma, Dani</cp:lastModifiedBy>
  <cp:revision>2</cp:revision>
  <dcterms:created xsi:type="dcterms:W3CDTF">2023-11-07T14:18:06Z</dcterms:created>
  <dcterms:modified xsi:type="dcterms:W3CDTF">2024-05-22T14:21:52Z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0x0101006B19EBA2F4F9B941A06AF3AFA1B9E506</vt:lpwstr>
  </property>
  <property fmtid="{D5CDD505-2E9C-101B-9397-08002B2CF9AE}" pid="3" name="MediaServiceImageTags">
    <vt:lpwstr/>
  </property>
</Properties>
</file>