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04_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9.jpg" ContentType="image/jpeg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8" r:id="rId1"/>
  </p:sldMasterIdLst>
  <p:notesMasterIdLst>
    <p:notesMasterId r:id="rId19"/>
  </p:notesMasterIdLst>
  <p:sldIdLst>
    <p:sldId id="256" r:id="rId2"/>
    <p:sldId id="267" r:id="rId3"/>
    <p:sldId id="257" r:id="rId4"/>
    <p:sldId id="258" r:id="rId5"/>
    <p:sldId id="259" r:id="rId6"/>
    <p:sldId id="260" r:id="rId7"/>
    <p:sldId id="270" r:id="rId8"/>
    <p:sldId id="271" r:id="rId9"/>
    <p:sldId id="272" r:id="rId10"/>
    <p:sldId id="273" r:id="rId11"/>
    <p:sldId id="274" r:id="rId12"/>
    <p:sldId id="262" r:id="rId13"/>
    <p:sldId id="263" r:id="rId14"/>
    <p:sldId id="265" r:id="rId15"/>
    <p:sldId id="275" r:id="rId16"/>
    <p:sldId id="266" r:id="rId17"/>
    <p:sldId id="268" r:id="rId18"/>
  </p:sldIdLst>
  <p:sldSz cx="18288000" cy="10287000"/>
  <p:notesSz cx="6858000" cy="9144000"/>
  <p:embeddedFontLst>
    <p:embeddedFont>
      <p:font typeface="Lato Bold" panose="020B0604020202020204" charset="0"/>
      <p:regular r:id="rId20"/>
      <p:bold r:id="rId21"/>
    </p:embeddedFont>
    <p:embeddedFont>
      <p:font typeface="Noto Sans" panose="020B0502040504020204" pitchFamily="34" charset="0"/>
      <p:regular r:id="rId22"/>
      <p:bold r:id="rId23"/>
      <p:italic r:id="rId24"/>
      <p:boldItalic r:id="rId25"/>
    </p:embeddedFont>
    <p:embeddedFont>
      <p:font typeface="Noto Sans Bold" panose="020B0802040504020204" charset="0"/>
      <p:regular r:id="rId26"/>
      <p:bold r:id="rId27"/>
    </p:embeddedFont>
    <p:embeddedFont>
      <p:font typeface="Noto Sans Italics" panose="020B0604020202020204" charset="0"/>
      <p:regular r:id="rId28"/>
    </p:embeddedFont>
    <p:embeddedFont>
      <p:font typeface="Playfair Display" panose="00000500000000000000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8F8444-9A5E-E8A9-8D44-63DA5A4245EC}" name="Kumaran, Maha" initials="MK" userId="S::mak977@usask.ca::f690b9a1-0312-40bb-ac75-d39d63befe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D2E0D-C684-49EF-A4CE-504E1AF065C9}" v="48" dt="2024-12-12T16:31:22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569" autoAdjust="0"/>
  </p:normalViewPr>
  <p:slideViewPr>
    <p:cSldViewPr snapToGrid="0">
      <p:cViewPr varScale="1">
        <p:scale>
          <a:sx n="41" d="100"/>
          <a:sy n="41" d="100"/>
        </p:scale>
        <p:origin x="24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455AAA-17EA-469D-A792-9000B25262D9}" authorId="{9C8F8444-9A5E-E8A9-8D44-63DA5A4245EC}" status="resolved" created="2024-12-03T17:40:29.867" complete="100000">
    <pc:sldMkLst xmlns:pc="http://schemas.microsoft.com/office/powerpoint/2013/main/command">
      <pc:docMk/>
      <pc:sldMk cId="0" sldId="260"/>
    </pc:sldMkLst>
    <p188:txBody>
      <a:bodyPr/>
      <a:lstStyle/>
      <a:p>
        <a:r>
          <a:rPr lang="en-US"/>
          <a:t>We did not have this in the IILF slides.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D1FA2-A03C-4E8F-B17B-2A564BAB789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0948D8-2C92-4DB3-977D-268FAACDA50A}">
      <dgm:prSet/>
      <dgm:spPr/>
      <dgm:t>
        <a:bodyPr/>
        <a:lstStyle/>
        <a:p>
          <a:r>
            <a:rPr lang="en-US"/>
            <a:t>RECOGNITION / RIGHTS / REDRESS</a:t>
          </a:r>
        </a:p>
      </dgm:t>
    </dgm:pt>
    <dgm:pt modelId="{72B0D8A6-F42F-456E-8AAE-E26275238C38}" type="parTrans" cxnId="{DDFD224D-6B99-4C3F-8344-BD5DF8EC630F}">
      <dgm:prSet/>
      <dgm:spPr/>
      <dgm:t>
        <a:bodyPr/>
        <a:lstStyle/>
        <a:p>
          <a:endParaRPr lang="en-US"/>
        </a:p>
      </dgm:t>
    </dgm:pt>
    <dgm:pt modelId="{7E13A31C-C106-4653-936B-65BB24C406AC}" type="sibTrans" cxnId="{DDFD224D-6B99-4C3F-8344-BD5DF8EC630F}">
      <dgm:prSet/>
      <dgm:spPr/>
      <dgm:t>
        <a:bodyPr/>
        <a:lstStyle/>
        <a:p>
          <a:endParaRPr lang="en-US"/>
        </a:p>
      </dgm:t>
    </dgm:pt>
    <dgm:pt modelId="{809CDD9A-228C-47B2-AF46-21AAD4092004}">
      <dgm:prSet/>
      <dgm:spPr/>
      <dgm:t>
        <a:bodyPr/>
        <a:lstStyle/>
        <a:p>
          <a:r>
            <a:rPr lang="en-US"/>
            <a:t>RESPECT</a:t>
          </a:r>
        </a:p>
      </dgm:t>
    </dgm:pt>
    <dgm:pt modelId="{5396A275-0274-4EFA-A6E3-5FB770E70887}" type="parTrans" cxnId="{BA50E4B7-B85D-489F-BC0B-FBBA9399AEFA}">
      <dgm:prSet/>
      <dgm:spPr/>
      <dgm:t>
        <a:bodyPr/>
        <a:lstStyle/>
        <a:p>
          <a:endParaRPr lang="en-US"/>
        </a:p>
      </dgm:t>
    </dgm:pt>
    <dgm:pt modelId="{75903DEA-ECD5-4148-B7AF-E39B6CDEDB3D}" type="sibTrans" cxnId="{BA50E4B7-B85D-489F-BC0B-FBBA9399AEFA}">
      <dgm:prSet/>
      <dgm:spPr/>
      <dgm:t>
        <a:bodyPr/>
        <a:lstStyle/>
        <a:p>
          <a:endParaRPr lang="en-US"/>
        </a:p>
      </dgm:t>
    </dgm:pt>
    <dgm:pt modelId="{A517F319-8C88-40B9-8839-E46F699D932F}">
      <dgm:prSet/>
      <dgm:spPr/>
      <dgm:t>
        <a:bodyPr/>
        <a:lstStyle/>
        <a:p>
          <a:r>
            <a:rPr lang="en-US"/>
            <a:t>RELATIONSHIPS / RECONCILIATION</a:t>
          </a:r>
        </a:p>
      </dgm:t>
    </dgm:pt>
    <dgm:pt modelId="{E3C97C1C-BE3B-4179-8097-5FAA65437574}" type="parTrans" cxnId="{527A0BEC-ABD8-48DD-8E3B-DAA293486C89}">
      <dgm:prSet/>
      <dgm:spPr/>
      <dgm:t>
        <a:bodyPr/>
        <a:lstStyle/>
        <a:p>
          <a:endParaRPr lang="en-US"/>
        </a:p>
      </dgm:t>
    </dgm:pt>
    <dgm:pt modelId="{0F029929-DB0B-4399-B689-19D20644EC82}" type="sibTrans" cxnId="{527A0BEC-ABD8-48DD-8E3B-DAA293486C89}">
      <dgm:prSet/>
      <dgm:spPr/>
      <dgm:t>
        <a:bodyPr/>
        <a:lstStyle/>
        <a:p>
          <a:endParaRPr lang="en-US"/>
        </a:p>
      </dgm:t>
    </dgm:pt>
    <dgm:pt modelId="{81648A7B-803A-4874-B4DA-4C9605FC87E4}">
      <dgm:prSet/>
      <dgm:spPr/>
      <dgm:t>
        <a:bodyPr/>
        <a:lstStyle/>
        <a:p>
          <a:r>
            <a:rPr lang="en-US"/>
            <a:t>RELEVANCE</a:t>
          </a:r>
        </a:p>
      </dgm:t>
    </dgm:pt>
    <dgm:pt modelId="{81FDB7C6-4BBA-4D05-BA05-482C52CB4509}" type="parTrans" cxnId="{CF74105F-1350-45C7-990F-0806499C8781}">
      <dgm:prSet/>
      <dgm:spPr/>
      <dgm:t>
        <a:bodyPr/>
        <a:lstStyle/>
        <a:p>
          <a:endParaRPr lang="en-US"/>
        </a:p>
      </dgm:t>
    </dgm:pt>
    <dgm:pt modelId="{679314C4-8E28-41CC-AF9A-1D039EFC031B}" type="sibTrans" cxnId="{CF74105F-1350-45C7-990F-0806499C8781}">
      <dgm:prSet/>
      <dgm:spPr/>
      <dgm:t>
        <a:bodyPr/>
        <a:lstStyle/>
        <a:p>
          <a:endParaRPr lang="en-US"/>
        </a:p>
      </dgm:t>
    </dgm:pt>
    <dgm:pt modelId="{4C9A5BC1-F195-47C3-AD1E-6E9ACB44061B}">
      <dgm:prSet/>
      <dgm:spPr/>
      <dgm:t>
        <a:bodyPr/>
        <a:lstStyle/>
        <a:p>
          <a:r>
            <a:rPr lang="en-US"/>
            <a:t>RECIPROCITY</a:t>
          </a:r>
        </a:p>
      </dgm:t>
    </dgm:pt>
    <dgm:pt modelId="{D5083C45-C758-4EC4-B0F1-7741E4600A11}" type="parTrans" cxnId="{DCD1EA15-1355-40C3-91E7-F9D203BAE6EB}">
      <dgm:prSet/>
      <dgm:spPr/>
      <dgm:t>
        <a:bodyPr/>
        <a:lstStyle/>
        <a:p>
          <a:endParaRPr lang="en-US"/>
        </a:p>
      </dgm:t>
    </dgm:pt>
    <dgm:pt modelId="{C96AF8A6-B4DF-4E27-92BD-4C24E69D6ED2}" type="sibTrans" cxnId="{DCD1EA15-1355-40C3-91E7-F9D203BAE6EB}">
      <dgm:prSet/>
      <dgm:spPr/>
      <dgm:t>
        <a:bodyPr/>
        <a:lstStyle/>
        <a:p>
          <a:endParaRPr lang="en-US"/>
        </a:p>
      </dgm:t>
    </dgm:pt>
    <dgm:pt modelId="{3BECB272-3FA1-44B5-A9AA-DA79E74CFDC1}">
      <dgm:prSet/>
      <dgm:spPr/>
      <dgm:t>
        <a:bodyPr/>
        <a:lstStyle/>
        <a:p>
          <a:r>
            <a:rPr lang="en-US"/>
            <a:t>RESPONSIBILITY / RESPONSIVENESS</a:t>
          </a:r>
        </a:p>
      </dgm:t>
    </dgm:pt>
    <dgm:pt modelId="{DC26404B-A5F6-4384-98A1-2E5FF9F7679E}" type="parTrans" cxnId="{00CFF66F-05EB-44DE-9CB8-484C73D420F3}">
      <dgm:prSet/>
      <dgm:spPr/>
      <dgm:t>
        <a:bodyPr/>
        <a:lstStyle/>
        <a:p>
          <a:endParaRPr lang="en-US"/>
        </a:p>
      </dgm:t>
    </dgm:pt>
    <dgm:pt modelId="{AF5EAC7C-1104-475D-9562-7129146DAF3F}" type="sibTrans" cxnId="{00CFF66F-05EB-44DE-9CB8-484C73D420F3}">
      <dgm:prSet/>
      <dgm:spPr/>
      <dgm:t>
        <a:bodyPr/>
        <a:lstStyle/>
        <a:p>
          <a:endParaRPr lang="en-US"/>
        </a:p>
      </dgm:t>
    </dgm:pt>
    <dgm:pt modelId="{BC566C12-2474-4168-B19C-28696C639F5C}">
      <dgm:prSet/>
      <dgm:spPr/>
      <dgm:t>
        <a:bodyPr/>
        <a:lstStyle/>
        <a:p>
          <a:r>
            <a:rPr lang="en-US"/>
            <a:t>REPRESENTATION</a:t>
          </a:r>
        </a:p>
      </dgm:t>
    </dgm:pt>
    <dgm:pt modelId="{16014B30-2D23-4E5A-BF8F-2FAA63E3E0CA}" type="parTrans" cxnId="{38DF41A0-63D0-434B-88ED-DFD6CB8246AF}">
      <dgm:prSet/>
      <dgm:spPr/>
      <dgm:t>
        <a:bodyPr/>
        <a:lstStyle/>
        <a:p>
          <a:endParaRPr lang="en-US"/>
        </a:p>
      </dgm:t>
    </dgm:pt>
    <dgm:pt modelId="{F6DFF845-9552-4FE5-9527-A56E7CD493EC}" type="sibTrans" cxnId="{38DF41A0-63D0-434B-88ED-DFD6CB8246AF}">
      <dgm:prSet/>
      <dgm:spPr/>
      <dgm:t>
        <a:bodyPr/>
        <a:lstStyle/>
        <a:p>
          <a:endParaRPr lang="en-US"/>
        </a:p>
      </dgm:t>
    </dgm:pt>
    <dgm:pt modelId="{FB1570A3-4AED-49AD-995F-2C995E87B1CA}" type="pres">
      <dgm:prSet presAssocID="{B87D1FA2-A03C-4E8F-B17B-2A564BAB789F}" presName="vert0" presStyleCnt="0">
        <dgm:presLayoutVars>
          <dgm:dir/>
          <dgm:animOne val="branch"/>
          <dgm:animLvl val="lvl"/>
        </dgm:presLayoutVars>
      </dgm:prSet>
      <dgm:spPr/>
    </dgm:pt>
    <dgm:pt modelId="{6EB26C3C-B65E-4B49-9E00-A1B260028E74}" type="pres">
      <dgm:prSet presAssocID="{B70948D8-2C92-4DB3-977D-268FAACDA50A}" presName="thickLine" presStyleLbl="alignNode1" presStyleIdx="0" presStyleCnt="7"/>
      <dgm:spPr/>
    </dgm:pt>
    <dgm:pt modelId="{CE372D05-A564-48F1-88B8-BB947F6C20C3}" type="pres">
      <dgm:prSet presAssocID="{B70948D8-2C92-4DB3-977D-268FAACDA50A}" presName="horz1" presStyleCnt="0"/>
      <dgm:spPr/>
    </dgm:pt>
    <dgm:pt modelId="{07C69D95-C67A-4BDC-92C8-AAE38780411E}" type="pres">
      <dgm:prSet presAssocID="{B70948D8-2C92-4DB3-977D-268FAACDA50A}" presName="tx1" presStyleLbl="revTx" presStyleIdx="0" presStyleCnt="7"/>
      <dgm:spPr/>
    </dgm:pt>
    <dgm:pt modelId="{F920778E-A81A-4C4F-A119-1AA0081FADDB}" type="pres">
      <dgm:prSet presAssocID="{B70948D8-2C92-4DB3-977D-268FAACDA50A}" presName="vert1" presStyleCnt="0"/>
      <dgm:spPr/>
    </dgm:pt>
    <dgm:pt modelId="{DFAF212B-1BC6-4840-A813-1A990BC45DC9}" type="pres">
      <dgm:prSet presAssocID="{809CDD9A-228C-47B2-AF46-21AAD4092004}" presName="thickLine" presStyleLbl="alignNode1" presStyleIdx="1" presStyleCnt="7"/>
      <dgm:spPr/>
    </dgm:pt>
    <dgm:pt modelId="{491F2BF3-4C33-426C-B3D9-45C0E7905178}" type="pres">
      <dgm:prSet presAssocID="{809CDD9A-228C-47B2-AF46-21AAD4092004}" presName="horz1" presStyleCnt="0"/>
      <dgm:spPr/>
    </dgm:pt>
    <dgm:pt modelId="{D026BD99-E4C4-4352-B433-2A27981C2311}" type="pres">
      <dgm:prSet presAssocID="{809CDD9A-228C-47B2-AF46-21AAD4092004}" presName="tx1" presStyleLbl="revTx" presStyleIdx="1" presStyleCnt="7"/>
      <dgm:spPr/>
    </dgm:pt>
    <dgm:pt modelId="{0E7D2C48-F749-420E-9890-3FEFAE3A88B5}" type="pres">
      <dgm:prSet presAssocID="{809CDD9A-228C-47B2-AF46-21AAD4092004}" presName="vert1" presStyleCnt="0"/>
      <dgm:spPr/>
    </dgm:pt>
    <dgm:pt modelId="{097FD320-6B13-4966-87CE-DF26073CE46D}" type="pres">
      <dgm:prSet presAssocID="{A517F319-8C88-40B9-8839-E46F699D932F}" presName="thickLine" presStyleLbl="alignNode1" presStyleIdx="2" presStyleCnt="7"/>
      <dgm:spPr/>
    </dgm:pt>
    <dgm:pt modelId="{9D77E258-9751-4ED9-9191-2998DE41D8D7}" type="pres">
      <dgm:prSet presAssocID="{A517F319-8C88-40B9-8839-E46F699D932F}" presName="horz1" presStyleCnt="0"/>
      <dgm:spPr/>
    </dgm:pt>
    <dgm:pt modelId="{3CF6D08E-CF0B-409D-8DBA-47410A5265B1}" type="pres">
      <dgm:prSet presAssocID="{A517F319-8C88-40B9-8839-E46F699D932F}" presName="tx1" presStyleLbl="revTx" presStyleIdx="2" presStyleCnt="7"/>
      <dgm:spPr/>
    </dgm:pt>
    <dgm:pt modelId="{ABA532B4-B188-41C5-B873-DAE88E0AFF91}" type="pres">
      <dgm:prSet presAssocID="{A517F319-8C88-40B9-8839-E46F699D932F}" presName="vert1" presStyleCnt="0"/>
      <dgm:spPr/>
    </dgm:pt>
    <dgm:pt modelId="{20324407-BDF7-4E8E-A534-F624B7850FC0}" type="pres">
      <dgm:prSet presAssocID="{81648A7B-803A-4874-B4DA-4C9605FC87E4}" presName="thickLine" presStyleLbl="alignNode1" presStyleIdx="3" presStyleCnt="7"/>
      <dgm:spPr/>
    </dgm:pt>
    <dgm:pt modelId="{358E9741-35E6-41C5-9754-C0631BAA62B1}" type="pres">
      <dgm:prSet presAssocID="{81648A7B-803A-4874-B4DA-4C9605FC87E4}" presName="horz1" presStyleCnt="0"/>
      <dgm:spPr/>
    </dgm:pt>
    <dgm:pt modelId="{EAF75554-080F-45B3-984F-89357A3C7C1D}" type="pres">
      <dgm:prSet presAssocID="{81648A7B-803A-4874-B4DA-4C9605FC87E4}" presName="tx1" presStyleLbl="revTx" presStyleIdx="3" presStyleCnt="7"/>
      <dgm:spPr/>
    </dgm:pt>
    <dgm:pt modelId="{0E5B6984-4A4F-4D58-B4ED-DFC725F484B1}" type="pres">
      <dgm:prSet presAssocID="{81648A7B-803A-4874-B4DA-4C9605FC87E4}" presName="vert1" presStyleCnt="0"/>
      <dgm:spPr/>
    </dgm:pt>
    <dgm:pt modelId="{E1225A52-9F4B-43FC-A5A0-30A661673593}" type="pres">
      <dgm:prSet presAssocID="{4C9A5BC1-F195-47C3-AD1E-6E9ACB44061B}" presName="thickLine" presStyleLbl="alignNode1" presStyleIdx="4" presStyleCnt="7"/>
      <dgm:spPr/>
    </dgm:pt>
    <dgm:pt modelId="{BC283739-C950-4BFB-8A71-0E6E0BAC70B6}" type="pres">
      <dgm:prSet presAssocID="{4C9A5BC1-F195-47C3-AD1E-6E9ACB44061B}" presName="horz1" presStyleCnt="0"/>
      <dgm:spPr/>
    </dgm:pt>
    <dgm:pt modelId="{214A83A2-85F7-4933-ABCF-22A924696FE0}" type="pres">
      <dgm:prSet presAssocID="{4C9A5BC1-F195-47C3-AD1E-6E9ACB44061B}" presName="tx1" presStyleLbl="revTx" presStyleIdx="4" presStyleCnt="7"/>
      <dgm:spPr/>
    </dgm:pt>
    <dgm:pt modelId="{B2055EAA-73DA-4FD4-99DB-21C4A9292035}" type="pres">
      <dgm:prSet presAssocID="{4C9A5BC1-F195-47C3-AD1E-6E9ACB44061B}" presName="vert1" presStyleCnt="0"/>
      <dgm:spPr/>
    </dgm:pt>
    <dgm:pt modelId="{CAC6C032-864D-449D-90CC-FD5D0AF7A158}" type="pres">
      <dgm:prSet presAssocID="{3BECB272-3FA1-44B5-A9AA-DA79E74CFDC1}" presName="thickLine" presStyleLbl="alignNode1" presStyleIdx="5" presStyleCnt="7"/>
      <dgm:spPr/>
    </dgm:pt>
    <dgm:pt modelId="{D054153C-FD7C-47F1-9509-3E4EB6BB2DDF}" type="pres">
      <dgm:prSet presAssocID="{3BECB272-3FA1-44B5-A9AA-DA79E74CFDC1}" presName="horz1" presStyleCnt="0"/>
      <dgm:spPr/>
    </dgm:pt>
    <dgm:pt modelId="{487DFD86-FCFE-47AA-9E45-B7131EFD06DE}" type="pres">
      <dgm:prSet presAssocID="{3BECB272-3FA1-44B5-A9AA-DA79E74CFDC1}" presName="tx1" presStyleLbl="revTx" presStyleIdx="5" presStyleCnt="7"/>
      <dgm:spPr/>
    </dgm:pt>
    <dgm:pt modelId="{A6E37F07-758D-44D5-9394-7C5DA6A3EA17}" type="pres">
      <dgm:prSet presAssocID="{3BECB272-3FA1-44B5-A9AA-DA79E74CFDC1}" presName="vert1" presStyleCnt="0"/>
      <dgm:spPr/>
    </dgm:pt>
    <dgm:pt modelId="{63CE6E37-B73A-44B1-A289-917578181251}" type="pres">
      <dgm:prSet presAssocID="{BC566C12-2474-4168-B19C-28696C639F5C}" presName="thickLine" presStyleLbl="alignNode1" presStyleIdx="6" presStyleCnt="7"/>
      <dgm:spPr/>
    </dgm:pt>
    <dgm:pt modelId="{3A047D21-0A6C-4B80-AAFD-C1F220ABE1F8}" type="pres">
      <dgm:prSet presAssocID="{BC566C12-2474-4168-B19C-28696C639F5C}" presName="horz1" presStyleCnt="0"/>
      <dgm:spPr/>
    </dgm:pt>
    <dgm:pt modelId="{0BF9A976-0367-481F-9F67-8B9496EC94F3}" type="pres">
      <dgm:prSet presAssocID="{BC566C12-2474-4168-B19C-28696C639F5C}" presName="tx1" presStyleLbl="revTx" presStyleIdx="6" presStyleCnt="7"/>
      <dgm:spPr/>
    </dgm:pt>
    <dgm:pt modelId="{446E77AE-669D-4988-9CAA-9E3F78784BE8}" type="pres">
      <dgm:prSet presAssocID="{BC566C12-2474-4168-B19C-28696C639F5C}" presName="vert1" presStyleCnt="0"/>
      <dgm:spPr/>
    </dgm:pt>
  </dgm:ptLst>
  <dgm:cxnLst>
    <dgm:cxn modelId="{0C7A7501-AEFB-410B-BC92-54C7ABAFAF7C}" type="presOf" srcId="{BC566C12-2474-4168-B19C-28696C639F5C}" destId="{0BF9A976-0367-481F-9F67-8B9496EC94F3}" srcOrd="0" destOrd="0" presId="urn:microsoft.com/office/officeart/2008/layout/LinedList"/>
    <dgm:cxn modelId="{2FC9240D-AD22-4E70-9EDF-5399695DB562}" type="presOf" srcId="{81648A7B-803A-4874-B4DA-4C9605FC87E4}" destId="{EAF75554-080F-45B3-984F-89357A3C7C1D}" srcOrd="0" destOrd="0" presId="urn:microsoft.com/office/officeart/2008/layout/LinedList"/>
    <dgm:cxn modelId="{DCD1EA15-1355-40C3-91E7-F9D203BAE6EB}" srcId="{B87D1FA2-A03C-4E8F-B17B-2A564BAB789F}" destId="{4C9A5BC1-F195-47C3-AD1E-6E9ACB44061B}" srcOrd="4" destOrd="0" parTransId="{D5083C45-C758-4EC4-B0F1-7741E4600A11}" sibTransId="{C96AF8A6-B4DF-4E27-92BD-4C24E69D6ED2}"/>
    <dgm:cxn modelId="{CF74105F-1350-45C7-990F-0806499C8781}" srcId="{B87D1FA2-A03C-4E8F-B17B-2A564BAB789F}" destId="{81648A7B-803A-4874-B4DA-4C9605FC87E4}" srcOrd="3" destOrd="0" parTransId="{81FDB7C6-4BBA-4D05-BA05-482C52CB4509}" sibTransId="{679314C4-8E28-41CC-AF9A-1D039EFC031B}"/>
    <dgm:cxn modelId="{BF00DE42-58E0-4118-84C3-5F7E0926BD28}" type="presOf" srcId="{3BECB272-3FA1-44B5-A9AA-DA79E74CFDC1}" destId="{487DFD86-FCFE-47AA-9E45-B7131EFD06DE}" srcOrd="0" destOrd="0" presId="urn:microsoft.com/office/officeart/2008/layout/LinedList"/>
    <dgm:cxn modelId="{86B9C36B-E43D-46B9-8F68-DB0EC5B6099B}" type="presOf" srcId="{4C9A5BC1-F195-47C3-AD1E-6E9ACB44061B}" destId="{214A83A2-85F7-4933-ABCF-22A924696FE0}" srcOrd="0" destOrd="0" presId="urn:microsoft.com/office/officeart/2008/layout/LinedList"/>
    <dgm:cxn modelId="{DDFD224D-6B99-4C3F-8344-BD5DF8EC630F}" srcId="{B87D1FA2-A03C-4E8F-B17B-2A564BAB789F}" destId="{B70948D8-2C92-4DB3-977D-268FAACDA50A}" srcOrd="0" destOrd="0" parTransId="{72B0D8A6-F42F-456E-8AAE-E26275238C38}" sibTransId="{7E13A31C-C106-4653-936B-65BB24C406AC}"/>
    <dgm:cxn modelId="{00CFF66F-05EB-44DE-9CB8-484C73D420F3}" srcId="{B87D1FA2-A03C-4E8F-B17B-2A564BAB789F}" destId="{3BECB272-3FA1-44B5-A9AA-DA79E74CFDC1}" srcOrd="5" destOrd="0" parTransId="{DC26404B-A5F6-4384-98A1-2E5FF9F7679E}" sibTransId="{AF5EAC7C-1104-475D-9562-7129146DAF3F}"/>
    <dgm:cxn modelId="{882C9252-4EBA-4B39-B76A-0E924443162B}" type="presOf" srcId="{B87D1FA2-A03C-4E8F-B17B-2A564BAB789F}" destId="{FB1570A3-4AED-49AD-995F-2C995E87B1CA}" srcOrd="0" destOrd="0" presId="urn:microsoft.com/office/officeart/2008/layout/LinedList"/>
    <dgm:cxn modelId="{32C8269E-1D49-4D4E-84AB-D31A71385AFA}" type="presOf" srcId="{A517F319-8C88-40B9-8839-E46F699D932F}" destId="{3CF6D08E-CF0B-409D-8DBA-47410A5265B1}" srcOrd="0" destOrd="0" presId="urn:microsoft.com/office/officeart/2008/layout/LinedList"/>
    <dgm:cxn modelId="{38DF41A0-63D0-434B-88ED-DFD6CB8246AF}" srcId="{B87D1FA2-A03C-4E8F-B17B-2A564BAB789F}" destId="{BC566C12-2474-4168-B19C-28696C639F5C}" srcOrd="6" destOrd="0" parTransId="{16014B30-2D23-4E5A-BF8F-2FAA63E3E0CA}" sibTransId="{F6DFF845-9552-4FE5-9527-A56E7CD493EC}"/>
    <dgm:cxn modelId="{8B377AAA-9203-41E3-B49F-71DD032A79C9}" type="presOf" srcId="{B70948D8-2C92-4DB3-977D-268FAACDA50A}" destId="{07C69D95-C67A-4BDC-92C8-AAE38780411E}" srcOrd="0" destOrd="0" presId="urn:microsoft.com/office/officeart/2008/layout/LinedList"/>
    <dgm:cxn modelId="{BA50E4B7-B85D-489F-BC0B-FBBA9399AEFA}" srcId="{B87D1FA2-A03C-4E8F-B17B-2A564BAB789F}" destId="{809CDD9A-228C-47B2-AF46-21AAD4092004}" srcOrd="1" destOrd="0" parTransId="{5396A275-0274-4EFA-A6E3-5FB770E70887}" sibTransId="{75903DEA-ECD5-4148-B7AF-E39B6CDEDB3D}"/>
    <dgm:cxn modelId="{3F68D8CD-3123-4BB9-9C5C-8247D437841D}" type="presOf" srcId="{809CDD9A-228C-47B2-AF46-21AAD4092004}" destId="{D026BD99-E4C4-4352-B433-2A27981C2311}" srcOrd="0" destOrd="0" presId="urn:microsoft.com/office/officeart/2008/layout/LinedList"/>
    <dgm:cxn modelId="{527A0BEC-ABD8-48DD-8E3B-DAA293486C89}" srcId="{B87D1FA2-A03C-4E8F-B17B-2A564BAB789F}" destId="{A517F319-8C88-40B9-8839-E46F699D932F}" srcOrd="2" destOrd="0" parTransId="{E3C97C1C-BE3B-4179-8097-5FAA65437574}" sibTransId="{0F029929-DB0B-4399-B689-19D20644EC82}"/>
    <dgm:cxn modelId="{A5FC1FF6-C356-415A-AED3-7419DF43F3CC}" type="presParOf" srcId="{FB1570A3-4AED-49AD-995F-2C995E87B1CA}" destId="{6EB26C3C-B65E-4B49-9E00-A1B260028E74}" srcOrd="0" destOrd="0" presId="urn:microsoft.com/office/officeart/2008/layout/LinedList"/>
    <dgm:cxn modelId="{0DF1600E-7DAF-4FEE-B5D8-B0D71DF270D4}" type="presParOf" srcId="{FB1570A3-4AED-49AD-995F-2C995E87B1CA}" destId="{CE372D05-A564-48F1-88B8-BB947F6C20C3}" srcOrd="1" destOrd="0" presId="urn:microsoft.com/office/officeart/2008/layout/LinedList"/>
    <dgm:cxn modelId="{F9BC63FD-F092-48A4-A691-E4554E130892}" type="presParOf" srcId="{CE372D05-A564-48F1-88B8-BB947F6C20C3}" destId="{07C69D95-C67A-4BDC-92C8-AAE38780411E}" srcOrd="0" destOrd="0" presId="urn:microsoft.com/office/officeart/2008/layout/LinedList"/>
    <dgm:cxn modelId="{2213AB15-6D60-4DB6-BB58-8034FA828BC6}" type="presParOf" srcId="{CE372D05-A564-48F1-88B8-BB947F6C20C3}" destId="{F920778E-A81A-4C4F-A119-1AA0081FADDB}" srcOrd="1" destOrd="0" presId="urn:microsoft.com/office/officeart/2008/layout/LinedList"/>
    <dgm:cxn modelId="{4E0B0C88-5EA0-420D-BFB5-E872F34BD6A6}" type="presParOf" srcId="{FB1570A3-4AED-49AD-995F-2C995E87B1CA}" destId="{DFAF212B-1BC6-4840-A813-1A990BC45DC9}" srcOrd="2" destOrd="0" presId="urn:microsoft.com/office/officeart/2008/layout/LinedList"/>
    <dgm:cxn modelId="{9C3E6F56-1742-4EAA-AB4A-B8184ED29F22}" type="presParOf" srcId="{FB1570A3-4AED-49AD-995F-2C995E87B1CA}" destId="{491F2BF3-4C33-426C-B3D9-45C0E7905178}" srcOrd="3" destOrd="0" presId="urn:microsoft.com/office/officeart/2008/layout/LinedList"/>
    <dgm:cxn modelId="{B4FF277A-A6CD-4ACC-9036-5008F6092E26}" type="presParOf" srcId="{491F2BF3-4C33-426C-B3D9-45C0E7905178}" destId="{D026BD99-E4C4-4352-B433-2A27981C2311}" srcOrd="0" destOrd="0" presId="urn:microsoft.com/office/officeart/2008/layout/LinedList"/>
    <dgm:cxn modelId="{C2EE6D15-0A75-4A7E-A79B-3F5A55E95DAE}" type="presParOf" srcId="{491F2BF3-4C33-426C-B3D9-45C0E7905178}" destId="{0E7D2C48-F749-420E-9890-3FEFAE3A88B5}" srcOrd="1" destOrd="0" presId="urn:microsoft.com/office/officeart/2008/layout/LinedList"/>
    <dgm:cxn modelId="{C05AF6F5-3AD3-43EE-901A-D51313495ABA}" type="presParOf" srcId="{FB1570A3-4AED-49AD-995F-2C995E87B1CA}" destId="{097FD320-6B13-4966-87CE-DF26073CE46D}" srcOrd="4" destOrd="0" presId="urn:microsoft.com/office/officeart/2008/layout/LinedList"/>
    <dgm:cxn modelId="{D4404B81-5A30-4C3D-BDED-094A43A0DBB9}" type="presParOf" srcId="{FB1570A3-4AED-49AD-995F-2C995E87B1CA}" destId="{9D77E258-9751-4ED9-9191-2998DE41D8D7}" srcOrd="5" destOrd="0" presId="urn:microsoft.com/office/officeart/2008/layout/LinedList"/>
    <dgm:cxn modelId="{9F75294E-D4D9-4444-A6A3-69238E646B62}" type="presParOf" srcId="{9D77E258-9751-4ED9-9191-2998DE41D8D7}" destId="{3CF6D08E-CF0B-409D-8DBA-47410A5265B1}" srcOrd="0" destOrd="0" presId="urn:microsoft.com/office/officeart/2008/layout/LinedList"/>
    <dgm:cxn modelId="{B0BC6FC1-035F-4DBD-8BA2-254747D48BAD}" type="presParOf" srcId="{9D77E258-9751-4ED9-9191-2998DE41D8D7}" destId="{ABA532B4-B188-41C5-B873-DAE88E0AFF91}" srcOrd="1" destOrd="0" presId="urn:microsoft.com/office/officeart/2008/layout/LinedList"/>
    <dgm:cxn modelId="{25DDE0F4-FA09-4456-B603-C0D26F0D927E}" type="presParOf" srcId="{FB1570A3-4AED-49AD-995F-2C995E87B1CA}" destId="{20324407-BDF7-4E8E-A534-F624B7850FC0}" srcOrd="6" destOrd="0" presId="urn:microsoft.com/office/officeart/2008/layout/LinedList"/>
    <dgm:cxn modelId="{C72A9A3F-0D9B-4A9B-8627-FB26204EA15F}" type="presParOf" srcId="{FB1570A3-4AED-49AD-995F-2C995E87B1CA}" destId="{358E9741-35E6-41C5-9754-C0631BAA62B1}" srcOrd="7" destOrd="0" presId="urn:microsoft.com/office/officeart/2008/layout/LinedList"/>
    <dgm:cxn modelId="{83B8EBCF-62EA-4EA2-9B1C-0923EDE561AA}" type="presParOf" srcId="{358E9741-35E6-41C5-9754-C0631BAA62B1}" destId="{EAF75554-080F-45B3-984F-89357A3C7C1D}" srcOrd="0" destOrd="0" presId="urn:microsoft.com/office/officeart/2008/layout/LinedList"/>
    <dgm:cxn modelId="{BAA82712-79EB-4DE3-8A81-C8E9E42DE5ED}" type="presParOf" srcId="{358E9741-35E6-41C5-9754-C0631BAA62B1}" destId="{0E5B6984-4A4F-4D58-B4ED-DFC725F484B1}" srcOrd="1" destOrd="0" presId="urn:microsoft.com/office/officeart/2008/layout/LinedList"/>
    <dgm:cxn modelId="{B414BF8B-51D9-4FF7-961D-069392CBBC95}" type="presParOf" srcId="{FB1570A3-4AED-49AD-995F-2C995E87B1CA}" destId="{E1225A52-9F4B-43FC-A5A0-30A661673593}" srcOrd="8" destOrd="0" presId="urn:microsoft.com/office/officeart/2008/layout/LinedList"/>
    <dgm:cxn modelId="{0769CA07-0C23-44D7-9C46-EE2EDF7E9EFC}" type="presParOf" srcId="{FB1570A3-4AED-49AD-995F-2C995E87B1CA}" destId="{BC283739-C950-4BFB-8A71-0E6E0BAC70B6}" srcOrd="9" destOrd="0" presId="urn:microsoft.com/office/officeart/2008/layout/LinedList"/>
    <dgm:cxn modelId="{F906FD8B-6C48-4318-B502-E863A965987A}" type="presParOf" srcId="{BC283739-C950-4BFB-8A71-0E6E0BAC70B6}" destId="{214A83A2-85F7-4933-ABCF-22A924696FE0}" srcOrd="0" destOrd="0" presId="urn:microsoft.com/office/officeart/2008/layout/LinedList"/>
    <dgm:cxn modelId="{DA1FCE1F-B3D5-4CA8-930D-F07C69573716}" type="presParOf" srcId="{BC283739-C950-4BFB-8A71-0E6E0BAC70B6}" destId="{B2055EAA-73DA-4FD4-99DB-21C4A9292035}" srcOrd="1" destOrd="0" presId="urn:microsoft.com/office/officeart/2008/layout/LinedList"/>
    <dgm:cxn modelId="{3375184E-381D-4338-A85C-A5FFA023D26D}" type="presParOf" srcId="{FB1570A3-4AED-49AD-995F-2C995E87B1CA}" destId="{CAC6C032-864D-449D-90CC-FD5D0AF7A158}" srcOrd="10" destOrd="0" presId="urn:microsoft.com/office/officeart/2008/layout/LinedList"/>
    <dgm:cxn modelId="{286B396D-15B3-4D39-A2D9-18BBF525E264}" type="presParOf" srcId="{FB1570A3-4AED-49AD-995F-2C995E87B1CA}" destId="{D054153C-FD7C-47F1-9509-3E4EB6BB2DDF}" srcOrd="11" destOrd="0" presId="urn:microsoft.com/office/officeart/2008/layout/LinedList"/>
    <dgm:cxn modelId="{64633153-0187-47CF-8B04-F80367DDCEA6}" type="presParOf" srcId="{D054153C-FD7C-47F1-9509-3E4EB6BB2DDF}" destId="{487DFD86-FCFE-47AA-9E45-B7131EFD06DE}" srcOrd="0" destOrd="0" presId="urn:microsoft.com/office/officeart/2008/layout/LinedList"/>
    <dgm:cxn modelId="{02366F39-FD8E-40E7-B302-955E453EB1D2}" type="presParOf" srcId="{D054153C-FD7C-47F1-9509-3E4EB6BB2DDF}" destId="{A6E37F07-758D-44D5-9394-7C5DA6A3EA17}" srcOrd="1" destOrd="0" presId="urn:microsoft.com/office/officeart/2008/layout/LinedList"/>
    <dgm:cxn modelId="{2C309D9D-B8B3-498B-B980-232EC9B013B2}" type="presParOf" srcId="{FB1570A3-4AED-49AD-995F-2C995E87B1CA}" destId="{63CE6E37-B73A-44B1-A289-917578181251}" srcOrd="12" destOrd="0" presId="urn:microsoft.com/office/officeart/2008/layout/LinedList"/>
    <dgm:cxn modelId="{B8413FF5-CE82-44C0-9D61-20B83E78C0C8}" type="presParOf" srcId="{FB1570A3-4AED-49AD-995F-2C995E87B1CA}" destId="{3A047D21-0A6C-4B80-AAFD-C1F220ABE1F8}" srcOrd="13" destOrd="0" presId="urn:microsoft.com/office/officeart/2008/layout/LinedList"/>
    <dgm:cxn modelId="{22CEDEEF-2424-49C2-B61B-0BDDAAAD2BAC}" type="presParOf" srcId="{3A047D21-0A6C-4B80-AAFD-C1F220ABE1F8}" destId="{0BF9A976-0367-481F-9F67-8B9496EC94F3}" srcOrd="0" destOrd="0" presId="urn:microsoft.com/office/officeart/2008/layout/LinedList"/>
    <dgm:cxn modelId="{85B8A61B-291A-49D6-B9B5-190E6AA90F33}" type="presParOf" srcId="{3A047D21-0A6C-4B80-AAFD-C1F220ABE1F8}" destId="{446E77AE-669D-4988-9CAA-9E3F78784B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26C3C-B65E-4B49-9E00-A1B260028E74}">
      <dsp:nvSpPr>
        <dsp:cNvPr id="0" name=""/>
        <dsp:cNvSpPr/>
      </dsp:nvSpPr>
      <dsp:spPr>
        <a:xfrm>
          <a:off x="0" y="612"/>
          <a:ext cx="85761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69D95-C67A-4BDC-92C8-AAE38780411E}">
      <dsp:nvSpPr>
        <dsp:cNvPr id="0" name=""/>
        <dsp:cNvSpPr/>
      </dsp:nvSpPr>
      <dsp:spPr>
        <a:xfrm>
          <a:off x="0" y="612"/>
          <a:ext cx="8576155" cy="71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RECOGNITION / RIGHTS / REDRESS</a:t>
          </a:r>
        </a:p>
      </dsp:txBody>
      <dsp:txXfrm>
        <a:off x="0" y="612"/>
        <a:ext cx="8576155" cy="716504"/>
      </dsp:txXfrm>
    </dsp:sp>
    <dsp:sp modelId="{DFAF212B-1BC6-4840-A813-1A990BC45DC9}">
      <dsp:nvSpPr>
        <dsp:cNvPr id="0" name=""/>
        <dsp:cNvSpPr/>
      </dsp:nvSpPr>
      <dsp:spPr>
        <a:xfrm>
          <a:off x="0" y="717117"/>
          <a:ext cx="85761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6BD99-E4C4-4352-B433-2A27981C2311}">
      <dsp:nvSpPr>
        <dsp:cNvPr id="0" name=""/>
        <dsp:cNvSpPr/>
      </dsp:nvSpPr>
      <dsp:spPr>
        <a:xfrm>
          <a:off x="0" y="717117"/>
          <a:ext cx="8576155" cy="71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RESPECT</a:t>
          </a:r>
        </a:p>
      </dsp:txBody>
      <dsp:txXfrm>
        <a:off x="0" y="717117"/>
        <a:ext cx="8576155" cy="716504"/>
      </dsp:txXfrm>
    </dsp:sp>
    <dsp:sp modelId="{097FD320-6B13-4966-87CE-DF26073CE46D}">
      <dsp:nvSpPr>
        <dsp:cNvPr id="0" name=""/>
        <dsp:cNvSpPr/>
      </dsp:nvSpPr>
      <dsp:spPr>
        <a:xfrm>
          <a:off x="0" y="1433621"/>
          <a:ext cx="85761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6D08E-CF0B-409D-8DBA-47410A5265B1}">
      <dsp:nvSpPr>
        <dsp:cNvPr id="0" name=""/>
        <dsp:cNvSpPr/>
      </dsp:nvSpPr>
      <dsp:spPr>
        <a:xfrm>
          <a:off x="0" y="1433621"/>
          <a:ext cx="8576155" cy="71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RELATIONSHIPS / RECONCILIATION</a:t>
          </a:r>
        </a:p>
      </dsp:txBody>
      <dsp:txXfrm>
        <a:off x="0" y="1433621"/>
        <a:ext cx="8576155" cy="716504"/>
      </dsp:txXfrm>
    </dsp:sp>
    <dsp:sp modelId="{20324407-BDF7-4E8E-A534-F624B7850FC0}">
      <dsp:nvSpPr>
        <dsp:cNvPr id="0" name=""/>
        <dsp:cNvSpPr/>
      </dsp:nvSpPr>
      <dsp:spPr>
        <a:xfrm>
          <a:off x="0" y="2150126"/>
          <a:ext cx="85761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75554-080F-45B3-984F-89357A3C7C1D}">
      <dsp:nvSpPr>
        <dsp:cNvPr id="0" name=""/>
        <dsp:cNvSpPr/>
      </dsp:nvSpPr>
      <dsp:spPr>
        <a:xfrm>
          <a:off x="0" y="2150126"/>
          <a:ext cx="8576155" cy="71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RELEVANCE</a:t>
          </a:r>
        </a:p>
      </dsp:txBody>
      <dsp:txXfrm>
        <a:off x="0" y="2150126"/>
        <a:ext cx="8576155" cy="716504"/>
      </dsp:txXfrm>
    </dsp:sp>
    <dsp:sp modelId="{E1225A52-9F4B-43FC-A5A0-30A661673593}">
      <dsp:nvSpPr>
        <dsp:cNvPr id="0" name=""/>
        <dsp:cNvSpPr/>
      </dsp:nvSpPr>
      <dsp:spPr>
        <a:xfrm>
          <a:off x="0" y="2866631"/>
          <a:ext cx="85761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A83A2-85F7-4933-ABCF-22A924696FE0}">
      <dsp:nvSpPr>
        <dsp:cNvPr id="0" name=""/>
        <dsp:cNvSpPr/>
      </dsp:nvSpPr>
      <dsp:spPr>
        <a:xfrm>
          <a:off x="0" y="2866631"/>
          <a:ext cx="8576155" cy="71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RECIPROCITY</a:t>
          </a:r>
        </a:p>
      </dsp:txBody>
      <dsp:txXfrm>
        <a:off x="0" y="2866631"/>
        <a:ext cx="8576155" cy="716504"/>
      </dsp:txXfrm>
    </dsp:sp>
    <dsp:sp modelId="{CAC6C032-864D-449D-90CC-FD5D0AF7A158}">
      <dsp:nvSpPr>
        <dsp:cNvPr id="0" name=""/>
        <dsp:cNvSpPr/>
      </dsp:nvSpPr>
      <dsp:spPr>
        <a:xfrm>
          <a:off x="0" y="3583136"/>
          <a:ext cx="85761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DFD86-FCFE-47AA-9E45-B7131EFD06DE}">
      <dsp:nvSpPr>
        <dsp:cNvPr id="0" name=""/>
        <dsp:cNvSpPr/>
      </dsp:nvSpPr>
      <dsp:spPr>
        <a:xfrm>
          <a:off x="0" y="3583136"/>
          <a:ext cx="8576155" cy="71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RESPONSIBILITY / RESPONSIVENESS</a:t>
          </a:r>
        </a:p>
      </dsp:txBody>
      <dsp:txXfrm>
        <a:off x="0" y="3583136"/>
        <a:ext cx="8576155" cy="716504"/>
      </dsp:txXfrm>
    </dsp:sp>
    <dsp:sp modelId="{63CE6E37-B73A-44B1-A289-917578181251}">
      <dsp:nvSpPr>
        <dsp:cNvPr id="0" name=""/>
        <dsp:cNvSpPr/>
      </dsp:nvSpPr>
      <dsp:spPr>
        <a:xfrm>
          <a:off x="0" y="4299640"/>
          <a:ext cx="85761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9A976-0367-481F-9F67-8B9496EC94F3}">
      <dsp:nvSpPr>
        <dsp:cNvPr id="0" name=""/>
        <dsp:cNvSpPr/>
      </dsp:nvSpPr>
      <dsp:spPr>
        <a:xfrm>
          <a:off x="0" y="4299640"/>
          <a:ext cx="8576155" cy="71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REPRESENTATION</a:t>
          </a:r>
        </a:p>
      </dsp:txBody>
      <dsp:txXfrm>
        <a:off x="0" y="4299640"/>
        <a:ext cx="8576155" cy="716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802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885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30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D2275-594D-47E6-A311-6879B9247B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1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8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2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3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6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6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1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2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4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9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loc.wordpress.com/resourc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8357/kula.13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o-pmtna02.hosted.exlibrisgroup.com/permalink/f/13mcj8r/USaskIII.b29192171" TargetMode="External"/><Relationship Id="rId7" Type="http://schemas.openxmlformats.org/officeDocument/2006/relationships/hyperlink" Target="https://www.mindingthecampus.org/2023/03/30/how-junk-citations-have-discredited-the-academy-part-4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ut.ca/bulletin/2019/02/matilda-effect" TargetMode="External"/><Relationship Id="rId5" Type="http://schemas.openxmlformats.org/officeDocument/2006/relationships/hyperlink" Target="https://doi.org/10.4324/9780429020858" TargetMode="External"/><Relationship Id="rId4" Type="http://schemas.openxmlformats.org/officeDocument/2006/relationships/hyperlink" Target="https://doi.org/10.1101/2020.10.12.33623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tribalcollegejournal.org/the-six-rs-of-indigenous-research/" TargetMode="External"/><Relationship Id="rId3" Type="http://schemas.openxmlformats.org/officeDocument/2006/relationships/hyperlink" Target="https://doi.org/10.18357/kula.135" TargetMode="External"/><Relationship Id="rId7" Type="http://schemas.openxmlformats.org/officeDocument/2006/relationships/hyperlink" Target="https://doi.org/10.1038/s41567-022-01770-1" TargetMode="External"/><Relationship Id="rId2" Type="http://schemas.openxmlformats.org/officeDocument/2006/relationships/hyperlink" Target="https://core.ac.uk/download/pdf/15354145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icworks.cuny.edu/qc_pubs/163/" TargetMode="External"/><Relationship Id="rId11" Type="http://schemas.openxmlformats.org/officeDocument/2006/relationships/hyperlink" Target="https://primo-pmtna02.hosted.exlibrisgroup.com/permalink/f/3k8mfj/USaskIII.b48867299" TargetMode="External"/><Relationship Id="rId5" Type="http://schemas.openxmlformats.org/officeDocument/2006/relationships/hyperlink" Target="https://primo-pmtna02.hosted.exlibrisgroup.com/permalink/f/3k8mfj/USaskIII.b44319204" TargetMode="External"/><Relationship Id="rId10" Type="http://schemas.openxmlformats.org/officeDocument/2006/relationships/hyperlink" Target="https://doi.org/10.1080/23808985.2021.1960180" TargetMode="External"/><Relationship Id="rId4" Type="http://schemas.openxmlformats.org/officeDocument/2006/relationships/hyperlink" Target="https://www.noaa.gov/office-education/stories/7-r-s-of-integrating-tribal-and-indigenous-partnerships-into-aquaculture-literacy" TargetMode="External"/><Relationship Id="rId9" Type="http://schemas.openxmlformats.org/officeDocument/2006/relationships/hyperlink" Target="https://plan.usask.ca/documents/University-Plan-2025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d41586-022-00793-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lorado.edu/education/2020/07/21/help-us-engage-and-advance-citation-justice-alumni-and-graduates-colo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104_0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86595">
            <a:off x="692078" y="1294451"/>
            <a:ext cx="8854344" cy="88543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86595">
            <a:off x="4613" y="718011"/>
            <a:ext cx="4406044" cy="440604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133316" y="2734264"/>
            <a:ext cx="7125984" cy="117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267"/>
              </a:lnSpc>
              <a:spcBef>
                <a:spcPct val="0"/>
              </a:spcBef>
            </a:pPr>
            <a:r>
              <a:rPr lang="en-US" sz="7988" dirty="0">
                <a:solidFill>
                  <a:srgbClr val="242424"/>
                </a:solidFill>
                <a:latin typeface="Playfair Display"/>
              </a:rPr>
              <a:t>Citation Justice</a:t>
            </a:r>
          </a:p>
        </p:txBody>
      </p:sp>
      <p:grpSp>
        <p:nvGrpSpPr>
          <p:cNvPr id="11" name="Group 11"/>
          <p:cNvGrpSpPr/>
          <p:nvPr/>
        </p:nvGrpSpPr>
        <p:grpSpPr>
          <a:xfrm rot="-386595">
            <a:off x="917227" y="2761057"/>
            <a:ext cx="1225515" cy="122551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960723" y="8550734"/>
            <a:ext cx="7125984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9"/>
              </a:lnSpc>
            </a:pPr>
            <a:r>
              <a:rPr lang="en-US" dirty="0">
                <a:solidFill>
                  <a:srgbClr val="242424"/>
                </a:solidFill>
                <a:latin typeface="Noto Sans"/>
                <a:ea typeface="Noto Sans"/>
                <a:cs typeface="Noto Sans"/>
              </a:rPr>
              <a:t>Maha Kumaran and Sheila Laroque</a:t>
            </a:r>
          </a:p>
          <a:p>
            <a:pPr>
              <a:lnSpc>
                <a:spcPts val="3479"/>
              </a:lnSpc>
            </a:pPr>
            <a:r>
              <a:rPr lang="en-US" dirty="0">
                <a:solidFill>
                  <a:srgbClr val="242424"/>
                </a:solidFill>
                <a:latin typeface="Noto Sans"/>
                <a:ea typeface="Noto Sans"/>
                <a:cs typeface="Noto Sans"/>
              </a:rPr>
              <a:t>Research, Scholarly, and Artistic Work (RSAW) Presentation</a:t>
            </a:r>
            <a:endParaRPr lang="en-US" dirty="0">
              <a:solidFill>
                <a:srgbClr val="242424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ts val="3479"/>
              </a:lnSpc>
            </a:pPr>
            <a:r>
              <a:rPr lang="en-US" dirty="0">
                <a:solidFill>
                  <a:srgbClr val="242424"/>
                </a:solidFill>
                <a:latin typeface="Noto Sans"/>
                <a:ea typeface="Noto Sans"/>
                <a:cs typeface="Noto Sans"/>
              </a:rPr>
              <a:t>December 13, 2024</a:t>
            </a:r>
            <a:endParaRPr lang="en-US" dirty="0">
              <a:solidFill>
                <a:srgbClr val="242424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>
              <a:lnSpc>
                <a:spcPts val="3479"/>
              </a:lnSpc>
              <a:spcBef>
                <a:spcPct val="0"/>
              </a:spcBef>
            </a:pPr>
            <a:endParaRPr lang="en-US" sz="3000" dirty="0">
              <a:solidFill>
                <a:srgbClr val="242424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0BA76B-61CC-152F-1D06-F467B5388A91}"/>
              </a:ext>
            </a:extLst>
          </p:cNvPr>
          <p:cNvSpPr txBox="1"/>
          <p:nvPr/>
        </p:nvSpPr>
        <p:spPr>
          <a:xfrm>
            <a:off x="3505200" y="506011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>
              <a:solidFill>
                <a:schemeClr val="bg1"/>
              </a:solidFill>
            </a:endParaRPr>
          </a:p>
          <a:p>
            <a:endParaRPr 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724FE17C-3DA7-918F-019A-2C4DAEA41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48" y="4245348"/>
            <a:ext cx="12662439" cy="392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e7b59b1-af26-4327-94e2-e6514e9c2f4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f6bc796-2340-41ce-ade8-b7792243a3b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96818" y="6972300"/>
            <a:ext cx="2976620" cy="3100227"/>
            <a:chOff x="0" y="-230494"/>
            <a:chExt cx="862701" cy="898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2701" cy="432047"/>
            </a:xfrm>
            <a:custGeom>
              <a:avLst/>
              <a:gdLst/>
              <a:ahLst/>
              <a:cxnLst/>
              <a:rect l="l" t="t" r="r" b="b"/>
              <a:pathLst>
                <a:path w="862701" h="432047">
                  <a:moveTo>
                    <a:pt x="0" y="0"/>
                  </a:moveTo>
                  <a:lnTo>
                    <a:pt x="862701" y="0"/>
                  </a:lnTo>
                  <a:lnTo>
                    <a:pt x="862701" y="432047"/>
                  </a:lnTo>
                  <a:lnTo>
                    <a:pt x="0" y="432047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30494"/>
              <a:ext cx="812800" cy="8985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FFFFFF"/>
                  </a:solidFill>
                  <a:latin typeface="Noto Sans Bold"/>
                </a:rPr>
                <a:t>Eurocentric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76638" y="7767586"/>
            <a:ext cx="1020181" cy="1490714"/>
            <a:chOff x="0" y="0"/>
            <a:chExt cx="295675" cy="4320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5675" cy="432047"/>
            </a:xfrm>
            <a:custGeom>
              <a:avLst/>
              <a:gdLst/>
              <a:ahLst/>
              <a:cxnLst/>
              <a:rect l="l" t="t" r="r" b="b"/>
              <a:pathLst>
                <a:path w="295675" h="432047">
                  <a:moveTo>
                    <a:pt x="0" y="0"/>
                  </a:moveTo>
                  <a:lnTo>
                    <a:pt x="295675" y="0"/>
                  </a:lnTo>
                  <a:lnTo>
                    <a:pt x="295675" y="432047"/>
                  </a:lnTo>
                  <a:lnTo>
                    <a:pt x="0" y="432047"/>
                  </a:ln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242424"/>
                  </a:solidFill>
                  <a:latin typeface="Noto Sans Bold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78141" y="5219701"/>
            <a:ext cx="3862943" cy="3100227"/>
            <a:chOff x="0" y="-274663"/>
            <a:chExt cx="862701" cy="898525"/>
          </a:xfrm>
        </p:grpSpPr>
        <p:sp>
          <p:nvSpPr>
            <p:cNvPr id="9" name="Freeform 9"/>
            <p:cNvSpPr/>
            <p:nvPr/>
          </p:nvSpPr>
          <p:spPr>
            <a:xfrm>
              <a:off x="0" y="-22085"/>
              <a:ext cx="862701" cy="432047"/>
            </a:xfrm>
            <a:custGeom>
              <a:avLst/>
              <a:gdLst/>
              <a:ahLst/>
              <a:cxnLst/>
              <a:rect l="l" t="t" r="r" b="b"/>
              <a:pathLst>
                <a:path w="862701" h="432047">
                  <a:moveTo>
                    <a:pt x="0" y="0"/>
                  </a:moveTo>
                  <a:lnTo>
                    <a:pt x="862701" y="0"/>
                  </a:lnTo>
                  <a:lnTo>
                    <a:pt x="862701" y="432047"/>
                  </a:lnTo>
                  <a:lnTo>
                    <a:pt x="0" y="432047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74663"/>
              <a:ext cx="812800" cy="8985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FFFFFF"/>
                  </a:solidFill>
                  <a:latin typeface="Noto Sans Bold"/>
                </a:rPr>
                <a:t>Decolonizing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57961" y="6108655"/>
            <a:ext cx="1020181" cy="1490714"/>
            <a:chOff x="0" y="0"/>
            <a:chExt cx="295675" cy="4320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5675" cy="432047"/>
            </a:xfrm>
            <a:custGeom>
              <a:avLst/>
              <a:gdLst/>
              <a:ahLst/>
              <a:cxnLst/>
              <a:rect l="l" t="t" r="r" b="b"/>
              <a:pathLst>
                <a:path w="295675" h="432047">
                  <a:moveTo>
                    <a:pt x="0" y="0"/>
                  </a:moveTo>
                  <a:lnTo>
                    <a:pt x="295675" y="0"/>
                  </a:lnTo>
                  <a:lnTo>
                    <a:pt x="295675" y="432047"/>
                  </a:lnTo>
                  <a:lnTo>
                    <a:pt x="0" y="432047"/>
                  </a:ln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242424"/>
                  </a:solidFill>
                  <a:latin typeface="Noto Sans Bold"/>
                </a:rPr>
                <a:t>02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55224" y="3619500"/>
            <a:ext cx="3803376" cy="3100227"/>
            <a:chOff x="0" y="-225424"/>
            <a:chExt cx="862701" cy="8985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62701" cy="432047"/>
            </a:xfrm>
            <a:custGeom>
              <a:avLst/>
              <a:gdLst/>
              <a:ahLst/>
              <a:cxnLst/>
              <a:rect l="l" t="t" r="r" b="b"/>
              <a:pathLst>
                <a:path w="862701" h="432047">
                  <a:moveTo>
                    <a:pt x="0" y="0"/>
                  </a:moveTo>
                  <a:lnTo>
                    <a:pt x="862701" y="0"/>
                  </a:lnTo>
                  <a:lnTo>
                    <a:pt x="862701" y="432047"/>
                  </a:lnTo>
                  <a:lnTo>
                    <a:pt x="0" y="432047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25424"/>
              <a:ext cx="812800" cy="8985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FFFFFF"/>
                  </a:solidFill>
                  <a:latin typeface="Noto Sans Bold"/>
                </a:rPr>
                <a:t>Acknowledging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835044" y="4397293"/>
            <a:ext cx="1020181" cy="1490714"/>
            <a:chOff x="0" y="0"/>
            <a:chExt cx="295675" cy="4320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5675" cy="432047"/>
            </a:xfrm>
            <a:custGeom>
              <a:avLst/>
              <a:gdLst/>
              <a:ahLst/>
              <a:cxnLst/>
              <a:rect l="l" t="t" r="r" b="b"/>
              <a:pathLst>
                <a:path w="295675" h="432047">
                  <a:moveTo>
                    <a:pt x="0" y="0"/>
                  </a:moveTo>
                  <a:lnTo>
                    <a:pt x="295675" y="0"/>
                  </a:lnTo>
                  <a:lnTo>
                    <a:pt x="295675" y="432047"/>
                  </a:lnTo>
                  <a:lnTo>
                    <a:pt x="0" y="432047"/>
                  </a:ln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242424"/>
                  </a:solidFill>
                  <a:latin typeface="Noto Sans Bold"/>
                </a:rPr>
                <a:t>03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98990" y="2020991"/>
            <a:ext cx="2976619" cy="2842846"/>
            <a:chOff x="0" y="-193879"/>
            <a:chExt cx="862701" cy="844161"/>
          </a:xfrm>
        </p:grpSpPr>
        <p:sp>
          <p:nvSpPr>
            <p:cNvPr id="21" name="Freeform 21"/>
            <p:cNvSpPr/>
            <p:nvPr/>
          </p:nvSpPr>
          <p:spPr>
            <a:xfrm>
              <a:off x="0" y="14454"/>
              <a:ext cx="862701" cy="441633"/>
            </a:xfrm>
            <a:custGeom>
              <a:avLst/>
              <a:gdLst/>
              <a:ahLst/>
              <a:cxnLst/>
              <a:rect l="l" t="t" r="r" b="b"/>
              <a:pathLst>
                <a:path w="862701" h="448520">
                  <a:moveTo>
                    <a:pt x="0" y="0"/>
                  </a:moveTo>
                  <a:lnTo>
                    <a:pt x="862701" y="0"/>
                  </a:lnTo>
                  <a:lnTo>
                    <a:pt x="862701" y="448520"/>
                  </a:lnTo>
                  <a:lnTo>
                    <a:pt x="0" y="44852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4810" y="-193879"/>
              <a:ext cx="812800" cy="84416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FFFFFF"/>
                  </a:solidFill>
                  <a:latin typeface="Noto Sans Bold"/>
                </a:rPr>
                <a:t>Stopping Harm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578809" y="2722585"/>
            <a:ext cx="1020181" cy="1490714"/>
            <a:chOff x="0" y="0"/>
            <a:chExt cx="295675" cy="43204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95675" cy="432047"/>
            </a:xfrm>
            <a:custGeom>
              <a:avLst/>
              <a:gdLst/>
              <a:ahLst/>
              <a:cxnLst/>
              <a:rect l="l" t="t" r="r" b="b"/>
              <a:pathLst>
                <a:path w="295675" h="432047">
                  <a:moveTo>
                    <a:pt x="0" y="0"/>
                  </a:moveTo>
                  <a:lnTo>
                    <a:pt x="295675" y="0"/>
                  </a:lnTo>
                  <a:lnTo>
                    <a:pt x="295675" y="432047"/>
                  </a:lnTo>
                  <a:lnTo>
                    <a:pt x="0" y="432047"/>
                  </a:ln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242424"/>
                  </a:solidFill>
                  <a:latin typeface="Noto Sans Bold"/>
                </a:rPr>
                <a:t>04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065726" y="190501"/>
            <a:ext cx="2976620" cy="3100227"/>
            <a:chOff x="0" y="-249364"/>
            <a:chExt cx="862701" cy="89852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62701" cy="432047"/>
            </a:xfrm>
            <a:custGeom>
              <a:avLst/>
              <a:gdLst/>
              <a:ahLst/>
              <a:cxnLst/>
              <a:rect l="l" t="t" r="r" b="b"/>
              <a:pathLst>
                <a:path w="862701" h="432047">
                  <a:moveTo>
                    <a:pt x="0" y="0"/>
                  </a:moveTo>
                  <a:lnTo>
                    <a:pt x="862701" y="0"/>
                  </a:lnTo>
                  <a:lnTo>
                    <a:pt x="862701" y="432047"/>
                  </a:lnTo>
                  <a:lnTo>
                    <a:pt x="0" y="432047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49364"/>
              <a:ext cx="812800" cy="8985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FFFFFF"/>
                  </a:solidFill>
                  <a:latin typeface="Noto Sans Bold"/>
                </a:rPr>
                <a:t>Amplifying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045545" y="1050896"/>
            <a:ext cx="1020181" cy="1490714"/>
            <a:chOff x="0" y="0"/>
            <a:chExt cx="295675" cy="43204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5675" cy="432047"/>
            </a:xfrm>
            <a:custGeom>
              <a:avLst/>
              <a:gdLst/>
              <a:ahLst/>
              <a:cxnLst/>
              <a:rect l="l" t="t" r="r" b="b"/>
              <a:pathLst>
                <a:path w="295675" h="432047">
                  <a:moveTo>
                    <a:pt x="0" y="0"/>
                  </a:moveTo>
                  <a:lnTo>
                    <a:pt x="295675" y="0"/>
                  </a:lnTo>
                  <a:lnTo>
                    <a:pt x="295675" y="432047"/>
                  </a:lnTo>
                  <a:lnTo>
                    <a:pt x="0" y="432047"/>
                  </a:ln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242424"/>
                  </a:solidFill>
                  <a:latin typeface="Noto Sans Bold"/>
                </a:rPr>
                <a:t>05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4223971" y="1241387"/>
            <a:ext cx="4064029" cy="1086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Noto Sans"/>
              </a:rPr>
              <a:t>Amplify the profiles of marginalized researchers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782631" y="2900340"/>
            <a:ext cx="4744559" cy="1086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Noto Sans"/>
              </a:rPr>
              <a:t>Stop harming consequences (Buchanan et al., 2021)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941284" y="4595836"/>
            <a:ext cx="6346716" cy="1086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Noto Sans"/>
              </a:rPr>
              <a:t>Especially the historically undervalued, marginalized, and underrepresent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676074" y="6641340"/>
            <a:ext cx="5585906" cy="368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Noto Sans"/>
              </a:rPr>
              <a:t>Decolonizing and (Re)</a:t>
            </a:r>
            <a:r>
              <a:rPr lang="en-US" sz="3000" err="1">
                <a:solidFill>
                  <a:srgbClr val="000000"/>
                </a:solidFill>
                <a:latin typeface="Noto Sans"/>
              </a:rPr>
              <a:t>conciling</a:t>
            </a:r>
            <a:endParaRPr lang="en-US" sz="300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8004662" y="8508673"/>
            <a:ext cx="8530738" cy="368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Noto Sans"/>
              </a:rPr>
              <a:t>Citing is a Eurocentric Practice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60809" y="698239"/>
            <a:ext cx="6584325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40"/>
              </a:lnSpc>
              <a:spcBef>
                <a:spcPct val="0"/>
              </a:spcBef>
            </a:pPr>
            <a:r>
              <a:rPr lang="en-US" sz="6500" dirty="0">
                <a:solidFill>
                  <a:srgbClr val="242424"/>
                </a:solidFill>
                <a:latin typeface="Playfair Display"/>
              </a:rPr>
              <a:t>Why and What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31395" y="6282642"/>
            <a:ext cx="692243" cy="69224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242424"/>
                  </a:solidFill>
                  <a:latin typeface="Noto Sans Bold"/>
                </a:rPr>
                <a:t>5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5085" y="6812954"/>
            <a:ext cx="692243" cy="69224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6622"/>
              <a:ext cx="812800" cy="736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242424"/>
                  </a:solidFill>
                  <a:latin typeface="Noto Sans Bold"/>
                </a:rPr>
                <a:t>4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31395" y="3095994"/>
            <a:ext cx="692243" cy="69224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242424"/>
                  </a:solidFill>
                  <a:latin typeface="Noto Sans Bold"/>
                </a:rPr>
                <a:t>3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26976" y="6282642"/>
            <a:ext cx="266573" cy="692243"/>
            <a:chOff x="0" y="0"/>
            <a:chExt cx="312998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2998" cy="812800"/>
            </a:xfrm>
            <a:custGeom>
              <a:avLst/>
              <a:gdLst/>
              <a:ahLst/>
              <a:cxnLst/>
              <a:rect l="l" t="t" r="r" b="b"/>
              <a:pathLst>
                <a:path w="312998" h="812800">
                  <a:moveTo>
                    <a:pt x="0" y="0"/>
                  </a:moveTo>
                  <a:lnTo>
                    <a:pt x="312998" y="0"/>
                  </a:lnTo>
                  <a:lnTo>
                    <a:pt x="31299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26645" y="6819787"/>
            <a:ext cx="266573" cy="692243"/>
            <a:chOff x="0" y="0"/>
            <a:chExt cx="312998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998" cy="812800"/>
            </a:xfrm>
            <a:custGeom>
              <a:avLst/>
              <a:gdLst/>
              <a:ahLst/>
              <a:cxnLst/>
              <a:rect l="l" t="t" r="r" b="b"/>
              <a:pathLst>
                <a:path w="312998" h="812800">
                  <a:moveTo>
                    <a:pt x="0" y="0"/>
                  </a:moveTo>
                  <a:lnTo>
                    <a:pt x="312998" y="0"/>
                  </a:lnTo>
                  <a:lnTo>
                    <a:pt x="31299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923638" y="3095994"/>
            <a:ext cx="266573" cy="692243"/>
            <a:chOff x="0" y="0"/>
            <a:chExt cx="312998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2998" cy="812800"/>
            </a:xfrm>
            <a:custGeom>
              <a:avLst/>
              <a:gdLst/>
              <a:ahLst/>
              <a:cxnLst/>
              <a:rect l="l" t="t" r="r" b="b"/>
              <a:pathLst>
                <a:path w="312998" h="812800">
                  <a:moveTo>
                    <a:pt x="0" y="0"/>
                  </a:moveTo>
                  <a:lnTo>
                    <a:pt x="312998" y="0"/>
                  </a:lnTo>
                  <a:lnTo>
                    <a:pt x="31299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733891" y="93764"/>
            <a:ext cx="2401709" cy="242431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1459113"/>
            <a:ext cx="8809361" cy="7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800"/>
              </a:lnSpc>
              <a:spcBef>
                <a:spcPct val="0"/>
              </a:spcBef>
            </a:pPr>
            <a:r>
              <a:rPr lang="en-US" sz="6500">
                <a:solidFill>
                  <a:srgbClr val="242424"/>
                </a:solidFill>
                <a:latin typeface="Playfair Display"/>
              </a:rPr>
              <a:t>Tools That Could Help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95146" y="3048369"/>
            <a:ext cx="6148854" cy="901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Noto Sans"/>
              </a:rPr>
              <a:t>Connected Papers</a:t>
            </a:r>
          </a:p>
          <a:p>
            <a:pPr marL="0" lvl="0" indent="0">
              <a:lnSpc>
                <a:spcPts val="3499"/>
              </a:lnSpc>
              <a:spcBef>
                <a:spcPct val="0"/>
              </a:spcBef>
            </a:pPr>
            <a:endParaRPr lang="en-US" sz="3500" dirty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1584074" y="3207166"/>
            <a:ext cx="609564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Noto Sans"/>
                <a:hlinkClick r:id="rId3" tooltip="https://vimloc.wordpress.com/resources/"/>
              </a:rPr>
              <a:t>Visible Minority Librarians of Canada Network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584074" y="6235017"/>
            <a:ext cx="6551526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Noto Sans"/>
              </a:rPr>
              <a:t>MacLeod, L. (2021). More Than Personal Communication: Templates For Citing Indigenous Elders and Knowledge Keepers. KULA: Knowledge Creation, Dissemination, and Preservation Studies , 5(1). </a:t>
            </a:r>
            <a:r>
              <a:rPr lang="en-US" sz="3000" dirty="0">
                <a:solidFill>
                  <a:srgbClr val="000000"/>
                </a:solidFill>
                <a:latin typeface="Noto Sans"/>
                <a:hlinkClick r:id="rId4" tooltip="https://doi.org/10.18357/kula.135"/>
              </a:rPr>
              <a:t>https://doi.org/10.18357/kula.135</a:t>
            </a:r>
            <a:r>
              <a:rPr lang="en-US" sz="3000" dirty="0">
                <a:solidFill>
                  <a:srgbClr val="000000"/>
                </a:solidFill>
                <a:latin typeface="Noto Sans"/>
              </a:rPr>
              <a:t> 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2354410" y="3095994"/>
            <a:ext cx="266573" cy="692243"/>
            <a:chOff x="0" y="0"/>
            <a:chExt cx="312998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12998" cy="812800"/>
            </a:xfrm>
            <a:custGeom>
              <a:avLst/>
              <a:gdLst/>
              <a:ahLst/>
              <a:cxnLst/>
              <a:rect l="l" t="t" r="r" b="b"/>
              <a:pathLst>
                <a:path w="312998" h="812800">
                  <a:moveTo>
                    <a:pt x="0" y="0"/>
                  </a:moveTo>
                  <a:lnTo>
                    <a:pt x="312998" y="0"/>
                  </a:lnTo>
                  <a:lnTo>
                    <a:pt x="31299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662167" y="3095994"/>
            <a:ext cx="692243" cy="692243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>
                  <a:solidFill>
                    <a:srgbClr val="242424"/>
                  </a:solidFill>
                  <a:latin typeface="Noto Sans Bold"/>
                </a:rPr>
                <a:t>1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2995146" y="6611612"/>
            <a:ext cx="6148854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Noto Sans"/>
              </a:rPr>
              <a:t>Younging</a:t>
            </a:r>
            <a:r>
              <a:rPr lang="en-US" sz="3000" dirty="0">
                <a:solidFill>
                  <a:srgbClr val="000000"/>
                </a:solidFill>
                <a:latin typeface="Noto Sans"/>
              </a:rPr>
              <a:t>, G. (2018). Elements of Indigenous style: A guide for writing by and about Indigenous peoples. Brush Education.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5756428" y="194440"/>
            <a:ext cx="2104478" cy="1901618"/>
            <a:chOff x="76200" y="-208997"/>
            <a:chExt cx="1046471" cy="945597"/>
          </a:xfrm>
        </p:grpSpPr>
        <p:sp>
          <p:nvSpPr>
            <p:cNvPr id="21" name="Freeform 21"/>
            <p:cNvSpPr/>
            <p:nvPr/>
          </p:nvSpPr>
          <p:spPr>
            <a:xfrm>
              <a:off x="313498" y="-208997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37" name="Group 23">
            <a:extLst>
              <a:ext uri="{FF2B5EF4-FFF2-40B4-BE49-F238E27FC236}">
                <a16:creationId xmlns:a16="http://schemas.microsoft.com/office/drawing/2014/main" id="{24BAFFC7-1D97-B64F-1EE7-13F7DDD86D5B}"/>
              </a:ext>
            </a:extLst>
          </p:cNvPr>
          <p:cNvGrpSpPr/>
          <p:nvPr/>
        </p:nvGrpSpPr>
        <p:grpSpPr>
          <a:xfrm>
            <a:off x="411679" y="7937248"/>
            <a:ext cx="2263099" cy="2287443"/>
            <a:chOff x="0" y="0"/>
            <a:chExt cx="812800" cy="812800"/>
          </a:xfrm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DF6F70C8-671E-D793-0979-0E0999230F76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25">
              <a:extLst>
                <a:ext uri="{FF2B5EF4-FFF2-40B4-BE49-F238E27FC236}">
                  <a16:creationId xmlns:a16="http://schemas.microsoft.com/office/drawing/2014/main" id="{9A42D111-3259-F940-6D0E-F858B39D59A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43" name="Group 20">
            <a:extLst>
              <a:ext uri="{FF2B5EF4-FFF2-40B4-BE49-F238E27FC236}">
                <a16:creationId xmlns:a16="http://schemas.microsoft.com/office/drawing/2014/main" id="{C7EA387D-9214-CD9C-9457-AFAB59932D14}"/>
              </a:ext>
            </a:extLst>
          </p:cNvPr>
          <p:cNvGrpSpPr/>
          <p:nvPr/>
        </p:nvGrpSpPr>
        <p:grpSpPr>
          <a:xfrm>
            <a:off x="-210369" y="8486032"/>
            <a:ext cx="2104478" cy="1901618"/>
            <a:chOff x="76200" y="-208997"/>
            <a:chExt cx="1046471" cy="945597"/>
          </a:xfrm>
        </p:grpSpPr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063FCC6A-19EA-5707-32CF-CD0DFFB29DF8}"/>
                </a:ext>
              </a:extLst>
            </p:cNvPr>
            <p:cNvSpPr/>
            <p:nvPr/>
          </p:nvSpPr>
          <p:spPr>
            <a:xfrm>
              <a:off x="313498" y="-208997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22">
              <a:extLst>
                <a:ext uri="{FF2B5EF4-FFF2-40B4-BE49-F238E27FC236}">
                  <a16:creationId xmlns:a16="http://schemas.microsoft.com/office/drawing/2014/main" id="{3C726DE3-25CE-6595-A16B-1829DB395FE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40" name="Group 8">
            <a:extLst>
              <a:ext uri="{FF2B5EF4-FFF2-40B4-BE49-F238E27FC236}">
                <a16:creationId xmlns:a16="http://schemas.microsoft.com/office/drawing/2014/main" id="{B50E87F4-D1FD-D8CA-8A18-0507D3FA37D0}"/>
              </a:ext>
            </a:extLst>
          </p:cNvPr>
          <p:cNvGrpSpPr/>
          <p:nvPr/>
        </p:nvGrpSpPr>
        <p:grpSpPr>
          <a:xfrm>
            <a:off x="4448506" y="4484200"/>
            <a:ext cx="692244" cy="724692"/>
            <a:chOff x="-6968943" y="1451026"/>
            <a:chExt cx="812801" cy="850900"/>
          </a:xfrm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FBE9B08-5887-05A2-00BC-2CD0AEF511AC}"/>
                </a:ext>
              </a:extLst>
            </p:cNvPr>
            <p:cNvSpPr/>
            <p:nvPr/>
          </p:nvSpPr>
          <p:spPr>
            <a:xfrm>
              <a:off x="-6968943" y="148912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68882D4C-F852-C5DC-DE89-DC15F58EEA6F}"/>
                </a:ext>
              </a:extLst>
            </p:cNvPr>
            <p:cNvSpPr txBox="1"/>
            <p:nvPr/>
          </p:nvSpPr>
          <p:spPr>
            <a:xfrm>
              <a:off x="-6968942" y="1451026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 dirty="0">
                  <a:solidFill>
                    <a:srgbClr val="242424"/>
                  </a:solidFill>
                  <a:latin typeface="Noto Sans Bold"/>
                </a:rPr>
                <a:t>2</a:t>
              </a:r>
            </a:p>
          </p:txBody>
        </p:sp>
      </p:grpSp>
      <p:grpSp>
        <p:nvGrpSpPr>
          <p:cNvPr id="46" name="Group 30">
            <a:extLst>
              <a:ext uri="{FF2B5EF4-FFF2-40B4-BE49-F238E27FC236}">
                <a16:creationId xmlns:a16="http://schemas.microsoft.com/office/drawing/2014/main" id="{22F0E8EE-61F5-2D45-4DA4-2CC5E0EB57C2}"/>
              </a:ext>
            </a:extLst>
          </p:cNvPr>
          <p:cNvGrpSpPr/>
          <p:nvPr/>
        </p:nvGrpSpPr>
        <p:grpSpPr>
          <a:xfrm>
            <a:off x="5125808" y="4484199"/>
            <a:ext cx="1854342" cy="724692"/>
            <a:chOff x="0" y="-38100"/>
            <a:chExt cx="2483576" cy="850900"/>
          </a:xfrm>
        </p:grpSpPr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ACD457F1-826F-558A-656B-4F8396B3C078}"/>
                </a:ext>
              </a:extLst>
            </p:cNvPr>
            <p:cNvSpPr/>
            <p:nvPr/>
          </p:nvSpPr>
          <p:spPr>
            <a:xfrm>
              <a:off x="0" y="0"/>
              <a:ext cx="312998" cy="812800"/>
            </a:xfrm>
            <a:custGeom>
              <a:avLst/>
              <a:gdLst/>
              <a:ahLst/>
              <a:cxnLst/>
              <a:rect l="l" t="t" r="r" b="b"/>
              <a:pathLst>
                <a:path w="312998" h="812800">
                  <a:moveTo>
                    <a:pt x="0" y="0"/>
                  </a:moveTo>
                  <a:lnTo>
                    <a:pt x="312998" y="0"/>
                  </a:lnTo>
                  <a:lnTo>
                    <a:pt x="31299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32">
              <a:extLst>
                <a:ext uri="{FF2B5EF4-FFF2-40B4-BE49-F238E27FC236}">
                  <a16:creationId xmlns:a16="http://schemas.microsoft.com/office/drawing/2014/main" id="{19D61023-74AD-2C3A-D299-8044817F55B7}"/>
                </a:ext>
              </a:extLst>
            </p:cNvPr>
            <p:cNvSpPr txBox="1"/>
            <p:nvPr/>
          </p:nvSpPr>
          <p:spPr>
            <a:xfrm>
              <a:off x="0" y="-38100"/>
              <a:ext cx="2483576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9" name="TextBox 27">
            <a:extLst>
              <a:ext uri="{FF2B5EF4-FFF2-40B4-BE49-F238E27FC236}">
                <a16:creationId xmlns:a16="http://schemas.microsoft.com/office/drawing/2014/main" id="{B2630411-6B53-F00C-85BB-C9E94F27BD7B}"/>
              </a:ext>
            </a:extLst>
          </p:cNvPr>
          <p:cNvSpPr txBox="1"/>
          <p:nvPr/>
        </p:nvSpPr>
        <p:spPr>
          <a:xfrm>
            <a:off x="5818050" y="4515101"/>
            <a:ext cx="6148854" cy="901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000000"/>
                </a:solidFill>
                <a:latin typeface="Noto Sans"/>
              </a:rPr>
              <a:t>LitMaps</a:t>
            </a:r>
            <a:endParaRPr lang="en-US" sz="3500" dirty="0">
              <a:solidFill>
                <a:srgbClr val="000000"/>
              </a:solidFill>
              <a:latin typeface="Noto Sans"/>
            </a:endParaRPr>
          </a:p>
          <a:p>
            <a:pPr marL="0" lvl="0" indent="0">
              <a:lnSpc>
                <a:spcPts val="3499"/>
              </a:lnSpc>
              <a:spcBef>
                <a:spcPct val="0"/>
              </a:spcBef>
            </a:pPr>
            <a:endParaRPr lang="en-US" sz="3500" dirty="0">
              <a:solidFill>
                <a:srgbClr val="000000"/>
              </a:solidFill>
              <a:latin typeface="No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3169615" y="376990"/>
            <a:ext cx="1194877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3"/>
              </a:lnSpc>
            </a:pPr>
            <a:r>
              <a:rPr lang="en-US" sz="6500">
                <a:solidFill>
                  <a:srgbClr val="242424"/>
                </a:solidFill>
                <a:latin typeface="Playfair Display"/>
              </a:rPr>
              <a:t>Contact Information </a:t>
            </a:r>
          </a:p>
          <a:p>
            <a:pPr marL="0" lvl="0" indent="0" algn="ctr">
              <a:lnSpc>
                <a:spcPts val="6263"/>
              </a:lnSpc>
              <a:spcBef>
                <a:spcPct val="0"/>
              </a:spcBef>
            </a:pPr>
            <a:endParaRPr lang="en-US" sz="6500">
              <a:solidFill>
                <a:srgbClr val="242424"/>
              </a:solidFill>
              <a:latin typeface="Playfair Display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35633" y="4681835"/>
            <a:ext cx="696927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639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Maha Kumaran - Maha.kumaran@usask.ca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23657" y="4681835"/>
            <a:ext cx="696927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30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Sheila Laroque - 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sheila.laroque@usask.ca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h in a forest&#10;&#10;Description automatically generated">
            <a:extLst>
              <a:ext uri="{FF2B5EF4-FFF2-40B4-BE49-F238E27FC236}">
                <a16:creationId xmlns:a16="http://schemas.microsoft.com/office/drawing/2014/main" id="{2ADAFF34-6DA7-4426-363F-CD37DA93C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90" y="840509"/>
            <a:ext cx="9744364" cy="6489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68CE5B-4B1D-03B9-2031-E20DCE91AB49}"/>
              </a:ext>
            </a:extLst>
          </p:cNvPr>
          <p:cNvSpPr txBox="1"/>
          <p:nvPr/>
        </p:nvSpPr>
        <p:spPr>
          <a:xfrm>
            <a:off x="3833090" y="759466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https://picryl.com/media/forest-path-mystical-nature-landscapes-296d9a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37F3F1-C4A1-B88A-9232-220198DB5B58}"/>
              </a:ext>
            </a:extLst>
          </p:cNvPr>
          <p:cNvSpPr txBox="1"/>
          <p:nvPr/>
        </p:nvSpPr>
        <p:spPr>
          <a:xfrm>
            <a:off x="5375918" y="3577626"/>
            <a:ext cx="6658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20744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60724-65FF-4B27-B4B7-795281D2F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66900"/>
            <a:ext cx="16916400" cy="82296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Anderson, K. (2000). </a:t>
            </a:r>
            <a:r>
              <a:rPr lang="en-US" sz="24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 recognition of being: reconstructing native womanhood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Sumach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Press. 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3"/>
              </a:rPr>
              <a:t>https://primo-pmtna02.hosted.exlibrisgroup.com/permalink/f/13mcj8r/USaskIII.b29192171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Bertolero et al, (2020). Racial and ethnic imbalance in neuroscience reference lists and intersections with gender.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https://doi.org/10.1101/2020.10.12.336230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Buchanan, et al., (2021). Upending racism in psychological science: Strategies to change how science is conducted, reported, reviewed &amp; disseminated. https://doi.org/10.1037/amp0000905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Campbell, K.M., &amp; Wellman, S. (Eds.). (2023). Justice, Indigenous Peoples, and Canada: A History of Courage and Resilience (1st ed.). Routledge.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https://doi.org/10.4324/9780429020858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(7Rs)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CAUT Bulletin (February 2019). The Matilda effect.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https://www.caut.ca/bulletin/2019/02/matilda-effect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Collier, A. (2020). Inclusive design and design justice. Strategies to shape our classes and communities. Educause, 4, p. 10 – 23.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Gilley, B. (2023). How junk citations have discredited the academy.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https://www.mindingthecampus.org/2023/03/30/how-junk-citations-have-discredited-the-academy-part-4/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Grande, S. (2018). Refusing the university.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E. Tuck., &amp; K.W. Yang (Eds.), T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oward what justice: Describing diverse dreams of justice in education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(pp.47-65). Taylor &amp; Francis.</a:t>
            </a: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Kincheloe, J.L. &amp; Steinberg, S.R. (2014). Handbook of critical and Indigenous methodologies. Sage.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347C8D71-C195-BFAC-62C2-EED6F1EF58E7}"/>
              </a:ext>
            </a:extLst>
          </p:cNvPr>
          <p:cNvSpPr txBox="1"/>
          <p:nvPr/>
        </p:nvSpPr>
        <p:spPr>
          <a:xfrm>
            <a:off x="3169615" y="376990"/>
            <a:ext cx="1194877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3"/>
              </a:lnSpc>
            </a:pPr>
            <a:r>
              <a:rPr lang="en-US" sz="6500" dirty="0">
                <a:solidFill>
                  <a:srgbClr val="242424"/>
                </a:solidFill>
                <a:latin typeface="Playfair Display"/>
              </a:rPr>
              <a:t>References</a:t>
            </a:r>
          </a:p>
          <a:p>
            <a:pPr marL="0" lvl="0" indent="0" algn="ctr">
              <a:lnSpc>
                <a:spcPts val="6263"/>
              </a:lnSpc>
              <a:spcBef>
                <a:spcPct val="0"/>
              </a:spcBef>
            </a:pPr>
            <a:endParaRPr lang="en-US" sz="6500" dirty="0">
              <a:solidFill>
                <a:srgbClr val="242424"/>
              </a:solidFill>
              <a:latin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270355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87A41-E91F-DBBC-36C7-C57D402B9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721796"/>
            <a:ext cx="15773400" cy="7543649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Loyer, J. (2018). Indigenous information literacy: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nêhiyaw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kinship enabling self-care in research. Library Juice Press. </a:t>
            </a:r>
            <a:r>
              <a:rPr lang="en-US" sz="44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https://core.ac.uk/download/pdf/153541453.pdf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MacLeod, L. (2021). More than personal communication: Templates for citing Indigenous elders and knowledge keepers. </a:t>
            </a:r>
            <a:r>
              <a:rPr lang="en-US" sz="44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KULA: Knowledge Creation, Dissemination, and Preservation Studies 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en-US" sz="44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(1). 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3"/>
              </a:rPr>
              <a:t>https://doi.org/10.18357/kula.135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</a:p>
          <a:p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Merton, R.K. (1988). The Matthew effect in science, II: Cumulative advantage and symbolism of intellectual property. </a:t>
            </a:r>
          </a:p>
          <a:p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National Oceanic and Atmospheric Administration (2021). The 7 Rs of integrating tribal and Indigenous partnerships into aquaculture literacy. 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4"/>
              </a:rPr>
              <a:t>https://www.noaa.gov/office-education/stories/7-r-s-of-integrating-tribal-and-indigenous-partnerships-into-aquaculture-literacy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</a:p>
          <a:p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Noble, S. U. (2018). </a:t>
            </a:r>
            <a:r>
              <a:rPr lang="en-US" sz="44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Algorithms of oppression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New York University Press. 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5"/>
              </a:rPr>
              <a:t>https://primo-pmtna02.hosted.exlibrisgroup.com/permalink/f/3k8mfj/USaskIII.b44319204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Rossiter, M.W. (1993). The Matthew Matilda effect in science.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Social Studies of Science, 23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(2), p. 325-341.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Savonick, D., &amp; Davidson, C. (2017). Gender bias in academe: An annotated bibliography of important recent studies.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https://academicworks.cuny.edu/qc_pubs/163/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Rsosie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Teich, E.G. et al (2021). Citation inequity and gendered citation practices in contemporary physics.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https://doi.org/10.1038/s41567-022-01770-1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Tsosie, R.L., Grant, A.D., Harrington, J., Wu, K., Thomas, A., Chase, S., Barnett, D., Hill, S.B., Belcourt, A., Brown, B., &amp; Sweetgrass-She Kills, R.P.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The six Rs of Indigenous research.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https://tribalcollegejournal.org/the-six-rs-of-indigenous-research/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University Plan (2025). University of Saskatchewan. 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9"/>
              </a:rPr>
              <a:t>https://plan.usask.ca/documents/University-Plan-2025.pdf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</a:p>
          <a:p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Wang, et al., (2021). Gendered citation practices in the field of communication. 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10"/>
              </a:rPr>
              <a:t>https://doi.org/10.1080/23808985.2021.1960180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</a:p>
          <a:p>
            <a:r>
              <a:rPr lang="en-US" sz="44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Younging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G. (2018). </a:t>
            </a:r>
            <a:r>
              <a:rPr lang="en-US" sz="4400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Elements of Indigenous style: A guide for writing by and about Indigenous peoples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Brush Education. 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11"/>
              </a:rPr>
              <a:t>https://primo-pmtna02.hosted.exlibrisgroup.com/permalink/f/3k8mfj/USaskIII.b48867299</a:t>
            </a:r>
            <a:r>
              <a:rPr lang="en-US" sz="4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B11756F7-DA92-ADC3-A560-A32CAE11C3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3"/>
              </a:lnSpc>
            </a:pPr>
            <a:r>
              <a:rPr lang="en-US" sz="6500" dirty="0">
                <a:solidFill>
                  <a:srgbClr val="242424"/>
                </a:solidFill>
                <a:latin typeface="Playfair Display"/>
              </a:rPr>
              <a:t>References</a:t>
            </a:r>
          </a:p>
          <a:p>
            <a:pPr marL="0" lvl="0" indent="0" algn="ctr">
              <a:lnSpc>
                <a:spcPts val="6263"/>
              </a:lnSpc>
              <a:spcBef>
                <a:spcPct val="0"/>
              </a:spcBef>
            </a:pPr>
            <a:endParaRPr lang="en-US" sz="6500" dirty="0">
              <a:solidFill>
                <a:srgbClr val="242424"/>
              </a:solidFill>
              <a:latin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59198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7F9314-D255-9B80-6B45-5082F3FC3FDF}"/>
              </a:ext>
            </a:extLst>
          </p:cNvPr>
          <p:cNvSpPr txBox="1"/>
          <p:nvPr/>
        </p:nvSpPr>
        <p:spPr>
          <a:xfrm>
            <a:off x="5666874" y="673770"/>
            <a:ext cx="6954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7C2C02-C6AA-0610-51AA-8DB8F355D7A5}"/>
              </a:ext>
            </a:extLst>
          </p:cNvPr>
          <p:cNvSpPr txBox="1"/>
          <p:nvPr/>
        </p:nvSpPr>
        <p:spPr>
          <a:xfrm>
            <a:off x="1466851" y="2104961"/>
            <a:ext cx="154876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Conception of this 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is Citation Justice (and what it isn’t?)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7Rs of Indigenous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EDI concepts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Neutrality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Epistemic injustice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Willful ignorance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Social justice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wâhkôhtowin</a:t>
            </a:r>
            <a:r>
              <a:rPr lang="en-US" sz="4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iPortal – a potential case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Why and What?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Existing Tools and 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331000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6991" y="8493760"/>
            <a:ext cx="3433112" cy="598083"/>
            <a:chOff x="0" y="0"/>
            <a:chExt cx="904194" cy="157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4194" cy="157520"/>
            </a:xfrm>
            <a:custGeom>
              <a:avLst/>
              <a:gdLst/>
              <a:ahLst/>
              <a:cxnLst/>
              <a:rect l="l" t="t" r="r" b="b"/>
              <a:pathLst>
                <a:path w="904194" h="157520">
                  <a:moveTo>
                    <a:pt x="0" y="0"/>
                  </a:moveTo>
                  <a:lnTo>
                    <a:pt x="904194" y="0"/>
                  </a:lnTo>
                  <a:lnTo>
                    <a:pt x="904194" y="157520"/>
                  </a:lnTo>
                  <a:lnTo>
                    <a:pt x="0" y="157520"/>
                  </a:ln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r>
                <a:rPr lang="en-US" sz="2300">
                  <a:solidFill>
                    <a:srgbClr val="000000"/>
                  </a:solidFill>
                  <a:latin typeface="Lato Bold"/>
                </a:rPr>
                <a:t>Sheila Laroque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97921" y="782642"/>
            <a:ext cx="2021926" cy="202192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60039" y="860457"/>
            <a:ext cx="1119616" cy="111961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360039" y="8567081"/>
            <a:ext cx="3433112" cy="534382"/>
            <a:chOff x="0" y="0"/>
            <a:chExt cx="904194" cy="1407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04194" cy="140743"/>
            </a:xfrm>
            <a:custGeom>
              <a:avLst/>
              <a:gdLst/>
              <a:ahLst/>
              <a:cxnLst/>
              <a:rect l="l" t="t" r="r" b="b"/>
              <a:pathLst>
                <a:path w="904194" h="140743">
                  <a:moveTo>
                    <a:pt x="0" y="0"/>
                  </a:moveTo>
                  <a:lnTo>
                    <a:pt x="904194" y="0"/>
                  </a:lnTo>
                  <a:lnTo>
                    <a:pt x="904194" y="140743"/>
                  </a:lnTo>
                  <a:lnTo>
                    <a:pt x="0" y="140743"/>
                  </a:ln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r>
                <a:rPr lang="en-US" sz="2300">
                  <a:solidFill>
                    <a:srgbClr val="000000"/>
                  </a:solidFill>
                  <a:latin typeface="Lato Bold"/>
                </a:rPr>
                <a:t>Maha Kumaran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98343" y="3417206"/>
            <a:ext cx="3556504" cy="453723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555" y="3417206"/>
            <a:ext cx="3059983" cy="458997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28700" y="898557"/>
            <a:ext cx="6004858" cy="2345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67"/>
              </a:lnSpc>
            </a:pPr>
            <a:r>
              <a:rPr lang="en-US" sz="7988" dirty="0">
                <a:solidFill>
                  <a:srgbClr val="242424"/>
                </a:solidFill>
                <a:latin typeface="Playfair Display"/>
              </a:rPr>
              <a:t>Who We Are</a:t>
            </a:r>
          </a:p>
          <a:p>
            <a:pPr marL="0" lvl="0" indent="0" algn="l">
              <a:lnSpc>
                <a:spcPts val="9267"/>
              </a:lnSpc>
              <a:spcBef>
                <a:spcPct val="0"/>
              </a:spcBef>
            </a:pPr>
            <a:endParaRPr lang="en-US" sz="7988" dirty="0">
              <a:solidFill>
                <a:srgbClr val="242424"/>
              </a:solidFill>
              <a:latin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71342" y="3602574"/>
            <a:ext cx="1643060" cy="164306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655735" y="3689220"/>
            <a:ext cx="1643060" cy="164306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0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19071" y="3695754"/>
            <a:ext cx="651782" cy="65178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613370" y="1057275"/>
            <a:ext cx="1194877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52"/>
              </a:lnSpc>
              <a:spcBef>
                <a:spcPct val="0"/>
              </a:spcBef>
            </a:pPr>
            <a:r>
              <a:rPr lang="en-US" sz="8000" dirty="0">
                <a:solidFill>
                  <a:srgbClr val="242424"/>
                </a:solidFill>
                <a:latin typeface="Playfair Display"/>
              </a:rPr>
              <a:t>Inspiration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7537" y="5731399"/>
            <a:ext cx="6272463" cy="2251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Noto Sans"/>
              </a:rPr>
              <a:t>Kwon, Diana. (2022). The Rise of Citational Justice. </a:t>
            </a:r>
            <a:r>
              <a:rPr lang="en-US" sz="3600" dirty="0">
                <a:solidFill>
                  <a:srgbClr val="000000"/>
                </a:solidFill>
                <a:latin typeface="Noto Sans Italics"/>
              </a:rPr>
              <a:t>Nature</a:t>
            </a:r>
            <a:r>
              <a:rPr lang="en-US" sz="3600" dirty="0">
                <a:solidFill>
                  <a:srgbClr val="000000"/>
                </a:solidFill>
                <a:latin typeface="Noto Sans"/>
              </a:rPr>
              <a:t>, </a:t>
            </a:r>
            <a:r>
              <a:rPr lang="en-US" sz="3600" dirty="0">
                <a:solidFill>
                  <a:srgbClr val="000000"/>
                </a:solidFill>
                <a:latin typeface="Noto Sans Italics"/>
              </a:rPr>
              <a:t>603</a:t>
            </a:r>
            <a:r>
              <a:rPr lang="en-US" sz="3600" dirty="0">
                <a:solidFill>
                  <a:srgbClr val="000000"/>
                </a:solidFill>
                <a:latin typeface="Noto Sans"/>
              </a:rPr>
              <a:t>(7902). </a:t>
            </a:r>
            <a:r>
              <a:rPr lang="en-US" sz="3600" u="sng" dirty="0">
                <a:solidFill>
                  <a:srgbClr val="000000"/>
                </a:solidFill>
                <a:latin typeface="Noto Sans"/>
                <a:hlinkClick r:id="rId3" tooltip="https://doi.org/10.1038/d41586-022-00793-1"/>
              </a:rPr>
              <a:t>https://doi.org/10.1038/d41586-022-00793-1</a:t>
            </a:r>
            <a:r>
              <a:rPr lang="en-US" sz="3600" dirty="0">
                <a:solidFill>
                  <a:srgbClr val="000000"/>
                </a:solidFill>
                <a:latin typeface="Noto Sans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53600" y="5731399"/>
            <a:ext cx="7977590" cy="3597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Noto Sans Italics"/>
              </a:rPr>
              <a:t>Help us engage in and advance citation justice for alumni and graduates of color</a:t>
            </a:r>
            <a:r>
              <a:rPr lang="en-US" sz="3600" dirty="0">
                <a:solidFill>
                  <a:srgbClr val="000000"/>
                </a:solidFill>
                <a:latin typeface="Noto Sans"/>
              </a:rPr>
              <a:t>. (2020, July 21). School of Education. </a:t>
            </a:r>
            <a:r>
              <a:rPr lang="en-US" sz="3600" u="sng" dirty="0">
                <a:solidFill>
                  <a:srgbClr val="000000"/>
                </a:solidFill>
                <a:latin typeface="Noto Sans"/>
                <a:hlinkClick r:id="rId4" tooltip="https://www.colorado.edu/education/2020/07/21/help-us-engage-and-advance-citation-justice-alumni-and-graduates-color"/>
              </a:rPr>
              <a:t>https://www.colorado.edu/education/2020/07/21/help-us-engage-and-advance-citation-justice-alumni-and-graduates-color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3972904" y="3693399"/>
            <a:ext cx="651782" cy="65178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1841944" y="800100"/>
            <a:ext cx="14598304" cy="746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800"/>
              </a:lnSpc>
              <a:spcBef>
                <a:spcPct val="0"/>
              </a:spcBef>
            </a:pPr>
            <a:r>
              <a:rPr lang="en-US" sz="6500">
                <a:solidFill>
                  <a:srgbClr val="242424"/>
                </a:solidFill>
                <a:latin typeface="Playfair Display" panose="00000500000000000000" pitchFamily="2" charset="0"/>
              </a:rPr>
              <a:t>What Citation Justice Is (and isn't)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7949" y="6880544"/>
            <a:ext cx="3760423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ato Bold"/>
              </a:rPr>
              <a:t>Equity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806305" y="6880544"/>
            <a:ext cx="5090977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5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ato Bold"/>
              </a:rPr>
              <a:t>Breaking Barriers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91596" y="2475751"/>
            <a:ext cx="5063279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5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Lato Bold"/>
              </a:rPr>
              <a:t>Multilogicality Lens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6889" y="7588868"/>
            <a:ext cx="6366137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779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Intentionality in practice and styles; amplifying the work of IBPOC scholars and researchers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06305" y="7588868"/>
            <a:ext cx="5857093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Matthew Effect​</a:t>
            </a:r>
          </a:p>
          <a:p>
            <a:pPr marL="571500" indent="-5715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Matilda Effect</a:t>
            </a:r>
          </a:p>
          <a:p>
            <a:pPr marL="571500" indent="-571500">
              <a:lnSpc>
                <a:spcPts val="377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Citation Doping</a:t>
            </a:r>
          </a:p>
          <a:p>
            <a:pPr marL="0" lvl="0" indent="0" algn="ctr">
              <a:lnSpc>
                <a:spcPts val="3779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646084" y="3401980"/>
            <a:ext cx="8372085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779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“ a break from the class elitist, white-centered, colonial patriarchal histories” (and practices) Kincheloe &amp; Steinberg, 2008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4672502" y="-48587"/>
            <a:ext cx="9578657" cy="10095167"/>
            <a:chOff x="36194" y="-116206"/>
            <a:chExt cx="809173" cy="852806"/>
          </a:xfrm>
        </p:grpSpPr>
        <p:sp>
          <p:nvSpPr>
            <p:cNvPr id="3" name="Freeform 3"/>
            <p:cNvSpPr/>
            <p:nvPr/>
          </p:nvSpPr>
          <p:spPr>
            <a:xfrm>
              <a:off x="36194" y="-116206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496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93803"/>
            <a:ext cx="7529865" cy="2275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67"/>
              </a:lnSpc>
              <a:spcBef>
                <a:spcPct val="0"/>
              </a:spcBef>
            </a:pPr>
            <a:r>
              <a:rPr lang="en-US" sz="6500" dirty="0">
                <a:solidFill>
                  <a:srgbClr val="242424"/>
                </a:solidFill>
                <a:latin typeface="Playfair Display"/>
              </a:rPr>
              <a:t>7 R's of Indigenous Research</a:t>
            </a:r>
          </a:p>
        </p:txBody>
      </p:sp>
      <p:graphicFrame>
        <p:nvGraphicFramePr>
          <p:cNvPr id="26" name="TextBox 21">
            <a:extLst>
              <a:ext uri="{FF2B5EF4-FFF2-40B4-BE49-F238E27FC236}">
                <a16:creationId xmlns:a16="http://schemas.microsoft.com/office/drawing/2014/main" id="{96897DD5-6A34-568B-2708-7AF3405D941D}"/>
              </a:ext>
            </a:extLst>
          </p:cNvPr>
          <p:cNvGraphicFramePr/>
          <p:nvPr/>
        </p:nvGraphicFramePr>
        <p:xfrm>
          <a:off x="5678527" y="2490618"/>
          <a:ext cx="8576155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a8d2695-36f5-4d42-b2ff-6878f820ee1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9ba2eff-6ed0-4804-ace8-fcca83de91a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180678b-d692-4a15-b19f-ab79abc09b8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1145</Words>
  <Application>Microsoft Office PowerPoint</Application>
  <PresentationFormat>Custom</PresentationFormat>
  <Paragraphs>118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Noto Sans</vt:lpstr>
      <vt:lpstr>Lato Bold</vt:lpstr>
      <vt:lpstr>Arial</vt:lpstr>
      <vt:lpstr>Noto Sans Bold</vt:lpstr>
      <vt:lpstr>Aptos Display</vt:lpstr>
      <vt:lpstr>Noto Sans Italics</vt:lpstr>
      <vt:lpstr>Calibri</vt:lpstr>
      <vt:lpstr>Playfair Display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Dalhousie Presentation</dc:title>
  <dc:creator>Kumaran, Maha</dc:creator>
  <cp:lastModifiedBy>Kumaran, Maha</cp:lastModifiedBy>
  <cp:revision>14</cp:revision>
  <dcterms:created xsi:type="dcterms:W3CDTF">2006-08-16T00:00:00Z</dcterms:created>
  <dcterms:modified xsi:type="dcterms:W3CDTF">2024-12-12T16:44:04Z</dcterms:modified>
  <dc:identifier>DAFhtB-1cSU</dc:identifier>
</cp:coreProperties>
</file>