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1B_8DDC46EB.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6"/>
  </p:notesMasterIdLst>
  <p:sldIdLst>
    <p:sldId id="256" r:id="rId5"/>
    <p:sldId id="269" r:id="rId6"/>
    <p:sldId id="271" r:id="rId7"/>
    <p:sldId id="260" r:id="rId8"/>
    <p:sldId id="298" r:id="rId9"/>
    <p:sldId id="259" r:id="rId10"/>
    <p:sldId id="285" r:id="rId11"/>
    <p:sldId id="286" r:id="rId12"/>
    <p:sldId id="275" r:id="rId13"/>
    <p:sldId id="291" r:id="rId14"/>
    <p:sldId id="292" r:id="rId15"/>
    <p:sldId id="290" r:id="rId16"/>
    <p:sldId id="283" r:id="rId17"/>
    <p:sldId id="287" r:id="rId18"/>
    <p:sldId id="288" r:id="rId19"/>
    <p:sldId id="289" r:id="rId20"/>
    <p:sldId id="284" r:id="rId21"/>
    <p:sldId id="276" r:id="rId22"/>
    <p:sldId id="278" r:id="rId23"/>
    <p:sldId id="297" r:id="rId24"/>
    <p:sldId id="295" r:id="rId25"/>
  </p:sldIdLst>
  <p:sldSz cx="18288000" cy="10287000"/>
  <p:notesSz cx="6858000" cy="9144000"/>
  <p:embeddedFontLst>
    <p:embeddedFont>
      <p:font typeface="Myriad Bold" panose="020B0604020202020204" charset="0"/>
      <p:regular r:id="rId27"/>
      <p:bold r:id="rId28"/>
    </p:embeddedFont>
    <p:embeddedFont>
      <p:font typeface="Myriad Condensed Bold" panose="020B0604020202020204" charset="0"/>
      <p:regular r:id="rId29"/>
      <p:bold r:id="rId30"/>
    </p:embeddedFont>
    <p:embeddedFont>
      <p:font typeface="Open Sans Condensed Bold" pitchFamily="2"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2D9D82-5208-E798-A675-B5322123B550}" name="Rissling Olson, Kristina" initials="KR" userId="S::kar152@usask.ca::25732fea-7a1e-4d81-9c35-399832d14b0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437C6"/>
    <a:srgbClr val="00863D"/>
    <a:srgbClr val="FFE89F"/>
    <a:srgbClr val="7986E7"/>
    <a:srgbClr val="182584"/>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p:cViewPr varScale="1">
        <p:scale>
          <a:sx n="69" d="100"/>
          <a:sy n="69" d="100"/>
        </p:scale>
        <p:origin x="87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lla, Manisha" userId="9c8add93-4ccf-4416-9ec7-5b52212a8c2d" providerId="ADAL" clId="{A6825243-E380-41CE-A35C-EB346B297CC0}"/>
    <pc:docChg chg="undo custSel addSld delSld modSld sldOrd">
      <pc:chgData name="Jalla, Manisha" userId="9c8add93-4ccf-4416-9ec7-5b52212a8c2d" providerId="ADAL" clId="{A6825243-E380-41CE-A35C-EB346B297CC0}" dt="2025-12-10T16:28:21.712" v="183" actId="20577"/>
      <pc:docMkLst>
        <pc:docMk/>
      </pc:docMkLst>
      <pc:sldChg chg="addSp delSp modSp add del mod ord chgLayout">
        <pc:chgData name="Jalla, Manisha" userId="9c8add93-4ccf-4416-9ec7-5b52212a8c2d" providerId="ADAL" clId="{A6825243-E380-41CE-A35C-EB346B297CC0}" dt="2025-12-03T18:58:52.240" v="181"/>
        <pc:sldMkLst>
          <pc:docMk/>
          <pc:sldMk cId="0" sldId="260"/>
        </pc:sldMkLst>
        <pc:spChg chg="mod">
          <ac:chgData name="Jalla, Manisha" userId="9c8add93-4ccf-4416-9ec7-5b52212a8c2d" providerId="ADAL" clId="{A6825243-E380-41CE-A35C-EB346B297CC0}" dt="2025-12-03T18:57:36.846" v="133" actId="1076"/>
          <ac:spMkLst>
            <pc:docMk/>
            <pc:sldMk cId="0" sldId="260"/>
            <ac:spMk id="4" creationId="{00000000-0000-0000-0000-000000000000}"/>
          </ac:spMkLst>
        </pc:spChg>
        <pc:spChg chg="del mod">
          <ac:chgData name="Jalla, Manisha" userId="9c8add93-4ccf-4416-9ec7-5b52212a8c2d" providerId="ADAL" clId="{A6825243-E380-41CE-A35C-EB346B297CC0}" dt="2025-12-03T18:42:41.644" v="61" actId="700"/>
          <ac:spMkLst>
            <pc:docMk/>
            <pc:sldMk cId="0" sldId="260"/>
            <ac:spMk id="6" creationId="{960FB167-BAEB-0940-09F6-0AF31003F052}"/>
          </ac:spMkLst>
        </pc:spChg>
      </pc:sldChg>
      <pc:sldChg chg="modSp mod">
        <pc:chgData name="Jalla, Manisha" userId="9c8add93-4ccf-4416-9ec7-5b52212a8c2d" providerId="ADAL" clId="{A6825243-E380-41CE-A35C-EB346B297CC0}" dt="2025-12-03T18:48:42.757" v="117" actId="20577"/>
        <pc:sldMkLst>
          <pc:docMk/>
          <pc:sldMk cId="1988330332" sldId="269"/>
        </pc:sldMkLst>
        <pc:spChg chg="mod">
          <ac:chgData name="Jalla, Manisha" userId="9c8add93-4ccf-4416-9ec7-5b52212a8c2d" providerId="ADAL" clId="{A6825243-E380-41CE-A35C-EB346B297CC0}" dt="2025-12-03T18:48:42.757" v="117" actId="20577"/>
          <ac:spMkLst>
            <pc:docMk/>
            <pc:sldMk cId="1988330332" sldId="269"/>
            <ac:spMk id="9" creationId="{110A190D-0026-8731-069B-B2C4A7A501AF}"/>
          </ac:spMkLst>
        </pc:spChg>
      </pc:sldChg>
      <pc:sldChg chg="modSp mod">
        <pc:chgData name="Jalla, Manisha" userId="9c8add93-4ccf-4416-9ec7-5b52212a8c2d" providerId="ADAL" clId="{A6825243-E380-41CE-A35C-EB346B297CC0}" dt="2025-12-10T16:28:21.712" v="183" actId="20577"/>
        <pc:sldMkLst>
          <pc:docMk/>
          <pc:sldMk cId="3578346231" sldId="290"/>
        </pc:sldMkLst>
        <pc:spChg chg="mod">
          <ac:chgData name="Jalla, Manisha" userId="9c8add93-4ccf-4416-9ec7-5b52212a8c2d" providerId="ADAL" clId="{A6825243-E380-41CE-A35C-EB346B297CC0}" dt="2025-12-10T16:28:21.712" v="183" actId="20577"/>
          <ac:spMkLst>
            <pc:docMk/>
            <pc:sldMk cId="3578346231" sldId="290"/>
            <ac:spMk id="10" creationId="{EDBCE4F8-8898-9192-3D26-BAFF4FFD5CD8}"/>
          </ac:spMkLst>
        </pc:spChg>
      </pc:sldChg>
      <pc:sldChg chg="modSp mod">
        <pc:chgData name="Jalla, Manisha" userId="9c8add93-4ccf-4416-9ec7-5b52212a8c2d" providerId="ADAL" clId="{A6825243-E380-41CE-A35C-EB346B297CC0}" dt="2025-12-08T20:36:15.687" v="182" actId="6549"/>
        <pc:sldMkLst>
          <pc:docMk/>
          <pc:sldMk cId="3669547824" sldId="295"/>
        </pc:sldMkLst>
        <pc:spChg chg="mod">
          <ac:chgData name="Jalla, Manisha" userId="9c8add93-4ccf-4416-9ec7-5b52212a8c2d" providerId="ADAL" clId="{A6825243-E380-41CE-A35C-EB346B297CC0}" dt="2025-12-08T20:36:15.687" v="182" actId="6549"/>
          <ac:spMkLst>
            <pc:docMk/>
            <pc:sldMk cId="3669547824" sldId="295"/>
            <ac:spMk id="6" creationId="{CDECE18C-051B-202E-415E-50622B24B9FF}"/>
          </ac:spMkLst>
        </pc:spChg>
      </pc:sldChg>
      <pc:sldChg chg="ord">
        <pc:chgData name="Jalla, Manisha" userId="9c8add93-4ccf-4416-9ec7-5b52212a8c2d" providerId="ADAL" clId="{A6825243-E380-41CE-A35C-EB346B297CC0}" dt="2025-12-03T15:44:51.918" v="1"/>
        <pc:sldMkLst>
          <pc:docMk/>
          <pc:sldMk cId="2929995097" sldId="297"/>
        </pc:sldMkLst>
      </pc:sldChg>
      <pc:sldChg chg="add del">
        <pc:chgData name="Jalla, Manisha" userId="9c8add93-4ccf-4416-9ec7-5b52212a8c2d" providerId="ADAL" clId="{A6825243-E380-41CE-A35C-EB346B297CC0}" dt="2025-12-03T18:45:54.418" v="107" actId="47"/>
        <pc:sldMkLst>
          <pc:docMk/>
          <pc:sldMk cId="3080793667" sldId="299"/>
        </pc:sldMkLst>
      </pc:sldChg>
    </pc:docChg>
  </pc:docChgLst>
</pc:chgInfo>
</file>

<file path=ppt/comments/modernComment_11B_8DDC46EB.xml><?xml version="1.0" encoding="utf-8"?>
<p188:cmLst xmlns:a="http://schemas.openxmlformats.org/drawingml/2006/main" xmlns:r="http://schemas.openxmlformats.org/officeDocument/2006/relationships" xmlns:p188="http://schemas.microsoft.com/office/powerpoint/2018/8/main">
  <p188:cm id="{D0108478-E04A-4410-A156-F05E9D844FC7}" authorId="{4A2D9D82-5208-E798-A675-B5322123B550}" status="resolved" created="2025-12-02T18:23:56.059" complete="100000">
    <pc:sldMkLst xmlns:pc="http://schemas.microsoft.com/office/powerpoint/2013/main/command">
      <pc:docMk/>
      <pc:sldMk cId="2380023531" sldId="283"/>
    </pc:sldMkLst>
    <p188:txBody>
      <a:bodyPr/>
      <a:lstStyle/>
      <a:p>
        <a:r>
          <a:rPr lang="en-US"/>
          <a:t>Add picture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551D2E-0901-44F4-984C-895FFB5637D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88037CBE-CF88-4C1C-AF71-6F8ABCDDF66E}">
      <dgm:prSet phldrT="[Text]" custT="1"/>
      <dgm:spPr>
        <a:solidFill>
          <a:srgbClr val="00863D"/>
        </a:solidFill>
      </dgm:spPr>
      <dgm:t>
        <a:bodyPr/>
        <a:lstStyle/>
        <a:p>
          <a:pPr>
            <a:buFont typeface="Symbol" panose="05050102010706020507" pitchFamily="18" charset="2"/>
            <a:buChar char=""/>
          </a:pPr>
          <a:r>
            <a:rPr lang="en-GB" sz="2800" dirty="0"/>
            <a:t>Cover major elements of grant development: idea generation, proposal writing, selecting appropriate peer review committee/evaluation group, building strong and inclusive research teams, budgeting, impact, etc. </a:t>
          </a:r>
        </a:p>
      </dgm:t>
    </dgm:pt>
    <dgm:pt modelId="{30DBDA61-7206-4C52-8144-4B91FA9A6AC0}" type="parTrans" cxnId="{3E5C68E9-B418-4BDB-A539-82C9F00C18AC}">
      <dgm:prSet/>
      <dgm:spPr/>
      <dgm:t>
        <a:bodyPr/>
        <a:lstStyle/>
        <a:p>
          <a:endParaRPr lang="en-GB"/>
        </a:p>
      </dgm:t>
    </dgm:pt>
    <dgm:pt modelId="{1D8FF237-7765-4C56-B7A2-9B8FE33CD499}" type="sibTrans" cxnId="{3E5C68E9-B418-4BDB-A539-82C9F00C18AC}">
      <dgm:prSet/>
      <dgm:spPr/>
      <dgm:t>
        <a:bodyPr/>
        <a:lstStyle/>
        <a:p>
          <a:endParaRPr lang="en-GB"/>
        </a:p>
      </dgm:t>
    </dgm:pt>
    <dgm:pt modelId="{24982E48-09D7-4938-8E4C-495C5BB5D30F}">
      <dgm:prSet phldrT="[Text]" custT="1"/>
      <dgm:spPr>
        <a:solidFill>
          <a:srgbClr val="00863D"/>
        </a:solidFill>
      </dgm:spPr>
      <dgm:t>
        <a:bodyPr/>
        <a:lstStyle/>
        <a:p>
          <a:pPr>
            <a:buNone/>
          </a:pPr>
          <a:r>
            <a:rPr lang="en-GB" sz="2800" dirty="0"/>
            <a:t>Offer platform for our researchers to explore opportunities for interdisciplinary research and build a collaborative culture at USask</a:t>
          </a:r>
        </a:p>
      </dgm:t>
    </dgm:pt>
    <dgm:pt modelId="{1EC16C08-B7C9-4A77-BDA0-4220326968E7}" type="parTrans" cxnId="{5E86249F-F3F9-44DA-A214-D4B2B6194B53}">
      <dgm:prSet/>
      <dgm:spPr/>
      <dgm:t>
        <a:bodyPr/>
        <a:lstStyle/>
        <a:p>
          <a:endParaRPr lang="en-GB"/>
        </a:p>
      </dgm:t>
    </dgm:pt>
    <dgm:pt modelId="{76B6D62D-7A96-4E04-982A-93460C410EB2}" type="sibTrans" cxnId="{5E86249F-F3F9-44DA-A214-D4B2B6194B53}">
      <dgm:prSet/>
      <dgm:spPr/>
      <dgm:t>
        <a:bodyPr/>
        <a:lstStyle/>
        <a:p>
          <a:endParaRPr lang="en-GB"/>
        </a:p>
      </dgm:t>
    </dgm:pt>
    <dgm:pt modelId="{7B804721-8FA7-48F3-A609-CFF9563F13B9}">
      <dgm:prSet phldrT="[Text]" custT="1"/>
      <dgm:spPr>
        <a:solidFill>
          <a:srgbClr val="00863D"/>
        </a:solidFill>
      </dgm:spPr>
      <dgm:t>
        <a:bodyPr/>
        <a:lstStyle/>
        <a:p>
          <a:pPr>
            <a:buNone/>
          </a:pPr>
          <a:r>
            <a:rPr lang="en-GB" sz="2800" dirty="0"/>
            <a:t>USask Tri Agency team will facilitate and provide support to make those collaborative connections across  disciplines and campus </a:t>
          </a:r>
        </a:p>
      </dgm:t>
    </dgm:pt>
    <dgm:pt modelId="{DDD26239-5CA3-4751-9646-26256EBBBD80}" type="parTrans" cxnId="{95B8A4A9-F8A4-41FE-A1D8-24727E5937CE}">
      <dgm:prSet/>
      <dgm:spPr/>
      <dgm:t>
        <a:bodyPr/>
        <a:lstStyle/>
        <a:p>
          <a:endParaRPr lang="en-GB"/>
        </a:p>
      </dgm:t>
    </dgm:pt>
    <dgm:pt modelId="{FAEF8ED2-CF48-4C25-B7E8-BD9B0B460AE0}" type="sibTrans" cxnId="{95B8A4A9-F8A4-41FE-A1D8-24727E5937CE}">
      <dgm:prSet/>
      <dgm:spPr/>
      <dgm:t>
        <a:bodyPr/>
        <a:lstStyle/>
        <a:p>
          <a:endParaRPr lang="en-GB"/>
        </a:p>
      </dgm:t>
    </dgm:pt>
    <dgm:pt modelId="{2E4D4E28-FE45-4DCB-A6A8-6ECBF48AFF67}">
      <dgm:prSet custT="1"/>
      <dgm:spPr>
        <a:solidFill>
          <a:srgbClr val="00863D"/>
        </a:solidFill>
      </dgm:spPr>
      <dgm:t>
        <a:bodyPr/>
        <a:lstStyle/>
        <a:p>
          <a:r>
            <a:rPr lang="en-US" sz="2800" dirty="0"/>
            <a:t>Equip faculty with knowledge of resources and supports available and enable them to better understand </a:t>
          </a:r>
          <a:r>
            <a:rPr lang="en-GB" sz="2800" dirty="0"/>
            <a:t>agency and institutional compliance requirements &amp; post‑award considerations</a:t>
          </a:r>
        </a:p>
      </dgm:t>
    </dgm:pt>
    <dgm:pt modelId="{133E7086-EF57-4AD5-A187-8E189C5D913B}" type="parTrans" cxnId="{C769D033-6A9B-4863-8B2C-DB27EEF5C875}">
      <dgm:prSet/>
      <dgm:spPr/>
      <dgm:t>
        <a:bodyPr/>
        <a:lstStyle/>
        <a:p>
          <a:endParaRPr lang="en-GB"/>
        </a:p>
      </dgm:t>
    </dgm:pt>
    <dgm:pt modelId="{C684B425-B33D-4753-AB62-EB10BBFE8448}" type="sibTrans" cxnId="{C769D033-6A9B-4863-8B2C-DB27EEF5C875}">
      <dgm:prSet/>
      <dgm:spPr/>
      <dgm:t>
        <a:bodyPr/>
        <a:lstStyle/>
        <a:p>
          <a:endParaRPr lang="en-GB"/>
        </a:p>
      </dgm:t>
    </dgm:pt>
    <dgm:pt modelId="{8C5D6FAE-0735-4822-B7F8-130190D4773A}">
      <dgm:prSet custT="1"/>
      <dgm:spPr>
        <a:solidFill>
          <a:srgbClr val="00863D"/>
        </a:solidFill>
      </dgm:spPr>
      <dgm:t>
        <a:bodyPr/>
        <a:lstStyle/>
        <a:p>
          <a:r>
            <a:rPr lang="en-US" sz="2800" dirty="0"/>
            <a:t>Insights into  grant  preparation and writing process, emphasizing distinct mandates of SSHRC, NSERC and CIHR  </a:t>
          </a:r>
          <a:endParaRPr lang="en-GB" sz="2800" dirty="0"/>
        </a:p>
      </dgm:t>
    </dgm:pt>
    <dgm:pt modelId="{E181A9B2-9868-4CB0-A199-B89A7C6BA3DD}" type="parTrans" cxnId="{EBF5A377-ADDE-4454-AC87-7505A07D7362}">
      <dgm:prSet/>
      <dgm:spPr/>
      <dgm:t>
        <a:bodyPr/>
        <a:lstStyle/>
        <a:p>
          <a:endParaRPr lang="en-GB"/>
        </a:p>
      </dgm:t>
    </dgm:pt>
    <dgm:pt modelId="{293AB7BB-C8F3-4529-BE1B-0A8AB65546DD}" type="sibTrans" cxnId="{EBF5A377-ADDE-4454-AC87-7505A07D7362}">
      <dgm:prSet/>
      <dgm:spPr/>
      <dgm:t>
        <a:bodyPr/>
        <a:lstStyle/>
        <a:p>
          <a:endParaRPr lang="en-GB"/>
        </a:p>
      </dgm:t>
    </dgm:pt>
    <dgm:pt modelId="{37FABEAC-2293-4819-AFB8-F9AE5E74D0EC}" type="pres">
      <dgm:prSet presAssocID="{D9551D2E-0901-44F4-984C-895FFB5637DF}" presName="linear" presStyleCnt="0">
        <dgm:presLayoutVars>
          <dgm:dir/>
          <dgm:animLvl val="lvl"/>
          <dgm:resizeHandles val="exact"/>
        </dgm:presLayoutVars>
      </dgm:prSet>
      <dgm:spPr/>
    </dgm:pt>
    <dgm:pt modelId="{E752C32C-EED5-4421-8651-BBEC5D1302CF}" type="pres">
      <dgm:prSet presAssocID="{8C5D6FAE-0735-4822-B7F8-130190D4773A}" presName="parentLin" presStyleCnt="0"/>
      <dgm:spPr/>
    </dgm:pt>
    <dgm:pt modelId="{173BACE7-3350-42EB-992C-FF88998A871A}" type="pres">
      <dgm:prSet presAssocID="{8C5D6FAE-0735-4822-B7F8-130190D4773A}" presName="parentLeftMargin" presStyleLbl="node1" presStyleIdx="0" presStyleCnt="5"/>
      <dgm:spPr/>
    </dgm:pt>
    <dgm:pt modelId="{1A06D217-68B9-4864-8816-645BD4B4235B}" type="pres">
      <dgm:prSet presAssocID="{8C5D6FAE-0735-4822-B7F8-130190D4773A}" presName="parentText" presStyleLbl="node1" presStyleIdx="0" presStyleCnt="5" custScaleX="125259" custScaleY="135905" custLinFactNeighborX="-4769" custLinFactNeighborY="4393">
        <dgm:presLayoutVars>
          <dgm:chMax val="0"/>
          <dgm:bulletEnabled val="1"/>
        </dgm:presLayoutVars>
      </dgm:prSet>
      <dgm:spPr/>
    </dgm:pt>
    <dgm:pt modelId="{858AE458-970D-47DD-BE72-8949B3955AFB}" type="pres">
      <dgm:prSet presAssocID="{8C5D6FAE-0735-4822-B7F8-130190D4773A}" presName="negativeSpace" presStyleCnt="0"/>
      <dgm:spPr/>
    </dgm:pt>
    <dgm:pt modelId="{91CDFCD7-C4C1-4F1C-BB69-E7A0CDFE4C8F}" type="pres">
      <dgm:prSet presAssocID="{8C5D6FAE-0735-4822-B7F8-130190D4773A}" presName="childText" presStyleLbl="conFgAcc1" presStyleIdx="0" presStyleCnt="5">
        <dgm:presLayoutVars>
          <dgm:bulletEnabled val="1"/>
        </dgm:presLayoutVars>
      </dgm:prSet>
      <dgm:spPr/>
    </dgm:pt>
    <dgm:pt modelId="{B5CEE556-4E5A-49F4-B089-B2D63EBEADAD}" type="pres">
      <dgm:prSet presAssocID="{293AB7BB-C8F3-4529-BE1B-0A8AB65546DD}" presName="spaceBetweenRectangles" presStyleCnt="0"/>
      <dgm:spPr/>
    </dgm:pt>
    <dgm:pt modelId="{BD93D90D-C7AB-49FF-ABBE-081D6A2E3CED}" type="pres">
      <dgm:prSet presAssocID="{88037CBE-CF88-4C1C-AF71-6F8ABCDDF66E}" presName="parentLin" presStyleCnt="0"/>
      <dgm:spPr/>
    </dgm:pt>
    <dgm:pt modelId="{A2CE2EA6-5396-4FA6-9A0E-49EE46D60F34}" type="pres">
      <dgm:prSet presAssocID="{88037CBE-CF88-4C1C-AF71-6F8ABCDDF66E}" presName="parentLeftMargin" presStyleLbl="node1" presStyleIdx="0" presStyleCnt="5"/>
      <dgm:spPr/>
    </dgm:pt>
    <dgm:pt modelId="{B87C4E9F-F2B3-48AE-8074-C8487597D3B7}" type="pres">
      <dgm:prSet presAssocID="{88037CBE-CF88-4C1C-AF71-6F8ABCDDF66E}" presName="parentText" presStyleLbl="node1" presStyleIdx="1" presStyleCnt="5" custScaleX="126354" custScaleY="164648">
        <dgm:presLayoutVars>
          <dgm:chMax val="0"/>
          <dgm:bulletEnabled val="1"/>
        </dgm:presLayoutVars>
      </dgm:prSet>
      <dgm:spPr/>
    </dgm:pt>
    <dgm:pt modelId="{1BA12801-CDDD-4FD5-919E-152DF502737B}" type="pres">
      <dgm:prSet presAssocID="{88037CBE-CF88-4C1C-AF71-6F8ABCDDF66E}" presName="negativeSpace" presStyleCnt="0"/>
      <dgm:spPr/>
    </dgm:pt>
    <dgm:pt modelId="{E6C52F10-DB10-402C-878B-3C2278018FD6}" type="pres">
      <dgm:prSet presAssocID="{88037CBE-CF88-4C1C-AF71-6F8ABCDDF66E}" presName="childText" presStyleLbl="conFgAcc1" presStyleIdx="1" presStyleCnt="5">
        <dgm:presLayoutVars>
          <dgm:bulletEnabled val="1"/>
        </dgm:presLayoutVars>
      </dgm:prSet>
      <dgm:spPr/>
    </dgm:pt>
    <dgm:pt modelId="{37CD9EC4-BC1F-464E-AFD0-26846F8D8DEB}" type="pres">
      <dgm:prSet presAssocID="{1D8FF237-7765-4C56-B7A2-9B8FE33CD499}" presName="spaceBetweenRectangles" presStyleCnt="0"/>
      <dgm:spPr/>
    </dgm:pt>
    <dgm:pt modelId="{6AC6CEA0-1741-4BF0-BC2B-F6A30847B3DA}" type="pres">
      <dgm:prSet presAssocID="{24982E48-09D7-4938-8E4C-495C5BB5D30F}" presName="parentLin" presStyleCnt="0"/>
      <dgm:spPr/>
    </dgm:pt>
    <dgm:pt modelId="{6A75C130-6057-4E42-9EA7-2338FA67FE21}" type="pres">
      <dgm:prSet presAssocID="{24982E48-09D7-4938-8E4C-495C5BB5D30F}" presName="parentLeftMargin" presStyleLbl="node1" presStyleIdx="1" presStyleCnt="5"/>
      <dgm:spPr/>
    </dgm:pt>
    <dgm:pt modelId="{296CD489-AAEF-4A4C-91E0-3BC3E9D0CD73}" type="pres">
      <dgm:prSet presAssocID="{24982E48-09D7-4938-8E4C-495C5BB5D30F}" presName="parentText" presStyleLbl="node1" presStyleIdx="2" presStyleCnt="5" custScaleX="126611" custScaleY="130161">
        <dgm:presLayoutVars>
          <dgm:chMax val="0"/>
          <dgm:bulletEnabled val="1"/>
        </dgm:presLayoutVars>
      </dgm:prSet>
      <dgm:spPr/>
    </dgm:pt>
    <dgm:pt modelId="{A30690E3-CEF9-4205-92FD-E394A043F426}" type="pres">
      <dgm:prSet presAssocID="{24982E48-09D7-4938-8E4C-495C5BB5D30F}" presName="negativeSpace" presStyleCnt="0"/>
      <dgm:spPr/>
    </dgm:pt>
    <dgm:pt modelId="{6D54622B-4875-49B7-852A-F0686754263F}" type="pres">
      <dgm:prSet presAssocID="{24982E48-09D7-4938-8E4C-495C5BB5D30F}" presName="childText" presStyleLbl="conFgAcc1" presStyleIdx="2" presStyleCnt="5">
        <dgm:presLayoutVars>
          <dgm:bulletEnabled val="1"/>
        </dgm:presLayoutVars>
      </dgm:prSet>
      <dgm:spPr/>
    </dgm:pt>
    <dgm:pt modelId="{E573DF33-64B4-4BCD-BF5C-6A19BF707604}" type="pres">
      <dgm:prSet presAssocID="{76B6D62D-7A96-4E04-982A-93460C410EB2}" presName="spaceBetweenRectangles" presStyleCnt="0"/>
      <dgm:spPr/>
    </dgm:pt>
    <dgm:pt modelId="{E09868AE-9AF3-4E4D-81AE-F433954234C5}" type="pres">
      <dgm:prSet presAssocID="{7B804721-8FA7-48F3-A609-CFF9563F13B9}" presName="parentLin" presStyleCnt="0"/>
      <dgm:spPr/>
    </dgm:pt>
    <dgm:pt modelId="{C42804FC-EDED-4AC2-88FF-D956CA727BB4}" type="pres">
      <dgm:prSet presAssocID="{7B804721-8FA7-48F3-A609-CFF9563F13B9}" presName="parentLeftMargin" presStyleLbl="node1" presStyleIdx="2" presStyleCnt="5"/>
      <dgm:spPr/>
    </dgm:pt>
    <dgm:pt modelId="{48871CFA-9BAC-4D1D-AF89-A4C1C59C1CB1}" type="pres">
      <dgm:prSet presAssocID="{7B804721-8FA7-48F3-A609-CFF9563F13B9}" presName="parentText" presStyleLbl="node1" presStyleIdx="3" presStyleCnt="5" custScaleX="128354" custScaleY="122044" custLinFactNeighborX="-5763" custLinFactNeighborY="9648">
        <dgm:presLayoutVars>
          <dgm:chMax val="0"/>
          <dgm:bulletEnabled val="1"/>
        </dgm:presLayoutVars>
      </dgm:prSet>
      <dgm:spPr/>
    </dgm:pt>
    <dgm:pt modelId="{8EA0F218-1FD5-4EFD-909D-B07C4D3B24AD}" type="pres">
      <dgm:prSet presAssocID="{7B804721-8FA7-48F3-A609-CFF9563F13B9}" presName="negativeSpace" presStyleCnt="0"/>
      <dgm:spPr/>
    </dgm:pt>
    <dgm:pt modelId="{C7157D9E-6B83-4F67-B57D-D7BD1D631205}" type="pres">
      <dgm:prSet presAssocID="{7B804721-8FA7-48F3-A609-CFF9563F13B9}" presName="childText" presStyleLbl="conFgAcc1" presStyleIdx="3" presStyleCnt="5">
        <dgm:presLayoutVars>
          <dgm:bulletEnabled val="1"/>
        </dgm:presLayoutVars>
      </dgm:prSet>
      <dgm:spPr/>
    </dgm:pt>
    <dgm:pt modelId="{D648F65D-A827-48BB-AFDD-9ED6C3F839FE}" type="pres">
      <dgm:prSet presAssocID="{FAEF8ED2-CF48-4C25-B7E8-BD9B0B460AE0}" presName="spaceBetweenRectangles" presStyleCnt="0"/>
      <dgm:spPr/>
    </dgm:pt>
    <dgm:pt modelId="{4B3FA477-9014-4AF4-B016-1C1F332CB663}" type="pres">
      <dgm:prSet presAssocID="{2E4D4E28-FE45-4DCB-A6A8-6ECBF48AFF67}" presName="parentLin" presStyleCnt="0"/>
      <dgm:spPr/>
    </dgm:pt>
    <dgm:pt modelId="{9537D281-A3AC-4E6B-A117-80B75BB70B99}" type="pres">
      <dgm:prSet presAssocID="{2E4D4E28-FE45-4DCB-A6A8-6ECBF48AFF67}" presName="parentLeftMargin" presStyleLbl="node1" presStyleIdx="3" presStyleCnt="5"/>
      <dgm:spPr/>
    </dgm:pt>
    <dgm:pt modelId="{72BC65DF-D3DD-4763-87AA-700A2FD3C477}" type="pres">
      <dgm:prSet presAssocID="{2E4D4E28-FE45-4DCB-A6A8-6ECBF48AFF67}" presName="parentText" presStyleLbl="node1" presStyleIdx="4" presStyleCnt="5" custScaleX="127272" custScaleY="123880">
        <dgm:presLayoutVars>
          <dgm:chMax val="0"/>
          <dgm:bulletEnabled val="1"/>
        </dgm:presLayoutVars>
      </dgm:prSet>
      <dgm:spPr/>
    </dgm:pt>
    <dgm:pt modelId="{37190489-1B3D-4623-A46F-AF8D34565722}" type="pres">
      <dgm:prSet presAssocID="{2E4D4E28-FE45-4DCB-A6A8-6ECBF48AFF67}" presName="negativeSpace" presStyleCnt="0"/>
      <dgm:spPr/>
    </dgm:pt>
    <dgm:pt modelId="{4922B627-4684-4E60-9BE9-5986B818325C}" type="pres">
      <dgm:prSet presAssocID="{2E4D4E28-FE45-4DCB-A6A8-6ECBF48AFF67}" presName="childText" presStyleLbl="conFgAcc1" presStyleIdx="4" presStyleCnt="5">
        <dgm:presLayoutVars>
          <dgm:bulletEnabled val="1"/>
        </dgm:presLayoutVars>
      </dgm:prSet>
      <dgm:spPr/>
    </dgm:pt>
  </dgm:ptLst>
  <dgm:cxnLst>
    <dgm:cxn modelId="{C769D033-6A9B-4863-8B2C-DB27EEF5C875}" srcId="{D9551D2E-0901-44F4-984C-895FFB5637DF}" destId="{2E4D4E28-FE45-4DCB-A6A8-6ECBF48AFF67}" srcOrd="4" destOrd="0" parTransId="{133E7086-EF57-4AD5-A187-8E189C5D913B}" sibTransId="{C684B425-B33D-4753-AB62-EB10BBFE8448}"/>
    <dgm:cxn modelId="{29B2793A-1E7E-4914-AC1F-F5B946B3B74B}" type="presOf" srcId="{24982E48-09D7-4938-8E4C-495C5BB5D30F}" destId="{296CD489-AAEF-4A4C-91E0-3BC3E9D0CD73}" srcOrd="1" destOrd="0" presId="urn:microsoft.com/office/officeart/2005/8/layout/list1"/>
    <dgm:cxn modelId="{14F7ED40-EC65-4498-A5C9-701BF9D9FC57}" type="presOf" srcId="{D9551D2E-0901-44F4-984C-895FFB5637DF}" destId="{37FABEAC-2293-4819-AFB8-F9AE5E74D0EC}" srcOrd="0" destOrd="0" presId="urn:microsoft.com/office/officeart/2005/8/layout/list1"/>
    <dgm:cxn modelId="{38AD5164-6115-4CAB-8E70-73DC152A4C16}" type="presOf" srcId="{2E4D4E28-FE45-4DCB-A6A8-6ECBF48AFF67}" destId="{9537D281-A3AC-4E6B-A117-80B75BB70B99}" srcOrd="0" destOrd="0" presId="urn:microsoft.com/office/officeart/2005/8/layout/list1"/>
    <dgm:cxn modelId="{7FB78F6B-6CD9-47FD-9C2A-CD790165207D}" type="presOf" srcId="{24982E48-09D7-4938-8E4C-495C5BB5D30F}" destId="{6A75C130-6057-4E42-9EA7-2338FA67FE21}" srcOrd="0" destOrd="0" presId="urn:microsoft.com/office/officeart/2005/8/layout/list1"/>
    <dgm:cxn modelId="{EBF5A377-ADDE-4454-AC87-7505A07D7362}" srcId="{D9551D2E-0901-44F4-984C-895FFB5637DF}" destId="{8C5D6FAE-0735-4822-B7F8-130190D4773A}" srcOrd="0" destOrd="0" parTransId="{E181A9B2-9868-4CB0-A199-B89A7C6BA3DD}" sibTransId="{293AB7BB-C8F3-4529-BE1B-0A8AB65546DD}"/>
    <dgm:cxn modelId="{7AA1D97E-462E-4A8A-A696-518415A4FD19}" type="presOf" srcId="{7B804721-8FA7-48F3-A609-CFF9563F13B9}" destId="{C42804FC-EDED-4AC2-88FF-D956CA727BB4}" srcOrd="0" destOrd="0" presId="urn:microsoft.com/office/officeart/2005/8/layout/list1"/>
    <dgm:cxn modelId="{AC8BBB9C-98C2-44B1-8E60-2717B8655ADA}" type="presOf" srcId="{2E4D4E28-FE45-4DCB-A6A8-6ECBF48AFF67}" destId="{72BC65DF-D3DD-4763-87AA-700A2FD3C477}" srcOrd="1" destOrd="0" presId="urn:microsoft.com/office/officeart/2005/8/layout/list1"/>
    <dgm:cxn modelId="{7D15EF9D-6C79-424F-BC5C-18C71E48609D}" type="presOf" srcId="{8C5D6FAE-0735-4822-B7F8-130190D4773A}" destId="{173BACE7-3350-42EB-992C-FF88998A871A}" srcOrd="0" destOrd="0" presId="urn:microsoft.com/office/officeart/2005/8/layout/list1"/>
    <dgm:cxn modelId="{5E86249F-F3F9-44DA-A214-D4B2B6194B53}" srcId="{D9551D2E-0901-44F4-984C-895FFB5637DF}" destId="{24982E48-09D7-4938-8E4C-495C5BB5D30F}" srcOrd="2" destOrd="0" parTransId="{1EC16C08-B7C9-4A77-BDA0-4220326968E7}" sibTransId="{76B6D62D-7A96-4E04-982A-93460C410EB2}"/>
    <dgm:cxn modelId="{95B8A4A9-F8A4-41FE-A1D8-24727E5937CE}" srcId="{D9551D2E-0901-44F4-984C-895FFB5637DF}" destId="{7B804721-8FA7-48F3-A609-CFF9563F13B9}" srcOrd="3" destOrd="0" parTransId="{DDD26239-5CA3-4751-9646-26256EBBBD80}" sibTransId="{FAEF8ED2-CF48-4C25-B7E8-BD9B0B460AE0}"/>
    <dgm:cxn modelId="{7F80FAC6-0B32-4070-ACA8-AD28B27527DD}" type="presOf" srcId="{7B804721-8FA7-48F3-A609-CFF9563F13B9}" destId="{48871CFA-9BAC-4D1D-AF89-A4C1C59C1CB1}" srcOrd="1" destOrd="0" presId="urn:microsoft.com/office/officeart/2005/8/layout/list1"/>
    <dgm:cxn modelId="{82D934E8-432E-4736-B8F1-CDFD651EFABB}" type="presOf" srcId="{8C5D6FAE-0735-4822-B7F8-130190D4773A}" destId="{1A06D217-68B9-4864-8816-645BD4B4235B}" srcOrd="1" destOrd="0" presId="urn:microsoft.com/office/officeart/2005/8/layout/list1"/>
    <dgm:cxn modelId="{3E5C68E9-B418-4BDB-A539-82C9F00C18AC}" srcId="{D9551D2E-0901-44F4-984C-895FFB5637DF}" destId="{88037CBE-CF88-4C1C-AF71-6F8ABCDDF66E}" srcOrd="1" destOrd="0" parTransId="{30DBDA61-7206-4C52-8144-4B91FA9A6AC0}" sibTransId="{1D8FF237-7765-4C56-B7A2-9B8FE33CD499}"/>
    <dgm:cxn modelId="{3E927FEA-2D9A-41A2-8DA4-7920379537BB}" type="presOf" srcId="{88037CBE-CF88-4C1C-AF71-6F8ABCDDF66E}" destId="{B87C4E9F-F2B3-48AE-8074-C8487597D3B7}" srcOrd="1" destOrd="0" presId="urn:microsoft.com/office/officeart/2005/8/layout/list1"/>
    <dgm:cxn modelId="{EBAD91FC-DBAD-4104-A8EF-9F64807C2F34}" type="presOf" srcId="{88037CBE-CF88-4C1C-AF71-6F8ABCDDF66E}" destId="{A2CE2EA6-5396-4FA6-9A0E-49EE46D60F34}" srcOrd="0" destOrd="0" presId="urn:microsoft.com/office/officeart/2005/8/layout/list1"/>
    <dgm:cxn modelId="{666A93DC-1732-4C5A-A6DD-A29EC0F50D6F}" type="presParOf" srcId="{37FABEAC-2293-4819-AFB8-F9AE5E74D0EC}" destId="{E752C32C-EED5-4421-8651-BBEC5D1302CF}" srcOrd="0" destOrd="0" presId="urn:microsoft.com/office/officeart/2005/8/layout/list1"/>
    <dgm:cxn modelId="{3BBFDB3A-003F-43CD-BD01-F2269BA6E2FC}" type="presParOf" srcId="{E752C32C-EED5-4421-8651-BBEC5D1302CF}" destId="{173BACE7-3350-42EB-992C-FF88998A871A}" srcOrd="0" destOrd="0" presId="urn:microsoft.com/office/officeart/2005/8/layout/list1"/>
    <dgm:cxn modelId="{BA7FD4D3-94D0-4111-AAF7-90CF45DDD930}" type="presParOf" srcId="{E752C32C-EED5-4421-8651-BBEC5D1302CF}" destId="{1A06D217-68B9-4864-8816-645BD4B4235B}" srcOrd="1" destOrd="0" presId="urn:microsoft.com/office/officeart/2005/8/layout/list1"/>
    <dgm:cxn modelId="{B44E2997-95AF-42C1-8F07-DD1BEE1959FA}" type="presParOf" srcId="{37FABEAC-2293-4819-AFB8-F9AE5E74D0EC}" destId="{858AE458-970D-47DD-BE72-8949B3955AFB}" srcOrd="1" destOrd="0" presId="urn:microsoft.com/office/officeart/2005/8/layout/list1"/>
    <dgm:cxn modelId="{CD577C6C-72AC-48F1-8964-F411759D51FF}" type="presParOf" srcId="{37FABEAC-2293-4819-AFB8-F9AE5E74D0EC}" destId="{91CDFCD7-C4C1-4F1C-BB69-E7A0CDFE4C8F}" srcOrd="2" destOrd="0" presId="urn:microsoft.com/office/officeart/2005/8/layout/list1"/>
    <dgm:cxn modelId="{173ABBE3-A083-4B7C-9B2D-E718F8E427F3}" type="presParOf" srcId="{37FABEAC-2293-4819-AFB8-F9AE5E74D0EC}" destId="{B5CEE556-4E5A-49F4-B089-B2D63EBEADAD}" srcOrd="3" destOrd="0" presId="urn:microsoft.com/office/officeart/2005/8/layout/list1"/>
    <dgm:cxn modelId="{A192776C-02EE-4BAB-9061-65F7DFB3F56A}" type="presParOf" srcId="{37FABEAC-2293-4819-AFB8-F9AE5E74D0EC}" destId="{BD93D90D-C7AB-49FF-ABBE-081D6A2E3CED}" srcOrd="4" destOrd="0" presId="urn:microsoft.com/office/officeart/2005/8/layout/list1"/>
    <dgm:cxn modelId="{44756FA9-AF64-4A24-B65C-50E3C1EE067C}" type="presParOf" srcId="{BD93D90D-C7AB-49FF-ABBE-081D6A2E3CED}" destId="{A2CE2EA6-5396-4FA6-9A0E-49EE46D60F34}" srcOrd="0" destOrd="0" presId="urn:microsoft.com/office/officeart/2005/8/layout/list1"/>
    <dgm:cxn modelId="{4B168CCF-FCE4-43EE-84BA-5545A5BBE435}" type="presParOf" srcId="{BD93D90D-C7AB-49FF-ABBE-081D6A2E3CED}" destId="{B87C4E9F-F2B3-48AE-8074-C8487597D3B7}" srcOrd="1" destOrd="0" presId="urn:microsoft.com/office/officeart/2005/8/layout/list1"/>
    <dgm:cxn modelId="{0CAC9407-9C45-49A9-9613-179B0E79A274}" type="presParOf" srcId="{37FABEAC-2293-4819-AFB8-F9AE5E74D0EC}" destId="{1BA12801-CDDD-4FD5-919E-152DF502737B}" srcOrd="5" destOrd="0" presId="urn:microsoft.com/office/officeart/2005/8/layout/list1"/>
    <dgm:cxn modelId="{28DA115A-68C3-44CE-8BF8-5AD77AE5C876}" type="presParOf" srcId="{37FABEAC-2293-4819-AFB8-F9AE5E74D0EC}" destId="{E6C52F10-DB10-402C-878B-3C2278018FD6}" srcOrd="6" destOrd="0" presId="urn:microsoft.com/office/officeart/2005/8/layout/list1"/>
    <dgm:cxn modelId="{06F377C9-F3D6-4AAA-83FF-E422B47D481F}" type="presParOf" srcId="{37FABEAC-2293-4819-AFB8-F9AE5E74D0EC}" destId="{37CD9EC4-BC1F-464E-AFD0-26846F8D8DEB}" srcOrd="7" destOrd="0" presId="urn:microsoft.com/office/officeart/2005/8/layout/list1"/>
    <dgm:cxn modelId="{AADC8E1A-0EAB-4155-94C5-8EF87BE6B889}" type="presParOf" srcId="{37FABEAC-2293-4819-AFB8-F9AE5E74D0EC}" destId="{6AC6CEA0-1741-4BF0-BC2B-F6A30847B3DA}" srcOrd="8" destOrd="0" presId="urn:microsoft.com/office/officeart/2005/8/layout/list1"/>
    <dgm:cxn modelId="{6970F1F6-B62A-4371-A8D4-3E607369EC85}" type="presParOf" srcId="{6AC6CEA0-1741-4BF0-BC2B-F6A30847B3DA}" destId="{6A75C130-6057-4E42-9EA7-2338FA67FE21}" srcOrd="0" destOrd="0" presId="urn:microsoft.com/office/officeart/2005/8/layout/list1"/>
    <dgm:cxn modelId="{A600E754-16A8-4BEA-951D-9DAC37692AE0}" type="presParOf" srcId="{6AC6CEA0-1741-4BF0-BC2B-F6A30847B3DA}" destId="{296CD489-AAEF-4A4C-91E0-3BC3E9D0CD73}" srcOrd="1" destOrd="0" presId="urn:microsoft.com/office/officeart/2005/8/layout/list1"/>
    <dgm:cxn modelId="{4342C8EF-865E-4974-8068-8A339D8A1B84}" type="presParOf" srcId="{37FABEAC-2293-4819-AFB8-F9AE5E74D0EC}" destId="{A30690E3-CEF9-4205-92FD-E394A043F426}" srcOrd="9" destOrd="0" presId="urn:microsoft.com/office/officeart/2005/8/layout/list1"/>
    <dgm:cxn modelId="{CE6CCE9F-6384-43DC-92AA-8626D1622DBD}" type="presParOf" srcId="{37FABEAC-2293-4819-AFB8-F9AE5E74D0EC}" destId="{6D54622B-4875-49B7-852A-F0686754263F}" srcOrd="10" destOrd="0" presId="urn:microsoft.com/office/officeart/2005/8/layout/list1"/>
    <dgm:cxn modelId="{950D67FA-1514-44EE-9AEB-5EC6926BDF15}" type="presParOf" srcId="{37FABEAC-2293-4819-AFB8-F9AE5E74D0EC}" destId="{E573DF33-64B4-4BCD-BF5C-6A19BF707604}" srcOrd="11" destOrd="0" presId="urn:microsoft.com/office/officeart/2005/8/layout/list1"/>
    <dgm:cxn modelId="{15507475-F0B8-4CBC-B042-EA32FEFF1AF3}" type="presParOf" srcId="{37FABEAC-2293-4819-AFB8-F9AE5E74D0EC}" destId="{E09868AE-9AF3-4E4D-81AE-F433954234C5}" srcOrd="12" destOrd="0" presId="urn:microsoft.com/office/officeart/2005/8/layout/list1"/>
    <dgm:cxn modelId="{17D000E1-1FF3-42F4-91AF-D4174F6E49E9}" type="presParOf" srcId="{E09868AE-9AF3-4E4D-81AE-F433954234C5}" destId="{C42804FC-EDED-4AC2-88FF-D956CA727BB4}" srcOrd="0" destOrd="0" presId="urn:microsoft.com/office/officeart/2005/8/layout/list1"/>
    <dgm:cxn modelId="{B41D64DD-6A4A-4940-88B9-80C309A887C4}" type="presParOf" srcId="{E09868AE-9AF3-4E4D-81AE-F433954234C5}" destId="{48871CFA-9BAC-4D1D-AF89-A4C1C59C1CB1}" srcOrd="1" destOrd="0" presId="urn:microsoft.com/office/officeart/2005/8/layout/list1"/>
    <dgm:cxn modelId="{ABD50009-A744-4C64-A14C-3E1FCDC5CD82}" type="presParOf" srcId="{37FABEAC-2293-4819-AFB8-F9AE5E74D0EC}" destId="{8EA0F218-1FD5-4EFD-909D-B07C4D3B24AD}" srcOrd="13" destOrd="0" presId="urn:microsoft.com/office/officeart/2005/8/layout/list1"/>
    <dgm:cxn modelId="{5F86B887-6BF7-490F-9CE3-F9B579C696DB}" type="presParOf" srcId="{37FABEAC-2293-4819-AFB8-F9AE5E74D0EC}" destId="{C7157D9E-6B83-4F67-B57D-D7BD1D631205}" srcOrd="14" destOrd="0" presId="urn:microsoft.com/office/officeart/2005/8/layout/list1"/>
    <dgm:cxn modelId="{C84D3441-A22D-4F08-8E82-36B5290985DC}" type="presParOf" srcId="{37FABEAC-2293-4819-AFB8-F9AE5E74D0EC}" destId="{D648F65D-A827-48BB-AFDD-9ED6C3F839FE}" srcOrd="15" destOrd="0" presId="urn:microsoft.com/office/officeart/2005/8/layout/list1"/>
    <dgm:cxn modelId="{13711B61-D86A-4E55-A187-B5B1D4C06686}" type="presParOf" srcId="{37FABEAC-2293-4819-AFB8-F9AE5E74D0EC}" destId="{4B3FA477-9014-4AF4-B016-1C1F332CB663}" srcOrd="16" destOrd="0" presId="urn:microsoft.com/office/officeart/2005/8/layout/list1"/>
    <dgm:cxn modelId="{B901639D-65CB-4E00-8BCE-0E2EEC2CFBCC}" type="presParOf" srcId="{4B3FA477-9014-4AF4-B016-1C1F332CB663}" destId="{9537D281-A3AC-4E6B-A117-80B75BB70B99}" srcOrd="0" destOrd="0" presId="urn:microsoft.com/office/officeart/2005/8/layout/list1"/>
    <dgm:cxn modelId="{658D2283-BE69-4B28-AE45-8C0108B98922}" type="presParOf" srcId="{4B3FA477-9014-4AF4-B016-1C1F332CB663}" destId="{72BC65DF-D3DD-4763-87AA-700A2FD3C477}" srcOrd="1" destOrd="0" presId="urn:microsoft.com/office/officeart/2005/8/layout/list1"/>
    <dgm:cxn modelId="{D121A881-70E6-4E3D-A777-44EDEF5F2466}" type="presParOf" srcId="{37FABEAC-2293-4819-AFB8-F9AE5E74D0EC}" destId="{37190489-1B3D-4623-A46F-AF8D34565722}" srcOrd="17" destOrd="0" presId="urn:microsoft.com/office/officeart/2005/8/layout/list1"/>
    <dgm:cxn modelId="{1836926B-A573-419A-AE02-6AA73AC449A6}" type="presParOf" srcId="{37FABEAC-2293-4819-AFB8-F9AE5E74D0EC}" destId="{4922B627-4684-4E60-9BE9-5986B818325C}" srcOrd="18"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DFCD7-C4C1-4F1C-BB69-E7A0CDFE4C8F}">
      <dsp:nvSpPr>
        <dsp:cNvPr id="0" name=""/>
        <dsp:cNvSpPr/>
      </dsp:nvSpPr>
      <dsp:spPr>
        <a:xfrm>
          <a:off x="0" y="680258"/>
          <a:ext cx="16992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06D217-68B9-4864-8816-645BD4B4235B}">
      <dsp:nvSpPr>
        <dsp:cNvPr id="0" name=""/>
        <dsp:cNvSpPr/>
      </dsp:nvSpPr>
      <dsp:spPr>
        <a:xfrm>
          <a:off x="809111" y="78700"/>
          <a:ext cx="14899332" cy="1002978"/>
        </a:xfrm>
        <a:prstGeom prst="roundRect">
          <a:avLst/>
        </a:prstGeom>
        <a:solidFill>
          <a:srgbClr val="0086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596" tIns="0" rIns="449596" bIns="0" numCol="1" spcCol="1270" anchor="ctr" anchorCtr="0">
          <a:noAutofit/>
        </a:bodyPr>
        <a:lstStyle/>
        <a:p>
          <a:pPr marL="0" lvl="0" indent="0" algn="l" defTabSz="1244600">
            <a:lnSpc>
              <a:spcPct val="90000"/>
            </a:lnSpc>
            <a:spcBef>
              <a:spcPct val="0"/>
            </a:spcBef>
            <a:spcAft>
              <a:spcPct val="35000"/>
            </a:spcAft>
            <a:buNone/>
          </a:pPr>
          <a:r>
            <a:rPr lang="en-US" sz="2800" kern="1200" dirty="0"/>
            <a:t>Insights into  grant  preparation and writing process, emphasizing distinct mandates of SSHRC, NSERC and CIHR  </a:t>
          </a:r>
          <a:endParaRPr lang="en-GB" sz="2800" kern="1200" dirty="0"/>
        </a:p>
      </dsp:txBody>
      <dsp:txXfrm>
        <a:off x="858072" y="127661"/>
        <a:ext cx="14801410" cy="905056"/>
      </dsp:txXfrm>
    </dsp:sp>
    <dsp:sp modelId="{E6C52F10-DB10-402C-878B-3C2278018FD6}">
      <dsp:nvSpPr>
        <dsp:cNvPr id="0" name=""/>
        <dsp:cNvSpPr/>
      </dsp:nvSpPr>
      <dsp:spPr>
        <a:xfrm>
          <a:off x="0" y="2291360"/>
          <a:ext cx="16992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C4E9F-F2B3-48AE-8074-C8487597D3B7}">
      <dsp:nvSpPr>
        <dsp:cNvPr id="0" name=""/>
        <dsp:cNvSpPr/>
      </dsp:nvSpPr>
      <dsp:spPr>
        <a:xfrm>
          <a:off x="849630" y="1445258"/>
          <a:ext cx="15029580" cy="1215102"/>
        </a:xfrm>
        <a:prstGeom prst="roundRect">
          <a:avLst/>
        </a:prstGeom>
        <a:solidFill>
          <a:srgbClr val="0086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596" tIns="0" rIns="449596" bIns="0" numCol="1" spcCol="1270" anchor="ctr" anchorCtr="0">
          <a:noAutofit/>
        </a:bodyPr>
        <a:lstStyle/>
        <a:p>
          <a:pPr marL="0" lvl="0" indent="0" algn="l" defTabSz="1244600">
            <a:lnSpc>
              <a:spcPct val="90000"/>
            </a:lnSpc>
            <a:spcBef>
              <a:spcPct val="0"/>
            </a:spcBef>
            <a:spcAft>
              <a:spcPct val="35000"/>
            </a:spcAft>
            <a:buFont typeface="Symbol" panose="05050102010706020507" pitchFamily="18" charset="2"/>
            <a:buNone/>
          </a:pPr>
          <a:r>
            <a:rPr lang="en-GB" sz="2800" kern="1200" dirty="0"/>
            <a:t>Cover major elements of grant development: idea generation, proposal writing, selecting appropriate peer review committee/evaluation group, building strong and inclusive research teams, budgeting, impact, etc. </a:t>
          </a:r>
        </a:p>
      </dsp:txBody>
      <dsp:txXfrm>
        <a:off x="908946" y="1504574"/>
        <a:ext cx="14910948" cy="1096470"/>
      </dsp:txXfrm>
    </dsp:sp>
    <dsp:sp modelId="{6D54622B-4875-49B7-852A-F0686754263F}">
      <dsp:nvSpPr>
        <dsp:cNvPr id="0" name=""/>
        <dsp:cNvSpPr/>
      </dsp:nvSpPr>
      <dsp:spPr>
        <a:xfrm>
          <a:off x="0" y="3647949"/>
          <a:ext cx="16992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6CD489-AAEF-4A4C-91E0-3BC3E9D0CD73}">
      <dsp:nvSpPr>
        <dsp:cNvPr id="0" name=""/>
        <dsp:cNvSpPr/>
      </dsp:nvSpPr>
      <dsp:spPr>
        <a:xfrm>
          <a:off x="849630" y="3056360"/>
          <a:ext cx="15060150" cy="960588"/>
        </a:xfrm>
        <a:prstGeom prst="roundRect">
          <a:avLst/>
        </a:prstGeom>
        <a:solidFill>
          <a:srgbClr val="0086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596" tIns="0" rIns="449596" bIns="0" numCol="1" spcCol="1270" anchor="ctr" anchorCtr="0">
          <a:noAutofit/>
        </a:bodyPr>
        <a:lstStyle/>
        <a:p>
          <a:pPr marL="0" lvl="0" indent="0" algn="l" defTabSz="1244600">
            <a:lnSpc>
              <a:spcPct val="90000"/>
            </a:lnSpc>
            <a:spcBef>
              <a:spcPct val="0"/>
            </a:spcBef>
            <a:spcAft>
              <a:spcPct val="35000"/>
            </a:spcAft>
            <a:buNone/>
          </a:pPr>
          <a:r>
            <a:rPr lang="en-GB" sz="2800" kern="1200" dirty="0"/>
            <a:t>Offer platform for our researchers to explore opportunities for interdisciplinary research and build a collaborative culture at USask</a:t>
          </a:r>
        </a:p>
      </dsp:txBody>
      <dsp:txXfrm>
        <a:off x="896522" y="3103252"/>
        <a:ext cx="14966366" cy="866804"/>
      </dsp:txXfrm>
    </dsp:sp>
    <dsp:sp modelId="{C7157D9E-6B83-4F67-B57D-D7BD1D631205}">
      <dsp:nvSpPr>
        <dsp:cNvPr id="0" name=""/>
        <dsp:cNvSpPr/>
      </dsp:nvSpPr>
      <dsp:spPr>
        <a:xfrm>
          <a:off x="0" y="4944633"/>
          <a:ext cx="16992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871CFA-9BAC-4D1D-AF89-A4C1C59C1CB1}">
      <dsp:nvSpPr>
        <dsp:cNvPr id="0" name=""/>
        <dsp:cNvSpPr/>
      </dsp:nvSpPr>
      <dsp:spPr>
        <a:xfrm>
          <a:off x="800665" y="4484151"/>
          <a:ext cx="15267477" cy="900684"/>
        </a:xfrm>
        <a:prstGeom prst="roundRect">
          <a:avLst/>
        </a:prstGeom>
        <a:solidFill>
          <a:srgbClr val="0086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596" tIns="0" rIns="449596" bIns="0" numCol="1" spcCol="1270" anchor="ctr" anchorCtr="0">
          <a:noAutofit/>
        </a:bodyPr>
        <a:lstStyle/>
        <a:p>
          <a:pPr marL="0" lvl="0" indent="0" algn="l" defTabSz="1244600">
            <a:lnSpc>
              <a:spcPct val="90000"/>
            </a:lnSpc>
            <a:spcBef>
              <a:spcPct val="0"/>
            </a:spcBef>
            <a:spcAft>
              <a:spcPct val="35000"/>
            </a:spcAft>
            <a:buNone/>
          </a:pPr>
          <a:r>
            <a:rPr lang="en-GB" sz="2800" kern="1200" dirty="0"/>
            <a:t>USask Tri Agency team will facilitate and provide support to make those collaborative connections across  disciplines and campus </a:t>
          </a:r>
        </a:p>
      </dsp:txBody>
      <dsp:txXfrm>
        <a:off x="844633" y="4528119"/>
        <a:ext cx="15179541" cy="812748"/>
      </dsp:txXfrm>
    </dsp:sp>
    <dsp:sp modelId="{4922B627-4684-4E60-9BE9-5986B818325C}">
      <dsp:nvSpPr>
        <dsp:cNvPr id="0" name=""/>
        <dsp:cNvSpPr/>
      </dsp:nvSpPr>
      <dsp:spPr>
        <a:xfrm>
          <a:off x="0" y="6254868"/>
          <a:ext cx="16992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BC65DF-D3DD-4763-87AA-700A2FD3C477}">
      <dsp:nvSpPr>
        <dsp:cNvPr id="0" name=""/>
        <dsp:cNvSpPr/>
      </dsp:nvSpPr>
      <dsp:spPr>
        <a:xfrm>
          <a:off x="849630" y="5709633"/>
          <a:ext cx="15138775" cy="914234"/>
        </a:xfrm>
        <a:prstGeom prst="roundRect">
          <a:avLst/>
        </a:prstGeom>
        <a:solidFill>
          <a:srgbClr val="0086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9596" tIns="0" rIns="449596" bIns="0" numCol="1" spcCol="1270" anchor="ctr" anchorCtr="0">
          <a:noAutofit/>
        </a:bodyPr>
        <a:lstStyle/>
        <a:p>
          <a:pPr marL="0" lvl="0" indent="0" algn="l" defTabSz="1244600">
            <a:lnSpc>
              <a:spcPct val="90000"/>
            </a:lnSpc>
            <a:spcBef>
              <a:spcPct val="0"/>
            </a:spcBef>
            <a:spcAft>
              <a:spcPct val="35000"/>
            </a:spcAft>
            <a:buNone/>
          </a:pPr>
          <a:r>
            <a:rPr lang="en-US" sz="2800" kern="1200" dirty="0"/>
            <a:t>Equip faculty with knowledge of resources and supports available and enable them to better understand </a:t>
          </a:r>
          <a:r>
            <a:rPr lang="en-GB" sz="2800" kern="1200" dirty="0"/>
            <a:t>agency and institutional compliance requirements &amp; post‑award considerations</a:t>
          </a:r>
        </a:p>
      </dsp:txBody>
      <dsp:txXfrm>
        <a:off x="894259" y="5754262"/>
        <a:ext cx="15049517" cy="8249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A6C065-C8E0-4BA4-8DC2-B6CF3958A64E}"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F49979-8DE2-4500-8B28-A3FE82618948}" type="slidenum">
              <a:rPr lang="en-US" smtClean="0"/>
              <a:t>‹#›</a:t>
            </a:fld>
            <a:endParaRPr lang="en-US"/>
          </a:p>
        </p:txBody>
      </p:sp>
    </p:spTree>
    <p:extLst>
      <p:ext uri="{BB962C8B-B14F-4D97-AF65-F5344CB8AC3E}">
        <p14:creationId xmlns:p14="http://schemas.microsoft.com/office/powerpoint/2010/main" val="445956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spcBef>
                <a:spcPct val="0"/>
              </a:spcBef>
              <a:buNone/>
            </a:pPr>
            <a:r>
              <a:rPr lang="en-GB" sz="1800" b="1" kern="1200" dirty="0">
                <a:solidFill>
                  <a:srgbClr val="00863D"/>
                </a:solidFill>
                <a:latin typeface="+mn-lt"/>
                <a:ea typeface="+mn-ea"/>
                <a:cs typeface="+mn-cs"/>
              </a:rPr>
              <a:t>From Slide 3</a:t>
            </a:r>
          </a:p>
          <a:p>
            <a:pPr marL="0" indent="0" algn="ctr">
              <a:spcBef>
                <a:spcPct val="0"/>
              </a:spcBef>
              <a:buNone/>
            </a:pPr>
            <a:r>
              <a:rPr lang="en-GB" sz="1800" b="1" kern="1200" dirty="0">
                <a:solidFill>
                  <a:srgbClr val="00863D"/>
                </a:solidFill>
                <a:latin typeface="+mn-lt"/>
                <a:ea typeface="+mn-ea"/>
                <a:cs typeface="+mn-cs"/>
              </a:rPr>
              <a:t>“Building your path to Tri Agency Success: Grant Development Series for USask Faculty”</a:t>
            </a:r>
          </a:p>
          <a:p>
            <a:r>
              <a:rPr lang="en-GB" sz="1200" kern="1200" dirty="0">
                <a:solidFill>
                  <a:schemeClr val="tx1"/>
                </a:solidFill>
                <a:latin typeface="+mn-lt"/>
                <a:ea typeface="+mn-ea"/>
                <a:cs typeface="+mn-cs"/>
              </a:rPr>
              <a:t>Brand-new initiative launched by the Tri Agency team at the Office of Vice President Research (OVPR) </a:t>
            </a:r>
          </a:p>
          <a:p>
            <a:r>
              <a:rPr lang="en-GB" sz="1200" kern="1200" dirty="0">
                <a:solidFill>
                  <a:schemeClr val="tx1"/>
                </a:solidFill>
                <a:latin typeface="+mn-lt"/>
                <a:ea typeface="+mn-ea"/>
                <a:cs typeface="+mn-cs"/>
              </a:rPr>
              <a:t>Focuses on uplifting performance and promoting Tri Agency excellence at USask</a:t>
            </a:r>
          </a:p>
          <a:p>
            <a:r>
              <a:rPr lang="en-GB" sz="1200" b="1" kern="1200" dirty="0">
                <a:solidFill>
                  <a:schemeClr val="tx1"/>
                </a:solidFill>
                <a:latin typeface="+mn-lt"/>
                <a:ea typeface="+mn-ea"/>
                <a:cs typeface="+mn-cs"/>
              </a:rPr>
              <a:t> </a:t>
            </a:r>
            <a:r>
              <a:rPr lang="en-GB" sz="1200" kern="1200" dirty="0">
                <a:solidFill>
                  <a:schemeClr val="tx1"/>
                </a:solidFill>
                <a:latin typeface="+mn-lt"/>
                <a:ea typeface="+mn-ea"/>
                <a:cs typeface="+mn-cs"/>
              </a:rPr>
              <a:t>Designed to help faculty effectively navigate the process of seeking Tri Agency funding</a:t>
            </a:r>
          </a:p>
          <a:p>
            <a:r>
              <a:rPr lang="en-GB" sz="1200" kern="1200" dirty="0">
                <a:solidFill>
                  <a:schemeClr val="tx1"/>
                </a:solidFill>
                <a:latin typeface="+mn-lt"/>
                <a:ea typeface="+mn-ea"/>
                <a:cs typeface="+mn-cs"/>
              </a:rPr>
              <a:t> Objective is to support faculty with tools and resources that will help them craft competitive applications and build their path towards success at Tri Agency grants.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From Slide 5</a:t>
            </a:r>
            <a:endParaRPr lang="en-US" dirty="0"/>
          </a:p>
          <a:p>
            <a:r>
              <a:rPr lang="en-US" dirty="0"/>
              <a:t>The first session as part of this Grant Development Series is on Tri Agency CV (TCV)</a:t>
            </a:r>
          </a:p>
          <a:p>
            <a:pPr marL="0" indent="0">
              <a:buNone/>
            </a:pPr>
            <a:endParaRPr lang="en-US" dirty="0"/>
          </a:p>
          <a:p>
            <a:r>
              <a:rPr lang="en-GB" dirty="0"/>
              <a:t>Over the course of several sessions, faculty will be supported through tools, strategies and resources that enable faculty to craft a captivating evidence-based narrative CV    </a:t>
            </a:r>
          </a:p>
          <a:p>
            <a:pPr marL="0" indent="0">
              <a:buNone/>
            </a:pPr>
            <a:endParaRPr lang="en-GB" dirty="0"/>
          </a:p>
          <a:p>
            <a:r>
              <a:rPr lang="en-GB" dirty="0"/>
              <a:t>The goal of TCV sessions will be to help facilitate a smooth transition into the new narrative style CV</a:t>
            </a:r>
          </a:p>
          <a:p>
            <a:pPr marL="0" indent="0">
              <a:buNone/>
            </a:pPr>
            <a:endParaRPr lang="en-GB" dirty="0"/>
          </a:p>
          <a:p>
            <a:r>
              <a:rPr lang="en-GB" dirty="0"/>
              <a:t> </a:t>
            </a:r>
            <a:r>
              <a:rPr lang="en-US" dirty="0"/>
              <a:t>Gain a clear understanding of the format, structure, and Tri Agency requirement for their new narrative style CV format</a:t>
            </a:r>
          </a:p>
          <a:p>
            <a:endParaRPr lang="en-US" dirty="0"/>
          </a:p>
          <a:p>
            <a:endParaRPr lang="en-US" dirty="0"/>
          </a:p>
          <a:p>
            <a:r>
              <a:rPr lang="en-GB" dirty="0"/>
              <a:t>For this session we have </a:t>
            </a:r>
            <a:r>
              <a:rPr lang="en-US" dirty="0"/>
              <a:t>Federal representatives from Tri Agency presenting at the workshop and offering valuable insights and guidance into objectives and expectations of the TCV</a:t>
            </a:r>
          </a:p>
          <a:p>
            <a:endParaRPr lang="en-US" dirty="0"/>
          </a:p>
        </p:txBody>
      </p:sp>
      <p:sp>
        <p:nvSpPr>
          <p:cNvPr id="4" name="Slide Number Placeholder 3"/>
          <p:cNvSpPr>
            <a:spLocks noGrp="1"/>
          </p:cNvSpPr>
          <p:nvPr>
            <p:ph type="sldNum" sz="quarter" idx="5"/>
          </p:nvPr>
        </p:nvSpPr>
        <p:spPr/>
        <p:txBody>
          <a:bodyPr/>
          <a:lstStyle/>
          <a:p>
            <a:fld id="{99F49979-8DE2-4500-8B28-A3FE82618948}" type="slidenum">
              <a:rPr lang="en-US" smtClean="0"/>
              <a:t>3</a:t>
            </a:fld>
            <a:endParaRPr lang="en-US"/>
          </a:p>
        </p:txBody>
      </p:sp>
    </p:spTree>
    <p:extLst>
      <p:ext uri="{BB962C8B-B14F-4D97-AF65-F5344CB8AC3E}">
        <p14:creationId xmlns:p14="http://schemas.microsoft.com/office/powerpoint/2010/main" val="2731354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svg"/><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8" Type="http://schemas.openxmlformats.org/officeDocument/2006/relationships/hyperlink" Target="https://www.concordia.ca/content/dam/research/docs/Workshops/2023/Narrative_CV_Workshop_2023.pdf" TargetMode="External"/><Relationship Id="rId13" Type="http://schemas.openxmlformats.org/officeDocument/2006/relationships/hyperlink" Target="https://www.uwinnipeg.ca/research/docs/guidance-for-narrative-cvs-for-uwinnipeg-crc-applications.pdf" TargetMode="External"/><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hyperlink" Target="https://www.lib.sfu.ca/help/publish/scholarly-publishing/radical-access/narrative-cvs"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www.ualberta.ca/en/medicine/media-library/research/research-resources/practical-tips-for-narrative-cv.feb-2025.pdf" TargetMode="External"/><Relationship Id="rId5" Type="http://schemas.openxmlformats.org/officeDocument/2006/relationships/image" Target="../media/image13.svg"/><Relationship Id="rId10" Type="http://schemas.openxmlformats.org/officeDocument/2006/relationships/hyperlink" Target="https://uofc.sharepoint.com/sites/Knowledge-Engagement/KI%20%20Navigating%20DORA/Forms/AllItems.aspx?viewid=14923aa1%2D042c%2D48cc%2Da7c0%2D5c1847a83b80&amp;ga=1&amp;id=%2Fsites%2FKnowledge%2DEngagement%2FKI%20%20Navigating%20DORA%2FTri%2DAgency%20CV%20%2D%20DORA%202025%2FSLIDES%5FDraftingYourTriAgencyCV%5F20250827%2Epdf&amp;parent=%2Fsites%2FKnowledge%2DEngagement%2FKI%20%20Navigating%20DORA%2FTri%2DAgency%20CV%20%2D%20DORA%202025" TargetMode="External"/><Relationship Id="rId4" Type="http://schemas.openxmlformats.org/officeDocument/2006/relationships/image" Target="../media/image12.png"/><Relationship Id="rId9" Type="http://schemas.openxmlformats.org/officeDocument/2006/relationships/hyperlink" Target="https://research.ucalgary.ca/sites/default/files/teams/2/KI%20-%20Knowledge%20to%20Impact/KI%20-%20MSC%20Statement%20Guide.pdf" TargetMode="External"/><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hyperlink" Target="https://universityaffairs.ca/career-advice/how-to-write-a-narrative-cv/" TargetMode="External"/><Relationship Id="rId13"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hyperlink" Target="https://researchimpact.ca/resources/navigating-narrative-cvs-in-canada-preparing-for-the-transition/?referrer=luma"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uofc.sharepoint.com/sites/Knowledge-Engagement/_layouts/15/stream.aspx?id=%2Fsites%2FKnowledge-Engagement%2FKI++Navigating+DORA%2FTri-Agency+CV+-+DORA+2025%2FRECORDING_DraftingYourTriAgencyCV_20250827.mp4&amp;startedResponseCatch=true&amp;referrer=StreamWebApp.Web&amp;referrerScenario=AddressBarCopied.view.de38cbcb-7ac1-4bf6-9d12-dfb1304aeacc" TargetMode="External"/><Relationship Id="rId5" Type="http://schemas.openxmlformats.org/officeDocument/2006/relationships/image" Target="../media/image13.svg"/><Relationship Id="rId10" Type="http://schemas.openxmlformats.org/officeDocument/2006/relationships/hyperlink" Target="https://researchimpact.ca/wp-content/uploads/RIC-Webinar-Nov-18-Narrative-CV.pdf" TargetMode="External"/><Relationship Id="rId4" Type="http://schemas.openxmlformats.org/officeDocument/2006/relationships/image" Target="../media/image12.png"/><Relationship Id="rId9" Type="http://schemas.openxmlformats.org/officeDocument/2006/relationships/hyperlink" Target="https://universityaffairs.ca/career-advice/writing-a-successful-narrative-cv/"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uwinnipeg.ca/research/docs/uwinnipeg-narrative-cv-instructions-sample-statements.pdf" TargetMode="External"/><Relationship Id="rId13" Type="http://schemas.openxmlformats.org/officeDocument/2006/relationships/hyperlink" Target="https://usaskca1-my.sharepoint.com/:w:/g/personal/maj944_usask_ca/IQBltusWcm_vTJcwh_P6GDmOAQhXOSmTeQcIarIeFj0vHb4?e=G7BJ3J" TargetMode="External"/><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hyperlink" Target="https://usaskca1-my.sharepoint.com/:w:/g/personal/maj944_usask_ca/IQAyiranohN3RILE8wNxPIxkAfPFRPn1chfOcqJP4fURTE8?e=iUOOSr"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usaskca1-my.sharepoint.com/:w:/g/personal/maj944_usask_ca/IQBrXMMgFceSTq3-vBXLMYj5AcIW2KmNFOwDP3HyZh8OOYU?e=4fvyFh" TargetMode="External"/><Relationship Id="rId5" Type="http://schemas.openxmlformats.org/officeDocument/2006/relationships/image" Target="../media/image13.svg"/><Relationship Id="rId15" Type="http://schemas.openxmlformats.org/officeDocument/2006/relationships/image" Target="../media/image16.png"/><Relationship Id="rId10" Type="http://schemas.openxmlformats.org/officeDocument/2006/relationships/hyperlink" Target="https://usaskca1-my.sharepoint.com/:w:/g/personal/maj944_usask_ca/IQBcXpLU0iWrT5IGNU_xlgfmAZ-jnidMRH4e3Ud4peYqs18?e=pDGSQx" TargetMode="External"/><Relationship Id="rId4" Type="http://schemas.openxmlformats.org/officeDocument/2006/relationships/image" Target="../media/image12.png"/><Relationship Id="rId9" Type="http://schemas.openxmlformats.org/officeDocument/2006/relationships/hyperlink" Target="https://usaskca1-my.sharepoint.com/:w:/g/personal/maj944_usask_ca/IQDpDmqmu4SpRa7cgOgSMbcvAYXSSzH30QNGx5PNOZ-1QD8?e=XGEU7i" TargetMode="External"/><Relationship Id="rId14" Type="http://schemas.openxmlformats.org/officeDocument/2006/relationships/hyperlink" Target="https://usaskca1-my.sharepoint.com/:w:/g/personal/maj944_usask_ca/IQDZcPOQDOKGTaN6zMBURiVuAVbMWoMxCmzIWRHOOrhpAbM?e=ij1puo"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22.png"/><Relationship Id="rId2" Type="http://schemas.microsoft.com/office/2018/10/relationships/comments" Target="../comments/modernComment_11B_8DDC46EB.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hyperlink" Target="https://royalsociety.org/news-resources/projects/research-culture/tools-for-support/resume-for-researchers/" TargetMode="External"/><Relationship Id="rId13"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hyperlink" Target="https://www.imperial.ac.uk/research-and-innovation/support-for-staff/scholarly-communication/bibliometrics/narrative-cvs/"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sway.cloud.microsoft/GRvHVnYCILzN8Fxv?ref=Link" TargetMode="External"/><Relationship Id="rId5" Type="http://schemas.openxmlformats.org/officeDocument/2006/relationships/image" Target="../media/image13.svg"/><Relationship Id="rId10" Type="http://schemas.openxmlformats.org/officeDocument/2006/relationships/hyperlink" Target="https://sway.cloud.microsoft/IRSIEOVGk1NpmGVs" TargetMode="External"/><Relationship Id="rId4" Type="http://schemas.openxmlformats.org/officeDocument/2006/relationships/image" Target="../media/image12.png"/><Relationship Id="rId9" Type="http://schemas.openxmlformats.org/officeDocument/2006/relationships/hyperlink" Target="https://sway.cloud.microsoft/leRUQ6hLgatSupGY"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torage.fnr.lu/index.php/s/rsJNTBMxIw7X9Lr#pdfviewer" TargetMode="External"/><Relationship Id="rId3" Type="http://schemas.openxmlformats.org/officeDocument/2006/relationships/image" Target="../media/image11.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6.png"/><Relationship Id="rId5" Type="http://schemas.openxmlformats.org/officeDocument/2006/relationships/image" Target="../media/image13.svg"/><Relationship Id="rId10" Type="http://schemas.openxmlformats.org/officeDocument/2006/relationships/hyperlink" Target="https://sheffield.ac.uk/research/culture/narrative-cvs" TargetMode="External"/><Relationship Id="rId4" Type="http://schemas.openxmlformats.org/officeDocument/2006/relationships/image" Target="../media/image12.png"/><Relationship Id="rId9" Type="http://schemas.openxmlformats.org/officeDocument/2006/relationships/hyperlink" Target="https://discovery.dundee.ac.uk/ws/portalfiles/portal/114334931/Dundee_narrative_CV_workbook.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discovery.dundee.ac.uk/en/publications/narrative-cvs-tips-for-getting-started" TargetMode="External"/><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www.youtube.com/watch?v=qW3MVRm1PU0&amp;t=4s" TargetMode="External"/><Relationship Id="rId5" Type="http://schemas.openxmlformats.org/officeDocument/2006/relationships/image" Target="../media/image13.svg"/><Relationship Id="rId10" Type="http://schemas.openxmlformats.org/officeDocument/2006/relationships/hyperlink" Target="https://www.youtube.com/watch?v=VKk8oKM_kec" TargetMode="External"/><Relationship Id="rId4" Type="http://schemas.openxmlformats.org/officeDocument/2006/relationships/image" Target="../media/image12.png"/><Relationship Id="rId9" Type="http://schemas.openxmlformats.org/officeDocument/2006/relationships/hyperlink" Target="https://www.youtube.com/watch?v=dZ1g3Mlcum8"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podcasts.apple.com/gb/podcast/series-10-ep6-narrative-cvs-demystified/id1449919816?i=1000655894646" TargetMode="External"/><Relationship Id="rId13"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hyperlink" Target="https://rise.articulate.com/share/NyPk_PNlENdfRS5R5catqqiJzs3woS3Y#/"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research-culture.captivate.fm/episode/s6e3-harnessing-the-power-of-collaboration-writing-persuasive-team-based-narrative-cvs" TargetMode="External"/><Relationship Id="rId5" Type="http://schemas.openxmlformats.org/officeDocument/2006/relationships/image" Target="../media/image13.svg"/><Relationship Id="rId10" Type="http://schemas.openxmlformats.org/officeDocument/2006/relationships/hyperlink" Target="https://research-culture.captivate.fm/episode/s6e2-narrative-cvs-in-research-showcasing-the-value-of-every-contribution" TargetMode="External"/><Relationship Id="rId4" Type="http://schemas.openxmlformats.org/officeDocument/2006/relationships/image" Target="../media/image12.png"/><Relationship Id="rId9" Type="http://schemas.openxmlformats.org/officeDocument/2006/relationships/hyperlink" Target="https://www.dementiaresearcher.nihr.ac.uk/podcast-how-to-create-a-narrative-cv/"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surrey.ac.uk/sites/default/files/2022-05/R4R-like-CV-annotated-for-guidance-purposes.pdf" TargetMode="External"/><Relationship Id="rId13"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hyperlink" Target="https://view.officeapps.live.com/op/view.aspx?src=https%3A%2F%2Fwww.sfi.ie%2Ffunding%2Ffunding-calls%2Fsfi-arc-hub-programme%2FApplicant-and-Co-Applicant-Narrative-CV-Template.docx&amp;wdOrigin=BROWSELINK"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royalsociety.org/-/media/policy/projects/research-culture-images/2019-10-research-culture-resume-for-researchers-template.pdf" TargetMode="External"/><Relationship Id="rId5" Type="http://schemas.openxmlformats.org/officeDocument/2006/relationships/image" Target="../media/image13.svg"/><Relationship Id="rId10" Type="http://schemas.openxmlformats.org/officeDocument/2006/relationships/hyperlink" Target="https://sheffield.ac.uk/research/culture/narrative-cvs/ahss-researchers" TargetMode="External"/><Relationship Id="rId4" Type="http://schemas.openxmlformats.org/officeDocument/2006/relationships/image" Target="../media/image12.png"/><Relationship Id="rId9" Type="http://schemas.openxmlformats.org/officeDocument/2006/relationships/hyperlink" Target="https://sheffield.ac.uk/research/culture/narrative-cvs/stem-researcher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usaskca1-my.sharepoint.com/:w:/g/personal/maj944_usask_ca/IQDetvZsYkbxR60NA0hrCyF4AYg0z7G1EMv4x4CUcxbyLic?e=pCgVal" TargetMode="External"/><Relationship Id="rId13" Type="http://schemas.openxmlformats.org/officeDocument/2006/relationships/hyperlink" Target="https://usaskca1-my.sharepoint.com/:w:/g/personal/maj944_usask_ca/IQAyiranohN3RILE8wNxPIxkAfPFRPn1chfOcqJP4fURTE8?e=iUOOSr" TargetMode="External"/><Relationship Id="rId1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hyperlink" Target="https://usaskca1-my.sharepoint.com/:w:/g/personal/maj944_usask_ca/IQBrXMMgFceSTq3-vBXLMYj5AcIW2KmNFOwDP3HyZh8OOYU?e=4fvyFh" TargetMode="External"/><Relationship Id="rId17" Type="http://schemas.openxmlformats.org/officeDocument/2006/relationships/hyperlink" Target="https://sheffield.ac.uk/research/culture/narrative-cvs/ahss-researchers" TargetMode="External"/><Relationship Id="rId2" Type="http://schemas.openxmlformats.org/officeDocument/2006/relationships/image" Target="../media/image10.png"/><Relationship Id="rId16" Type="http://schemas.openxmlformats.org/officeDocument/2006/relationships/hyperlink" Target="https://sheffield.ac.uk/research/culture/narrative-cvs/stem-researchers" TargetMode="Externa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usaskca1-my.sharepoint.com/:w:/g/personal/maj944_usask_ca/IQBcXpLU0iWrT5IGNU_xlgfmAZ-jnidMRH4e3Ud4peYqs18?e=pDGSQx" TargetMode="External"/><Relationship Id="rId5" Type="http://schemas.openxmlformats.org/officeDocument/2006/relationships/image" Target="../media/image13.svg"/><Relationship Id="rId15" Type="http://schemas.openxmlformats.org/officeDocument/2006/relationships/hyperlink" Target="https://usaskca1-my.sharepoint.com/:w:/g/personal/maj944_usask_ca/IQDZcPOQDOKGTaN6zMBURiVuAVbMWoMxCmzIWRHOOrhpAbM?e=ij1puo" TargetMode="External"/><Relationship Id="rId10" Type="http://schemas.openxmlformats.org/officeDocument/2006/relationships/hyperlink" Target="https://usaskca1-my.sharepoint.com/:w:/g/personal/maj944_usask_ca/IQDpDmqmu4SpRa7cgOgSMbcvAYXSSzH30QNGx5PNOZ-1QD8?e=XGEU7i" TargetMode="External"/><Relationship Id="rId4" Type="http://schemas.openxmlformats.org/officeDocument/2006/relationships/image" Target="../media/image12.png"/><Relationship Id="rId9" Type="http://schemas.openxmlformats.org/officeDocument/2006/relationships/hyperlink" Target="https://cihr-irsc.gc.ca/lms/e/app/TCV-LearningTool/" TargetMode="External"/><Relationship Id="rId14" Type="http://schemas.openxmlformats.org/officeDocument/2006/relationships/hyperlink" Target="https://usaskca1-my.sharepoint.com/:w:/g/personal/maj944_usask_ca/IQBltusWcm_vTJcwh_P6GDmOAQhXOSmTeQcIarIeFj0vHb4?e=G7BJ3J"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hyperlink" Target="https://vpresearch.usask.ca/research-support/tri-agency.php" TargetMode="External"/><Relationship Id="rId3" Type="http://schemas.openxmlformats.org/officeDocument/2006/relationships/image" Target="../media/image11.svg"/><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image" Target="../media/image12.png"/><Relationship Id="rId12"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diagramLayout" Target="../diagrams/layout1.xml"/><Relationship Id="rId5" Type="http://schemas.openxmlformats.org/officeDocument/2006/relationships/image" Target="../media/image10.png"/><Relationship Id="rId10" Type="http://schemas.openxmlformats.org/officeDocument/2006/relationships/diagramData" Target="../diagrams/data1.xml"/><Relationship Id="rId4" Type="http://schemas.openxmlformats.org/officeDocument/2006/relationships/image" Target="../media/image18.svg"/><Relationship Id="rId9" Type="http://schemas.openxmlformats.org/officeDocument/2006/relationships/image" Target="../media/image16.png"/><Relationship Id="rId14"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hyperlink" Target="https://view.officeapps.live.com/op/view.aspx?src=https%3A%2F%2Fcihr-irsc.gc.ca%2Fe%2Fdocuments%2Fcihr_tri-agency_cv_template-en.docx&amp;wdOrigin=BROWSELINK" TargetMode="External"/><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www.nserc-crsng.gc.ca/convergence/Instructions-Instructions/DHFull-HDFull_eng.asp" TargetMode="External"/><Relationship Id="rId5" Type="http://schemas.openxmlformats.org/officeDocument/2006/relationships/image" Target="../media/image13.svg"/><Relationship Id="rId10" Type="http://schemas.openxmlformats.org/officeDocument/2006/relationships/hyperlink" Target="https://www.sshrc-crsh.gc.ca/funding-financement/apply-demande/tri-agency_cv-cv_des_trois_organismes-eng.aspx" TargetMode="External"/><Relationship Id="rId4" Type="http://schemas.openxmlformats.org/officeDocument/2006/relationships/image" Target="../media/image12.png"/><Relationship Id="rId9" Type="http://schemas.openxmlformats.org/officeDocument/2006/relationships/hyperlink" Target="https://cihr-irsc.gc.ca/e/54286.htm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ihr-irsc.gc.ca/lms/e/app/TCV-LearningTool/" TargetMode="External"/><Relationship Id="rId3" Type="http://schemas.openxmlformats.org/officeDocument/2006/relationships/image" Target="../media/image11.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6.png"/><Relationship Id="rId5" Type="http://schemas.openxmlformats.org/officeDocument/2006/relationships/image" Target="../media/image13.svg"/><Relationship Id="rId10" Type="http://schemas.openxmlformats.org/officeDocument/2006/relationships/hyperlink" Target="https://cihr-irsc.gc.ca/e/53575.html" TargetMode="External"/><Relationship Id="rId4" Type="http://schemas.openxmlformats.org/officeDocument/2006/relationships/image" Target="../media/image12.png"/><Relationship Id="rId9" Type="http://schemas.openxmlformats.org/officeDocument/2006/relationships/hyperlink" Target="https://usaskca1-my.sharepoint.com/:w:/g/personal/maj944_usask_ca/IQDetvZsYkbxR60NA0hrCyF4AYg0z7G1EMv4x4CUcxbyLic?e=pCgVa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440" y="-32266"/>
            <a:ext cx="18353440" cy="10379552"/>
          </a:xfrm>
          <a:custGeom>
            <a:avLst/>
            <a:gdLst/>
            <a:ahLst/>
            <a:cxnLst/>
            <a:rect l="l" t="t" r="r" b="b"/>
            <a:pathLst>
              <a:path w="18288000" h="10317358">
                <a:moveTo>
                  <a:pt x="0" y="0"/>
                </a:moveTo>
                <a:lnTo>
                  <a:pt x="18288000" y="0"/>
                </a:lnTo>
                <a:lnTo>
                  <a:pt x="18288000" y="10317358"/>
                </a:lnTo>
                <a:lnTo>
                  <a:pt x="0" y="10317358"/>
                </a:lnTo>
                <a:lnTo>
                  <a:pt x="0" y="0"/>
                </a:lnTo>
                <a:close/>
              </a:path>
            </a:pathLst>
          </a:custGeom>
          <a:blipFill>
            <a:blip r:embed="rId2"/>
            <a:stretch>
              <a:fillRect t="-83638" r="-117776"/>
            </a:stretch>
          </a:blipFill>
        </p:spPr>
        <p:txBody>
          <a:bodyPr/>
          <a:lstStyle/>
          <a:p>
            <a:endParaRPr lang="en-US" dirty="0"/>
          </a:p>
        </p:txBody>
      </p:sp>
      <p:sp>
        <p:nvSpPr>
          <p:cNvPr id="3" name="Freeform 3"/>
          <p:cNvSpPr/>
          <p:nvPr/>
        </p:nvSpPr>
        <p:spPr>
          <a:xfrm>
            <a:off x="7847285" y="260857"/>
            <a:ext cx="2593430" cy="2615418"/>
          </a:xfrm>
          <a:custGeom>
            <a:avLst/>
            <a:gdLst/>
            <a:ahLst/>
            <a:cxnLst/>
            <a:rect l="l" t="t" r="r" b="b"/>
            <a:pathLst>
              <a:path w="2615418" h="2615418">
                <a:moveTo>
                  <a:pt x="0" y="0"/>
                </a:moveTo>
                <a:lnTo>
                  <a:pt x="2615418" y="0"/>
                </a:lnTo>
                <a:lnTo>
                  <a:pt x="2615418" y="2615418"/>
                </a:lnTo>
                <a:lnTo>
                  <a:pt x="0" y="2615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554739" y="8904477"/>
            <a:ext cx="4885661" cy="1320329"/>
          </a:xfrm>
          <a:custGeom>
            <a:avLst/>
            <a:gdLst/>
            <a:ahLst/>
            <a:cxnLst/>
            <a:rect l="l" t="t" r="r" b="b"/>
            <a:pathLst>
              <a:path w="4927083" h="1320329">
                <a:moveTo>
                  <a:pt x="0" y="0"/>
                </a:moveTo>
                <a:lnTo>
                  <a:pt x="4927083" y="0"/>
                </a:lnTo>
                <a:lnTo>
                  <a:pt x="4927083" y="1320330"/>
                </a:lnTo>
                <a:lnTo>
                  <a:pt x="0" y="13203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104830" y="4144223"/>
            <a:ext cx="16116369" cy="4580677"/>
            <a:chOff x="-3336762" y="-828219"/>
            <a:chExt cx="21670677" cy="6107566"/>
          </a:xfrm>
        </p:grpSpPr>
        <p:sp>
          <p:nvSpPr>
            <p:cNvPr id="6" name="TextBox 6"/>
            <p:cNvSpPr txBox="1"/>
            <p:nvPr/>
          </p:nvSpPr>
          <p:spPr>
            <a:xfrm>
              <a:off x="-3336762" y="-828219"/>
              <a:ext cx="20389815" cy="2246768"/>
            </a:xfrm>
            <a:prstGeom prst="rect">
              <a:avLst/>
            </a:prstGeom>
          </p:spPr>
          <p:txBody>
            <a:bodyPr wrap="square" lIns="0" tIns="0" rIns="0" bIns="0" rtlCol="0" anchor="t">
              <a:spAutoFit/>
            </a:bodyPr>
            <a:lstStyle/>
            <a:p>
              <a:pPr marL="0" lvl="0" indent="0" algn="ctr">
                <a:lnSpc>
                  <a:spcPts val="13999"/>
                </a:lnSpc>
                <a:spcBef>
                  <a:spcPct val="0"/>
                </a:spcBef>
              </a:pPr>
              <a:r>
                <a:rPr lang="en-US" sz="9999" dirty="0">
                  <a:solidFill>
                    <a:srgbClr val="FFFFFF"/>
                  </a:solidFill>
                  <a:ea typeface="Myriad Condensed Bold"/>
                  <a:cs typeface="Myriad Condensed Bold"/>
                  <a:sym typeface="Myriad Condensed Bold"/>
                </a:rPr>
                <a:t>    Tri Agency CV Workshop </a:t>
              </a:r>
            </a:p>
          </p:txBody>
        </p:sp>
        <p:sp>
          <p:nvSpPr>
            <p:cNvPr id="7" name="TextBox 7"/>
            <p:cNvSpPr txBox="1"/>
            <p:nvPr/>
          </p:nvSpPr>
          <p:spPr>
            <a:xfrm>
              <a:off x="-2568207" y="1780870"/>
              <a:ext cx="20902122" cy="3498477"/>
            </a:xfrm>
            <a:prstGeom prst="rect">
              <a:avLst/>
            </a:prstGeom>
          </p:spPr>
          <p:txBody>
            <a:bodyPr wrap="square" lIns="0" tIns="0" rIns="0" bIns="0" rtlCol="0" anchor="t">
              <a:spAutoFit/>
            </a:bodyPr>
            <a:lstStyle/>
            <a:p>
              <a:pPr marL="0" lvl="0" indent="0" algn="ctr">
                <a:lnSpc>
                  <a:spcPts val="6999"/>
                </a:lnSpc>
                <a:spcBef>
                  <a:spcPct val="0"/>
                </a:spcBef>
              </a:pPr>
              <a:r>
                <a:rPr lang="en-US" sz="4999" dirty="0">
                  <a:solidFill>
                    <a:srgbClr val="F1C730"/>
                  </a:solidFill>
                  <a:ea typeface="Myriad Bold"/>
                  <a:cs typeface="Myriad Bold"/>
                  <a:sym typeface="Myriad Bold"/>
                </a:rPr>
                <a:t>December 9, 2025; 1:30 – 3:00 pm</a:t>
              </a:r>
            </a:p>
            <a:p>
              <a:pPr marL="0" lvl="0" indent="0" algn="ctr">
                <a:lnSpc>
                  <a:spcPts val="6999"/>
                </a:lnSpc>
                <a:spcBef>
                  <a:spcPct val="0"/>
                </a:spcBef>
              </a:pPr>
              <a:r>
                <a:rPr lang="en-US" sz="4999" dirty="0">
                  <a:solidFill>
                    <a:srgbClr val="F1C730"/>
                  </a:solidFill>
                  <a:ea typeface="Myriad Bold"/>
                  <a:cs typeface="Myriad Bold"/>
                  <a:sym typeface="Myriad Bold"/>
                </a:rPr>
                <a:t>Presented by: Tri Agency Team at Office of Vice President Research</a:t>
              </a:r>
            </a:p>
          </p:txBody>
        </p:sp>
      </p:grpSp>
      <p:sp>
        <p:nvSpPr>
          <p:cNvPr id="8" name="Rectangle 1">
            <a:extLst>
              <a:ext uri="{FF2B5EF4-FFF2-40B4-BE49-F238E27FC236}">
                <a16:creationId xmlns:a16="http://schemas.microsoft.com/office/drawing/2014/main" id="{6A089C1C-1621-D20C-B0CD-E4D5254565D9}"/>
              </a:ext>
            </a:extLst>
          </p:cNvPr>
          <p:cNvSpPr>
            <a:spLocks noChangeArrowheads="1"/>
          </p:cNvSpPr>
          <p:nvPr/>
        </p:nvSpPr>
        <p:spPr bwMode="auto">
          <a:xfrm>
            <a:off x="1553" y="-184666"/>
            <a:ext cx="1831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9" name="Rectangle 2">
            <a:extLst>
              <a:ext uri="{FF2B5EF4-FFF2-40B4-BE49-F238E27FC236}">
                <a16:creationId xmlns:a16="http://schemas.microsoft.com/office/drawing/2014/main" id="{6CBFC8DD-FE0C-74C8-55E7-8F31F10F01EB}"/>
              </a:ext>
            </a:extLst>
          </p:cNvPr>
          <p:cNvSpPr>
            <a:spLocks noChangeArrowheads="1"/>
          </p:cNvSpPr>
          <p:nvPr/>
        </p:nvSpPr>
        <p:spPr bwMode="auto">
          <a:xfrm>
            <a:off x="153953" y="-32266"/>
            <a:ext cx="1831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2" name="Picture 11" descr="A black background with white text&#10;&#10;AI-generated content may be incorrect.">
            <a:extLst>
              <a:ext uri="{FF2B5EF4-FFF2-40B4-BE49-F238E27FC236}">
                <a16:creationId xmlns:a16="http://schemas.microsoft.com/office/drawing/2014/main" id="{C75696D6-35D9-FFD9-935C-50758B101294}"/>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87118" y="8922105"/>
            <a:ext cx="3702410" cy="1079261"/>
          </a:xfrm>
          <a:prstGeom prst="rect">
            <a:avLst/>
          </a:prstGeom>
          <a:solidFill>
            <a:sysClr val="window" lastClr="FFFFFF"/>
          </a:solidFill>
          <a:effectLst>
            <a:outerShdw blurRad="50800" dist="50800" dir="5400000" algn="ctr" rotWithShape="0">
              <a:sysClr val="window" lastClr="FFFFFF"/>
            </a:outerShdw>
          </a:effectLst>
        </p:spPr>
      </p:pic>
      <p:pic>
        <p:nvPicPr>
          <p:cNvPr id="16" name="Picture 15">
            <a:extLst>
              <a:ext uri="{FF2B5EF4-FFF2-40B4-BE49-F238E27FC236}">
                <a16:creationId xmlns:a16="http://schemas.microsoft.com/office/drawing/2014/main" id="{DAE82EF9-3DCD-17D2-E426-DA22DE70B5FB}"/>
              </a:ext>
            </a:extLst>
          </p:cNvPr>
          <p:cNvPicPr>
            <a:picLocks noChangeAspect="1"/>
          </p:cNvPicPr>
          <p:nvPr/>
        </p:nvPicPr>
        <p:blipFill>
          <a:blip r:embed="rId8"/>
          <a:stretch>
            <a:fillRect/>
          </a:stretch>
        </p:blipFill>
        <p:spPr>
          <a:xfrm>
            <a:off x="4264526" y="2941553"/>
            <a:ext cx="2569019" cy="1066799"/>
          </a:xfrm>
          <a:prstGeom prst="rect">
            <a:avLst/>
          </a:prstGeom>
        </p:spPr>
      </p:pic>
      <p:pic>
        <p:nvPicPr>
          <p:cNvPr id="18" name="Picture 17">
            <a:extLst>
              <a:ext uri="{FF2B5EF4-FFF2-40B4-BE49-F238E27FC236}">
                <a16:creationId xmlns:a16="http://schemas.microsoft.com/office/drawing/2014/main" id="{E3FE856B-2332-E44B-A10B-FDA2F6C98742}"/>
              </a:ext>
            </a:extLst>
          </p:cNvPr>
          <p:cNvPicPr>
            <a:picLocks noChangeAspect="1"/>
          </p:cNvPicPr>
          <p:nvPr/>
        </p:nvPicPr>
        <p:blipFill>
          <a:blip r:embed="rId9"/>
          <a:stretch>
            <a:fillRect/>
          </a:stretch>
        </p:blipFill>
        <p:spPr>
          <a:xfrm>
            <a:off x="8352160" y="3012266"/>
            <a:ext cx="2193278" cy="1028750"/>
          </a:xfrm>
          <a:prstGeom prst="rect">
            <a:avLst/>
          </a:prstGeom>
        </p:spPr>
      </p:pic>
      <p:pic>
        <p:nvPicPr>
          <p:cNvPr id="20" name="Picture 19">
            <a:extLst>
              <a:ext uri="{FF2B5EF4-FFF2-40B4-BE49-F238E27FC236}">
                <a16:creationId xmlns:a16="http://schemas.microsoft.com/office/drawing/2014/main" id="{B4FEA560-73D5-6D84-D248-EB8281BE95DC}"/>
              </a:ext>
            </a:extLst>
          </p:cNvPr>
          <p:cNvPicPr>
            <a:picLocks noChangeAspect="1"/>
          </p:cNvPicPr>
          <p:nvPr/>
        </p:nvPicPr>
        <p:blipFill>
          <a:blip r:embed="rId10"/>
          <a:stretch>
            <a:fillRect/>
          </a:stretch>
        </p:blipFill>
        <p:spPr>
          <a:xfrm>
            <a:off x="12912999" y="2979602"/>
            <a:ext cx="2193277" cy="10287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EC993-8FE9-8A5D-4FFA-FB1409291C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EA4079-362D-A6F6-FDF3-B2DC9E8882A6}"/>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BCB7B05-484F-A64E-68E5-76034E12F1CD}"/>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1A0B6123-DEFC-CA28-6FE8-D9146A56E8CD}"/>
              </a:ext>
            </a:extLst>
          </p:cNvPr>
          <p:cNvGrpSpPr/>
          <p:nvPr/>
        </p:nvGrpSpPr>
        <p:grpSpPr>
          <a:xfrm>
            <a:off x="0" y="0"/>
            <a:ext cx="18288000" cy="8935107"/>
            <a:chOff x="0" y="0"/>
            <a:chExt cx="4816593" cy="2270959"/>
          </a:xfrm>
        </p:grpSpPr>
        <p:sp>
          <p:nvSpPr>
            <p:cNvPr id="5" name="Freeform 5">
              <a:extLst>
                <a:ext uri="{FF2B5EF4-FFF2-40B4-BE49-F238E27FC236}">
                  <a16:creationId xmlns:a16="http://schemas.microsoft.com/office/drawing/2014/main" id="{B6A21EEE-4330-7786-4109-B19449ADD3D3}"/>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914ADD85-83AD-EC5C-0742-DA4A52F8980C}"/>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DA20ED07-8967-F4F5-2CDF-DF5754A5ED1C}"/>
              </a:ext>
            </a:extLst>
          </p:cNvPr>
          <p:cNvSpPr/>
          <p:nvPr/>
        </p:nvSpPr>
        <p:spPr>
          <a:xfrm>
            <a:off x="0"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376EF7AB-171D-79C8-B4EA-45654DE9CF5F}"/>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E73EDFD6-3726-4C22-61FD-D88EF6352C63}"/>
              </a:ext>
            </a:extLst>
          </p:cNvPr>
          <p:cNvSpPr>
            <a:spLocks noGrp="1"/>
          </p:cNvSpPr>
          <p:nvPr>
            <p:ph type="title"/>
          </p:nvPr>
        </p:nvSpPr>
        <p:spPr>
          <a:xfrm>
            <a:off x="202954" y="210620"/>
            <a:ext cx="17449800" cy="818080"/>
          </a:xfrm>
        </p:spPr>
        <p:txBody>
          <a:bodyPr>
            <a:noAutofit/>
          </a:bodyPr>
          <a:lstStyle/>
          <a:p>
            <a:r>
              <a:rPr lang="en-US" sz="6400" b="1" dirty="0">
                <a:solidFill>
                  <a:srgbClr val="00863D"/>
                </a:solidFill>
                <a:latin typeface="+mn-lt"/>
                <a:ea typeface="+mn-ea"/>
                <a:cs typeface="+mn-cs"/>
              </a:rPr>
              <a:t>Resources and Supports – Canadian Resources </a:t>
            </a:r>
            <a:endParaRPr lang="en-GB" sz="64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2C888E65-5C3D-A04D-9C2F-0E92B2C60872}"/>
              </a:ext>
            </a:extLst>
          </p:cNvPr>
          <p:cNvSpPr>
            <a:spLocks noGrp="1"/>
          </p:cNvSpPr>
          <p:nvPr>
            <p:ph idx="1"/>
          </p:nvPr>
        </p:nvSpPr>
        <p:spPr>
          <a:xfrm>
            <a:off x="419098" y="1212755"/>
            <a:ext cx="17449800" cy="7283545"/>
          </a:xfrm>
        </p:spPr>
        <p:txBody>
          <a:bodyPr>
            <a:normAutofit/>
          </a:bodyPr>
          <a:lstStyle/>
          <a:p>
            <a:pPr marL="0" lvl="1" indent="0">
              <a:buNone/>
            </a:pPr>
            <a:r>
              <a:rPr lang="en-US" sz="4700" b="1" dirty="0"/>
              <a:t>1.  Suggested Reading </a:t>
            </a:r>
          </a:p>
          <a:p>
            <a:pPr lvl="2">
              <a:buFont typeface="Wingdings" panose="05000000000000000000" pitchFamily="2" charset="2"/>
              <a:buChar char="Ø"/>
            </a:pPr>
            <a:r>
              <a:rPr lang="en-US" sz="3800" dirty="0"/>
              <a:t>Concordia University: </a:t>
            </a:r>
            <a:r>
              <a:rPr lang="en-US" sz="3800" u="sng" dirty="0">
                <a:hlinkClick r:id="rId8"/>
              </a:rPr>
              <a:t>Crafting a Compelling Narrative CV</a:t>
            </a:r>
            <a:endParaRPr lang="en-US" sz="3800" u="sng" dirty="0"/>
          </a:p>
          <a:p>
            <a:pPr lvl="2">
              <a:buFont typeface="Wingdings" panose="05000000000000000000" pitchFamily="2" charset="2"/>
              <a:buChar char="Ø"/>
            </a:pPr>
            <a:r>
              <a:rPr lang="en-US" sz="3800" dirty="0"/>
              <a:t>University of Calgary </a:t>
            </a:r>
          </a:p>
          <a:p>
            <a:pPr lvl="3">
              <a:buFont typeface="Arial" panose="020B0604020202020204" pitchFamily="34" charset="0"/>
              <a:buChar char="•"/>
            </a:pPr>
            <a:r>
              <a:rPr lang="en-US" sz="3800" dirty="0">
                <a:hlinkClick r:id="rId9"/>
              </a:rPr>
              <a:t>Guide to Writing A 'Most Significant Contributions' Statement</a:t>
            </a:r>
            <a:endParaRPr lang="en-US" sz="3800" dirty="0"/>
          </a:p>
          <a:p>
            <a:pPr lvl="3">
              <a:buFont typeface="Arial" panose="020B0604020202020204" pitchFamily="34" charset="0"/>
              <a:buChar char="•"/>
            </a:pPr>
            <a:r>
              <a:rPr lang="en-US" sz="3800" dirty="0">
                <a:hlinkClick r:id="rId10"/>
              </a:rPr>
              <a:t>Webinar on Telling Your Research Story: Drafting Your TCV</a:t>
            </a:r>
            <a:r>
              <a:rPr lang="en-US" sz="3800" dirty="0"/>
              <a:t> (Slides)</a:t>
            </a:r>
          </a:p>
          <a:p>
            <a:pPr lvl="2">
              <a:buFont typeface="Wingdings" panose="05000000000000000000" pitchFamily="2" charset="2"/>
              <a:buChar char="Ø"/>
            </a:pPr>
            <a:r>
              <a:rPr lang="en-US" sz="3800" dirty="0"/>
              <a:t>University of Alberta: </a:t>
            </a:r>
            <a:r>
              <a:rPr lang="en-US" sz="3800" u="sng" dirty="0">
                <a:hlinkClick r:id="rId11"/>
              </a:rPr>
              <a:t>Baseline Competencies of Writing a Compelling Narrative CV</a:t>
            </a:r>
            <a:r>
              <a:rPr lang="en-US" sz="3800" u="sng" dirty="0"/>
              <a:t> </a:t>
            </a:r>
            <a:r>
              <a:rPr lang="en-US" sz="3800" dirty="0"/>
              <a:t>(Slides)</a:t>
            </a:r>
          </a:p>
          <a:p>
            <a:pPr lvl="2">
              <a:buFont typeface="Wingdings" panose="05000000000000000000" pitchFamily="2" charset="2"/>
              <a:buChar char="Ø"/>
            </a:pPr>
            <a:r>
              <a:rPr lang="en-US" sz="3800" dirty="0"/>
              <a:t>Simon Fraser University Library: </a:t>
            </a:r>
            <a:r>
              <a:rPr lang="en-US" sz="3800" u="sng" dirty="0">
                <a:hlinkClick r:id="rId12"/>
              </a:rPr>
              <a:t>Narrative CVs: prioritizing impact and influence</a:t>
            </a:r>
            <a:endParaRPr lang="en-US" sz="3800" dirty="0"/>
          </a:p>
          <a:p>
            <a:pPr lvl="2">
              <a:buFont typeface="Wingdings" panose="05000000000000000000" pitchFamily="2" charset="2"/>
              <a:buChar char="Ø"/>
            </a:pPr>
            <a:r>
              <a:rPr lang="en-US" sz="3800" dirty="0"/>
              <a:t>University of Winnipeg: </a:t>
            </a:r>
            <a:r>
              <a:rPr lang="en-US" sz="3400" u="sng" dirty="0">
                <a:hlinkClick r:id="rId13"/>
              </a:rPr>
              <a:t>Guidance for Narrative CVs for Canada Research Chair Applications</a:t>
            </a:r>
            <a:endParaRPr lang="en-US" sz="3400" u="sng" dirty="0"/>
          </a:p>
          <a:p>
            <a:pPr marL="914400" lvl="2" indent="0">
              <a:buNone/>
            </a:pPr>
            <a:endParaRPr lang="en-US" dirty="0"/>
          </a:p>
          <a:p>
            <a:pPr lvl="6">
              <a:buFont typeface="Wingdings" panose="05000000000000000000" pitchFamily="2" charset="2"/>
              <a:buChar char="§"/>
            </a:pPr>
            <a:endParaRPr lang="en-US" sz="2800" dirty="0"/>
          </a:p>
          <a:p>
            <a:pPr lvl="5">
              <a:buFont typeface="Wingdings" panose="05000000000000000000" pitchFamily="2" charset="2"/>
              <a:buChar char="§"/>
            </a:pPr>
            <a:endParaRPr lang="en-US" sz="2800" dirty="0"/>
          </a:p>
          <a:p>
            <a:pPr lvl="4">
              <a:buFont typeface="Wingdings" panose="05000000000000000000" pitchFamily="2" charset="2"/>
              <a:buChar char="§"/>
            </a:pPr>
            <a:endParaRPr lang="en-US" sz="2800"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6FEE57EF-D274-B850-7E93-CECBDDEC57D3}"/>
              </a:ext>
            </a:extLst>
          </p:cNvPr>
          <p:cNvPicPr>
            <a:picLocks noChangeAspect="1"/>
          </p:cNvPicPr>
          <p:nvPr/>
        </p:nvPicPr>
        <p:blipFill>
          <a:blip r:embed="rId14"/>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2716658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82C89-6AB4-7345-005B-8207ADF00A0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0BC948A-561D-40B3-56C7-9FB8F3028DEC}"/>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8C4BC82E-F2C6-3268-BCD9-13E5DA5FD92E}"/>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4AD3C32C-47B4-AC1D-DB33-30F1C09446E2}"/>
              </a:ext>
            </a:extLst>
          </p:cNvPr>
          <p:cNvGrpSpPr/>
          <p:nvPr/>
        </p:nvGrpSpPr>
        <p:grpSpPr>
          <a:xfrm>
            <a:off x="0" y="-6852"/>
            <a:ext cx="18288000" cy="8935107"/>
            <a:chOff x="0" y="0"/>
            <a:chExt cx="4816593" cy="2270959"/>
          </a:xfrm>
        </p:grpSpPr>
        <p:sp>
          <p:nvSpPr>
            <p:cNvPr id="5" name="Freeform 5">
              <a:extLst>
                <a:ext uri="{FF2B5EF4-FFF2-40B4-BE49-F238E27FC236}">
                  <a16:creationId xmlns:a16="http://schemas.microsoft.com/office/drawing/2014/main" id="{1FBC38B8-C664-9893-DDC3-9760FE9C65C2}"/>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D7F4FA5E-C9B2-5E1C-A921-E237CAF0A646}"/>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B6EDD4FC-369E-E900-A915-668CF069D1F8}"/>
              </a:ext>
            </a:extLst>
          </p:cNvPr>
          <p:cNvSpPr/>
          <p:nvPr/>
        </p:nvSpPr>
        <p:spPr>
          <a:xfrm>
            <a:off x="0"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3A1EE3C5-2978-687F-576B-6A54D04FB9D1}"/>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4572FD7B-4C98-2590-30C0-CD549EA135A5}"/>
              </a:ext>
            </a:extLst>
          </p:cNvPr>
          <p:cNvSpPr>
            <a:spLocks noGrp="1"/>
          </p:cNvSpPr>
          <p:nvPr>
            <p:ph type="title"/>
          </p:nvPr>
        </p:nvSpPr>
        <p:spPr>
          <a:xfrm>
            <a:off x="202954" y="210620"/>
            <a:ext cx="17449800" cy="818080"/>
          </a:xfrm>
        </p:spPr>
        <p:txBody>
          <a:bodyPr>
            <a:noAutofit/>
          </a:bodyPr>
          <a:lstStyle/>
          <a:p>
            <a:r>
              <a:rPr lang="en-US" sz="6400" b="1" dirty="0">
                <a:solidFill>
                  <a:srgbClr val="00863D"/>
                </a:solidFill>
                <a:latin typeface="+mn-lt"/>
                <a:ea typeface="+mn-ea"/>
                <a:cs typeface="+mn-cs"/>
              </a:rPr>
              <a:t>Resources and Supports – Canadian Resources </a:t>
            </a:r>
            <a:endParaRPr lang="en-GB" sz="64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46C8C89E-05DC-2FC9-71D1-5F16B28C90EA}"/>
              </a:ext>
            </a:extLst>
          </p:cNvPr>
          <p:cNvSpPr>
            <a:spLocks noGrp="1"/>
          </p:cNvSpPr>
          <p:nvPr>
            <p:ph idx="1"/>
          </p:nvPr>
        </p:nvSpPr>
        <p:spPr>
          <a:xfrm>
            <a:off x="419098" y="1288955"/>
            <a:ext cx="17449800" cy="7283545"/>
          </a:xfrm>
        </p:spPr>
        <p:txBody>
          <a:bodyPr>
            <a:normAutofit/>
          </a:bodyPr>
          <a:lstStyle/>
          <a:p>
            <a:pPr marL="914400" lvl="1" indent="-914400">
              <a:buAutoNum type="arabicPeriod"/>
            </a:pPr>
            <a:r>
              <a:rPr lang="en-US" sz="4000" b="1" dirty="0"/>
              <a:t>Suggested Reading contd..</a:t>
            </a:r>
          </a:p>
          <a:p>
            <a:pPr lvl="2">
              <a:buFont typeface="Wingdings" panose="05000000000000000000" pitchFamily="2" charset="2"/>
              <a:buChar char="Ø"/>
            </a:pPr>
            <a:r>
              <a:rPr lang="en-US" sz="3800" dirty="0"/>
              <a:t>University Affairs: </a:t>
            </a:r>
          </a:p>
          <a:p>
            <a:pPr lvl="3">
              <a:buFont typeface="Arial" panose="020B0604020202020204" pitchFamily="34" charset="0"/>
              <a:buChar char="•"/>
            </a:pPr>
            <a:r>
              <a:rPr lang="en-US" sz="3800" u="sng" dirty="0">
                <a:hlinkClick r:id="rId8"/>
              </a:rPr>
              <a:t>How to write a narrative CV</a:t>
            </a:r>
            <a:endParaRPr lang="en-US" sz="3800" u="sng" dirty="0"/>
          </a:p>
          <a:p>
            <a:pPr lvl="3">
              <a:buFont typeface="Arial" panose="020B0604020202020204" pitchFamily="34" charset="0"/>
              <a:buChar char="•"/>
            </a:pPr>
            <a:r>
              <a:rPr lang="en-US" sz="3800" dirty="0">
                <a:hlinkClick r:id="rId9"/>
              </a:rPr>
              <a:t>Writing a successful narrative CV </a:t>
            </a:r>
            <a:endParaRPr lang="en-US" sz="3800" dirty="0"/>
          </a:p>
          <a:p>
            <a:pPr lvl="2">
              <a:buFont typeface="Wingdings" panose="05000000000000000000" pitchFamily="2" charset="2"/>
              <a:buChar char="Ø"/>
            </a:pPr>
            <a:r>
              <a:rPr lang="en-US" sz="3800" dirty="0"/>
              <a:t>Research Impact Canada: </a:t>
            </a:r>
            <a:r>
              <a:rPr lang="en-US" sz="3800" dirty="0">
                <a:hlinkClick r:id="rId10"/>
              </a:rPr>
              <a:t>Navigating Narrative CVs in Canada: Preparing for the Transition </a:t>
            </a:r>
            <a:r>
              <a:rPr lang="en-US" sz="3800" dirty="0"/>
              <a:t>(Slides)</a:t>
            </a:r>
          </a:p>
          <a:p>
            <a:pPr marL="0" lvl="1" indent="0">
              <a:buNone/>
            </a:pPr>
            <a:r>
              <a:rPr lang="en-US" sz="4000" b="1" dirty="0"/>
              <a:t>2. Videos </a:t>
            </a:r>
          </a:p>
          <a:p>
            <a:pPr marL="571500" lvl="1" indent="-571500">
              <a:buFont typeface="Wingdings" panose="05000000000000000000" pitchFamily="2" charset="2"/>
              <a:buChar char="Ø"/>
            </a:pPr>
            <a:r>
              <a:rPr lang="en-US" sz="3200" dirty="0"/>
              <a:t>University of Calgary: </a:t>
            </a:r>
            <a:r>
              <a:rPr lang="en-US" sz="3200" dirty="0">
                <a:hlinkClick r:id="rId11"/>
              </a:rPr>
              <a:t>Webinar on Drafting your TCV</a:t>
            </a:r>
          </a:p>
          <a:p>
            <a:pPr marL="571500" lvl="1" indent="-571500">
              <a:buFont typeface="Wingdings" panose="05000000000000000000" pitchFamily="2" charset="2"/>
              <a:buChar char="Ø"/>
            </a:pPr>
            <a:r>
              <a:rPr lang="en-US" sz="3200" dirty="0"/>
              <a:t>Research Impact Canada: </a:t>
            </a:r>
            <a:r>
              <a:rPr lang="en-US" sz="3200" dirty="0">
                <a:hlinkClick r:id="rId12"/>
              </a:rPr>
              <a:t>Navigating Narrative CVs in Canada: Preparing for the Transition </a:t>
            </a:r>
            <a:r>
              <a:rPr lang="en-US" sz="3200" dirty="0"/>
              <a:t>:</a:t>
            </a:r>
            <a:endParaRPr lang="en-US" sz="3200" u="sng" dirty="0"/>
          </a:p>
          <a:p>
            <a:pPr marL="0" lvl="1" indent="0">
              <a:buNone/>
            </a:pPr>
            <a:r>
              <a:rPr lang="en-US" sz="4400" dirty="0">
                <a:hlinkClick r:id="rId11"/>
              </a:rPr>
              <a:t> </a:t>
            </a:r>
            <a:endParaRPr lang="en-US" sz="4400" dirty="0"/>
          </a:p>
          <a:p>
            <a:pPr lvl="2">
              <a:buFont typeface="Wingdings" panose="05000000000000000000" pitchFamily="2" charset="2"/>
              <a:buChar char="Ø"/>
            </a:pPr>
            <a:endParaRPr lang="en-US" sz="3800" u="sng" dirty="0"/>
          </a:p>
          <a:p>
            <a:pPr marL="0" lvl="1" indent="0">
              <a:buNone/>
            </a:pPr>
            <a:endParaRPr lang="en-US" sz="4700" b="1" dirty="0"/>
          </a:p>
          <a:p>
            <a:pPr marL="914400" lvl="2" indent="0">
              <a:buNone/>
            </a:pPr>
            <a:endParaRPr lang="en-US" dirty="0"/>
          </a:p>
          <a:p>
            <a:pPr lvl="6">
              <a:buFont typeface="Wingdings" panose="05000000000000000000" pitchFamily="2" charset="2"/>
              <a:buChar char="§"/>
            </a:pPr>
            <a:endParaRPr lang="en-US" sz="2800" dirty="0"/>
          </a:p>
          <a:p>
            <a:pPr lvl="5">
              <a:buFont typeface="Wingdings" panose="05000000000000000000" pitchFamily="2" charset="2"/>
              <a:buChar char="§"/>
            </a:pPr>
            <a:endParaRPr lang="en-US" sz="2800" dirty="0"/>
          </a:p>
          <a:p>
            <a:pPr lvl="4">
              <a:buFont typeface="Wingdings" panose="05000000000000000000" pitchFamily="2" charset="2"/>
              <a:buChar char="§"/>
            </a:pPr>
            <a:endParaRPr lang="en-US" sz="2800"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8A00B2F8-B6A7-5D99-2782-77F24D679C0F}"/>
              </a:ext>
            </a:extLst>
          </p:cNvPr>
          <p:cNvPicPr>
            <a:picLocks noChangeAspect="1"/>
          </p:cNvPicPr>
          <p:nvPr/>
        </p:nvPicPr>
        <p:blipFill>
          <a:blip r:embed="rId13"/>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2430597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4CCF4-EE33-2249-A7BF-37BFE5842E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FC6963-A458-4172-E62E-BF2991EA6560}"/>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AA23596-F906-07B5-50A6-281057FC659E}"/>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BF8D6F2F-FBD8-93DA-1D6A-B63430E0FDD8}"/>
              </a:ext>
            </a:extLst>
          </p:cNvPr>
          <p:cNvGrpSpPr/>
          <p:nvPr/>
        </p:nvGrpSpPr>
        <p:grpSpPr>
          <a:xfrm>
            <a:off x="0" y="0"/>
            <a:ext cx="18288000" cy="8935107"/>
            <a:chOff x="0" y="0"/>
            <a:chExt cx="4816593" cy="2270959"/>
          </a:xfrm>
        </p:grpSpPr>
        <p:sp>
          <p:nvSpPr>
            <p:cNvPr id="5" name="Freeform 5">
              <a:extLst>
                <a:ext uri="{FF2B5EF4-FFF2-40B4-BE49-F238E27FC236}">
                  <a16:creationId xmlns:a16="http://schemas.microsoft.com/office/drawing/2014/main" id="{078DDF6D-CC2E-8429-D607-B5CD265EDE0B}"/>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6412E284-3F89-DDB8-86D3-44F62CA11C4A}"/>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C392054A-EA05-3A9D-214B-5D73DA4881E2}"/>
              </a:ext>
            </a:extLst>
          </p:cNvPr>
          <p:cNvSpPr/>
          <p:nvPr/>
        </p:nvSpPr>
        <p:spPr>
          <a:xfrm>
            <a:off x="-4" y="-43191"/>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221047C2-B826-06F4-790F-568F015D4CF3}"/>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B5D11DED-35DC-889C-4176-F95EA9BA5A04}"/>
              </a:ext>
            </a:extLst>
          </p:cNvPr>
          <p:cNvSpPr>
            <a:spLocks noGrp="1"/>
          </p:cNvSpPr>
          <p:nvPr>
            <p:ph type="title"/>
          </p:nvPr>
        </p:nvSpPr>
        <p:spPr>
          <a:xfrm>
            <a:off x="0" y="323628"/>
            <a:ext cx="18287996" cy="519887"/>
          </a:xfrm>
        </p:spPr>
        <p:txBody>
          <a:bodyPr>
            <a:normAutofit fontScale="90000"/>
          </a:bodyPr>
          <a:lstStyle/>
          <a:p>
            <a:r>
              <a:rPr lang="en-US" sz="6400" b="1" dirty="0">
                <a:solidFill>
                  <a:srgbClr val="00863D"/>
                </a:solidFill>
                <a:latin typeface="+mn-lt"/>
                <a:ea typeface="+mn-ea"/>
                <a:cs typeface="+mn-cs"/>
              </a:rPr>
              <a:t>Resources and Supports – Canadian Resources contd..</a:t>
            </a:r>
            <a:endParaRPr lang="en-GB" sz="64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EDBCE4F8-8898-9192-3D26-BAFF4FFD5CD8}"/>
              </a:ext>
            </a:extLst>
          </p:cNvPr>
          <p:cNvSpPr>
            <a:spLocks noGrp="1"/>
          </p:cNvSpPr>
          <p:nvPr>
            <p:ph idx="1"/>
          </p:nvPr>
        </p:nvSpPr>
        <p:spPr>
          <a:xfrm>
            <a:off x="419098" y="1060354"/>
            <a:ext cx="17449800" cy="7740745"/>
          </a:xfrm>
        </p:spPr>
        <p:txBody>
          <a:bodyPr>
            <a:normAutofit fontScale="55000" lnSpcReduction="20000"/>
          </a:bodyPr>
          <a:lstStyle/>
          <a:p>
            <a:pPr marL="0" lvl="1" indent="0">
              <a:buNone/>
            </a:pPr>
            <a:r>
              <a:rPr lang="en-US" sz="8400" b="1" dirty="0"/>
              <a:t>3. Templates and Examples</a:t>
            </a:r>
          </a:p>
          <a:p>
            <a:pPr marL="571500" lvl="1" indent="-571500">
              <a:buFont typeface="Wingdings" panose="05000000000000000000" pitchFamily="2" charset="2"/>
              <a:buChar char="Ø"/>
            </a:pPr>
            <a:r>
              <a:rPr lang="en-US" sz="8000" dirty="0"/>
              <a:t>University of Winnipeg: </a:t>
            </a:r>
            <a:r>
              <a:rPr lang="en-US" sz="8000" dirty="0">
                <a:hlinkClick r:id="rId8"/>
              </a:rPr>
              <a:t>Narrative CV Template</a:t>
            </a:r>
            <a:endParaRPr lang="en-US" sz="8000" dirty="0"/>
          </a:p>
          <a:p>
            <a:pPr marL="0" lvl="1" indent="0">
              <a:buNone/>
            </a:pPr>
            <a:endParaRPr lang="en-US" sz="4600" dirty="0"/>
          </a:p>
          <a:p>
            <a:pPr marL="571500" lvl="1" indent="-571500">
              <a:buFont typeface="Wingdings" panose="05000000000000000000" pitchFamily="2" charset="2"/>
              <a:buChar char="Ø"/>
            </a:pPr>
            <a:r>
              <a:rPr lang="en-US" sz="8000" dirty="0"/>
              <a:t>University Affairs: ‘Ask Dr. Editor’ by </a:t>
            </a:r>
            <a:r>
              <a:rPr lang="en-GB" sz="8000" dirty="0"/>
              <a:t>Letitia Henville has provided some free </a:t>
            </a:r>
            <a:r>
              <a:rPr lang="en-GB" sz="8000"/>
              <a:t>to use </a:t>
            </a:r>
            <a:r>
              <a:rPr lang="en-GB" sz="8000" dirty="0"/>
              <a:t>narrative CV templates that may help you draft your own TCV</a:t>
            </a:r>
            <a:endParaRPr lang="en-US" sz="8000" dirty="0"/>
          </a:p>
          <a:p>
            <a:pPr marL="971550" lvl="2" indent="-571500"/>
            <a:r>
              <a:rPr lang="en-US" sz="7000" b="1" dirty="0"/>
              <a:t>CIHR</a:t>
            </a:r>
          </a:p>
          <a:p>
            <a:pPr marL="1428750" lvl="3" indent="-571500">
              <a:buFont typeface="Wingdings" panose="05000000000000000000" pitchFamily="2" charset="2"/>
              <a:buChar char="ü"/>
            </a:pPr>
            <a:r>
              <a:rPr lang="en-US" sz="6000" dirty="0">
                <a:hlinkClick r:id="rId9"/>
              </a:rPr>
              <a:t>Narrative CV template for ECR  </a:t>
            </a:r>
            <a:endParaRPr lang="en-US" sz="6000" dirty="0"/>
          </a:p>
          <a:p>
            <a:pPr marL="1428750" lvl="3" indent="-571500">
              <a:buFont typeface="Wingdings" panose="05000000000000000000" pitchFamily="2" charset="2"/>
              <a:buChar char="ü"/>
            </a:pPr>
            <a:r>
              <a:rPr lang="en-US" sz="6000" dirty="0">
                <a:hlinkClick r:id="rId10"/>
              </a:rPr>
              <a:t>Narrative CV template for Established Researcher   </a:t>
            </a:r>
            <a:endParaRPr lang="en-US" sz="6000" dirty="0"/>
          </a:p>
          <a:p>
            <a:pPr marL="971550" lvl="2" indent="-571500"/>
            <a:r>
              <a:rPr lang="en-US" sz="7000" b="1" dirty="0"/>
              <a:t>NSERC</a:t>
            </a:r>
          </a:p>
          <a:p>
            <a:pPr marL="1200150" lvl="3" indent="-342900">
              <a:buFont typeface="Wingdings" panose="05000000000000000000" pitchFamily="2" charset="2"/>
              <a:buChar char="ü"/>
            </a:pPr>
            <a:r>
              <a:rPr lang="en-US" sz="6000" dirty="0">
                <a:hlinkClick r:id="rId11"/>
              </a:rPr>
              <a:t>Narrative CV template for ECR </a:t>
            </a:r>
            <a:endParaRPr lang="en-US" sz="6000" dirty="0"/>
          </a:p>
          <a:p>
            <a:pPr marL="1200150" lvl="3" indent="-342900">
              <a:buFont typeface="Wingdings" panose="05000000000000000000" pitchFamily="2" charset="2"/>
              <a:buChar char="ü"/>
            </a:pPr>
            <a:r>
              <a:rPr lang="en-US" sz="6000" dirty="0">
                <a:hlinkClick r:id="rId12"/>
              </a:rPr>
              <a:t>Narrative CV template for Established Researcher  </a:t>
            </a:r>
            <a:endParaRPr lang="en-US" sz="6000" dirty="0"/>
          </a:p>
          <a:p>
            <a:pPr marL="857250" lvl="2" indent="-457200"/>
            <a:r>
              <a:rPr lang="en-US" sz="7000" b="1" dirty="0"/>
              <a:t>SSHRC</a:t>
            </a:r>
          </a:p>
          <a:p>
            <a:pPr marL="1200150" lvl="3" indent="-342900">
              <a:buFont typeface="Wingdings" panose="05000000000000000000" pitchFamily="2" charset="2"/>
              <a:buChar char="ü"/>
            </a:pPr>
            <a:r>
              <a:rPr lang="en-US" sz="6000" dirty="0">
                <a:hlinkClick r:id="rId13"/>
              </a:rPr>
              <a:t>Narrative CV template for ECR</a:t>
            </a:r>
            <a:endParaRPr lang="en-US" sz="6000" dirty="0"/>
          </a:p>
          <a:p>
            <a:pPr marL="1200150" lvl="3" indent="-342900">
              <a:buFont typeface="Wingdings" panose="05000000000000000000" pitchFamily="2" charset="2"/>
              <a:buChar char="ü"/>
            </a:pPr>
            <a:r>
              <a:rPr lang="en-US" sz="6000" dirty="0">
                <a:hlinkClick r:id="rId14"/>
              </a:rPr>
              <a:t>Narrative CV template for Established Researcher </a:t>
            </a:r>
            <a:endParaRPr lang="en-US" sz="6000" dirty="0"/>
          </a:p>
          <a:p>
            <a:pPr marL="1200150" lvl="3" indent="-342900">
              <a:buFont typeface="Wingdings" panose="05000000000000000000" pitchFamily="2" charset="2"/>
              <a:buChar char="ü"/>
            </a:pPr>
            <a:endParaRPr lang="en-US" sz="6000" dirty="0"/>
          </a:p>
          <a:p>
            <a:pPr marL="857250" lvl="3" indent="0">
              <a:buNone/>
            </a:pPr>
            <a:endParaRPr lang="en-US" sz="4600" dirty="0"/>
          </a:p>
          <a:p>
            <a:pPr marL="1200150" lvl="3" indent="-342900">
              <a:buFont typeface="Wingdings" panose="05000000000000000000" pitchFamily="2" charset="2"/>
              <a:buChar char="ü"/>
            </a:pPr>
            <a:endParaRPr lang="en-US" sz="2400" dirty="0"/>
          </a:p>
          <a:p>
            <a:pPr marL="1428750" lvl="3" indent="-571500">
              <a:buFont typeface="Wingdings" panose="05000000000000000000" pitchFamily="2" charset="2"/>
              <a:buChar char="Ø"/>
            </a:pPr>
            <a:endParaRPr lang="en-US" sz="2400" dirty="0"/>
          </a:p>
          <a:p>
            <a:pPr marL="1428750" lvl="3" indent="-571500">
              <a:buFont typeface="Wingdings" panose="05000000000000000000" pitchFamily="2" charset="2"/>
              <a:buChar char="Ø"/>
            </a:pPr>
            <a:endParaRPr lang="en-US" sz="2400" dirty="0"/>
          </a:p>
          <a:p>
            <a:pPr marL="571500" lvl="1" indent="-571500">
              <a:buFont typeface="Wingdings" panose="05000000000000000000" pitchFamily="2" charset="2"/>
              <a:buChar char="Ø"/>
            </a:pPr>
            <a:endParaRPr lang="en-US" sz="3200" dirty="0"/>
          </a:p>
          <a:p>
            <a:pPr marL="0" lvl="1" indent="0">
              <a:buNone/>
            </a:pPr>
            <a:endParaRPr lang="en-US" sz="2800" dirty="0"/>
          </a:p>
          <a:p>
            <a:pPr lvl="5">
              <a:buFont typeface="Wingdings" panose="05000000000000000000" pitchFamily="2" charset="2"/>
              <a:buChar char="§"/>
            </a:pPr>
            <a:endParaRPr lang="en-US" sz="2800" dirty="0"/>
          </a:p>
          <a:p>
            <a:pPr lvl="4">
              <a:buFont typeface="Wingdings" panose="05000000000000000000" pitchFamily="2" charset="2"/>
              <a:buChar char="§"/>
            </a:pPr>
            <a:endParaRPr lang="en-US" sz="2800"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6CFD00EA-3499-58E1-6773-F338B3676941}"/>
              </a:ext>
            </a:extLst>
          </p:cNvPr>
          <p:cNvPicPr>
            <a:picLocks noChangeAspect="1"/>
          </p:cNvPicPr>
          <p:nvPr/>
        </p:nvPicPr>
        <p:blipFill>
          <a:blip r:embed="rId15"/>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3578346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7A53C-C623-E2DE-08CC-AEFE68D964F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707B025-1E2B-3A02-0B9F-90F9573A4414}"/>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B8C3724-6259-5E03-9EB3-3E2D5FA4CECA}"/>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F58A36BE-F881-ABEA-6590-7F6DB895D838}"/>
              </a:ext>
            </a:extLst>
          </p:cNvPr>
          <p:cNvGrpSpPr/>
          <p:nvPr/>
        </p:nvGrpSpPr>
        <p:grpSpPr>
          <a:xfrm>
            <a:off x="-19338" y="-2422"/>
            <a:ext cx="18288000" cy="8935107"/>
            <a:chOff x="0" y="0"/>
            <a:chExt cx="4816593" cy="2270959"/>
          </a:xfrm>
        </p:grpSpPr>
        <p:sp>
          <p:nvSpPr>
            <p:cNvPr id="5" name="Freeform 5">
              <a:extLst>
                <a:ext uri="{FF2B5EF4-FFF2-40B4-BE49-F238E27FC236}">
                  <a16:creationId xmlns:a16="http://schemas.microsoft.com/office/drawing/2014/main" id="{03DFBF6C-8CEB-2838-D8CB-E242F053BC07}"/>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227332F0-E3D1-0E20-4006-66A1CFED808F}"/>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84833995-E38A-1613-9AD3-B7E8CF094EDE}"/>
              </a:ext>
            </a:extLst>
          </p:cNvPr>
          <p:cNvSpPr/>
          <p:nvPr/>
        </p:nvSpPr>
        <p:spPr>
          <a:xfrm>
            <a:off x="0"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7">
              <a:extLst>
                <a:ext uri="{96DAC541-7B7A-43D3-8B79-37D633B846F1}">
                  <asvg:svgBlip xmlns:asvg="http://schemas.microsoft.com/office/drawing/2016/SVG/main" r:embed="rId8"/>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A4C02EB7-CE66-319E-0D2F-85E75A8A0228}"/>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53498F24-3312-5405-F24E-EC520CB07A06}"/>
              </a:ext>
            </a:extLst>
          </p:cNvPr>
          <p:cNvSpPr>
            <a:spLocks noGrp="1"/>
          </p:cNvSpPr>
          <p:nvPr>
            <p:ph type="title"/>
          </p:nvPr>
        </p:nvSpPr>
        <p:spPr>
          <a:xfrm>
            <a:off x="202954" y="210620"/>
            <a:ext cx="17449800" cy="818080"/>
          </a:xfrm>
        </p:spPr>
        <p:txBody>
          <a:bodyPr>
            <a:noAutofit/>
          </a:bodyPr>
          <a:lstStyle/>
          <a:p>
            <a:r>
              <a:rPr lang="en-US" sz="6400" b="1" dirty="0">
                <a:solidFill>
                  <a:srgbClr val="00863D"/>
                </a:solidFill>
                <a:latin typeface="+mn-lt"/>
                <a:ea typeface="+mn-ea"/>
                <a:cs typeface="+mn-cs"/>
              </a:rPr>
              <a:t>Resources and Supports – International Resources  </a:t>
            </a:r>
            <a:endParaRPr lang="en-GB" sz="64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D1C968A1-202D-8535-7916-5A506E51AE0F}"/>
              </a:ext>
            </a:extLst>
          </p:cNvPr>
          <p:cNvSpPr>
            <a:spLocks noGrp="1"/>
          </p:cNvSpPr>
          <p:nvPr>
            <p:ph idx="1"/>
          </p:nvPr>
        </p:nvSpPr>
        <p:spPr>
          <a:xfrm>
            <a:off x="521490" y="1562100"/>
            <a:ext cx="16908972" cy="7159647"/>
          </a:xfrm>
        </p:spPr>
        <p:txBody>
          <a:bodyPr>
            <a:normAutofit lnSpcReduction="10000"/>
          </a:bodyPr>
          <a:lstStyle/>
          <a:p>
            <a:pPr marL="0" lvl="1" indent="0">
              <a:buNone/>
            </a:pPr>
            <a:r>
              <a:rPr lang="en-US" sz="6000" dirty="0">
                <a:solidFill>
                  <a:srgbClr val="00863D"/>
                </a:solidFill>
              </a:rPr>
              <a:t>INTERNATIONAL</a:t>
            </a:r>
            <a:r>
              <a:rPr lang="en-US" sz="4400" dirty="0">
                <a:solidFill>
                  <a:srgbClr val="00863D"/>
                </a:solidFill>
              </a:rPr>
              <a:t> </a:t>
            </a:r>
            <a:r>
              <a:rPr lang="en-US" sz="6000" dirty="0">
                <a:solidFill>
                  <a:srgbClr val="00863D"/>
                </a:solidFill>
              </a:rPr>
              <a:t>RESOURCES</a:t>
            </a:r>
            <a:r>
              <a:rPr lang="en-US" sz="4400" dirty="0">
                <a:solidFill>
                  <a:srgbClr val="00863D"/>
                </a:solidFill>
              </a:rPr>
              <a:t> </a:t>
            </a:r>
          </a:p>
          <a:p>
            <a:pPr marL="0" lvl="1" indent="0">
              <a:buNone/>
            </a:pPr>
            <a:endParaRPr lang="en-US" sz="1200" dirty="0">
              <a:solidFill>
                <a:srgbClr val="00863D"/>
              </a:solidFill>
            </a:endParaRPr>
          </a:p>
          <a:p>
            <a:pPr marL="0" lvl="1" indent="0">
              <a:buNone/>
            </a:pPr>
            <a:endParaRPr lang="en-US" sz="1200" dirty="0">
              <a:solidFill>
                <a:srgbClr val="00863D"/>
              </a:solidFill>
            </a:endParaRPr>
          </a:p>
          <a:p>
            <a:pPr marL="857250" indent="-742950">
              <a:buAutoNum type="arabicPeriod"/>
            </a:pPr>
            <a:r>
              <a:rPr lang="en-US" sz="4600" dirty="0"/>
              <a:t>Readings</a:t>
            </a:r>
          </a:p>
          <a:p>
            <a:pPr marL="857250" indent="-742950">
              <a:buAutoNum type="arabicPeriod"/>
            </a:pPr>
            <a:endParaRPr lang="en-US" sz="4600" dirty="0"/>
          </a:p>
          <a:p>
            <a:pPr marL="857250" indent="-742950">
              <a:buAutoNum type="arabicPeriod"/>
            </a:pPr>
            <a:r>
              <a:rPr lang="en-US" sz="4600" dirty="0"/>
              <a:t>Videos</a:t>
            </a:r>
          </a:p>
          <a:p>
            <a:pPr marL="857250" indent="-742950">
              <a:buAutoNum type="arabicPeriod"/>
            </a:pPr>
            <a:endParaRPr lang="en-US" sz="4600" dirty="0"/>
          </a:p>
          <a:p>
            <a:pPr marL="857250" indent="-742950">
              <a:buAutoNum type="arabicPeriod"/>
            </a:pPr>
            <a:r>
              <a:rPr lang="en-US" sz="4600" dirty="0"/>
              <a:t>Podcasts</a:t>
            </a:r>
          </a:p>
          <a:p>
            <a:pPr marL="857250" indent="-742950">
              <a:buAutoNum type="arabicPeriod"/>
            </a:pPr>
            <a:endParaRPr lang="en-US" sz="4600" dirty="0"/>
          </a:p>
          <a:p>
            <a:pPr marL="857250" indent="-742950">
              <a:buFont typeface="Arial" pitchFamily="34" charset="0"/>
              <a:buAutoNum type="arabicPeriod"/>
            </a:pPr>
            <a:r>
              <a:rPr lang="en-US" sz="4600" dirty="0"/>
              <a:t>Examples of Narrative CV</a:t>
            </a:r>
          </a:p>
          <a:p>
            <a:pPr marL="114300" indent="0">
              <a:buNone/>
            </a:pPr>
            <a:endParaRPr lang="en-US" sz="3900" b="1" dirty="0"/>
          </a:p>
          <a:p>
            <a:pPr marL="2286000" lvl="5" indent="0">
              <a:buNone/>
            </a:pPr>
            <a:endParaRPr lang="en-US" sz="2800" dirty="0"/>
          </a:p>
          <a:p>
            <a:pPr lvl="4">
              <a:buFont typeface="Wingdings" panose="05000000000000000000" pitchFamily="2" charset="2"/>
              <a:buChar char="§"/>
            </a:pPr>
            <a:endParaRPr lang="en-US" sz="2800"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AEC692AF-31FB-E1DD-AA3A-A9058B9C43BD}"/>
              </a:ext>
            </a:extLst>
          </p:cNvPr>
          <p:cNvPicPr>
            <a:picLocks noChangeAspect="1"/>
          </p:cNvPicPr>
          <p:nvPr/>
        </p:nvPicPr>
        <p:blipFill>
          <a:blip r:embed="rId9"/>
          <a:stretch>
            <a:fillRect/>
          </a:stretch>
        </p:blipFill>
        <p:spPr>
          <a:xfrm>
            <a:off x="12115800" y="9236453"/>
            <a:ext cx="2629815" cy="808533"/>
          </a:xfrm>
          <a:prstGeom prst="rect">
            <a:avLst/>
          </a:prstGeom>
        </p:spPr>
      </p:pic>
      <p:pic>
        <p:nvPicPr>
          <p:cNvPr id="12" name="Picture 11" descr="A room with a white wall and a white sign&#10;&#10;AI-generated content may be incorrect.">
            <a:extLst>
              <a:ext uri="{FF2B5EF4-FFF2-40B4-BE49-F238E27FC236}">
                <a16:creationId xmlns:a16="http://schemas.microsoft.com/office/drawing/2014/main" id="{BC32DC7A-6615-8E81-6F08-CD6ACCB11A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4800" y="2705100"/>
            <a:ext cx="9163338" cy="5154378"/>
          </a:xfrm>
          <a:prstGeom prst="rect">
            <a:avLst/>
          </a:prstGeom>
        </p:spPr>
      </p:pic>
    </p:spTree>
    <p:extLst>
      <p:ext uri="{BB962C8B-B14F-4D97-AF65-F5344CB8AC3E}">
        <p14:creationId xmlns:p14="http://schemas.microsoft.com/office/powerpoint/2010/main" val="2380023531"/>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15E69-4E81-3C04-1495-6564D37F1A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280D3BC-AEA6-E830-78D9-C5F19527725F}"/>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E9B4F30B-836C-CC29-15AD-72457C33EDF7}"/>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F4583A8E-17B0-2665-0AC5-6394CE20B4EA}"/>
              </a:ext>
            </a:extLst>
          </p:cNvPr>
          <p:cNvGrpSpPr/>
          <p:nvPr/>
        </p:nvGrpSpPr>
        <p:grpSpPr>
          <a:xfrm>
            <a:off x="-19338" y="-2422"/>
            <a:ext cx="18288000" cy="8935107"/>
            <a:chOff x="0" y="0"/>
            <a:chExt cx="4816593" cy="2270959"/>
          </a:xfrm>
        </p:grpSpPr>
        <p:sp>
          <p:nvSpPr>
            <p:cNvPr id="5" name="Freeform 5">
              <a:extLst>
                <a:ext uri="{FF2B5EF4-FFF2-40B4-BE49-F238E27FC236}">
                  <a16:creationId xmlns:a16="http://schemas.microsoft.com/office/drawing/2014/main" id="{63A4F61C-1DD0-F1F0-3B89-4EAF4B0830A0}"/>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C8814BBD-48AF-63C0-34A3-84B8C6C2726D}"/>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7F229735-07BC-498A-3906-FB3E8242F63B}"/>
              </a:ext>
            </a:extLst>
          </p:cNvPr>
          <p:cNvSpPr/>
          <p:nvPr/>
        </p:nvSpPr>
        <p:spPr>
          <a:xfrm>
            <a:off x="0"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316024DF-0C36-F1C4-DDA8-B553CD50FDF7}"/>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6F01AA8D-526B-1742-8B1A-6A199691CBA2}"/>
              </a:ext>
            </a:extLst>
          </p:cNvPr>
          <p:cNvSpPr>
            <a:spLocks noGrp="1"/>
          </p:cNvSpPr>
          <p:nvPr>
            <p:ph type="title"/>
          </p:nvPr>
        </p:nvSpPr>
        <p:spPr>
          <a:xfrm>
            <a:off x="202954" y="190288"/>
            <a:ext cx="18065704" cy="762212"/>
          </a:xfrm>
        </p:spPr>
        <p:txBody>
          <a:bodyPr>
            <a:noAutofit/>
          </a:bodyPr>
          <a:lstStyle/>
          <a:p>
            <a:r>
              <a:rPr lang="en-US" sz="5800" b="1" dirty="0">
                <a:solidFill>
                  <a:srgbClr val="00863D"/>
                </a:solidFill>
                <a:latin typeface="+mn-lt"/>
                <a:ea typeface="+mn-ea"/>
                <a:cs typeface="+mn-cs"/>
              </a:rPr>
              <a:t>Resources and Supports – International Resources cont’d  </a:t>
            </a:r>
            <a:endParaRPr lang="en-GB" sz="58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0599D353-506E-5517-02DA-23276EA19173}"/>
              </a:ext>
            </a:extLst>
          </p:cNvPr>
          <p:cNvSpPr>
            <a:spLocks noGrp="1"/>
          </p:cNvSpPr>
          <p:nvPr>
            <p:ph idx="1"/>
          </p:nvPr>
        </p:nvSpPr>
        <p:spPr>
          <a:xfrm>
            <a:off x="-19338" y="1260453"/>
            <a:ext cx="17449800" cy="7693047"/>
          </a:xfrm>
        </p:spPr>
        <p:txBody>
          <a:bodyPr>
            <a:normAutofit/>
          </a:bodyPr>
          <a:lstStyle/>
          <a:p>
            <a:pPr marL="514350" lvl="1" indent="0">
              <a:buNone/>
            </a:pPr>
            <a:r>
              <a:rPr lang="en-US" sz="3700" dirty="0"/>
              <a:t>1. </a:t>
            </a:r>
            <a:r>
              <a:rPr lang="en-US" sz="4000" b="1" dirty="0"/>
              <a:t>Suggested Readings </a:t>
            </a:r>
          </a:p>
          <a:p>
            <a:pPr lvl="2">
              <a:buFont typeface="Wingdings" panose="05000000000000000000" pitchFamily="2" charset="2"/>
              <a:buChar char="Ø"/>
            </a:pPr>
            <a:r>
              <a:rPr lang="en-US" sz="3200" dirty="0"/>
              <a:t>Science Foundation Ireland: </a:t>
            </a:r>
            <a:r>
              <a:rPr lang="en-US" sz="3200" u="sng" dirty="0">
                <a:hlinkClick r:id="rId8"/>
              </a:rPr>
              <a:t>Guidance on their Narrative CVs</a:t>
            </a:r>
            <a:endParaRPr lang="en-US" sz="3200" u="sng" dirty="0"/>
          </a:p>
          <a:p>
            <a:pPr marL="914400" lvl="2" indent="0">
              <a:buNone/>
            </a:pPr>
            <a:endParaRPr lang="en-GB" sz="3200" dirty="0"/>
          </a:p>
          <a:p>
            <a:pPr lvl="2">
              <a:buFont typeface="Wingdings" panose="05000000000000000000" pitchFamily="2" charset="2"/>
              <a:buChar char="Ø"/>
            </a:pPr>
            <a:r>
              <a:rPr lang="en-US" sz="3200" dirty="0"/>
              <a:t>University Of Leeds: </a:t>
            </a:r>
          </a:p>
          <a:p>
            <a:pPr lvl="3">
              <a:buFont typeface="Arial" panose="020B0604020202020204" pitchFamily="34" charset="0"/>
              <a:buChar char="•"/>
            </a:pPr>
            <a:r>
              <a:rPr lang="en-US" sz="3000" dirty="0">
                <a:hlinkClick r:id="rId9"/>
              </a:rPr>
              <a:t>Creating your Resume for Researchers or Narrative CV</a:t>
            </a:r>
            <a:endParaRPr lang="en-US" sz="3000" dirty="0"/>
          </a:p>
          <a:p>
            <a:pPr lvl="3">
              <a:buFont typeface="Arial" panose="020B0604020202020204" pitchFamily="34" charset="0"/>
              <a:buChar char="•"/>
            </a:pPr>
            <a:r>
              <a:rPr lang="en-US" sz="3000" dirty="0">
                <a:hlinkClick r:id="rId10"/>
              </a:rPr>
              <a:t>A guide to reviewing narrative CVs</a:t>
            </a:r>
            <a:endParaRPr lang="en-US" sz="3000" dirty="0"/>
          </a:p>
          <a:p>
            <a:pPr lvl="3">
              <a:buFont typeface="Arial" panose="020B0604020202020204" pitchFamily="34" charset="0"/>
              <a:buChar char="•"/>
            </a:pPr>
            <a:r>
              <a:rPr lang="en-US" sz="3000" dirty="0">
                <a:hlinkClick r:id="rId11"/>
              </a:rPr>
              <a:t>Sharing Your Achievements with “CAR” Stories</a:t>
            </a:r>
            <a:r>
              <a:rPr lang="en-US" sz="3000" dirty="0"/>
              <a:t> </a:t>
            </a:r>
          </a:p>
          <a:p>
            <a:pPr lvl="5">
              <a:buFont typeface="Wingdings" panose="05000000000000000000" pitchFamily="2" charset="2"/>
              <a:buChar char="v"/>
            </a:pPr>
            <a:r>
              <a:rPr lang="en-US" sz="2600" dirty="0"/>
              <a:t>This article will help you with writing about your achievements. It highlights how using the </a:t>
            </a:r>
            <a:r>
              <a:rPr lang="en-US" sz="2600" b="1" dirty="0"/>
              <a:t>C</a:t>
            </a:r>
            <a:r>
              <a:rPr lang="en-US" sz="2600" dirty="0"/>
              <a:t>hallenge, Action and </a:t>
            </a:r>
            <a:r>
              <a:rPr lang="en-US" sz="2600" b="1" dirty="0"/>
              <a:t>R</a:t>
            </a:r>
            <a:r>
              <a:rPr lang="en-US" sz="2600" dirty="0"/>
              <a:t>esult approach will help you recognize your invaluable contributions </a:t>
            </a:r>
          </a:p>
          <a:p>
            <a:pPr marL="2286000" lvl="5" indent="0">
              <a:buNone/>
            </a:pPr>
            <a:endParaRPr lang="en-US" sz="2600" dirty="0"/>
          </a:p>
          <a:p>
            <a:pPr lvl="2">
              <a:buFont typeface="Wingdings" panose="05000000000000000000" pitchFamily="2" charset="2"/>
              <a:buChar char="Ø"/>
            </a:pPr>
            <a:r>
              <a:rPr lang="en-GB" sz="3200" dirty="0"/>
              <a:t>Imperial College London: </a:t>
            </a:r>
            <a:r>
              <a:rPr lang="en-GB" sz="3200" dirty="0">
                <a:hlinkClick r:id="rId12"/>
              </a:rPr>
              <a:t>Narrative CVs | Research </a:t>
            </a:r>
            <a:endParaRPr lang="en-GB" sz="3200" dirty="0"/>
          </a:p>
          <a:p>
            <a:pPr marL="1828800" lvl="4" indent="0">
              <a:buNone/>
            </a:pPr>
            <a:endParaRPr lang="en-US" sz="2900" dirty="0"/>
          </a:p>
          <a:p>
            <a:pPr lvl="5">
              <a:buFont typeface="Wingdings" panose="05000000000000000000" pitchFamily="2" charset="2"/>
              <a:buChar char="§"/>
            </a:pPr>
            <a:endParaRPr lang="en-GB" sz="2300" u="sng" dirty="0"/>
          </a:p>
          <a:p>
            <a:pPr lvl="5">
              <a:buFont typeface="Wingdings" panose="05000000000000000000" pitchFamily="2" charset="2"/>
              <a:buChar char="§"/>
            </a:pPr>
            <a:endParaRPr lang="en-US" sz="2800" dirty="0"/>
          </a:p>
          <a:p>
            <a:pPr lvl="4">
              <a:buFont typeface="Wingdings" panose="05000000000000000000" pitchFamily="2" charset="2"/>
              <a:buChar char="§"/>
            </a:pPr>
            <a:endParaRPr lang="en-US" sz="2800"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553E808E-4CEC-9B6C-F50E-622F9B5E4EFB}"/>
              </a:ext>
            </a:extLst>
          </p:cNvPr>
          <p:cNvPicPr>
            <a:picLocks noChangeAspect="1"/>
          </p:cNvPicPr>
          <p:nvPr/>
        </p:nvPicPr>
        <p:blipFill>
          <a:blip r:embed="rId13"/>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4150194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F6BE2-2B73-EC09-53EC-1BF763FB7D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F586FAD-26AE-39B6-C265-4EA0B900C2E9}"/>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E99DBF33-BF02-D815-24F1-8B94F72BC028}"/>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2E267143-A1A4-DA8B-DCDC-2146946BDA38}"/>
              </a:ext>
            </a:extLst>
          </p:cNvPr>
          <p:cNvGrpSpPr/>
          <p:nvPr/>
        </p:nvGrpSpPr>
        <p:grpSpPr>
          <a:xfrm>
            <a:off x="-19338" y="-2422"/>
            <a:ext cx="18288000" cy="8935107"/>
            <a:chOff x="0" y="0"/>
            <a:chExt cx="4816593" cy="2270959"/>
          </a:xfrm>
        </p:grpSpPr>
        <p:sp>
          <p:nvSpPr>
            <p:cNvPr id="5" name="Freeform 5">
              <a:extLst>
                <a:ext uri="{FF2B5EF4-FFF2-40B4-BE49-F238E27FC236}">
                  <a16:creationId xmlns:a16="http://schemas.microsoft.com/office/drawing/2014/main" id="{20B65673-DCC0-C61C-D7CB-47EAEABFCE1B}"/>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4EF5897C-9B31-B40D-5728-1712302DC595}"/>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5D366C3F-9599-B739-DBE0-328D6C2E06A2}"/>
              </a:ext>
            </a:extLst>
          </p:cNvPr>
          <p:cNvSpPr/>
          <p:nvPr/>
        </p:nvSpPr>
        <p:spPr>
          <a:xfrm>
            <a:off x="0"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15D1370A-141A-C091-98B3-808952747768}"/>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542DC87B-B9FA-DCEC-4A70-4608CDBCEB3D}"/>
              </a:ext>
            </a:extLst>
          </p:cNvPr>
          <p:cNvSpPr>
            <a:spLocks noGrp="1"/>
          </p:cNvSpPr>
          <p:nvPr>
            <p:ph type="title"/>
          </p:nvPr>
        </p:nvSpPr>
        <p:spPr>
          <a:xfrm>
            <a:off x="19338" y="282635"/>
            <a:ext cx="18249320" cy="593665"/>
          </a:xfrm>
        </p:spPr>
        <p:txBody>
          <a:bodyPr>
            <a:noAutofit/>
          </a:bodyPr>
          <a:lstStyle/>
          <a:p>
            <a:r>
              <a:rPr lang="en-US" sz="5800" b="1" dirty="0">
                <a:solidFill>
                  <a:srgbClr val="00863D"/>
                </a:solidFill>
                <a:latin typeface="+mn-lt"/>
                <a:ea typeface="+mn-ea"/>
                <a:cs typeface="+mn-cs"/>
              </a:rPr>
              <a:t>Resources and Supports – International Resources cont’d  </a:t>
            </a:r>
            <a:endParaRPr lang="en-GB" sz="58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60622B81-BB5D-A8B3-144F-84B247AF1CAC}"/>
              </a:ext>
            </a:extLst>
          </p:cNvPr>
          <p:cNvSpPr>
            <a:spLocks noGrp="1"/>
          </p:cNvSpPr>
          <p:nvPr>
            <p:ph idx="1"/>
          </p:nvPr>
        </p:nvSpPr>
        <p:spPr>
          <a:xfrm>
            <a:off x="-19338" y="1184253"/>
            <a:ext cx="17449800" cy="7693047"/>
          </a:xfrm>
        </p:spPr>
        <p:txBody>
          <a:bodyPr>
            <a:normAutofit/>
          </a:bodyPr>
          <a:lstStyle/>
          <a:p>
            <a:pPr marL="514350" lvl="1" indent="0">
              <a:buNone/>
            </a:pPr>
            <a:r>
              <a:rPr lang="en-US" sz="3700" dirty="0"/>
              <a:t>1. </a:t>
            </a:r>
            <a:r>
              <a:rPr lang="en-US" sz="4000" b="1" dirty="0"/>
              <a:t>Suggested Readings contd..</a:t>
            </a:r>
          </a:p>
          <a:p>
            <a:pPr lvl="2">
              <a:buFont typeface="Wingdings" panose="05000000000000000000" pitchFamily="2" charset="2"/>
              <a:buChar char="Ø"/>
            </a:pPr>
            <a:r>
              <a:rPr lang="en-US" sz="3200" dirty="0"/>
              <a:t>Luxembourg National Research Fund – </a:t>
            </a:r>
            <a:r>
              <a:rPr lang="en-US" sz="3200" dirty="0">
                <a:hlinkClick r:id="rId8"/>
              </a:rPr>
              <a:t>Narrative CV Workshop</a:t>
            </a:r>
            <a:r>
              <a:rPr lang="en-US" sz="3200" dirty="0"/>
              <a:t> (Slides)</a:t>
            </a:r>
          </a:p>
          <a:p>
            <a:pPr marL="914400" lvl="2" indent="0">
              <a:buNone/>
            </a:pPr>
            <a:endParaRPr lang="en-US" sz="3200" dirty="0"/>
          </a:p>
          <a:p>
            <a:pPr lvl="2">
              <a:buFont typeface="Wingdings" panose="05000000000000000000" pitchFamily="2" charset="2"/>
              <a:buChar char="Ø"/>
            </a:pPr>
            <a:r>
              <a:rPr lang="en-GB" sz="3200" dirty="0"/>
              <a:t>University of Dundee: </a:t>
            </a:r>
            <a:r>
              <a:rPr lang="en-GB" sz="3200" u="sng" dirty="0">
                <a:hlinkClick r:id="rId9"/>
              </a:rPr>
              <a:t>Narrative CV Workbook</a:t>
            </a:r>
            <a:endParaRPr lang="en-GB" sz="3200" u="sng" dirty="0"/>
          </a:p>
          <a:p>
            <a:pPr lvl="3">
              <a:buFont typeface="Wingdings" panose="05000000000000000000" pitchFamily="2" charset="2"/>
              <a:buChar char="Ø"/>
            </a:pPr>
            <a:r>
              <a:rPr lang="en-US" sz="3200" dirty="0"/>
              <a:t>This workbook guides you through reflective questions to help you with a narrative CV</a:t>
            </a:r>
          </a:p>
          <a:p>
            <a:pPr marL="1371600" lvl="3" indent="0">
              <a:buNone/>
            </a:pPr>
            <a:endParaRPr lang="en-GB" sz="3200" dirty="0"/>
          </a:p>
          <a:p>
            <a:pPr lvl="2">
              <a:buFont typeface="Wingdings" panose="05000000000000000000" pitchFamily="2" charset="2"/>
              <a:buChar char="Ø"/>
            </a:pPr>
            <a:r>
              <a:rPr lang="en-US" sz="3200" dirty="0"/>
              <a:t>University of Sheffield:  </a:t>
            </a:r>
            <a:r>
              <a:rPr lang="en-US" sz="3200" dirty="0">
                <a:hlinkClick r:id="rId10"/>
              </a:rPr>
              <a:t>Narrative CVs | Research | The University of Sheffield</a:t>
            </a:r>
            <a:r>
              <a:rPr lang="en-US" sz="3200" dirty="0"/>
              <a:t> </a:t>
            </a:r>
          </a:p>
          <a:p>
            <a:pPr lvl="5">
              <a:buFont typeface="Wingdings" panose="05000000000000000000" pitchFamily="2" charset="2"/>
              <a:buChar char="Ø"/>
            </a:pPr>
            <a:r>
              <a:rPr lang="en-US" sz="3200" dirty="0"/>
              <a:t>Provides Information, guidance, and examples of best practice to support both researchers prepare their narrative CVs and reviewers evaluating them</a:t>
            </a:r>
            <a:endParaRPr lang="en-GB" sz="3200" dirty="0"/>
          </a:p>
          <a:p>
            <a:pPr lvl="1"/>
            <a:endParaRPr lang="en-US" dirty="0"/>
          </a:p>
          <a:p>
            <a:pPr marL="1828800" lvl="4" indent="0">
              <a:buNone/>
            </a:pPr>
            <a:endParaRPr lang="en-US" sz="2900" dirty="0"/>
          </a:p>
          <a:p>
            <a:pPr lvl="5">
              <a:buFont typeface="Wingdings" panose="05000000000000000000" pitchFamily="2" charset="2"/>
              <a:buChar char="§"/>
            </a:pPr>
            <a:endParaRPr lang="en-GB" sz="2300" u="sng" dirty="0"/>
          </a:p>
          <a:p>
            <a:pPr lvl="5">
              <a:buFont typeface="Wingdings" panose="05000000000000000000" pitchFamily="2" charset="2"/>
              <a:buChar char="§"/>
            </a:pPr>
            <a:endParaRPr lang="en-US" sz="2800" dirty="0"/>
          </a:p>
          <a:p>
            <a:pPr lvl="4">
              <a:buFont typeface="Wingdings" panose="05000000000000000000" pitchFamily="2" charset="2"/>
              <a:buChar char="§"/>
            </a:pPr>
            <a:endParaRPr lang="en-US" sz="2800"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307D3F38-7DBF-23A2-DE87-5927238D0AB0}"/>
              </a:ext>
            </a:extLst>
          </p:cNvPr>
          <p:cNvPicPr>
            <a:picLocks noChangeAspect="1"/>
          </p:cNvPicPr>
          <p:nvPr/>
        </p:nvPicPr>
        <p:blipFill>
          <a:blip r:embed="rId11"/>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1848448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065AC-0EBB-B8E9-873B-DFDBCBEC1F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967F5C-76CB-059D-54D7-BB9DBFFDA610}"/>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63A8F16-D397-DA19-75BF-F28F2DE44A54}"/>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124FB87B-9701-A6A7-4122-5BE11B83CDAF}"/>
              </a:ext>
            </a:extLst>
          </p:cNvPr>
          <p:cNvGrpSpPr/>
          <p:nvPr/>
        </p:nvGrpSpPr>
        <p:grpSpPr>
          <a:xfrm>
            <a:off x="0" y="0"/>
            <a:ext cx="18288000" cy="8935107"/>
            <a:chOff x="0" y="0"/>
            <a:chExt cx="4816593" cy="2270959"/>
          </a:xfrm>
        </p:grpSpPr>
        <p:sp>
          <p:nvSpPr>
            <p:cNvPr id="5" name="Freeform 5">
              <a:extLst>
                <a:ext uri="{FF2B5EF4-FFF2-40B4-BE49-F238E27FC236}">
                  <a16:creationId xmlns:a16="http://schemas.microsoft.com/office/drawing/2014/main" id="{2C5FAA0C-2AF1-7435-1AE2-0DE453867DE4}"/>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A4F42321-D0C0-CB16-2D7E-D37939C9B455}"/>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F48CB5FD-EB8B-31F1-BFE8-774CC1586133}"/>
              </a:ext>
            </a:extLst>
          </p:cNvPr>
          <p:cNvSpPr/>
          <p:nvPr/>
        </p:nvSpPr>
        <p:spPr>
          <a:xfrm>
            <a:off x="-14181" y="-378283"/>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BC16AF78-CB21-F6D0-4596-22E7BF6798C4}"/>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2B4C8A0B-4ACC-9AC3-A670-21633FDDF5D1}"/>
              </a:ext>
            </a:extLst>
          </p:cNvPr>
          <p:cNvSpPr>
            <a:spLocks noGrp="1"/>
          </p:cNvSpPr>
          <p:nvPr>
            <p:ph type="title"/>
          </p:nvPr>
        </p:nvSpPr>
        <p:spPr>
          <a:xfrm>
            <a:off x="0" y="161786"/>
            <a:ext cx="18287996" cy="866914"/>
          </a:xfrm>
        </p:spPr>
        <p:txBody>
          <a:bodyPr>
            <a:noAutofit/>
          </a:bodyPr>
          <a:lstStyle/>
          <a:p>
            <a:r>
              <a:rPr lang="en-US" sz="5800" b="1" dirty="0">
                <a:solidFill>
                  <a:srgbClr val="00863D"/>
                </a:solidFill>
                <a:latin typeface="+mn-lt"/>
                <a:ea typeface="+mn-ea"/>
                <a:cs typeface="+mn-cs"/>
              </a:rPr>
              <a:t>Resources and Supports – International Resources cont’d</a:t>
            </a:r>
            <a:endParaRPr lang="en-GB" sz="58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90C652C4-403D-57F0-E452-77D650FBBCE2}"/>
              </a:ext>
            </a:extLst>
          </p:cNvPr>
          <p:cNvSpPr>
            <a:spLocks noGrp="1"/>
          </p:cNvSpPr>
          <p:nvPr>
            <p:ph idx="1"/>
          </p:nvPr>
        </p:nvSpPr>
        <p:spPr>
          <a:xfrm>
            <a:off x="419098" y="1308662"/>
            <a:ext cx="17449800" cy="6730438"/>
          </a:xfrm>
        </p:spPr>
        <p:txBody>
          <a:bodyPr>
            <a:normAutofit/>
          </a:bodyPr>
          <a:lstStyle/>
          <a:p>
            <a:pPr marL="114300" indent="0">
              <a:buNone/>
            </a:pPr>
            <a:r>
              <a:rPr lang="en-US" sz="4000" b="1" dirty="0"/>
              <a:t>3. Videos</a:t>
            </a:r>
            <a:endParaRPr lang="en-GB" sz="4000" u="sng" dirty="0"/>
          </a:p>
          <a:p>
            <a:pPr lvl="2">
              <a:buFont typeface="Wingdings" panose="05000000000000000000" pitchFamily="2" charset="2"/>
              <a:buChar char="Ø"/>
            </a:pPr>
            <a:r>
              <a:rPr lang="en-GB" sz="3300" dirty="0"/>
              <a:t> </a:t>
            </a:r>
            <a:r>
              <a:rPr lang="en-GB" sz="3600" dirty="0"/>
              <a:t>University Of Dundee :  </a:t>
            </a:r>
            <a:r>
              <a:rPr lang="en-GB" sz="3600" u="sng" dirty="0">
                <a:hlinkClick r:id="rId8"/>
              </a:rPr>
              <a:t>Narrative CV's - Tips for getting started</a:t>
            </a:r>
            <a:endParaRPr lang="en-GB" sz="3600" u="sng" dirty="0"/>
          </a:p>
          <a:p>
            <a:pPr marL="914400" lvl="2" indent="0">
              <a:buNone/>
            </a:pPr>
            <a:endParaRPr lang="en-GB" sz="3600" u="sng" dirty="0"/>
          </a:p>
          <a:p>
            <a:pPr lvl="2">
              <a:buFont typeface="Wingdings" panose="05000000000000000000" pitchFamily="2" charset="2"/>
              <a:buChar char="Ø"/>
            </a:pPr>
            <a:r>
              <a:rPr lang="en-GB" sz="3600" dirty="0"/>
              <a:t>University of Glasglow: </a:t>
            </a:r>
            <a:r>
              <a:rPr lang="en-GB" sz="3600" dirty="0">
                <a:hlinkClick r:id="rId9"/>
              </a:rPr>
              <a:t>Narrative CV webinar August 2021</a:t>
            </a:r>
            <a:endParaRPr lang="en-GB" sz="3600" dirty="0"/>
          </a:p>
          <a:p>
            <a:pPr marL="914400" lvl="2" indent="0">
              <a:buNone/>
            </a:pPr>
            <a:endParaRPr lang="en-GB" sz="3600" dirty="0"/>
          </a:p>
          <a:p>
            <a:pPr lvl="2">
              <a:buFont typeface="Wingdings" panose="05000000000000000000" pitchFamily="2" charset="2"/>
              <a:buChar char="Ø"/>
            </a:pPr>
            <a:r>
              <a:rPr lang="en-US" sz="3600" dirty="0"/>
              <a:t>Oxford University webinar: </a:t>
            </a:r>
            <a:r>
              <a:rPr lang="en-US" sz="3600" u="sng" dirty="0">
                <a:hlinkClick r:id="rId10"/>
              </a:rPr>
              <a:t>How to write a narrative CV for funding applications</a:t>
            </a:r>
            <a:endParaRPr lang="en-US" sz="3600" u="sng" dirty="0"/>
          </a:p>
          <a:p>
            <a:pPr marL="914400" lvl="2" indent="0">
              <a:buNone/>
            </a:pPr>
            <a:endParaRPr lang="en-US" sz="3600" u="sng" dirty="0"/>
          </a:p>
          <a:p>
            <a:pPr lvl="2">
              <a:buFont typeface="Wingdings" panose="05000000000000000000" pitchFamily="2" charset="2"/>
              <a:buChar char="Ø"/>
            </a:pPr>
            <a:r>
              <a:rPr lang="en-US" sz="3600" dirty="0">
                <a:hlinkClick r:id="rId11"/>
              </a:rPr>
              <a:t>Narrative CV format Across UK funders </a:t>
            </a:r>
            <a:endParaRPr lang="en-US" sz="3600" dirty="0"/>
          </a:p>
          <a:p>
            <a:pPr lvl="4">
              <a:buFont typeface="Wingdings" panose="05000000000000000000" pitchFamily="2" charset="2"/>
              <a:buChar char="Ø"/>
            </a:pPr>
            <a:endParaRPr lang="en-GB" sz="3600" dirty="0"/>
          </a:p>
          <a:p>
            <a:pPr lvl="3">
              <a:buFont typeface="Wingdings" panose="05000000000000000000" pitchFamily="2" charset="2"/>
              <a:buChar char="Ø"/>
            </a:pPr>
            <a:endParaRPr lang="en-US" sz="3600" dirty="0"/>
          </a:p>
          <a:p>
            <a:pPr lvl="3">
              <a:buFont typeface="Wingdings" panose="05000000000000000000" pitchFamily="2" charset="2"/>
              <a:buChar char="§"/>
            </a:pPr>
            <a:endParaRPr lang="en-US" sz="2800" dirty="0"/>
          </a:p>
          <a:p>
            <a:pPr lvl="4">
              <a:buFont typeface="Wingdings" panose="05000000000000000000" pitchFamily="2" charset="2"/>
              <a:buChar char="§"/>
            </a:pPr>
            <a:endParaRPr lang="en-US" sz="2800"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CFF73F94-EB5D-DA4A-71D4-958A3D69C3AF}"/>
              </a:ext>
            </a:extLst>
          </p:cNvPr>
          <p:cNvPicPr>
            <a:picLocks noChangeAspect="1"/>
          </p:cNvPicPr>
          <p:nvPr/>
        </p:nvPicPr>
        <p:blipFill>
          <a:blip r:embed="rId12"/>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2117459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29223-4875-1EF7-C9E0-8929A71083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6B004F-AD1F-F53E-F5BE-B1607F43E629}"/>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74F2CAE-972D-BC8D-3F94-4B383A86C211}"/>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49081046-F01C-5EFB-F186-C62703F53CF4}"/>
              </a:ext>
            </a:extLst>
          </p:cNvPr>
          <p:cNvGrpSpPr/>
          <p:nvPr/>
        </p:nvGrpSpPr>
        <p:grpSpPr>
          <a:xfrm>
            <a:off x="0" y="0"/>
            <a:ext cx="18288000" cy="8935107"/>
            <a:chOff x="0" y="0"/>
            <a:chExt cx="4816593" cy="2270959"/>
          </a:xfrm>
        </p:grpSpPr>
        <p:sp>
          <p:nvSpPr>
            <p:cNvPr id="5" name="Freeform 5">
              <a:extLst>
                <a:ext uri="{FF2B5EF4-FFF2-40B4-BE49-F238E27FC236}">
                  <a16:creationId xmlns:a16="http://schemas.microsoft.com/office/drawing/2014/main" id="{28A181E6-7EEB-F5DF-1587-78CBF26D6315}"/>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AC2499EE-2E10-A1D6-91B1-206A4947B480}"/>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586DCB29-7432-54FF-5E5E-9529787BEC95}"/>
              </a:ext>
            </a:extLst>
          </p:cNvPr>
          <p:cNvSpPr/>
          <p:nvPr/>
        </p:nvSpPr>
        <p:spPr>
          <a:xfrm>
            <a:off x="0"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316FC016-2255-D031-3E45-FFEF0A0E4FCF}"/>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1FECFF2C-9E87-CAC2-6630-5699019F6940}"/>
              </a:ext>
            </a:extLst>
          </p:cNvPr>
          <p:cNvSpPr>
            <a:spLocks noGrp="1"/>
          </p:cNvSpPr>
          <p:nvPr>
            <p:ph type="title"/>
          </p:nvPr>
        </p:nvSpPr>
        <p:spPr>
          <a:xfrm>
            <a:off x="0" y="204013"/>
            <a:ext cx="18288000" cy="596087"/>
          </a:xfrm>
        </p:spPr>
        <p:txBody>
          <a:bodyPr>
            <a:noAutofit/>
          </a:bodyPr>
          <a:lstStyle/>
          <a:p>
            <a:r>
              <a:rPr lang="en-US" sz="5800" b="1" dirty="0">
                <a:solidFill>
                  <a:srgbClr val="00863D"/>
                </a:solidFill>
                <a:latin typeface="+mn-lt"/>
                <a:ea typeface="+mn-ea"/>
                <a:cs typeface="+mn-cs"/>
              </a:rPr>
              <a:t>Resources and Supports – International Resources cont’d </a:t>
            </a:r>
            <a:endParaRPr lang="en-GB" sz="58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42D0A8C5-0CEE-7192-9BF7-522BEBBF5E7A}"/>
              </a:ext>
            </a:extLst>
          </p:cNvPr>
          <p:cNvSpPr>
            <a:spLocks noGrp="1"/>
          </p:cNvSpPr>
          <p:nvPr>
            <p:ph idx="1"/>
          </p:nvPr>
        </p:nvSpPr>
        <p:spPr>
          <a:xfrm>
            <a:off x="381000" y="1052962"/>
            <a:ext cx="17068796" cy="7595738"/>
          </a:xfrm>
        </p:spPr>
        <p:txBody>
          <a:bodyPr>
            <a:normAutofit/>
          </a:bodyPr>
          <a:lstStyle/>
          <a:p>
            <a:pPr marL="114300" indent="0">
              <a:buNone/>
            </a:pPr>
            <a:r>
              <a:rPr lang="en-US" sz="4000" b="1" dirty="0"/>
              <a:t>4. Podcasts</a:t>
            </a:r>
          </a:p>
          <a:p>
            <a:pPr lvl="1">
              <a:buFont typeface="Wingdings" panose="05000000000000000000" pitchFamily="2" charset="2"/>
              <a:buChar char="Ø"/>
            </a:pPr>
            <a:r>
              <a:rPr lang="en-US" sz="3200" dirty="0">
                <a:hlinkClick r:id="rId8"/>
              </a:rPr>
              <a:t>Careers in your Ears: Series 10: Ep6 Narrative CVs Demystified</a:t>
            </a:r>
            <a:r>
              <a:rPr lang="en-US" sz="3200" dirty="0"/>
              <a:t> (May 2024) The episode features Kate Murray and Becky Ioppolo, members of the ARRC team, who discussed their study on the use of NCVs in academic hiring and what they’ve learnt through the process so far. </a:t>
            </a:r>
          </a:p>
          <a:p>
            <a:pPr lvl="1">
              <a:buFont typeface="Wingdings" panose="05000000000000000000" pitchFamily="2" charset="2"/>
              <a:buChar char="Ø"/>
            </a:pPr>
            <a:r>
              <a:rPr lang="en-US" sz="3200" dirty="0">
                <a:hlinkClick r:id="rId9"/>
              </a:rPr>
              <a:t>How to Create a Narrative CV - Dementia Researcher</a:t>
            </a:r>
            <a:r>
              <a:rPr lang="en-US" sz="3200" dirty="0"/>
              <a:t> - A podcast with four experts discussing how to write one </a:t>
            </a:r>
          </a:p>
          <a:p>
            <a:pPr lvl="1">
              <a:buFont typeface="Wingdings" panose="05000000000000000000" pitchFamily="2" charset="2"/>
              <a:buChar char="Ø"/>
            </a:pPr>
            <a:r>
              <a:rPr lang="en-US" sz="3200" dirty="0"/>
              <a:t>University of Leeds Research Culture Uncovered </a:t>
            </a:r>
            <a:r>
              <a:rPr lang="en-US" sz="3200" dirty="0">
                <a:hlinkClick r:id="rId10"/>
              </a:rPr>
              <a:t>Episode 2 Narrative CVs in Research Showcasing the Value of Every Contribution</a:t>
            </a:r>
            <a:r>
              <a:rPr lang="en-US" sz="3200" dirty="0"/>
              <a:t> and </a:t>
            </a:r>
            <a:r>
              <a:rPr lang="en-US" sz="3200" dirty="0">
                <a:hlinkClick r:id="rId11"/>
              </a:rPr>
              <a:t>Episode 3 Harnessing the Power of Collaboration: Writing persuasive, team-based Narrative CVs</a:t>
            </a:r>
            <a:r>
              <a:rPr lang="en-US" sz="3200" dirty="0"/>
              <a:t> </a:t>
            </a:r>
          </a:p>
          <a:p>
            <a:pPr marL="457200" lvl="1" indent="0">
              <a:buNone/>
            </a:pPr>
            <a:endParaRPr lang="en-US" sz="3200" dirty="0"/>
          </a:p>
          <a:p>
            <a:pPr marL="114300" indent="0">
              <a:buNone/>
            </a:pPr>
            <a:r>
              <a:rPr lang="en-US" sz="4000" b="1" dirty="0"/>
              <a:t>5.  </a:t>
            </a:r>
            <a:r>
              <a:rPr lang="en-GB" sz="4000" b="1" dirty="0"/>
              <a:t>Course on Writing Narrative CV</a:t>
            </a:r>
          </a:p>
          <a:p>
            <a:pPr lvl="1">
              <a:buFont typeface="Wingdings" panose="05000000000000000000" pitchFamily="2" charset="2"/>
              <a:buChar char="Ø"/>
            </a:pPr>
            <a:r>
              <a:rPr lang="en-GB" sz="3200" u="sng" dirty="0">
                <a:hlinkClick r:id="rId12"/>
              </a:rPr>
              <a:t>Narrative CV: resources to help you write one | Rise 360</a:t>
            </a:r>
            <a:r>
              <a:rPr lang="en-GB" sz="3200" dirty="0"/>
              <a:t> </a:t>
            </a:r>
          </a:p>
          <a:p>
            <a:pPr lvl="1"/>
            <a:endParaRPr lang="en-US" dirty="0"/>
          </a:p>
          <a:p>
            <a:pPr lvl="5">
              <a:buFont typeface="Wingdings" panose="05000000000000000000" pitchFamily="2" charset="2"/>
              <a:buChar char="§"/>
            </a:pPr>
            <a:endParaRPr lang="en-US" sz="2900" dirty="0"/>
          </a:p>
          <a:p>
            <a:pPr lvl="5">
              <a:buFont typeface="Wingdings" panose="05000000000000000000" pitchFamily="2" charset="2"/>
              <a:buChar char="§"/>
            </a:pPr>
            <a:endParaRPr lang="en-US" sz="2800" dirty="0"/>
          </a:p>
          <a:p>
            <a:pPr lvl="4">
              <a:buFont typeface="Wingdings" panose="05000000000000000000" pitchFamily="2" charset="2"/>
              <a:buChar char="§"/>
            </a:pPr>
            <a:endParaRPr lang="en-US" sz="2800"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88DAEEAE-DF05-09A9-65B8-8F005C93B808}"/>
              </a:ext>
            </a:extLst>
          </p:cNvPr>
          <p:cNvPicPr>
            <a:picLocks noChangeAspect="1"/>
          </p:cNvPicPr>
          <p:nvPr/>
        </p:nvPicPr>
        <p:blipFill>
          <a:blip r:embed="rId13"/>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3223261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A55DF-019C-B77B-B435-368414C760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EA7010-9AC8-A95B-B381-6248129C253B}"/>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C1E652A-AD68-B548-0345-8FDC9A071061}"/>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7D064174-7984-437B-BA63-AD107F5D7435}"/>
              </a:ext>
            </a:extLst>
          </p:cNvPr>
          <p:cNvGrpSpPr/>
          <p:nvPr/>
        </p:nvGrpSpPr>
        <p:grpSpPr>
          <a:xfrm>
            <a:off x="0" y="-2422"/>
            <a:ext cx="18288000" cy="8935107"/>
            <a:chOff x="0" y="0"/>
            <a:chExt cx="4816593" cy="2270959"/>
          </a:xfrm>
        </p:grpSpPr>
        <p:sp>
          <p:nvSpPr>
            <p:cNvPr id="5" name="Freeform 5">
              <a:extLst>
                <a:ext uri="{FF2B5EF4-FFF2-40B4-BE49-F238E27FC236}">
                  <a16:creationId xmlns:a16="http://schemas.microsoft.com/office/drawing/2014/main" id="{2CCE608A-FB08-4FE2-D18A-1A6843666989}"/>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18AE5D50-E3A5-6693-DE82-D7C516DD6DA5}"/>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E771E46E-A543-DD95-5997-16F931DF9527}"/>
              </a:ext>
            </a:extLst>
          </p:cNvPr>
          <p:cNvSpPr/>
          <p:nvPr/>
        </p:nvSpPr>
        <p:spPr>
          <a:xfrm>
            <a:off x="0"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669CA966-F78D-0457-6E32-52B6E36D89CE}"/>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AFB0A28E-6CED-99D1-CCA9-4617AB6B84E4}"/>
              </a:ext>
            </a:extLst>
          </p:cNvPr>
          <p:cNvSpPr>
            <a:spLocks noGrp="1"/>
          </p:cNvSpPr>
          <p:nvPr>
            <p:ph type="title"/>
          </p:nvPr>
        </p:nvSpPr>
        <p:spPr>
          <a:xfrm>
            <a:off x="0" y="242014"/>
            <a:ext cx="18288000" cy="866914"/>
          </a:xfrm>
        </p:spPr>
        <p:txBody>
          <a:bodyPr>
            <a:noAutofit/>
          </a:bodyPr>
          <a:lstStyle/>
          <a:p>
            <a:r>
              <a:rPr lang="en-US" sz="5800" b="1" dirty="0">
                <a:solidFill>
                  <a:srgbClr val="00863D"/>
                </a:solidFill>
                <a:latin typeface="+mn-lt"/>
                <a:ea typeface="+mn-ea"/>
                <a:cs typeface="+mn-cs"/>
              </a:rPr>
              <a:t>Resources and Supports – International Resources cont’d</a:t>
            </a:r>
            <a:endParaRPr lang="en-GB" sz="58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423869DA-244A-A88B-0E7D-53B7C6EB9CB3}"/>
              </a:ext>
            </a:extLst>
          </p:cNvPr>
          <p:cNvSpPr>
            <a:spLocks noGrp="1"/>
          </p:cNvSpPr>
          <p:nvPr>
            <p:ph idx="1"/>
          </p:nvPr>
        </p:nvSpPr>
        <p:spPr>
          <a:xfrm>
            <a:off x="419098" y="1232462"/>
            <a:ext cx="17449800" cy="6730438"/>
          </a:xfrm>
        </p:spPr>
        <p:txBody>
          <a:bodyPr>
            <a:normAutofit/>
          </a:bodyPr>
          <a:lstStyle/>
          <a:p>
            <a:pPr marL="114300" indent="0">
              <a:buNone/>
            </a:pPr>
            <a:r>
              <a:rPr lang="en-GB" sz="4300" b="1" dirty="0"/>
              <a:t>2.  </a:t>
            </a:r>
            <a:r>
              <a:rPr lang="en-GB" sz="4000" b="1" dirty="0"/>
              <a:t>Narrative CV Examples</a:t>
            </a:r>
          </a:p>
          <a:p>
            <a:pPr lvl="2">
              <a:buFont typeface="Wingdings" panose="05000000000000000000" pitchFamily="2" charset="2"/>
              <a:buChar char="Ø"/>
            </a:pPr>
            <a:r>
              <a:rPr lang="en-GB" sz="3800" dirty="0"/>
              <a:t>University of Surrey: </a:t>
            </a:r>
            <a:r>
              <a:rPr lang="en-GB" sz="3800" dirty="0">
                <a:hlinkClick r:id="rId8"/>
              </a:rPr>
              <a:t>R4R-like-CV-annotated-for-guidance-purposes.pdf</a:t>
            </a:r>
            <a:endParaRPr lang="en-GB" sz="3800" dirty="0"/>
          </a:p>
          <a:p>
            <a:pPr marL="914400" lvl="2" indent="0">
              <a:buNone/>
            </a:pPr>
            <a:endParaRPr lang="en-GB" sz="3600" dirty="0"/>
          </a:p>
          <a:p>
            <a:pPr lvl="2">
              <a:buFont typeface="Wingdings" panose="05000000000000000000" pitchFamily="2" charset="2"/>
              <a:buChar char="Ø"/>
            </a:pPr>
            <a:r>
              <a:rPr lang="en-GB" sz="3800" dirty="0"/>
              <a:t>University of Sheffield</a:t>
            </a:r>
          </a:p>
          <a:p>
            <a:pPr lvl="3">
              <a:buFont typeface="Arial" panose="020B0604020202020204" pitchFamily="34" charset="0"/>
              <a:buChar char="•"/>
            </a:pPr>
            <a:r>
              <a:rPr lang="en-GB" sz="3200" dirty="0"/>
              <a:t>For STEM Researchers: </a:t>
            </a:r>
            <a:r>
              <a:rPr lang="en-US" sz="2600" dirty="0">
                <a:hlinkClick r:id="rId9"/>
              </a:rPr>
              <a:t>Examples of best practice in narrative CVs for STEM researchers</a:t>
            </a:r>
            <a:endParaRPr lang="en-US" sz="2600" dirty="0"/>
          </a:p>
          <a:p>
            <a:pPr lvl="3">
              <a:buFont typeface="Arial" panose="020B0604020202020204" pitchFamily="34" charset="0"/>
              <a:buChar char="•"/>
            </a:pPr>
            <a:r>
              <a:rPr lang="en-US" sz="3200" dirty="0"/>
              <a:t>For Arts, Humanities and Social Sciences Researchers</a:t>
            </a:r>
            <a:r>
              <a:rPr lang="en-US" sz="2500" dirty="0"/>
              <a:t>: </a:t>
            </a:r>
            <a:r>
              <a:rPr lang="en-US" sz="2600" dirty="0">
                <a:hlinkClick r:id="rId10"/>
              </a:rPr>
              <a:t>Examples of best practice in narrative CVs for Arts, Humanities and Social Sciences researchers</a:t>
            </a:r>
            <a:endParaRPr lang="en-US" sz="2600" dirty="0"/>
          </a:p>
          <a:p>
            <a:pPr marL="1371600" lvl="3" indent="0">
              <a:buNone/>
            </a:pPr>
            <a:endParaRPr lang="en-US" sz="2600" dirty="0"/>
          </a:p>
          <a:p>
            <a:pPr lvl="2">
              <a:buFont typeface="Wingdings" panose="05000000000000000000" pitchFamily="2" charset="2"/>
              <a:buChar char="Ø"/>
            </a:pPr>
            <a:r>
              <a:rPr lang="en-US" sz="3800" dirty="0"/>
              <a:t>Templates of Narrative CV used by international agencies </a:t>
            </a:r>
          </a:p>
          <a:p>
            <a:pPr lvl="3">
              <a:buFont typeface="Arial" panose="020B0604020202020204" pitchFamily="34" charset="0"/>
              <a:buChar char="•"/>
            </a:pPr>
            <a:r>
              <a:rPr lang="en-GB" sz="3200" u="sng" dirty="0">
                <a:hlinkClick r:id="rId11"/>
              </a:rPr>
              <a:t>Résumé for Researchers template tool</a:t>
            </a:r>
            <a:endParaRPr lang="en-GB" sz="3200" dirty="0"/>
          </a:p>
          <a:p>
            <a:pPr lvl="3">
              <a:buFont typeface="Arial" panose="020B0604020202020204" pitchFamily="34" charset="0"/>
              <a:buChar char="•"/>
            </a:pPr>
            <a:r>
              <a:rPr lang="en-GB" sz="3200" u="sng" dirty="0">
                <a:hlinkClick r:id="rId12"/>
              </a:rPr>
              <a:t>Applicant-and-Co-Applicant-Narrative-CV-Template.docx</a:t>
            </a:r>
            <a:endParaRPr lang="en-GB" sz="3200" u="sng" dirty="0"/>
          </a:p>
          <a:p>
            <a:pPr marL="114300" indent="0">
              <a:buNone/>
            </a:pPr>
            <a:endParaRPr lang="en-GB" dirty="0"/>
          </a:p>
          <a:p>
            <a:pPr lvl="3">
              <a:buFont typeface="Arial" panose="020B0604020202020204" pitchFamily="34" charset="0"/>
              <a:buChar char="•"/>
            </a:pPr>
            <a:endParaRPr lang="en-US" sz="2800" dirty="0"/>
          </a:p>
          <a:p>
            <a:pPr lvl="3">
              <a:buFont typeface="Wingdings" panose="05000000000000000000" pitchFamily="2" charset="2"/>
              <a:buChar char="§"/>
            </a:pPr>
            <a:endParaRPr lang="en-US" sz="2800" dirty="0"/>
          </a:p>
          <a:p>
            <a:pPr lvl="4">
              <a:buFont typeface="Wingdings" panose="05000000000000000000" pitchFamily="2" charset="2"/>
              <a:buChar char="§"/>
            </a:pPr>
            <a:endParaRPr lang="en-US" sz="2800"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E424048D-92CC-E357-C898-EDF12618E5D2}"/>
              </a:ext>
            </a:extLst>
          </p:cNvPr>
          <p:cNvPicPr>
            <a:picLocks noChangeAspect="1"/>
          </p:cNvPicPr>
          <p:nvPr/>
        </p:nvPicPr>
        <p:blipFill>
          <a:blip r:embed="rId13"/>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605536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219D6-989A-CCF3-C810-3C8715F1F36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5FB529-7E1D-9446-4865-A03B32C104FE}"/>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FA04FC0-6615-9949-4E51-A0A4D7778114}"/>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55DC4BC2-0E0C-E32F-AAD7-31D7C30330FC}"/>
              </a:ext>
            </a:extLst>
          </p:cNvPr>
          <p:cNvGrpSpPr/>
          <p:nvPr/>
        </p:nvGrpSpPr>
        <p:grpSpPr>
          <a:xfrm>
            <a:off x="0" y="0"/>
            <a:ext cx="18288000" cy="8935107"/>
            <a:chOff x="0" y="0"/>
            <a:chExt cx="4816593" cy="2270959"/>
          </a:xfrm>
        </p:grpSpPr>
        <p:sp>
          <p:nvSpPr>
            <p:cNvPr id="5" name="Freeform 5">
              <a:extLst>
                <a:ext uri="{FF2B5EF4-FFF2-40B4-BE49-F238E27FC236}">
                  <a16:creationId xmlns:a16="http://schemas.microsoft.com/office/drawing/2014/main" id="{2635136F-F468-7B85-ADA5-CC8E1F0408FD}"/>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990CDA4F-F844-FA3A-BA01-DB23AEEA57EB}"/>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45CFBE7D-511D-F7C7-17C5-EC2AD218EF1A}"/>
              </a:ext>
            </a:extLst>
          </p:cNvPr>
          <p:cNvSpPr/>
          <p:nvPr/>
        </p:nvSpPr>
        <p:spPr>
          <a:xfrm>
            <a:off x="0"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D191CA20-4A13-3AFD-A7AA-203FDECEB2AE}"/>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C4D5BF0D-E296-EA9F-55FA-C8460E67A88C}"/>
              </a:ext>
            </a:extLst>
          </p:cNvPr>
          <p:cNvSpPr>
            <a:spLocks noGrp="1"/>
          </p:cNvSpPr>
          <p:nvPr>
            <p:ph type="title"/>
          </p:nvPr>
        </p:nvSpPr>
        <p:spPr>
          <a:xfrm>
            <a:off x="399760" y="134420"/>
            <a:ext cx="17449800" cy="818080"/>
          </a:xfrm>
        </p:spPr>
        <p:txBody>
          <a:bodyPr>
            <a:noAutofit/>
          </a:bodyPr>
          <a:lstStyle/>
          <a:p>
            <a:r>
              <a:rPr lang="en-US" sz="5800" b="1" dirty="0">
                <a:solidFill>
                  <a:srgbClr val="00863D"/>
                </a:solidFill>
                <a:latin typeface="+mn-lt"/>
                <a:ea typeface="+mn-ea"/>
                <a:cs typeface="+mn-cs"/>
              </a:rPr>
              <a:t>Recap of Key Resources</a:t>
            </a:r>
            <a:endParaRPr lang="en-GB" sz="58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2202F7E9-E528-4767-CAFB-E2E7B94A4C9D}"/>
              </a:ext>
            </a:extLst>
          </p:cNvPr>
          <p:cNvSpPr>
            <a:spLocks noGrp="1"/>
          </p:cNvSpPr>
          <p:nvPr>
            <p:ph idx="1"/>
          </p:nvPr>
        </p:nvSpPr>
        <p:spPr>
          <a:xfrm>
            <a:off x="228600" y="952500"/>
            <a:ext cx="17830800" cy="8283953"/>
          </a:xfrm>
        </p:spPr>
        <p:txBody>
          <a:bodyPr>
            <a:normAutofit fontScale="25000" lnSpcReduction="20000"/>
          </a:bodyPr>
          <a:lstStyle/>
          <a:p>
            <a:pPr>
              <a:buFont typeface="Wingdings" panose="05000000000000000000" pitchFamily="2" charset="2"/>
              <a:buChar char="§"/>
            </a:pPr>
            <a:r>
              <a:rPr lang="en-GB" sz="12800" b="1" u="sng" dirty="0">
                <a:solidFill>
                  <a:srgbClr val="2437C6"/>
                </a:solidFill>
                <a:hlinkClick r:id="rId8">
                  <a:extLst>
                    <a:ext uri="{A12FA001-AC4F-418D-AE19-62706E023703}">
                      <ahyp:hlinkClr xmlns:ahyp="http://schemas.microsoft.com/office/drawing/2018/hyperlinkcolor" val="tx"/>
                    </a:ext>
                  </a:extLst>
                </a:hlinkClick>
              </a:rPr>
              <a:t>Narrative CV Writing Guide</a:t>
            </a:r>
            <a:r>
              <a:rPr lang="en-GB" sz="12800" b="1" u="sng" dirty="0">
                <a:solidFill>
                  <a:srgbClr val="2437C6"/>
                </a:solidFill>
              </a:rPr>
              <a:t>: </a:t>
            </a:r>
            <a:r>
              <a:rPr lang="en-GB" sz="12800" dirty="0"/>
              <a:t>the document provides </a:t>
            </a:r>
            <a:r>
              <a:rPr lang="en-US" sz="12800" dirty="0"/>
              <a:t>tips, tricks, guiding principles and description of sections of the TCV. </a:t>
            </a:r>
          </a:p>
          <a:p>
            <a:pPr marL="0" indent="0">
              <a:buNone/>
            </a:pPr>
            <a:endParaRPr lang="en-US" sz="11200" dirty="0"/>
          </a:p>
          <a:p>
            <a:pPr>
              <a:buFont typeface="Wingdings" panose="05000000000000000000" pitchFamily="2" charset="2"/>
              <a:buChar char="§"/>
            </a:pPr>
            <a:r>
              <a:rPr lang="en-US" sz="12800" b="1" dirty="0">
                <a:hlinkClick r:id="rId9"/>
              </a:rPr>
              <a:t>TCV Learning Tool</a:t>
            </a:r>
            <a:endParaRPr lang="en-US" sz="12800" b="1" dirty="0"/>
          </a:p>
          <a:p>
            <a:pPr marL="0" indent="0">
              <a:buNone/>
            </a:pPr>
            <a:endParaRPr lang="en-US" sz="11200" b="1" dirty="0"/>
          </a:p>
          <a:p>
            <a:pPr>
              <a:buFont typeface="Wingdings" panose="05000000000000000000" pitchFamily="2" charset="2"/>
              <a:buChar char="§"/>
            </a:pPr>
            <a:r>
              <a:rPr lang="en-GB" sz="12800" b="1" dirty="0"/>
              <a:t>Narrative CV Examples</a:t>
            </a:r>
          </a:p>
          <a:p>
            <a:pPr marL="1714500" lvl="3" indent="-857250">
              <a:buFont typeface="Arial" panose="020B0604020202020204" pitchFamily="34" charset="0"/>
              <a:buChar char="•"/>
            </a:pPr>
            <a:r>
              <a:rPr lang="en-US" sz="11200" b="1" dirty="0"/>
              <a:t>CIHR</a:t>
            </a:r>
          </a:p>
          <a:p>
            <a:pPr marL="1885950" lvl="4" indent="-571500">
              <a:buFont typeface="Wingdings" panose="05000000000000000000" pitchFamily="2" charset="2"/>
              <a:buChar char="ü"/>
            </a:pPr>
            <a:r>
              <a:rPr lang="en-US" sz="11200" dirty="0">
                <a:hlinkClick r:id="rId10"/>
              </a:rPr>
              <a:t>Narrative CV template for ECR  </a:t>
            </a:r>
            <a:endParaRPr lang="en-US" sz="11200" dirty="0"/>
          </a:p>
          <a:p>
            <a:pPr marL="1885950" lvl="4" indent="-571500">
              <a:buFont typeface="Wingdings" panose="05000000000000000000" pitchFamily="2" charset="2"/>
              <a:buChar char="ü"/>
            </a:pPr>
            <a:r>
              <a:rPr lang="en-US" sz="11200" dirty="0">
                <a:hlinkClick r:id="rId11"/>
              </a:rPr>
              <a:t>Narrative CV template for Established Researcher   </a:t>
            </a:r>
            <a:endParaRPr lang="en-US" sz="11200" dirty="0"/>
          </a:p>
          <a:p>
            <a:pPr marL="1714500" lvl="3" indent="-857250">
              <a:buFont typeface="Arial" panose="020B0604020202020204" pitchFamily="34" charset="0"/>
              <a:buChar char="•"/>
            </a:pPr>
            <a:r>
              <a:rPr lang="en-US" sz="11200" b="1" dirty="0"/>
              <a:t>NSERC</a:t>
            </a:r>
          </a:p>
          <a:p>
            <a:pPr marL="1657350" lvl="4" indent="-342900">
              <a:buFont typeface="Wingdings" panose="05000000000000000000" pitchFamily="2" charset="2"/>
              <a:buChar char="ü"/>
            </a:pPr>
            <a:r>
              <a:rPr lang="en-US" sz="11200" dirty="0">
                <a:hlinkClick r:id="rId12"/>
              </a:rPr>
              <a:t>Narrative CV template for ECR </a:t>
            </a:r>
            <a:endParaRPr lang="en-US" sz="11200" dirty="0"/>
          </a:p>
          <a:p>
            <a:pPr marL="1657350" lvl="4" indent="-342900">
              <a:buFont typeface="Wingdings" panose="05000000000000000000" pitchFamily="2" charset="2"/>
              <a:buChar char="ü"/>
            </a:pPr>
            <a:r>
              <a:rPr lang="en-US" sz="11200" dirty="0">
                <a:hlinkClick r:id="rId13"/>
              </a:rPr>
              <a:t>Narrative CV template for Established Researcher  </a:t>
            </a:r>
            <a:endParaRPr lang="en-US" sz="11200" dirty="0"/>
          </a:p>
          <a:p>
            <a:pPr marL="1714500" lvl="3" indent="-857250">
              <a:buFont typeface="Arial" panose="020B0604020202020204" pitchFamily="34" charset="0"/>
              <a:buChar char="•"/>
            </a:pPr>
            <a:r>
              <a:rPr lang="en-US" sz="11200" b="1" dirty="0"/>
              <a:t>SSHRC</a:t>
            </a:r>
          </a:p>
          <a:p>
            <a:pPr marL="1657350" lvl="4" indent="-342900">
              <a:buFont typeface="Wingdings" panose="05000000000000000000" pitchFamily="2" charset="2"/>
              <a:buChar char="ü"/>
            </a:pPr>
            <a:r>
              <a:rPr lang="en-US" sz="11200" dirty="0">
                <a:hlinkClick r:id="rId14"/>
              </a:rPr>
              <a:t>Narrative CV template for ECR</a:t>
            </a:r>
            <a:endParaRPr lang="en-US" sz="11200" dirty="0"/>
          </a:p>
          <a:p>
            <a:pPr marL="1657350" lvl="4" indent="-342900">
              <a:buFont typeface="Wingdings" panose="05000000000000000000" pitchFamily="2" charset="2"/>
              <a:buChar char="ü"/>
            </a:pPr>
            <a:r>
              <a:rPr lang="en-US" sz="11200" dirty="0">
                <a:hlinkClick r:id="rId15"/>
              </a:rPr>
              <a:t>Narrative CV template for Established Researcher </a:t>
            </a:r>
            <a:endParaRPr lang="en-US" sz="11200" dirty="0"/>
          </a:p>
          <a:p>
            <a:pPr>
              <a:buFont typeface="Wingdings" panose="05000000000000000000" pitchFamily="2" charset="2"/>
              <a:buChar char="§"/>
            </a:pPr>
            <a:endParaRPr lang="en-GB" sz="7200" dirty="0"/>
          </a:p>
          <a:p>
            <a:pPr lvl="1">
              <a:buFont typeface="Wingdings" panose="05000000000000000000" pitchFamily="2" charset="2"/>
              <a:buChar char="v"/>
            </a:pPr>
            <a:r>
              <a:rPr lang="en-GB" sz="11200" b="1" dirty="0"/>
              <a:t> </a:t>
            </a:r>
            <a:r>
              <a:rPr lang="en-GB" sz="9600" b="1" dirty="0"/>
              <a:t>For STEM Researchers: </a:t>
            </a:r>
            <a:r>
              <a:rPr lang="en-US" sz="9600" dirty="0">
                <a:hlinkClick r:id="rId16"/>
              </a:rPr>
              <a:t>Examples of best practice in narrative CVs for STEM researchers</a:t>
            </a:r>
            <a:endParaRPr lang="en-US" sz="9600" dirty="0"/>
          </a:p>
          <a:p>
            <a:pPr lvl="1">
              <a:buFont typeface="Wingdings" panose="05000000000000000000" pitchFamily="2" charset="2"/>
              <a:buChar char="v"/>
            </a:pPr>
            <a:r>
              <a:rPr lang="en-US" sz="11200" b="1" dirty="0"/>
              <a:t> </a:t>
            </a:r>
            <a:r>
              <a:rPr lang="en-US" sz="9600" b="1" dirty="0"/>
              <a:t>For Arts, Humanities and Social Sciences Researchers</a:t>
            </a:r>
            <a:r>
              <a:rPr lang="en-US" sz="9600" dirty="0"/>
              <a:t>: </a:t>
            </a:r>
            <a:r>
              <a:rPr lang="en-US" sz="9600" dirty="0">
                <a:hlinkClick r:id="rId17"/>
              </a:rPr>
              <a:t>Examples of best practice in narrative CVs for Arts, Humanities and Social Sciences researchers</a:t>
            </a:r>
            <a:endParaRPr lang="en-US" sz="9600" dirty="0"/>
          </a:p>
          <a:p>
            <a:pPr marL="457200" lvl="1" indent="0">
              <a:buNone/>
            </a:pPr>
            <a:endParaRPr lang="en-US" sz="5900" dirty="0"/>
          </a:p>
          <a:p>
            <a:pPr>
              <a:buFont typeface="Wingdings" panose="05000000000000000000" pitchFamily="2" charset="2"/>
              <a:buChar char="§"/>
            </a:pPr>
            <a:endParaRPr lang="en-GB" sz="5900" dirty="0">
              <a:solidFill>
                <a:srgbClr val="C00000"/>
              </a:solidFill>
            </a:endParaRPr>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EFA92EFA-37F3-A8CA-F3D4-49AD26731FA7}"/>
              </a:ext>
            </a:extLst>
          </p:cNvPr>
          <p:cNvPicPr>
            <a:picLocks noChangeAspect="1"/>
          </p:cNvPicPr>
          <p:nvPr/>
        </p:nvPicPr>
        <p:blipFill>
          <a:blip r:embed="rId18"/>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2051522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2997E-7563-3F97-310C-DC67F1C9A8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7409E70-9FE7-9AA9-FF0E-890D9E412F57}"/>
              </a:ext>
            </a:extLst>
          </p:cNvPr>
          <p:cNvSpPr/>
          <p:nvPr/>
        </p:nvSpPr>
        <p:spPr>
          <a:xfrm>
            <a:off x="521494" y="9253709"/>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8799AA3-A5DF-B109-FAD0-36A717DE4F9C}"/>
              </a:ext>
            </a:extLst>
          </p:cNvPr>
          <p:cNvSpPr/>
          <p:nvPr/>
        </p:nvSpPr>
        <p:spPr>
          <a:xfrm>
            <a:off x="4035160" y="9302543"/>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3824BE47-CBB0-30C8-5647-DF16FBB201E5}"/>
              </a:ext>
            </a:extLst>
          </p:cNvPr>
          <p:cNvSpPr/>
          <p:nvPr/>
        </p:nvSpPr>
        <p:spPr>
          <a:xfrm>
            <a:off x="0" y="23315"/>
            <a:ext cx="18288000" cy="8853985"/>
          </a:xfrm>
          <a:custGeom>
            <a:avLst/>
            <a:gdLst/>
            <a:ahLst/>
            <a:cxnLst/>
            <a:rect l="l" t="t" r="r" b="b"/>
            <a:pathLst>
              <a:path w="18328216" h="8623874">
                <a:moveTo>
                  <a:pt x="0" y="0"/>
                </a:moveTo>
                <a:lnTo>
                  <a:pt x="18328216" y="0"/>
                </a:lnTo>
                <a:lnTo>
                  <a:pt x="18328216" y="8623874"/>
                </a:lnTo>
                <a:lnTo>
                  <a:pt x="0" y="8623874"/>
                </a:lnTo>
                <a:lnTo>
                  <a:pt x="0" y="0"/>
                </a:lnTo>
                <a:close/>
              </a:path>
            </a:pathLst>
          </a:custGeom>
          <a:blipFill>
            <a:blip r:embed="rId6">
              <a:extLst>
                <a:ext uri="{96DAC541-7B7A-43D3-8B79-37D633B846F1}">
                  <asvg:svgBlip xmlns:asvg="http://schemas.microsoft.com/office/drawing/2016/SVG/main" r:embed="rId7"/>
                </a:ext>
              </a:extLst>
            </a:blip>
            <a:stretch>
              <a:fillRect r="-313" b="-19922"/>
            </a:stretch>
          </a:blipFill>
        </p:spPr>
        <p:txBody>
          <a:bodyPr/>
          <a:lstStyle/>
          <a:p>
            <a:endParaRPr lang="en-US" dirty="0"/>
          </a:p>
        </p:txBody>
      </p:sp>
      <p:sp>
        <p:nvSpPr>
          <p:cNvPr id="5" name="TextBox 5">
            <a:extLst>
              <a:ext uri="{FF2B5EF4-FFF2-40B4-BE49-F238E27FC236}">
                <a16:creationId xmlns:a16="http://schemas.microsoft.com/office/drawing/2014/main" id="{98DB099B-8CC7-0EBB-7010-D14556DE7AF8}"/>
              </a:ext>
            </a:extLst>
          </p:cNvPr>
          <p:cNvSpPr txBox="1"/>
          <p:nvPr/>
        </p:nvSpPr>
        <p:spPr>
          <a:xfrm>
            <a:off x="11488305" y="9471024"/>
            <a:ext cx="3367253" cy="408253"/>
          </a:xfrm>
          <a:prstGeom prst="rect">
            <a:avLst/>
          </a:prstGeom>
        </p:spPr>
        <p:txBody>
          <a:bodyPr wrap="square" lIns="0" tIns="0" rIns="0" bIns="0" rtlCol="0" anchor="t">
            <a:spAutoFit/>
          </a:bodyPr>
          <a:lstStyle/>
          <a:p>
            <a:pPr algn="ctr">
              <a:lnSpc>
                <a:spcPts val="3359"/>
              </a:lnSpc>
            </a:pPr>
            <a:r>
              <a:rPr lang="en-US" sz="2400" dirty="0">
                <a:solidFill>
                  <a:srgbClr val="0B6A41"/>
                </a:solidFill>
                <a:ea typeface="Open Sans Condensed Bold"/>
                <a:cs typeface="Open Sans Condensed Bold"/>
                <a:sym typeface="Open Sans Condensed Bold"/>
              </a:rPr>
              <a:t>Tri Agency CV Workshop</a:t>
            </a:r>
          </a:p>
        </p:txBody>
      </p:sp>
      <p:pic>
        <p:nvPicPr>
          <p:cNvPr id="6" name="Picture 5">
            <a:extLst>
              <a:ext uri="{FF2B5EF4-FFF2-40B4-BE49-F238E27FC236}">
                <a16:creationId xmlns:a16="http://schemas.microsoft.com/office/drawing/2014/main" id="{902E1D06-BD63-7F8F-7D0C-3609F94B4492}"/>
              </a:ext>
            </a:extLst>
          </p:cNvPr>
          <p:cNvPicPr>
            <a:picLocks noChangeAspect="1"/>
          </p:cNvPicPr>
          <p:nvPr/>
        </p:nvPicPr>
        <p:blipFill>
          <a:blip r:embed="rId8"/>
          <a:stretch>
            <a:fillRect/>
          </a:stretch>
        </p:blipFill>
        <p:spPr>
          <a:xfrm>
            <a:off x="14938601" y="9349590"/>
            <a:ext cx="3170149" cy="974658"/>
          </a:xfrm>
          <a:prstGeom prst="rect">
            <a:avLst/>
          </a:prstGeom>
        </p:spPr>
      </p:pic>
      <p:sp>
        <p:nvSpPr>
          <p:cNvPr id="7" name="TextBox 6">
            <a:extLst>
              <a:ext uri="{FF2B5EF4-FFF2-40B4-BE49-F238E27FC236}">
                <a16:creationId xmlns:a16="http://schemas.microsoft.com/office/drawing/2014/main" id="{F8A6CDF7-329E-FDFC-BEEE-78A47A39D272}"/>
              </a:ext>
            </a:extLst>
          </p:cNvPr>
          <p:cNvSpPr txBox="1"/>
          <p:nvPr/>
        </p:nvSpPr>
        <p:spPr>
          <a:xfrm>
            <a:off x="1163108" y="23315"/>
            <a:ext cx="16002000" cy="1477328"/>
          </a:xfrm>
          <a:prstGeom prst="rect">
            <a:avLst/>
          </a:prstGeom>
          <a:noFill/>
        </p:spPr>
        <p:txBody>
          <a:bodyPr wrap="square" rtlCol="0">
            <a:spAutoFit/>
          </a:bodyPr>
          <a:lstStyle/>
          <a:p>
            <a:r>
              <a:rPr lang="en-US" sz="7200" b="1" dirty="0">
                <a:solidFill>
                  <a:srgbClr val="FFC000"/>
                </a:solidFill>
              </a:rPr>
              <a:t>                                        </a:t>
            </a:r>
          </a:p>
          <a:p>
            <a:endParaRPr lang="en-GB" dirty="0"/>
          </a:p>
        </p:txBody>
      </p:sp>
      <p:sp>
        <p:nvSpPr>
          <p:cNvPr id="8" name="Title 7">
            <a:extLst>
              <a:ext uri="{FF2B5EF4-FFF2-40B4-BE49-F238E27FC236}">
                <a16:creationId xmlns:a16="http://schemas.microsoft.com/office/drawing/2014/main" id="{DB4C5CF2-4F3E-B37F-CC93-40FC568D42D0}"/>
              </a:ext>
            </a:extLst>
          </p:cNvPr>
          <p:cNvSpPr>
            <a:spLocks noGrp="1"/>
          </p:cNvSpPr>
          <p:nvPr>
            <p:ph type="title"/>
          </p:nvPr>
        </p:nvSpPr>
        <p:spPr>
          <a:xfrm>
            <a:off x="1658408" y="315534"/>
            <a:ext cx="15011400" cy="1143000"/>
          </a:xfrm>
        </p:spPr>
        <p:txBody>
          <a:bodyPr>
            <a:normAutofit/>
          </a:bodyPr>
          <a:lstStyle/>
          <a:p>
            <a:r>
              <a:rPr lang="en-US" sz="6600" b="1" dirty="0">
                <a:solidFill>
                  <a:srgbClr val="FFC000"/>
                </a:solidFill>
                <a:latin typeface="+mn-lt"/>
              </a:rPr>
              <a:t>AGENDA</a:t>
            </a:r>
            <a:endParaRPr lang="en-GB" sz="6600" dirty="0">
              <a:latin typeface="+mn-lt"/>
            </a:endParaRPr>
          </a:p>
        </p:txBody>
      </p:sp>
      <p:sp>
        <p:nvSpPr>
          <p:cNvPr id="9" name="Content Placeholder 8">
            <a:extLst>
              <a:ext uri="{FF2B5EF4-FFF2-40B4-BE49-F238E27FC236}">
                <a16:creationId xmlns:a16="http://schemas.microsoft.com/office/drawing/2014/main" id="{110A190D-0026-8731-069B-B2C4A7A501AF}"/>
              </a:ext>
            </a:extLst>
          </p:cNvPr>
          <p:cNvSpPr>
            <a:spLocks noGrp="1"/>
          </p:cNvSpPr>
          <p:nvPr>
            <p:ph idx="1"/>
          </p:nvPr>
        </p:nvSpPr>
        <p:spPr>
          <a:xfrm>
            <a:off x="1066800" y="1409700"/>
            <a:ext cx="16790915" cy="7051032"/>
          </a:xfrm>
        </p:spPr>
        <p:txBody>
          <a:bodyPr>
            <a:normAutofit fontScale="85000" lnSpcReduction="20000"/>
          </a:bodyPr>
          <a:lstStyle/>
          <a:p>
            <a:pPr marL="457200" lvl="0" indent="-457200">
              <a:buFont typeface="Wingdings" panose="05000000000000000000" pitchFamily="2" charset="2"/>
              <a:buChar char="Ø"/>
            </a:pPr>
            <a:r>
              <a:rPr lang="en-GB" sz="3100" b="1" dirty="0">
                <a:solidFill>
                  <a:schemeClr val="bg1"/>
                </a:solidFill>
              </a:rPr>
              <a:t>1:30 – 1:40 pm: Welcome and Opening Remarks</a:t>
            </a:r>
          </a:p>
          <a:p>
            <a:pPr marL="457200" lvl="0" indent="-457200">
              <a:buFont typeface="Wingdings" panose="05000000000000000000" pitchFamily="2" charset="2"/>
              <a:buChar char="Ø"/>
            </a:pPr>
            <a:endParaRPr lang="en-GB" sz="3100" b="1" dirty="0">
              <a:solidFill>
                <a:schemeClr val="bg1"/>
              </a:solidFill>
            </a:endParaRPr>
          </a:p>
          <a:p>
            <a:pPr marL="457200" lvl="0" indent="-457200">
              <a:buFont typeface="Wingdings" panose="05000000000000000000" pitchFamily="2" charset="2"/>
              <a:buChar char="Ø"/>
            </a:pPr>
            <a:r>
              <a:rPr lang="en-GB" sz="3100" b="1" dirty="0">
                <a:solidFill>
                  <a:schemeClr val="bg1"/>
                </a:solidFill>
              </a:rPr>
              <a:t>1:40 – 2:00 pm: Introductory Notes </a:t>
            </a:r>
          </a:p>
          <a:p>
            <a:pPr marL="914400" lvl="1" indent="-457200">
              <a:buFont typeface="Arial" panose="020B0604020202020204" pitchFamily="34" charset="0"/>
              <a:buChar char="•"/>
            </a:pPr>
            <a:r>
              <a:rPr lang="en-GB" sz="3100" b="1" dirty="0">
                <a:solidFill>
                  <a:schemeClr val="bg1"/>
                </a:solidFill>
              </a:rPr>
              <a:t>New initiative: “Building your path to Tri Agency Success: Grant Development Series for USask Faculty”  </a:t>
            </a:r>
          </a:p>
          <a:p>
            <a:pPr marL="914400" lvl="1" indent="-457200">
              <a:buFont typeface="Arial" panose="020B0604020202020204" pitchFamily="34" charset="0"/>
              <a:buChar char="•"/>
            </a:pPr>
            <a:r>
              <a:rPr lang="en-GB" sz="3100" b="1" dirty="0">
                <a:solidFill>
                  <a:schemeClr val="bg1"/>
                </a:solidFill>
              </a:rPr>
              <a:t>Session #1 on TCV</a:t>
            </a:r>
          </a:p>
          <a:p>
            <a:pPr marL="914400" lvl="1" indent="-457200">
              <a:buFont typeface="Wingdings" panose="05000000000000000000" pitchFamily="2" charset="2"/>
              <a:buChar char="Ø"/>
            </a:pPr>
            <a:endParaRPr lang="en-GB" sz="3100" b="1" dirty="0">
              <a:solidFill>
                <a:schemeClr val="bg1"/>
              </a:solidFill>
            </a:endParaRPr>
          </a:p>
          <a:p>
            <a:pPr marL="457200" lvl="0" indent="-457200">
              <a:buFont typeface="Wingdings" panose="05000000000000000000" pitchFamily="2" charset="2"/>
              <a:buChar char="Ø"/>
            </a:pPr>
            <a:r>
              <a:rPr lang="en-GB" sz="3100" b="1" dirty="0">
                <a:solidFill>
                  <a:schemeClr val="bg1"/>
                </a:solidFill>
              </a:rPr>
              <a:t>2:00 - 2:20 pm: Presentations by federal team at Tri Agency </a:t>
            </a:r>
          </a:p>
          <a:p>
            <a:pPr marL="857250" lvl="1" indent="-457200">
              <a:buFont typeface="Arial" panose="020B0604020202020204" pitchFamily="34" charset="0"/>
              <a:buChar char="•"/>
            </a:pPr>
            <a:r>
              <a:rPr lang="en-US" b="1" dirty="0">
                <a:solidFill>
                  <a:srgbClr val="FFC000"/>
                </a:solidFill>
              </a:rPr>
              <a:t>Robin Craig, Associate Vice President, Research Grants and Scholarships Directorate, NSERC</a:t>
            </a:r>
            <a:endParaRPr lang="en-GB" b="1" dirty="0">
              <a:solidFill>
                <a:srgbClr val="FFC000"/>
              </a:solidFill>
            </a:endParaRPr>
          </a:p>
          <a:p>
            <a:pPr lvl="1">
              <a:buFont typeface="Arial" panose="020B0604020202020204" pitchFamily="34" charset="0"/>
              <a:buChar char="•"/>
            </a:pPr>
            <a:r>
              <a:rPr lang="en-US" b="1" dirty="0">
                <a:solidFill>
                  <a:srgbClr val="FFC000"/>
                </a:solidFill>
              </a:rPr>
              <a:t>  Sera Paktunc, Project Manager, </a:t>
            </a:r>
            <a:r>
              <a:rPr lang="en-GB" b="1" dirty="0">
                <a:solidFill>
                  <a:srgbClr val="FFC000"/>
                </a:solidFill>
              </a:rPr>
              <a:t>Operations Support, Canadian Institutes of Health Research</a:t>
            </a:r>
          </a:p>
          <a:p>
            <a:pPr lvl="1">
              <a:buFont typeface="Arial" panose="020B0604020202020204" pitchFamily="34" charset="0"/>
              <a:buChar char="•"/>
            </a:pPr>
            <a:r>
              <a:rPr lang="en-CA" b="1" dirty="0">
                <a:solidFill>
                  <a:srgbClr val="FFC000"/>
                </a:solidFill>
              </a:rPr>
              <a:t>  Annik Poirier, Deputy Director, Operations Support, </a:t>
            </a:r>
            <a:r>
              <a:rPr lang="en-GB" b="1" dirty="0">
                <a:solidFill>
                  <a:srgbClr val="FFC000"/>
                </a:solidFill>
              </a:rPr>
              <a:t>Canadian Institutes of Health Research</a:t>
            </a:r>
          </a:p>
          <a:p>
            <a:pPr marL="914400" lvl="1" indent="-457200">
              <a:buFont typeface="Wingdings" panose="05000000000000000000" pitchFamily="2" charset="2"/>
              <a:buChar char="Ø"/>
            </a:pPr>
            <a:endParaRPr lang="en-GB" sz="3100" b="1" dirty="0">
              <a:solidFill>
                <a:srgbClr val="FFC000"/>
              </a:solidFill>
            </a:endParaRPr>
          </a:p>
          <a:p>
            <a:pPr marL="457200" lvl="0" indent="-457200">
              <a:buFont typeface="Wingdings" panose="05000000000000000000" pitchFamily="2" charset="2"/>
              <a:buChar char="Ø"/>
            </a:pPr>
            <a:r>
              <a:rPr lang="en-GB" sz="3100" b="1" dirty="0">
                <a:solidFill>
                  <a:schemeClr val="bg1"/>
                </a:solidFill>
              </a:rPr>
              <a:t>2:20 – 2:40 pm: Q&amp;A session</a:t>
            </a:r>
          </a:p>
          <a:p>
            <a:pPr marL="457200" lvl="0" indent="-457200">
              <a:buFont typeface="Wingdings" panose="05000000000000000000" pitchFamily="2" charset="2"/>
              <a:buChar char="Ø"/>
            </a:pPr>
            <a:endParaRPr lang="en-GB" sz="3100" b="1" dirty="0">
              <a:solidFill>
                <a:schemeClr val="bg1"/>
              </a:solidFill>
            </a:endParaRPr>
          </a:p>
          <a:p>
            <a:pPr marL="457200" lvl="0" indent="-457200">
              <a:buFont typeface="Wingdings" panose="05000000000000000000" pitchFamily="2" charset="2"/>
              <a:buChar char="Ø"/>
            </a:pPr>
            <a:r>
              <a:rPr lang="en-GB" sz="3100" b="1" dirty="0">
                <a:solidFill>
                  <a:schemeClr val="bg1"/>
                </a:solidFill>
              </a:rPr>
              <a:t>2:40 – 3:00 pm: Closing Remarks </a:t>
            </a:r>
          </a:p>
          <a:p>
            <a:pPr marL="914400" lvl="1" indent="-457200">
              <a:buFont typeface="Arial" panose="020B0604020202020204" pitchFamily="34" charset="0"/>
              <a:buChar char="•"/>
            </a:pPr>
            <a:r>
              <a:rPr lang="en-GB" sz="3100" b="1" dirty="0">
                <a:solidFill>
                  <a:schemeClr val="bg1"/>
                </a:solidFill>
              </a:rPr>
              <a:t>Overview of resources and supports available </a:t>
            </a:r>
          </a:p>
          <a:p>
            <a:pPr marL="914400" lvl="1" indent="-457200">
              <a:buFont typeface="Arial" panose="020B0604020202020204" pitchFamily="34" charset="0"/>
              <a:buChar char="•"/>
            </a:pPr>
            <a:r>
              <a:rPr lang="en-GB" sz="3100" b="1" dirty="0">
                <a:solidFill>
                  <a:schemeClr val="bg1"/>
                </a:solidFill>
              </a:rPr>
              <a:t>Road Ahead: over the course of several sessions faculty (and staff) will be supported through tools, strategies and resources that enable faculty to craft a captivating evidence-based narrative CV </a:t>
            </a:r>
          </a:p>
          <a:p>
            <a:endParaRPr lang="en-GB" dirty="0"/>
          </a:p>
        </p:txBody>
      </p:sp>
    </p:spTree>
    <p:extLst>
      <p:ext uri="{BB962C8B-B14F-4D97-AF65-F5344CB8AC3E}">
        <p14:creationId xmlns:p14="http://schemas.microsoft.com/office/powerpoint/2010/main" val="1988330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9E385-7CAE-0C92-7AB7-EB7D5DD75D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A1FDEB-04E4-2DED-FD37-8758A9143CA7}"/>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EB74453E-9B56-9A79-107C-698C675B7F0A}"/>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ED151A3E-B578-E2D9-D196-80A0A389BD2D}"/>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extLst>
                <a:ext uri="{96DAC541-7B7A-43D3-8B79-37D633B846F1}">
                  <asvg:svgBlip xmlns:asvg="http://schemas.microsoft.com/office/drawing/2016/SVG/main" r:embed="rId7"/>
                </a:ext>
              </a:extLst>
            </a:blip>
            <a:stretch>
              <a:fillRect b="-19726"/>
            </a:stretch>
          </a:blipFill>
        </p:spPr>
        <p:txBody>
          <a:bodyPr/>
          <a:lstStyle/>
          <a:p>
            <a:endParaRPr lang="en-US" dirty="0"/>
          </a:p>
        </p:txBody>
      </p:sp>
      <p:sp>
        <p:nvSpPr>
          <p:cNvPr id="5" name="TextBox 5">
            <a:extLst>
              <a:ext uri="{FF2B5EF4-FFF2-40B4-BE49-F238E27FC236}">
                <a16:creationId xmlns:a16="http://schemas.microsoft.com/office/drawing/2014/main" id="{4490B66D-EF9C-CAB0-4B1F-4D380303A1FC}"/>
              </a:ext>
            </a:extLst>
          </p:cNvPr>
          <p:cNvSpPr txBox="1"/>
          <p:nvPr/>
        </p:nvSpPr>
        <p:spPr>
          <a:xfrm>
            <a:off x="14859000" y="9236453"/>
            <a:ext cx="3200400" cy="406458"/>
          </a:xfrm>
          <a:prstGeom prst="rect">
            <a:avLst/>
          </a:prstGeom>
        </p:spPr>
        <p:txBody>
          <a:bodyPr wrap="square" lIns="0" tIns="0" rIns="0" bIns="0" rtlCol="0" anchor="t">
            <a:spAutoFit/>
          </a:bodyPr>
          <a:lstStyle/>
          <a:p>
            <a:pPr algn="ctr">
              <a:lnSpc>
                <a:spcPts val="3359"/>
              </a:lnSpc>
            </a:pPr>
            <a:r>
              <a:rPr lang="en-US" sz="2400" dirty="0">
                <a:solidFill>
                  <a:srgbClr val="0B6A41"/>
                </a:solidFill>
                <a:latin typeface="Open Sans Condensed Bold"/>
                <a:ea typeface="Open Sans Condensed Bold"/>
                <a:cs typeface="Open Sans Condensed Bold"/>
                <a:sym typeface="Open Sans Condensed Bold"/>
              </a:rPr>
              <a:t>Tri Agency CV Workshop </a:t>
            </a:r>
          </a:p>
        </p:txBody>
      </p:sp>
      <p:sp>
        <p:nvSpPr>
          <p:cNvPr id="6" name="Title 5">
            <a:extLst>
              <a:ext uri="{FF2B5EF4-FFF2-40B4-BE49-F238E27FC236}">
                <a16:creationId xmlns:a16="http://schemas.microsoft.com/office/drawing/2014/main" id="{D090A197-ED81-2642-31DA-41D900664FCA}"/>
              </a:ext>
            </a:extLst>
          </p:cNvPr>
          <p:cNvSpPr>
            <a:spLocks noGrp="1"/>
          </p:cNvSpPr>
          <p:nvPr>
            <p:ph type="ctrTitle"/>
          </p:nvPr>
        </p:nvSpPr>
        <p:spPr>
          <a:xfrm>
            <a:off x="381000" y="1"/>
            <a:ext cx="17526000" cy="8614498"/>
          </a:xfrm>
        </p:spPr>
        <p:txBody>
          <a:bodyPr>
            <a:noAutofit/>
          </a:bodyPr>
          <a:lstStyle/>
          <a:p>
            <a:r>
              <a:rPr lang="en-GB" sz="6600" b="1" i="1" dirty="0">
                <a:solidFill>
                  <a:schemeClr val="bg1"/>
                </a:solidFill>
              </a:rPr>
              <a:t>USask Tri-Agency Team</a:t>
            </a:r>
            <a:br>
              <a:rPr lang="en-GB" sz="6600" b="1" i="1" dirty="0">
                <a:solidFill>
                  <a:schemeClr val="bg1"/>
                </a:solidFill>
              </a:rPr>
            </a:br>
            <a:r>
              <a:rPr lang="en-GB" sz="5400" dirty="0">
                <a:solidFill>
                  <a:schemeClr val="bg1"/>
                </a:solidFill>
              </a:rPr>
              <a:t>USask Tri-Agency Leaders:</a:t>
            </a:r>
            <a:br>
              <a:rPr lang="en-GB" sz="5400" dirty="0">
                <a:solidFill>
                  <a:schemeClr val="bg1"/>
                </a:solidFill>
              </a:rPr>
            </a:br>
            <a:r>
              <a:rPr lang="en-GB" dirty="0">
                <a:solidFill>
                  <a:schemeClr val="bg1"/>
                </a:solidFill>
              </a:rPr>
              <a:t>Dr. Darcy Marciniuk, CIHR</a:t>
            </a:r>
            <a:br>
              <a:rPr lang="en-GB" dirty="0">
                <a:solidFill>
                  <a:schemeClr val="bg1"/>
                </a:solidFill>
              </a:rPr>
            </a:br>
            <a:r>
              <a:rPr lang="en-GB" dirty="0">
                <a:solidFill>
                  <a:schemeClr val="bg1"/>
                </a:solidFill>
              </a:rPr>
              <a:t>Dr. Julia Boughner, NSERC</a:t>
            </a:r>
            <a:br>
              <a:rPr lang="en-GB" dirty="0">
                <a:solidFill>
                  <a:schemeClr val="bg1"/>
                </a:solidFill>
              </a:rPr>
            </a:br>
            <a:r>
              <a:rPr lang="en-GB" dirty="0">
                <a:solidFill>
                  <a:schemeClr val="bg1"/>
                </a:solidFill>
              </a:rPr>
              <a:t>Dr. Dawn Wallin, SSHRC</a:t>
            </a:r>
            <a:br>
              <a:rPr lang="en-GB" dirty="0">
                <a:solidFill>
                  <a:schemeClr val="bg1"/>
                </a:solidFill>
              </a:rPr>
            </a:br>
            <a:br>
              <a:rPr lang="en-GB" dirty="0">
                <a:solidFill>
                  <a:schemeClr val="bg1"/>
                </a:solidFill>
              </a:rPr>
            </a:br>
            <a:r>
              <a:rPr lang="en-GB" sz="5400" dirty="0">
                <a:solidFill>
                  <a:schemeClr val="bg1"/>
                </a:solidFill>
              </a:rPr>
              <a:t>USask Tri-Agency Research Development Specialists:</a:t>
            </a:r>
            <a:br>
              <a:rPr lang="en-GB" sz="5400" dirty="0">
                <a:solidFill>
                  <a:schemeClr val="bg1"/>
                </a:solidFill>
              </a:rPr>
            </a:br>
            <a:r>
              <a:rPr lang="en-GB" dirty="0">
                <a:solidFill>
                  <a:schemeClr val="bg1"/>
                </a:solidFill>
              </a:rPr>
              <a:t>Manisha Jalla, CIHR</a:t>
            </a:r>
            <a:br>
              <a:rPr lang="en-GB" dirty="0">
                <a:solidFill>
                  <a:schemeClr val="bg1"/>
                </a:solidFill>
              </a:rPr>
            </a:br>
            <a:r>
              <a:rPr lang="en-GB" dirty="0">
                <a:solidFill>
                  <a:schemeClr val="bg1"/>
                </a:solidFill>
              </a:rPr>
              <a:t>Michaela Lynds, NSERC</a:t>
            </a:r>
            <a:br>
              <a:rPr lang="en-GB" dirty="0">
                <a:solidFill>
                  <a:schemeClr val="bg1"/>
                </a:solidFill>
              </a:rPr>
            </a:br>
            <a:r>
              <a:rPr lang="en-GB" dirty="0">
                <a:solidFill>
                  <a:schemeClr val="bg1"/>
                </a:solidFill>
              </a:rPr>
              <a:t>Kristina Rissling Olson, SSHRC</a:t>
            </a:r>
            <a:br>
              <a:rPr lang="en-GB" sz="7200" b="1" i="1" dirty="0">
                <a:solidFill>
                  <a:schemeClr val="bg1"/>
                </a:solidFill>
              </a:rPr>
            </a:br>
            <a:r>
              <a:rPr lang="en-GB" sz="4000" b="1" dirty="0">
                <a:solidFill>
                  <a:srgbClr val="FFC000"/>
                </a:solidFill>
                <a:hlinkClick r:id="rId8">
                  <a:extLst>
                    <a:ext uri="{A12FA001-AC4F-418D-AE19-62706E023703}">
                      <ahyp:hlinkClr xmlns:ahyp="http://schemas.microsoft.com/office/drawing/2018/hyperlinkcolor" val="tx"/>
                    </a:ext>
                  </a:extLst>
                </a:hlinkClick>
              </a:rPr>
              <a:t>https://vpresearch.usask.ca/research-support/tri-agency.php</a:t>
            </a:r>
            <a:endParaRPr lang="en-GB" sz="3000" b="1" dirty="0">
              <a:solidFill>
                <a:srgbClr val="FFC000"/>
              </a:solidFill>
            </a:endParaRPr>
          </a:p>
        </p:txBody>
      </p:sp>
      <p:pic>
        <p:nvPicPr>
          <p:cNvPr id="9" name="Picture 8">
            <a:extLst>
              <a:ext uri="{FF2B5EF4-FFF2-40B4-BE49-F238E27FC236}">
                <a16:creationId xmlns:a16="http://schemas.microsoft.com/office/drawing/2014/main" id="{7E05029F-0153-0EB2-93E1-16E8694E2ED1}"/>
              </a:ext>
            </a:extLst>
          </p:cNvPr>
          <p:cNvPicPr>
            <a:picLocks noChangeAspect="1"/>
          </p:cNvPicPr>
          <p:nvPr/>
        </p:nvPicPr>
        <p:blipFill>
          <a:blip r:embed="rId9"/>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2929995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C4C59-E6E5-40D6-5F15-90021D3976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F0E9A4A-96DB-DFEC-77A6-5C413402A127}"/>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CF5D85D-07C8-7240-8A07-6B16EC9DECCA}"/>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CCF2ED8-0932-63E8-36D3-8D2FA4520DBC}"/>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extLst>
                <a:ext uri="{96DAC541-7B7A-43D3-8B79-37D633B846F1}">
                  <asvg:svgBlip xmlns:asvg="http://schemas.microsoft.com/office/drawing/2016/SVG/main" r:embed="rId7"/>
                </a:ext>
              </a:extLst>
            </a:blip>
            <a:stretch>
              <a:fillRect b="-19726"/>
            </a:stretch>
          </a:blipFill>
        </p:spPr>
        <p:txBody>
          <a:bodyPr/>
          <a:lstStyle/>
          <a:p>
            <a:endParaRPr lang="en-US" dirty="0"/>
          </a:p>
        </p:txBody>
      </p:sp>
      <p:sp>
        <p:nvSpPr>
          <p:cNvPr id="5" name="TextBox 5">
            <a:extLst>
              <a:ext uri="{FF2B5EF4-FFF2-40B4-BE49-F238E27FC236}">
                <a16:creationId xmlns:a16="http://schemas.microsoft.com/office/drawing/2014/main" id="{08295953-E198-B426-5FB3-E751001751B0}"/>
              </a:ext>
            </a:extLst>
          </p:cNvPr>
          <p:cNvSpPr txBox="1"/>
          <p:nvPr/>
        </p:nvSpPr>
        <p:spPr>
          <a:xfrm>
            <a:off x="14859000" y="9236453"/>
            <a:ext cx="3200400" cy="406458"/>
          </a:xfrm>
          <a:prstGeom prst="rect">
            <a:avLst/>
          </a:prstGeom>
        </p:spPr>
        <p:txBody>
          <a:bodyPr wrap="square" lIns="0" tIns="0" rIns="0" bIns="0" rtlCol="0" anchor="t">
            <a:spAutoFit/>
          </a:bodyPr>
          <a:lstStyle/>
          <a:p>
            <a:pPr algn="ctr">
              <a:lnSpc>
                <a:spcPts val="3359"/>
              </a:lnSpc>
            </a:pPr>
            <a:r>
              <a:rPr lang="en-US" sz="2400" dirty="0">
                <a:solidFill>
                  <a:srgbClr val="0B6A41"/>
                </a:solidFill>
                <a:latin typeface="Open Sans Condensed Bold"/>
                <a:ea typeface="Open Sans Condensed Bold"/>
                <a:cs typeface="Open Sans Condensed Bold"/>
                <a:sym typeface="Open Sans Condensed Bold"/>
              </a:rPr>
              <a:t>Tri Agency CV Workshop </a:t>
            </a:r>
          </a:p>
        </p:txBody>
      </p:sp>
      <p:sp>
        <p:nvSpPr>
          <p:cNvPr id="6" name="Title 5">
            <a:extLst>
              <a:ext uri="{FF2B5EF4-FFF2-40B4-BE49-F238E27FC236}">
                <a16:creationId xmlns:a16="http://schemas.microsoft.com/office/drawing/2014/main" id="{CDECE18C-051B-202E-415E-50622B24B9FF}"/>
              </a:ext>
            </a:extLst>
          </p:cNvPr>
          <p:cNvSpPr>
            <a:spLocks noGrp="1"/>
          </p:cNvSpPr>
          <p:nvPr>
            <p:ph type="ctrTitle"/>
          </p:nvPr>
        </p:nvSpPr>
        <p:spPr>
          <a:xfrm>
            <a:off x="2438400" y="2364149"/>
            <a:ext cx="13411200" cy="3886200"/>
          </a:xfrm>
        </p:spPr>
        <p:txBody>
          <a:bodyPr>
            <a:noAutofit/>
          </a:bodyPr>
          <a:lstStyle/>
          <a:p>
            <a:r>
              <a:rPr lang="en-US" sz="7200" b="1" i="1" dirty="0">
                <a:solidFill>
                  <a:schemeClr val="bg1"/>
                </a:solidFill>
              </a:rPr>
              <a:t>Thank You!!!!</a:t>
            </a:r>
            <a:br>
              <a:rPr lang="en-US" sz="7200" b="1" i="1" dirty="0">
                <a:solidFill>
                  <a:schemeClr val="bg1"/>
                </a:solidFill>
              </a:rPr>
            </a:br>
            <a:br>
              <a:rPr lang="en-US" sz="6600" i="1" dirty="0">
                <a:solidFill>
                  <a:schemeClr val="bg1"/>
                </a:solidFill>
              </a:rPr>
            </a:br>
            <a:endParaRPr lang="en-GB" sz="7200" b="1" i="1" dirty="0">
              <a:solidFill>
                <a:schemeClr val="bg1"/>
              </a:solidFill>
            </a:endParaRPr>
          </a:p>
        </p:txBody>
      </p:sp>
      <p:pic>
        <p:nvPicPr>
          <p:cNvPr id="9" name="Picture 8">
            <a:extLst>
              <a:ext uri="{FF2B5EF4-FFF2-40B4-BE49-F238E27FC236}">
                <a16:creationId xmlns:a16="http://schemas.microsoft.com/office/drawing/2014/main" id="{B310D248-5CD3-DA2B-3E72-217FFD5DFCFA}"/>
              </a:ext>
            </a:extLst>
          </p:cNvPr>
          <p:cNvPicPr>
            <a:picLocks noChangeAspect="1"/>
          </p:cNvPicPr>
          <p:nvPr/>
        </p:nvPicPr>
        <p:blipFill>
          <a:blip r:embed="rId8"/>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3669547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EE3E1-B48C-58B6-74B4-F6C44B80CB7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25A2C26-E92A-E54F-B048-880DED4A34CB}"/>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3">
              <a:alphaModFix amt="40000"/>
              <a:extLst>
                <a:ext uri="{96DAC541-7B7A-43D3-8B79-37D633B846F1}">
                  <asvg:svgBlip xmlns:asvg="http://schemas.microsoft.com/office/drawing/2016/SVG/main" r:embed="rId4"/>
                </a:ext>
              </a:extLst>
            </a:blip>
            <a:stretch>
              <a:fillRect b="-19414"/>
            </a:stretch>
          </a:blipFill>
        </p:spPr>
        <p:txBody>
          <a:bodyPr/>
          <a:lstStyle/>
          <a:p>
            <a:endParaRPr lang="en-US"/>
          </a:p>
        </p:txBody>
      </p:sp>
      <p:sp>
        <p:nvSpPr>
          <p:cNvPr id="3" name="Freeform 3">
            <a:extLst>
              <a:ext uri="{FF2B5EF4-FFF2-40B4-BE49-F238E27FC236}">
                <a16:creationId xmlns:a16="http://schemas.microsoft.com/office/drawing/2014/main" id="{83D48B50-FA23-E4D4-4242-D1E2E0BD95AF}"/>
              </a:ext>
            </a:extLst>
          </p:cNvPr>
          <p:cNvSpPr/>
          <p:nvPr/>
        </p:nvSpPr>
        <p:spPr>
          <a:xfrm>
            <a:off x="426493" y="9459453"/>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88C7F187-CD6E-77BF-1E2A-5A5ECB542392}"/>
              </a:ext>
            </a:extLst>
          </p:cNvPr>
          <p:cNvSpPr/>
          <p:nvPr/>
        </p:nvSpPr>
        <p:spPr>
          <a:xfrm>
            <a:off x="4038600" y="9508288"/>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0CA08F0-FD26-3856-E5EC-9AFC3739AC0E}"/>
              </a:ext>
            </a:extLst>
          </p:cNvPr>
          <p:cNvSpPr txBox="1"/>
          <p:nvPr/>
        </p:nvSpPr>
        <p:spPr>
          <a:xfrm>
            <a:off x="12192000" y="9642352"/>
            <a:ext cx="2889870" cy="406458"/>
          </a:xfrm>
          <a:prstGeom prst="rect">
            <a:avLst/>
          </a:prstGeom>
        </p:spPr>
        <p:txBody>
          <a:bodyPr wrap="square" lIns="0" tIns="0" rIns="0" bIns="0" rtlCol="0" anchor="t">
            <a:spAutoFit/>
          </a:bodyPr>
          <a:lstStyle/>
          <a:p>
            <a:pPr algn="ctr">
              <a:lnSpc>
                <a:spcPts val="3359"/>
              </a:lnSpc>
            </a:pPr>
            <a:r>
              <a:rPr lang="en-US" sz="2400" dirty="0">
                <a:solidFill>
                  <a:srgbClr val="0B6A41"/>
                </a:solidFill>
                <a:latin typeface="Open Sans Condensed Bold"/>
                <a:ea typeface="Open Sans Condensed Bold"/>
                <a:cs typeface="Open Sans Condensed Bold"/>
                <a:sym typeface="Open Sans Condensed Bold"/>
              </a:rPr>
              <a:t>Tri Agency CV Workshop </a:t>
            </a:r>
          </a:p>
        </p:txBody>
      </p:sp>
      <p:pic>
        <p:nvPicPr>
          <p:cNvPr id="6" name="Picture 5">
            <a:extLst>
              <a:ext uri="{FF2B5EF4-FFF2-40B4-BE49-F238E27FC236}">
                <a16:creationId xmlns:a16="http://schemas.microsoft.com/office/drawing/2014/main" id="{CC5B3803-9662-382D-0264-6506A24EA435}"/>
              </a:ext>
            </a:extLst>
          </p:cNvPr>
          <p:cNvPicPr>
            <a:picLocks noChangeAspect="1"/>
          </p:cNvPicPr>
          <p:nvPr/>
        </p:nvPicPr>
        <p:blipFill>
          <a:blip r:embed="rId9"/>
          <a:stretch>
            <a:fillRect/>
          </a:stretch>
        </p:blipFill>
        <p:spPr>
          <a:xfrm>
            <a:off x="15240791" y="9414183"/>
            <a:ext cx="2629815" cy="808533"/>
          </a:xfrm>
          <a:prstGeom prst="rect">
            <a:avLst/>
          </a:prstGeom>
        </p:spPr>
      </p:pic>
      <p:graphicFrame>
        <p:nvGraphicFramePr>
          <p:cNvPr id="9" name="Content Placeholder 8">
            <a:extLst>
              <a:ext uri="{FF2B5EF4-FFF2-40B4-BE49-F238E27FC236}">
                <a16:creationId xmlns:a16="http://schemas.microsoft.com/office/drawing/2014/main" id="{EE812A99-906E-08AE-BC04-9CD629B0FB7D}"/>
              </a:ext>
            </a:extLst>
          </p:cNvPr>
          <p:cNvGraphicFramePr>
            <a:graphicFrameLocks noGrp="1"/>
          </p:cNvGraphicFramePr>
          <p:nvPr>
            <p:ph idx="1"/>
            <p:extLst>
              <p:ext uri="{D42A27DB-BD31-4B8C-83A1-F6EECF244321}">
                <p14:modId xmlns:p14="http://schemas.microsoft.com/office/powerpoint/2010/main" val="1378740959"/>
              </p:ext>
            </p:extLst>
          </p:nvPr>
        </p:nvGraphicFramePr>
        <p:xfrm>
          <a:off x="494731" y="2171700"/>
          <a:ext cx="16992600" cy="693114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Title 11">
            <a:extLst>
              <a:ext uri="{FF2B5EF4-FFF2-40B4-BE49-F238E27FC236}">
                <a16:creationId xmlns:a16="http://schemas.microsoft.com/office/drawing/2014/main" id="{0EF66C84-7481-DA9E-75EC-4CF045161D70}"/>
              </a:ext>
            </a:extLst>
          </p:cNvPr>
          <p:cNvSpPr>
            <a:spLocks noGrp="1"/>
          </p:cNvSpPr>
          <p:nvPr>
            <p:ph type="title"/>
          </p:nvPr>
        </p:nvSpPr>
        <p:spPr>
          <a:xfrm>
            <a:off x="457200" y="415397"/>
            <a:ext cx="17373600" cy="1070503"/>
          </a:xfrm>
        </p:spPr>
        <p:txBody>
          <a:bodyPr>
            <a:normAutofit fontScale="90000"/>
          </a:bodyPr>
          <a:lstStyle/>
          <a:p>
            <a:r>
              <a:rPr lang="en-GB" b="1" dirty="0"/>
              <a:t>Building your path to Tri Agency </a:t>
            </a:r>
            <a:r>
              <a:rPr lang="en-GB" sz="4800" b="1" dirty="0"/>
              <a:t>Success</a:t>
            </a:r>
            <a:r>
              <a:rPr lang="en-GB" b="1" dirty="0"/>
              <a:t>: Grant Development Series for USask Faculty</a:t>
            </a:r>
            <a:endParaRPr lang="en-US" dirty="0"/>
          </a:p>
        </p:txBody>
      </p:sp>
      <p:sp>
        <p:nvSpPr>
          <p:cNvPr id="13" name="TextBox 12">
            <a:extLst>
              <a:ext uri="{FF2B5EF4-FFF2-40B4-BE49-F238E27FC236}">
                <a16:creationId xmlns:a16="http://schemas.microsoft.com/office/drawing/2014/main" id="{D33AC201-28B5-871E-DD83-E9DB092D8E9C}"/>
              </a:ext>
            </a:extLst>
          </p:cNvPr>
          <p:cNvSpPr txBox="1"/>
          <p:nvPr/>
        </p:nvSpPr>
        <p:spPr>
          <a:xfrm>
            <a:off x="838200" y="1485900"/>
            <a:ext cx="4191000" cy="646331"/>
          </a:xfrm>
          <a:prstGeom prst="rect">
            <a:avLst/>
          </a:prstGeom>
          <a:noFill/>
        </p:spPr>
        <p:txBody>
          <a:bodyPr wrap="square" rtlCol="0">
            <a:spAutoFit/>
          </a:bodyPr>
          <a:lstStyle/>
          <a:p>
            <a:r>
              <a:rPr lang="en-GB" sz="3600" b="1" dirty="0"/>
              <a:t>Key Highlights</a:t>
            </a:r>
            <a:endParaRPr lang="en-US" sz="3600" dirty="0"/>
          </a:p>
        </p:txBody>
      </p:sp>
    </p:spTree>
    <p:extLst>
      <p:ext uri="{BB962C8B-B14F-4D97-AF65-F5344CB8AC3E}">
        <p14:creationId xmlns:p14="http://schemas.microsoft.com/office/powerpoint/2010/main" val="2011649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34202"/>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extLst>
                <a:ext uri="{96DAC541-7B7A-43D3-8B79-37D633B846F1}">
                  <asvg:svgBlip xmlns:asvg="http://schemas.microsoft.com/office/drawing/2016/SVG/main" r:embed="rId7"/>
                </a:ext>
              </a:extLst>
            </a:blip>
            <a:stretch>
              <a:fillRect b="-19726"/>
            </a:stretch>
          </a:blipFill>
        </p:spPr>
        <p:txBody>
          <a:bodyPr/>
          <a:lstStyle/>
          <a:p>
            <a:endParaRPr lang="en-US" dirty="0"/>
          </a:p>
        </p:txBody>
      </p:sp>
      <p:sp>
        <p:nvSpPr>
          <p:cNvPr id="5" name="TextBox 5"/>
          <p:cNvSpPr txBox="1"/>
          <p:nvPr/>
        </p:nvSpPr>
        <p:spPr>
          <a:xfrm>
            <a:off x="14859000" y="9236453"/>
            <a:ext cx="3200400" cy="406458"/>
          </a:xfrm>
          <a:prstGeom prst="rect">
            <a:avLst/>
          </a:prstGeom>
        </p:spPr>
        <p:txBody>
          <a:bodyPr wrap="square" lIns="0" tIns="0" rIns="0" bIns="0" rtlCol="0" anchor="t">
            <a:spAutoFit/>
          </a:bodyPr>
          <a:lstStyle/>
          <a:p>
            <a:pPr algn="ctr">
              <a:lnSpc>
                <a:spcPts val="3359"/>
              </a:lnSpc>
            </a:pPr>
            <a:r>
              <a:rPr lang="en-US" sz="2400" dirty="0">
                <a:solidFill>
                  <a:srgbClr val="0B6A41"/>
                </a:solidFill>
                <a:latin typeface="Open Sans Condensed Bold"/>
                <a:ea typeface="Open Sans Condensed Bold"/>
                <a:cs typeface="Open Sans Condensed Bold"/>
                <a:sym typeface="Open Sans Condensed Bold"/>
              </a:rPr>
              <a:t>Tri Agency CV Workshop </a:t>
            </a:r>
          </a:p>
        </p:txBody>
      </p:sp>
      <p:sp>
        <p:nvSpPr>
          <p:cNvPr id="6" name="Title 5">
            <a:extLst>
              <a:ext uri="{FF2B5EF4-FFF2-40B4-BE49-F238E27FC236}">
                <a16:creationId xmlns:a16="http://schemas.microsoft.com/office/drawing/2014/main" id="{960FB167-BAEB-0940-09F6-0AF31003F052}"/>
              </a:ext>
            </a:extLst>
          </p:cNvPr>
          <p:cNvSpPr>
            <a:spLocks noGrp="1"/>
          </p:cNvSpPr>
          <p:nvPr>
            <p:ph type="ctrTitle"/>
          </p:nvPr>
        </p:nvSpPr>
        <p:spPr>
          <a:xfrm>
            <a:off x="2171700" y="2247900"/>
            <a:ext cx="13944600" cy="4800600"/>
          </a:xfrm>
        </p:spPr>
        <p:txBody>
          <a:bodyPr>
            <a:noAutofit/>
          </a:bodyPr>
          <a:lstStyle/>
          <a:p>
            <a:pPr marL="457200" lvl="1" algn="ctr"/>
            <a:r>
              <a:rPr lang="en-US" sz="8000" b="1" dirty="0">
                <a:solidFill>
                  <a:schemeClr val="bg1"/>
                </a:solidFill>
                <a:latin typeface="+mn-lt"/>
              </a:rPr>
              <a:t>Presentation by the Federal Team</a:t>
            </a:r>
            <a:br>
              <a:rPr lang="en-US" sz="6600" b="1" dirty="0">
                <a:solidFill>
                  <a:schemeClr val="bg1"/>
                </a:solidFill>
                <a:latin typeface="+mn-lt"/>
              </a:rPr>
            </a:br>
            <a:r>
              <a:rPr lang="en-US" sz="4000" b="1" dirty="0">
                <a:solidFill>
                  <a:srgbClr val="FFC000"/>
                </a:solidFill>
                <a:latin typeface="+mn-lt"/>
              </a:rPr>
              <a:t>Robin Craig, Associate Vice President, Research Grants and  Scholarships Directorate, NSERC</a:t>
            </a:r>
            <a:br>
              <a:rPr lang="en-US" sz="4000" b="1" dirty="0">
                <a:solidFill>
                  <a:srgbClr val="FFC000"/>
                </a:solidFill>
                <a:latin typeface="+mn-lt"/>
              </a:rPr>
            </a:br>
            <a:r>
              <a:rPr lang="en-US" sz="4000" b="1" dirty="0">
                <a:solidFill>
                  <a:srgbClr val="FFC000"/>
                </a:solidFill>
                <a:latin typeface="+mn-lt"/>
              </a:rPr>
              <a:t>Sera Paktunc, Project Manager and </a:t>
            </a:r>
            <a:br>
              <a:rPr lang="en-US" sz="4000" b="1" dirty="0">
                <a:solidFill>
                  <a:srgbClr val="FFC000"/>
                </a:solidFill>
                <a:latin typeface="+mn-lt"/>
              </a:rPr>
            </a:br>
            <a:r>
              <a:rPr lang="en-CA" sz="4000" b="1" dirty="0">
                <a:solidFill>
                  <a:srgbClr val="FFC000"/>
                </a:solidFill>
                <a:latin typeface="+mn-lt"/>
              </a:rPr>
              <a:t>Annik Poirier, Deputy Director</a:t>
            </a:r>
            <a:br>
              <a:rPr lang="en-CA" sz="4000" b="1" dirty="0">
                <a:solidFill>
                  <a:srgbClr val="FFC000"/>
                </a:solidFill>
                <a:latin typeface="+mn-lt"/>
              </a:rPr>
            </a:br>
            <a:r>
              <a:rPr lang="en-GB" sz="4000" b="1" dirty="0">
                <a:solidFill>
                  <a:srgbClr val="FFC000"/>
                </a:solidFill>
                <a:latin typeface="+mn-lt"/>
              </a:rPr>
              <a:t>Operations Support, Canadian Institutes of Health Research</a:t>
            </a:r>
            <a:br>
              <a:rPr lang="en-US" sz="6600" b="1" dirty="0">
                <a:solidFill>
                  <a:schemeClr val="bg1"/>
                </a:solidFill>
                <a:latin typeface="+mn-lt"/>
              </a:rPr>
            </a:br>
            <a:endParaRPr lang="en-GB" sz="6600" b="1" dirty="0">
              <a:solidFill>
                <a:schemeClr val="bg1"/>
              </a:solidFill>
              <a:latin typeface="+mn-lt"/>
            </a:endParaRPr>
          </a:p>
        </p:txBody>
      </p:sp>
      <p:pic>
        <p:nvPicPr>
          <p:cNvPr id="9" name="Picture 8">
            <a:extLst>
              <a:ext uri="{FF2B5EF4-FFF2-40B4-BE49-F238E27FC236}">
                <a16:creationId xmlns:a16="http://schemas.microsoft.com/office/drawing/2014/main" id="{7F25D852-FAA1-9A65-CB25-0A80ED5EED4A}"/>
              </a:ext>
            </a:extLst>
          </p:cNvPr>
          <p:cNvPicPr>
            <a:picLocks noChangeAspect="1"/>
          </p:cNvPicPr>
          <p:nvPr/>
        </p:nvPicPr>
        <p:blipFill>
          <a:blip r:embed="rId8"/>
          <a:stretch>
            <a:fillRect/>
          </a:stretch>
        </p:blipFill>
        <p:spPr>
          <a:xfrm>
            <a:off x="12115800" y="9236453"/>
            <a:ext cx="2629815" cy="80853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FF274-7DD5-9F8D-1622-133503A1A48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42F772-98C3-48B6-2685-46664D5B5366}"/>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2E0B4B23-3BEB-DE20-69C7-41DB5D9EE45C}"/>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F9B94303-503A-2826-F25B-60F146630F4B}"/>
              </a:ext>
            </a:extLst>
          </p:cNvPr>
          <p:cNvSpPr/>
          <p:nvPr/>
        </p:nvSpPr>
        <p:spPr>
          <a:xfrm>
            <a:off x="0" y="-114300"/>
            <a:ext cx="18288000" cy="8763000"/>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extLst>
                <a:ext uri="{96DAC541-7B7A-43D3-8B79-37D633B846F1}">
                  <asvg:svgBlip xmlns:asvg="http://schemas.microsoft.com/office/drawing/2016/SVG/main" r:embed="rId7"/>
                </a:ext>
              </a:extLst>
            </a:blip>
            <a:stretch>
              <a:fillRect b="-19726"/>
            </a:stretch>
          </a:blipFill>
        </p:spPr>
        <p:txBody>
          <a:bodyPr/>
          <a:lstStyle/>
          <a:p>
            <a:endParaRPr lang="en-US" dirty="0"/>
          </a:p>
        </p:txBody>
      </p:sp>
      <p:sp>
        <p:nvSpPr>
          <p:cNvPr id="5" name="TextBox 5">
            <a:extLst>
              <a:ext uri="{FF2B5EF4-FFF2-40B4-BE49-F238E27FC236}">
                <a16:creationId xmlns:a16="http://schemas.microsoft.com/office/drawing/2014/main" id="{AC9E68BB-86E8-0BAD-32CB-328D421CCFCA}"/>
              </a:ext>
            </a:extLst>
          </p:cNvPr>
          <p:cNvSpPr txBox="1"/>
          <p:nvPr/>
        </p:nvSpPr>
        <p:spPr>
          <a:xfrm>
            <a:off x="14859000" y="9236453"/>
            <a:ext cx="3200400" cy="406458"/>
          </a:xfrm>
          <a:prstGeom prst="rect">
            <a:avLst/>
          </a:prstGeom>
        </p:spPr>
        <p:txBody>
          <a:bodyPr wrap="square" lIns="0" tIns="0" rIns="0" bIns="0" rtlCol="0" anchor="t">
            <a:spAutoFit/>
          </a:bodyPr>
          <a:lstStyle/>
          <a:p>
            <a:pPr algn="ctr">
              <a:lnSpc>
                <a:spcPts val="3359"/>
              </a:lnSpc>
            </a:pPr>
            <a:r>
              <a:rPr lang="en-US" sz="2400" dirty="0">
                <a:solidFill>
                  <a:srgbClr val="0B6A41"/>
                </a:solidFill>
                <a:latin typeface="Open Sans Condensed Bold"/>
                <a:ea typeface="Open Sans Condensed Bold"/>
                <a:cs typeface="Open Sans Condensed Bold"/>
                <a:sym typeface="Open Sans Condensed Bold"/>
              </a:rPr>
              <a:t>Tri Agency CV Workshop </a:t>
            </a:r>
          </a:p>
        </p:txBody>
      </p:sp>
      <p:pic>
        <p:nvPicPr>
          <p:cNvPr id="9" name="Picture 8">
            <a:extLst>
              <a:ext uri="{FF2B5EF4-FFF2-40B4-BE49-F238E27FC236}">
                <a16:creationId xmlns:a16="http://schemas.microsoft.com/office/drawing/2014/main" id="{4B4E3940-F40E-E2BB-57C9-9686254D6EF1}"/>
              </a:ext>
            </a:extLst>
          </p:cNvPr>
          <p:cNvPicPr>
            <a:picLocks noChangeAspect="1"/>
          </p:cNvPicPr>
          <p:nvPr/>
        </p:nvPicPr>
        <p:blipFill>
          <a:blip r:embed="rId8"/>
          <a:stretch>
            <a:fillRect/>
          </a:stretch>
        </p:blipFill>
        <p:spPr>
          <a:xfrm>
            <a:off x="12115800" y="9236453"/>
            <a:ext cx="2629815" cy="808533"/>
          </a:xfrm>
          <a:prstGeom prst="rect">
            <a:avLst/>
          </a:prstGeom>
        </p:spPr>
      </p:pic>
      <p:pic>
        <p:nvPicPr>
          <p:cNvPr id="13" name="Picture 12" descr="A close up of a cell&#10;&#10;AI-generated content may be incorrect.">
            <a:extLst>
              <a:ext uri="{FF2B5EF4-FFF2-40B4-BE49-F238E27FC236}">
                <a16:creationId xmlns:a16="http://schemas.microsoft.com/office/drawing/2014/main" id="{289B3111-B8BC-7E78-B9AB-680EDBB9CC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4366" y="644906"/>
            <a:ext cx="12879267" cy="7244588"/>
          </a:xfrm>
          <a:prstGeom prst="rect">
            <a:avLst/>
          </a:prstGeom>
        </p:spPr>
      </p:pic>
      <p:sp>
        <p:nvSpPr>
          <p:cNvPr id="11" name="Title 10">
            <a:extLst>
              <a:ext uri="{FF2B5EF4-FFF2-40B4-BE49-F238E27FC236}">
                <a16:creationId xmlns:a16="http://schemas.microsoft.com/office/drawing/2014/main" id="{FAC9F013-215B-BE3D-4318-CB96AA4B994E}"/>
              </a:ext>
            </a:extLst>
          </p:cNvPr>
          <p:cNvSpPr>
            <a:spLocks noGrp="1"/>
          </p:cNvSpPr>
          <p:nvPr>
            <p:ph type="ctrTitle"/>
          </p:nvPr>
        </p:nvSpPr>
        <p:spPr>
          <a:xfrm>
            <a:off x="3550526" y="272637"/>
            <a:ext cx="11186945" cy="2731326"/>
          </a:xfrm>
        </p:spPr>
        <p:txBody>
          <a:bodyPr>
            <a:normAutofit/>
          </a:bodyPr>
          <a:lstStyle/>
          <a:p>
            <a:r>
              <a:rPr lang="en-US" sz="8800" dirty="0">
                <a:solidFill>
                  <a:schemeClr val="bg1"/>
                </a:solidFill>
              </a:rPr>
              <a:t>Moderated Q&amp;A</a:t>
            </a:r>
          </a:p>
        </p:txBody>
      </p:sp>
    </p:spTree>
    <p:extLst>
      <p:ext uri="{BB962C8B-B14F-4D97-AF65-F5344CB8AC3E}">
        <p14:creationId xmlns:p14="http://schemas.microsoft.com/office/powerpoint/2010/main" val="2297295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0" y="0"/>
            <a:ext cx="18288000" cy="8935107"/>
            <a:chOff x="0" y="0"/>
            <a:chExt cx="4816593" cy="2270959"/>
          </a:xfrm>
        </p:grpSpPr>
        <p:sp>
          <p:nvSpPr>
            <p:cNvPr id="5" name="Freeform 5"/>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p:cNvSpPr/>
          <p:nvPr/>
        </p:nvSpPr>
        <p:spPr>
          <a:xfrm>
            <a:off x="-13652"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401BC259-D834-CA23-8283-85B7750793A2}"/>
              </a:ext>
            </a:extLst>
          </p:cNvPr>
          <p:cNvSpPr>
            <a:spLocks noGrp="1"/>
          </p:cNvSpPr>
          <p:nvPr>
            <p:ph type="title"/>
          </p:nvPr>
        </p:nvSpPr>
        <p:spPr>
          <a:xfrm>
            <a:off x="39806" y="516093"/>
            <a:ext cx="18234542" cy="835799"/>
          </a:xfrm>
        </p:spPr>
        <p:txBody>
          <a:bodyPr>
            <a:noAutofit/>
          </a:bodyPr>
          <a:lstStyle/>
          <a:p>
            <a:r>
              <a:rPr lang="en-US" sz="6400" b="1" dirty="0">
                <a:solidFill>
                  <a:srgbClr val="00863D"/>
                </a:solidFill>
                <a:latin typeface="+mn-lt"/>
                <a:ea typeface="+mn-ea"/>
                <a:cs typeface="+mn-cs"/>
              </a:rPr>
              <a:t>Resources and Supports</a:t>
            </a:r>
            <a:endParaRPr lang="en-GB" sz="64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2151CFAA-0C17-5619-40A7-D8AE9289E28B}"/>
              </a:ext>
            </a:extLst>
          </p:cNvPr>
          <p:cNvSpPr>
            <a:spLocks noGrp="1"/>
          </p:cNvSpPr>
          <p:nvPr>
            <p:ph idx="1"/>
          </p:nvPr>
        </p:nvSpPr>
        <p:spPr>
          <a:xfrm>
            <a:off x="419098" y="1232462"/>
            <a:ext cx="17449800" cy="6730438"/>
          </a:xfrm>
        </p:spPr>
        <p:txBody>
          <a:bodyPr>
            <a:normAutofit/>
          </a:bodyPr>
          <a:lstStyle/>
          <a:p>
            <a:endParaRPr lang="en-US" sz="4800" dirty="0"/>
          </a:p>
          <a:p>
            <a:r>
              <a:rPr lang="en-US" sz="4800" dirty="0"/>
              <a:t>Tri Agency Resources </a:t>
            </a:r>
          </a:p>
          <a:p>
            <a:pPr marL="0" indent="0">
              <a:buNone/>
            </a:pPr>
            <a:endParaRPr lang="en-US" sz="4800" dirty="0"/>
          </a:p>
          <a:p>
            <a:r>
              <a:rPr lang="en-US" sz="4800" dirty="0"/>
              <a:t>Canadian Resources </a:t>
            </a:r>
          </a:p>
          <a:p>
            <a:pPr marL="0" indent="0">
              <a:buNone/>
            </a:pPr>
            <a:endParaRPr lang="en-US" sz="4800" dirty="0"/>
          </a:p>
          <a:p>
            <a:r>
              <a:rPr lang="en-US" sz="4800" dirty="0"/>
              <a:t>International Resources </a:t>
            </a:r>
          </a:p>
          <a:p>
            <a:pPr lvl="2">
              <a:buFont typeface="Wingdings" panose="05000000000000000000" pitchFamily="2" charset="2"/>
              <a:buChar char="§"/>
            </a:pPr>
            <a:endParaRPr lang="en-US" sz="4800" i="1" dirty="0"/>
          </a:p>
          <a:p>
            <a:pPr>
              <a:buFont typeface="Wingdings" panose="05000000000000000000" pitchFamily="2" charset="2"/>
              <a:buChar char="§"/>
            </a:pPr>
            <a:endParaRPr lang="en-GB" sz="4000" dirty="0"/>
          </a:p>
        </p:txBody>
      </p:sp>
      <p:pic>
        <p:nvPicPr>
          <p:cNvPr id="13" name="Picture 12">
            <a:extLst>
              <a:ext uri="{FF2B5EF4-FFF2-40B4-BE49-F238E27FC236}">
                <a16:creationId xmlns:a16="http://schemas.microsoft.com/office/drawing/2014/main" id="{AC224ED1-5513-7F19-C9E7-C71EB592A5FA}"/>
              </a:ext>
            </a:extLst>
          </p:cNvPr>
          <p:cNvPicPr>
            <a:picLocks noChangeAspect="1"/>
          </p:cNvPicPr>
          <p:nvPr/>
        </p:nvPicPr>
        <p:blipFill>
          <a:blip r:embed="rId8"/>
          <a:stretch>
            <a:fillRect/>
          </a:stretch>
        </p:blipFill>
        <p:spPr>
          <a:xfrm>
            <a:off x="12115800" y="9236453"/>
            <a:ext cx="2629815" cy="808533"/>
          </a:xfrm>
          <a:prstGeom prst="rect">
            <a:avLst/>
          </a:prstGeom>
        </p:spPr>
      </p:pic>
      <p:pic>
        <p:nvPicPr>
          <p:cNvPr id="12" name="Picture 11" descr="A group of people in white protective suits&#10;&#10;AI-generated content may be incorrect.">
            <a:extLst>
              <a:ext uri="{FF2B5EF4-FFF2-40B4-BE49-F238E27FC236}">
                <a16:creationId xmlns:a16="http://schemas.microsoft.com/office/drawing/2014/main" id="{4890BFC4-7DB9-33C7-E69A-FFBDDC90F0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7200" y="1976643"/>
            <a:ext cx="9319245" cy="52420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9C5BE-64D3-1261-7F8C-57BF61CFA5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DC324F-8D04-923D-F732-8821C7FF6C57}"/>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98D3DB1-73FD-BBDD-0AB6-6BA1C6D1BE5B}"/>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05EC7F38-EE89-37E6-83AA-1DE7EEE5E5A4}"/>
              </a:ext>
            </a:extLst>
          </p:cNvPr>
          <p:cNvGrpSpPr/>
          <p:nvPr/>
        </p:nvGrpSpPr>
        <p:grpSpPr>
          <a:xfrm>
            <a:off x="0" y="0"/>
            <a:ext cx="18288000" cy="8935107"/>
            <a:chOff x="0" y="0"/>
            <a:chExt cx="4816593" cy="2270959"/>
          </a:xfrm>
        </p:grpSpPr>
        <p:sp>
          <p:nvSpPr>
            <p:cNvPr id="5" name="Freeform 5">
              <a:extLst>
                <a:ext uri="{FF2B5EF4-FFF2-40B4-BE49-F238E27FC236}">
                  <a16:creationId xmlns:a16="http://schemas.microsoft.com/office/drawing/2014/main" id="{0B984C82-4989-8059-3BB0-547502A21CAC}"/>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DD43EB72-4ABD-8E3C-A223-47D330DACFC6}"/>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70EDEF18-C713-289F-ECCD-C1DFC21B516D}"/>
              </a:ext>
            </a:extLst>
          </p:cNvPr>
          <p:cNvSpPr/>
          <p:nvPr/>
        </p:nvSpPr>
        <p:spPr>
          <a:xfrm>
            <a:off x="-13652"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1E58E3CF-9DA6-321B-7C18-22E418EE4240}"/>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4AFFE3DD-F08C-E904-98C5-1859415639F8}"/>
              </a:ext>
            </a:extLst>
          </p:cNvPr>
          <p:cNvSpPr>
            <a:spLocks noGrp="1"/>
          </p:cNvSpPr>
          <p:nvPr>
            <p:ph type="title"/>
          </p:nvPr>
        </p:nvSpPr>
        <p:spPr>
          <a:xfrm>
            <a:off x="405448" y="316641"/>
            <a:ext cx="17449800" cy="818080"/>
          </a:xfrm>
        </p:spPr>
        <p:txBody>
          <a:bodyPr>
            <a:noAutofit/>
          </a:bodyPr>
          <a:lstStyle/>
          <a:p>
            <a:r>
              <a:rPr lang="en-US" sz="6400" b="1" dirty="0">
                <a:solidFill>
                  <a:srgbClr val="00863D"/>
                </a:solidFill>
                <a:latin typeface="+mn-lt"/>
                <a:ea typeface="+mn-ea"/>
                <a:cs typeface="+mn-cs"/>
              </a:rPr>
              <a:t>Resources and Supports – Tri Agency Resources  </a:t>
            </a:r>
            <a:endParaRPr lang="en-GB" sz="64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F38608B8-27DA-8CD9-3BCF-9567498B4F28}"/>
              </a:ext>
            </a:extLst>
          </p:cNvPr>
          <p:cNvSpPr>
            <a:spLocks noGrp="1"/>
          </p:cNvSpPr>
          <p:nvPr>
            <p:ph idx="1"/>
          </p:nvPr>
        </p:nvSpPr>
        <p:spPr>
          <a:xfrm>
            <a:off x="419100" y="1588467"/>
            <a:ext cx="17449800" cy="6831633"/>
          </a:xfrm>
        </p:spPr>
        <p:txBody>
          <a:bodyPr>
            <a:normAutofit/>
          </a:bodyPr>
          <a:lstStyle/>
          <a:p>
            <a:pPr marL="0" indent="0">
              <a:buNone/>
            </a:pPr>
            <a:r>
              <a:rPr lang="en-US" sz="5800" dirty="0">
                <a:solidFill>
                  <a:srgbClr val="00863D"/>
                </a:solidFill>
              </a:rPr>
              <a:t>TRI AGENCY RESOURCES</a:t>
            </a:r>
          </a:p>
          <a:p>
            <a:pPr marL="0" indent="0">
              <a:buNone/>
            </a:pPr>
            <a:endParaRPr lang="en-US" sz="1200" dirty="0">
              <a:solidFill>
                <a:srgbClr val="00863D"/>
              </a:solidFill>
            </a:endParaRPr>
          </a:p>
          <a:p>
            <a:pPr lvl="1">
              <a:buFont typeface="Wingdings" panose="05000000000000000000" pitchFamily="2" charset="2"/>
              <a:buChar char="Ø"/>
            </a:pPr>
            <a:r>
              <a:rPr lang="en-US" sz="3800" dirty="0"/>
              <a:t>Start with </a:t>
            </a:r>
            <a:r>
              <a:rPr lang="en-US" sz="3800" dirty="0">
                <a:hlinkClick r:id="rId8"/>
              </a:rPr>
              <a:t>Tri-agency CV template </a:t>
            </a:r>
            <a:endParaRPr lang="en-US" sz="3800" dirty="0"/>
          </a:p>
          <a:p>
            <a:pPr marL="457200" lvl="1" indent="0">
              <a:buNone/>
            </a:pPr>
            <a:endParaRPr lang="en-US" sz="3800" dirty="0"/>
          </a:p>
          <a:p>
            <a:pPr lvl="1">
              <a:buFont typeface="Wingdings" panose="05000000000000000000" pitchFamily="2" charset="2"/>
              <a:buChar char="Ø"/>
            </a:pPr>
            <a:r>
              <a:rPr lang="en-US" sz="3800" dirty="0"/>
              <a:t>Familiarize yourself with </a:t>
            </a:r>
            <a:r>
              <a:rPr lang="en-US" sz="3800" dirty="0">
                <a:hlinkClick r:id="rId9"/>
              </a:rPr>
              <a:t>TCV instructions</a:t>
            </a:r>
            <a:r>
              <a:rPr lang="en-US" sz="3800" dirty="0"/>
              <a:t> and ensure you follow the correct instructions from the agency you are applying to</a:t>
            </a:r>
          </a:p>
          <a:p>
            <a:pPr lvl="3">
              <a:buFont typeface="Wingdings" panose="05000000000000000000" pitchFamily="2" charset="2"/>
              <a:buChar char="ü"/>
            </a:pPr>
            <a:r>
              <a:rPr lang="en-US" sz="2800" u="sng" dirty="0">
                <a:hlinkClick r:id="rId9"/>
              </a:rPr>
              <a:t>Tri-Agency CV instructions for CIHR </a:t>
            </a:r>
            <a:endParaRPr lang="en-US" sz="2800" dirty="0"/>
          </a:p>
          <a:p>
            <a:pPr lvl="3">
              <a:buFont typeface="Wingdings" panose="05000000000000000000" pitchFamily="2" charset="2"/>
              <a:buChar char="ü"/>
            </a:pPr>
            <a:r>
              <a:rPr lang="en-US" sz="2800" u="sng" dirty="0">
                <a:hlinkClick r:id="rId10"/>
              </a:rPr>
              <a:t> Tri-Agency CV instructions for SSHRC</a:t>
            </a:r>
            <a:endParaRPr lang="en-US" sz="2800" dirty="0"/>
          </a:p>
          <a:p>
            <a:pPr lvl="3">
              <a:buFont typeface="Wingdings" panose="05000000000000000000" pitchFamily="2" charset="2"/>
              <a:buChar char="ü"/>
            </a:pPr>
            <a:r>
              <a:rPr lang="en-US" sz="2800" u="sng" dirty="0">
                <a:hlinkClick r:id="rId11"/>
              </a:rPr>
              <a:t>Tri-Agency CV instructions for NSERC Discovery Horizons (Pilot)</a:t>
            </a:r>
            <a:endParaRPr lang="en-US" sz="2800" dirty="0"/>
          </a:p>
          <a:p>
            <a:pPr lvl="2"/>
            <a:r>
              <a:rPr lang="en-US" sz="3100" dirty="0"/>
              <a:t>Five pages for English and Six pages for French version </a:t>
            </a:r>
          </a:p>
          <a:p>
            <a:pPr lvl="2"/>
            <a:r>
              <a:rPr lang="en-US" sz="3100" dirty="0"/>
              <a:t>No limit for any of the three sections are long as total page limit is not exceeded</a:t>
            </a:r>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68DA8F1F-2FBF-7343-A888-B1197904C411}"/>
              </a:ext>
            </a:extLst>
          </p:cNvPr>
          <p:cNvPicPr>
            <a:picLocks noChangeAspect="1"/>
          </p:cNvPicPr>
          <p:nvPr/>
        </p:nvPicPr>
        <p:blipFill>
          <a:blip r:embed="rId12"/>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1671584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5D2B0-1BFA-A94A-6D86-5E479175CD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E39B66F-3B0A-CEEC-A85E-E5FC8B5A3367}"/>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EA8ED28-AC09-5453-0E83-F53BE25BB64C}"/>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11E4B260-322E-4B0C-84D6-56ACC59C5250}"/>
              </a:ext>
            </a:extLst>
          </p:cNvPr>
          <p:cNvGrpSpPr/>
          <p:nvPr/>
        </p:nvGrpSpPr>
        <p:grpSpPr>
          <a:xfrm>
            <a:off x="0" y="0"/>
            <a:ext cx="18288000" cy="8935107"/>
            <a:chOff x="0" y="0"/>
            <a:chExt cx="4816593" cy="2270959"/>
          </a:xfrm>
        </p:grpSpPr>
        <p:sp>
          <p:nvSpPr>
            <p:cNvPr id="5" name="Freeform 5">
              <a:extLst>
                <a:ext uri="{FF2B5EF4-FFF2-40B4-BE49-F238E27FC236}">
                  <a16:creationId xmlns:a16="http://schemas.microsoft.com/office/drawing/2014/main" id="{3601179A-4EA7-D2CE-7865-826FBA17A226}"/>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9727EC7E-A4C0-B721-3C62-58D1BA9254E3}"/>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24C73107-F676-1637-845B-E3E8870B5A29}"/>
              </a:ext>
            </a:extLst>
          </p:cNvPr>
          <p:cNvSpPr/>
          <p:nvPr/>
        </p:nvSpPr>
        <p:spPr>
          <a:xfrm>
            <a:off x="-13652"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a:extLst>
              <a:ext uri="{FF2B5EF4-FFF2-40B4-BE49-F238E27FC236}">
                <a16:creationId xmlns:a16="http://schemas.microsoft.com/office/drawing/2014/main" id="{BED712C9-81F5-FF16-42F3-A165B4735CA5}"/>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95CD7875-3712-28D7-2255-58C1A25C3335}"/>
              </a:ext>
            </a:extLst>
          </p:cNvPr>
          <p:cNvSpPr>
            <a:spLocks noGrp="1"/>
          </p:cNvSpPr>
          <p:nvPr>
            <p:ph type="title"/>
          </p:nvPr>
        </p:nvSpPr>
        <p:spPr>
          <a:xfrm>
            <a:off x="202954" y="210620"/>
            <a:ext cx="17449800" cy="818080"/>
          </a:xfrm>
        </p:spPr>
        <p:txBody>
          <a:bodyPr>
            <a:normAutofit fontScale="90000"/>
          </a:bodyPr>
          <a:lstStyle/>
          <a:p>
            <a:r>
              <a:rPr lang="en-US" sz="6400" b="1" dirty="0">
                <a:solidFill>
                  <a:srgbClr val="00863D"/>
                </a:solidFill>
                <a:latin typeface="+mn-lt"/>
                <a:ea typeface="+mn-ea"/>
                <a:cs typeface="+mn-cs"/>
              </a:rPr>
              <a:t>Resources and Supports – Tri Agency Resources contd..  </a:t>
            </a:r>
            <a:endParaRPr lang="en-GB" sz="64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BD21AAD7-77A7-FF1F-9452-AE90012743B8}"/>
              </a:ext>
            </a:extLst>
          </p:cNvPr>
          <p:cNvSpPr>
            <a:spLocks noGrp="1"/>
          </p:cNvSpPr>
          <p:nvPr>
            <p:ph idx="1"/>
          </p:nvPr>
        </p:nvSpPr>
        <p:spPr>
          <a:xfrm>
            <a:off x="405448" y="1182314"/>
            <a:ext cx="17449800" cy="7923586"/>
          </a:xfrm>
        </p:spPr>
        <p:txBody>
          <a:bodyPr>
            <a:normAutofit fontScale="92500"/>
          </a:bodyPr>
          <a:lstStyle/>
          <a:p>
            <a:pPr lvl="1">
              <a:buFont typeface="Wingdings" panose="05000000000000000000" pitchFamily="2" charset="2"/>
              <a:buChar char="Ø"/>
            </a:pPr>
            <a:r>
              <a:rPr lang="en-US" sz="4100" dirty="0">
                <a:hlinkClick r:id="rId8"/>
              </a:rPr>
              <a:t>Guidance for writing a narrative CV</a:t>
            </a:r>
            <a:endParaRPr lang="en-US" sz="4100" dirty="0"/>
          </a:p>
          <a:p>
            <a:pPr lvl="2"/>
            <a:r>
              <a:rPr lang="en-US" sz="3700" dirty="0"/>
              <a:t>Self-learning tool kit has been developed by Tri Agency to guide you through the writing process</a:t>
            </a:r>
          </a:p>
          <a:p>
            <a:pPr lvl="2"/>
            <a:r>
              <a:rPr lang="en-US" sz="3700" dirty="0"/>
              <a:t>All the tips, tricks, guiding principles and content that go into different sections of the TCV have been summarized and integrated into a word document for easy access   </a:t>
            </a:r>
          </a:p>
          <a:p>
            <a:pPr lvl="3">
              <a:buFont typeface="Wingdings" panose="05000000000000000000" pitchFamily="2" charset="2"/>
              <a:buChar char="v"/>
            </a:pPr>
            <a:r>
              <a:rPr lang="en-GB" sz="2600" b="1" u="sng" dirty="0">
                <a:solidFill>
                  <a:srgbClr val="C00000"/>
                </a:solidFill>
                <a:hlinkClick r:id="rId9">
                  <a:extLst>
                    <a:ext uri="{A12FA001-AC4F-418D-AE19-62706E023703}">
                      <ahyp:hlinkClr xmlns:ahyp="http://schemas.microsoft.com/office/drawing/2018/hyperlinkcolor" val="tx"/>
                    </a:ext>
                  </a:extLst>
                </a:hlinkClick>
              </a:rPr>
              <a:t> </a:t>
            </a:r>
            <a:r>
              <a:rPr lang="en-GB" sz="3500" b="1" u="sng" dirty="0">
                <a:solidFill>
                  <a:srgbClr val="C00000"/>
                </a:solidFill>
                <a:hlinkClick r:id="rId9">
                  <a:extLst>
                    <a:ext uri="{A12FA001-AC4F-418D-AE19-62706E023703}">
                      <ahyp:hlinkClr xmlns:ahyp="http://schemas.microsoft.com/office/drawing/2018/hyperlinkcolor" val="tx"/>
                    </a:ext>
                  </a:extLst>
                </a:hlinkClick>
              </a:rPr>
              <a:t>Narrative CV Writing Guide</a:t>
            </a:r>
            <a:endParaRPr lang="en-GB" sz="3500" dirty="0">
              <a:solidFill>
                <a:srgbClr val="C00000"/>
              </a:solidFill>
            </a:endParaRPr>
          </a:p>
          <a:p>
            <a:pPr lvl="2"/>
            <a:endParaRPr lang="en-US" sz="3700" dirty="0"/>
          </a:p>
          <a:p>
            <a:pPr lvl="1">
              <a:buFont typeface="Wingdings" panose="05000000000000000000" pitchFamily="2" charset="2"/>
              <a:buChar char="Ø"/>
            </a:pPr>
            <a:r>
              <a:rPr lang="en-GB" sz="4100" dirty="0"/>
              <a:t>Review the </a:t>
            </a:r>
            <a:r>
              <a:rPr lang="en-GB" sz="4100" dirty="0">
                <a:hlinkClick r:id="rId10"/>
              </a:rPr>
              <a:t>FAQs for TCV</a:t>
            </a:r>
            <a:r>
              <a:rPr lang="en-GB" sz="4100" dirty="0"/>
              <a:t>: these may support you in using the new template effectively </a:t>
            </a:r>
          </a:p>
          <a:p>
            <a:pPr lvl="2"/>
            <a:r>
              <a:rPr lang="en-GB" sz="3600" dirty="0"/>
              <a:t>These Qs range from format requirements, to situation-based, to general inquiry about TCV </a:t>
            </a:r>
          </a:p>
          <a:p>
            <a:pPr lvl="3">
              <a:buFont typeface="Wingdings" panose="05000000000000000000" pitchFamily="2" charset="2"/>
              <a:buChar char="ü"/>
            </a:pPr>
            <a:r>
              <a:rPr lang="en-US" sz="2600" i="1" dirty="0"/>
              <a:t>In the Personal statement section, what does "Lived and/or living experience(s)" mean?</a:t>
            </a:r>
          </a:p>
          <a:p>
            <a:pPr lvl="3">
              <a:buFont typeface="Wingdings" panose="05000000000000000000" pitchFamily="2" charset="2"/>
              <a:buChar char="ü"/>
            </a:pPr>
            <a:r>
              <a:rPr lang="en-US" sz="2600" i="1" dirty="0"/>
              <a:t>What can I do if my opportunities for training students have been limited because my institution does not have a graduate degree program?</a:t>
            </a:r>
          </a:p>
          <a:p>
            <a:pPr lvl="3">
              <a:buFont typeface="Wingdings" panose="05000000000000000000" pitchFamily="2" charset="2"/>
              <a:buChar char="ü"/>
            </a:pPr>
            <a:r>
              <a:rPr lang="en-US" sz="2600" i="1" dirty="0"/>
              <a:t>Who can I contact if I have questions about the tri-agency CV?</a:t>
            </a:r>
          </a:p>
          <a:p>
            <a:pPr lvl="2">
              <a:buFont typeface="Wingdings" panose="05000000000000000000" pitchFamily="2" charset="2"/>
              <a:buChar char="ü"/>
            </a:pPr>
            <a:endParaRPr lang="en-US" sz="2600" i="1"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A3FD9D1E-74EF-805D-7F68-A03931FB0CE8}"/>
              </a:ext>
            </a:extLst>
          </p:cNvPr>
          <p:cNvPicPr>
            <a:picLocks noChangeAspect="1"/>
          </p:cNvPicPr>
          <p:nvPr/>
        </p:nvPicPr>
        <p:blipFill>
          <a:blip r:embed="rId11"/>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3219112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A7779-7D5E-8457-FBB1-7D5F54E22C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14C39F9-1A50-1C38-2BE1-D5E8D718AD57}"/>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C72DDC7D-6D26-4744-D9B9-2274750E7206}"/>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3FB710D7-1788-2CD2-8830-955ED35A08E7}"/>
              </a:ext>
            </a:extLst>
          </p:cNvPr>
          <p:cNvGrpSpPr/>
          <p:nvPr/>
        </p:nvGrpSpPr>
        <p:grpSpPr>
          <a:xfrm>
            <a:off x="0" y="0"/>
            <a:ext cx="18288000" cy="8935107"/>
            <a:chOff x="0" y="0"/>
            <a:chExt cx="4816593" cy="2270959"/>
          </a:xfrm>
        </p:grpSpPr>
        <p:sp>
          <p:nvSpPr>
            <p:cNvPr id="5" name="Freeform 5">
              <a:extLst>
                <a:ext uri="{FF2B5EF4-FFF2-40B4-BE49-F238E27FC236}">
                  <a16:creationId xmlns:a16="http://schemas.microsoft.com/office/drawing/2014/main" id="{2FA313B3-CD01-300A-9512-E7463A804CD1}"/>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F9CC52AD-5AC8-E772-C0F8-09F1194A1820}"/>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0161E456-4291-0733-0BE3-A06ED52FB4B2}"/>
              </a:ext>
            </a:extLst>
          </p:cNvPr>
          <p:cNvSpPr/>
          <p:nvPr/>
        </p:nvSpPr>
        <p:spPr>
          <a:xfrm>
            <a:off x="0" y="-2422"/>
            <a:ext cx="18288000" cy="8937529"/>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pic>
        <p:nvPicPr>
          <p:cNvPr id="12" name="Picture 11" descr="A close up of a cell&#10;&#10;AI-generated content may be incorrect.">
            <a:extLst>
              <a:ext uri="{FF2B5EF4-FFF2-40B4-BE49-F238E27FC236}">
                <a16:creationId xmlns:a16="http://schemas.microsoft.com/office/drawing/2014/main" id="{476B6668-D464-06C5-A50C-7242884BE5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2292" y="3162300"/>
            <a:ext cx="9046553" cy="5088685"/>
          </a:xfrm>
          <a:prstGeom prst="rect">
            <a:avLst/>
          </a:prstGeom>
        </p:spPr>
      </p:pic>
      <p:sp>
        <p:nvSpPr>
          <p:cNvPr id="8" name="TextBox 8">
            <a:extLst>
              <a:ext uri="{FF2B5EF4-FFF2-40B4-BE49-F238E27FC236}">
                <a16:creationId xmlns:a16="http://schemas.microsoft.com/office/drawing/2014/main" id="{804CB10C-C4D5-E260-9BED-52C0840FED02}"/>
              </a:ext>
            </a:extLst>
          </p:cNvPr>
          <p:cNvSpPr txBox="1"/>
          <p:nvPr/>
        </p:nvSpPr>
        <p:spPr>
          <a:xfrm>
            <a:off x="15093330" y="9236453"/>
            <a:ext cx="2531715" cy="396240"/>
          </a:xfrm>
          <a:prstGeom prst="rect">
            <a:avLst/>
          </a:prstGeom>
        </p:spPr>
        <p:txBody>
          <a:bodyPr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PRESENTATION NAME</a:t>
            </a:r>
          </a:p>
        </p:txBody>
      </p:sp>
      <p:sp>
        <p:nvSpPr>
          <p:cNvPr id="9" name="Title 8">
            <a:extLst>
              <a:ext uri="{FF2B5EF4-FFF2-40B4-BE49-F238E27FC236}">
                <a16:creationId xmlns:a16="http://schemas.microsoft.com/office/drawing/2014/main" id="{02109511-CF8E-EFD1-C978-7B288205AD54}"/>
              </a:ext>
            </a:extLst>
          </p:cNvPr>
          <p:cNvSpPr>
            <a:spLocks noGrp="1"/>
          </p:cNvSpPr>
          <p:nvPr>
            <p:ph type="title"/>
          </p:nvPr>
        </p:nvSpPr>
        <p:spPr>
          <a:xfrm>
            <a:off x="175245" y="232467"/>
            <a:ext cx="17449800" cy="818080"/>
          </a:xfrm>
        </p:spPr>
        <p:txBody>
          <a:bodyPr>
            <a:noAutofit/>
          </a:bodyPr>
          <a:lstStyle/>
          <a:p>
            <a:r>
              <a:rPr lang="en-US" sz="6400" b="1" dirty="0">
                <a:solidFill>
                  <a:srgbClr val="00863D"/>
                </a:solidFill>
                <a:latin typeface="+mn-lt"/>
                <a:ea typeface="+mn-ea"/>
                <a:cs typeface="+mn-cs"/>
              </a:rPr>
              <a:t>Resources and Supports – Canadian Resources </a:t>
            </a:r>
            <a:endParaRPr lang="en-GB" sz="6400" b="1" dirty="0">
              <a:solidFill>
                <a:srgbClr val="00863D"/>
              </a:solidFill>
              <a:latin typeface="+mn-lt"/>
              <a:ea typeface="+mn-ea"/>
              <a:cs typeface="+mn-cs"/>
            </a:endParaRPr>
          </a:p>
        </p:txBody>
      </p:sp>
      <p:sp>
        <p:nvSpPr>
          <p:cNvPr id="10" name="Content Placeholder 9">
            <a:extLst>
              <a:ext uri="{FF2B5EF4-FFF2-40B4-BE49-F238E27FC236}">
                <a16:creationId xmlns:a16="http://schemas.microsoft.com/office/drawing/2014/main" id="{C9C6B1C3-D421-8796-D3FE-B07D885B1679}"/>
              </a:ext>
            </a:extLst>
          </p:cNvPr>
          <p:cNvSpPr>
            <a:spLocks noGrp="1"/>
          </p:cNvSpPr>
          <p:nvPr>
            <p:ph idx="1"/>
          </p:nvPr>
        </p:nvSpPr>
        <p:spPr>
          <a:xfrm>
            <a:off x="521494" y="1822354"/>
            <a:ext cx="17347404" cy="6750146"/>
          </a:xfrm>
        </p:spPr>
        <p:txBody>
          <a:bodyPr>
            <a:normAutofit/>
          </a:bodyPr>
          <a:lstStyle/>
          <a:p>
            <a:pPr marL="0" lvl="1" indent="0">
              <a:buNone/>
            </a:pPr>
            <a:r>
              <a:rPr lang="en-US" sz="6000" dirty="0">
                <a:solidFill>
                  <a:srgbClr val="00863D"/>
                </a:solidFill>
              </a:rPr>
              <a:t>CANADIAN RESOURCES </a:t>
            </a:r>
            <a:endParaRPr lang="en-US" sz="1200" dirty="0">
              <a:solidFill>
                <a:srgbClr val="00863D"/>
              </a:solidFill>
            </a:endParaRPr>
          </a:p>
          <a:p>
            <a:pPr marL="0" lvl="1" indent="0">
              <a:buNone/>
            </a:pPr>
            <a:endParaRPr lang="en-US" sz="1200" dirty="0">
              <a:solidFill>
                <a:srgbClr val="00863D"/>
              </a:solidFill>
            </a:endParaRPr>
          </a:p>
          <a:p>
            <a:pPr marL="857250" indent="-742950">
              <a:buAutoNum type="arabicPeriod"/>
            </a:pPr>
            <a:r>
              <a:rPr lang="en-US" sz="4600" dirty="0"/>
              <a:t>Readings</a:t>
            </a:r>
          </a:p>
          <a:p>
            <a:pPr marL="857250" indent="-742950">
              <a:buAutoNum type="arabicPeriod"/>
            </a:pPr>
            <a:endParaRPr lang="en-US" sz="4600" dirty="0"/>
          </a:p>
          <a:p>
            <a:pPr marL="857250" indent="-742950">
              <a:buAutoNum type="arabicPeriod"/>
            </a:pPr>
            <a:r>
              <a:rPr lang="en-US" sz="4600" dirty="0"/>
              <a:t>Videos</a:t>
            </a:r>
          </a:p>
          <a:p>
            <a:pPr marL="857250" indent="-742950">
              <a:buAutoNum type="arabicPeriod"/>
            </a:pPr>
            <a:endParaRPr lang="en-US" sz="4600" dirty="0"/>
          </a:p>
          <a:p>
            <a:pPr marL="857250" indent="-742950">
              <a:buAutoNum type="arabicPeriod"/>
            </a:pPr>
            <a:r>
              <a:rPr lang="en-US" sz="4600" dirty="0"/>
              <a:t>Templates and Examples</a:t>
            </a:r>
          </a:p>
          <a:p>
            <a:pPr marL="0" lvl="1" indent="0">
              <a:buNone/>
            </a:pPr>
            <a:endParaRPr lang="en-US" sz="6400" dirty="0">
              <a:solidFill>
                <a:srgbClr val="00863D"/>
              </a:solidFill>
            </a:endParaRPr>
          </a:p>
          <a:p>
            <a:pPr marL="0" lvl="1" indent="0">
              <a:buNone/>
            </a:pPr>
            <a:endParaRPr lang="en-US" sz="6400" dirty="0">
              <a:solidFill>
                <a:srgbClr val="00863D"/>
              </a:solidFill>
            </a:endParaRPr>
          </a:p>
          <a:p>
            <a:pPr marL="914400" lvl="2" indent="0">
              <a:buNone/>
            </a:pPr>
            <a:endParaRPr lang="en-US" dirty="0"/>
          </a:p>
          <a:p>
            <a:pPr lvl="6">
              <a:buFont typeface="Wingdings" panose="05000000000000000000" pitchFamily="2" charset="2"/>
              <a:buChar char="§"/>
            </a:pPr>
            <a:endParaRPr lang="en-US" sz="2800" dirty="0"/>
          </a:p>
          <a:p>
            <a:pPr lvl="5">
              <a:buFont typeface="Wingdings" panose="05000000000000000000" pitchFamily="2" charset="2"/>
              <a:buChar char="§"/>
            </a:pPr>
            <a:endParaRPr lang="en-US" sz="2800" dirty="0"/>
          </a:p>
          <a:p>
            <a:pPr lvl="4">
              <a:buFont typeface="Wingdings" panose="05000000000000000000" pitchFamily="2" charset="2"/>
              <a:buChar char="§"/>
            </a:pPr>
            <a:endParaRPr lang="en-US" sz="2800" dirty="0"/>
          </a:p>
          <a:p>
            <a:pPr>
              <a:buFont typeface="Wingdings" panose="05000000000000000000" pitchFamily="2" charset="2"/>
              <a:buChar char="§"/>
            </a:pPr>
            <a:endParaRPr lang="en-GB" dirty="0"/>
          </a:p>
        </p:txBody>
      </p:sp>
      <p:pic>
        <p:nvPicPr>
          <p:cNvPr id="13" name="Picture 12">
            <a:extLst>
              <a:ext uri="{FF2B5EF4-FFF2-40B4-BE49-F238E27FC236}">
                <a16:creationId xmlns:a16="http://schemas.microsoft.com/office/drawing/2014/main" id="{45CBA9D2-C8F9-809F-7AB1-7B6A6E79BCBA}"/>
              </a:ext>
            </a:extLst>
          </p:cNvPr>
          <p:cNvPicPr>
            <a:picLocks noChangeAspect="1"/>
          </p:cNvPicPr>
          <p:nvPr/>
        </p:nvPicPr>
        <p:blipFill>
          <a:blip r:embed="rId9"/>
          <a:stretch>
            <a:fillRect/>
          </a:stretch>
        </p:blipFill>
        <p:spPr>
          <a:xfrm>
            <a:off x="12115800" y="9236453"/>
            <a:ext cx="2629815" cy="808533"/>
          </a:xfrm>
          <a:prstGeom prst="rect">
            <a:avLst/>
          </a:prstGeom>
        </p:spPr>
      </p:pic>
    </p:spTree>
    <p:extLst>
      <p:ext uri="{BB962C8B-B14F-4D97-AF65-F5344CB8AC3E}">
        <p14:creationId xmlns:p14="http://schemas.microsoft.com/office/powerpoint/2010/main" val="4255670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Sask_PPT_template_Simplified" id="{4989A8A2-8031-4548-AC6F-286FA6AB0C8A}" vid="{2B110A8B-78FA-BD49-BEFF-064F6D1A58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qbn xmlns="c5c0397a-0057-4703-a00a-a0cbb0f759c5" xsi:nil="true"/>
    <Photosandfilm xmlns="c5c0397a-0057-4703-a00a-a0cbb0f759c5" xsi:nil="true"/>
    <Department xmlns="c5c0397a-0057-4703-a00a-a0cbb0f759c5" xsi:nil="true"/>
    <College xmlns="c5c0397a-0057-4703-a00a-a0cbb0f759c5" xsi:nil="true"/>
    <Logos xmlns="c5c0397a-0057-4703-a00a-a0cbb0f759c5" xsi:nil="true"/>
    <TaxCatchAll xmlns="2277341f-65e2-445b-87a8-ef9bdf576d4e" xsi:nil="true"/>
    <fnup xmlns="c5c0397a-0057-4703-a00a-a0cbb0f759c5">
      <UserInfo>
        <DisplayName/>
        <AccountId xsi:nil="true"/>
        <AccountType/>
      </UserInfo>
    </fnup>
    <lcf76f155ced4ddcb4097134ff3c332f xmlns="c5c0397a-0057-4703-a00a-a0cbb0f759c5">
      <Terms xmlns="http://schemas.microsoft.com/office/infopath/2007/PartnerControls"/>
    </lcf76f155ced4ddcb4097134ff3c332f>
    <Campaign xmlns="c5c0397a-0057-4703-a00a-a0cbb0f759c5" xsi:nil="true"/>
    <cmfb xmlns="c5c0397a-0057-4703-a00a-a0cbb0f759c5">powerpoint</cmfb>
    <LastUpdated xmlns="c5c0397a-0057-4703-a00a-a0cbb0f759c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E6A9B5C63A504482086E5DEFE52315" ma:contentTypeVersion="30" ma:contentTypeDescription="Create a new document." ma:contentTypeScope="" ma:versionID="120860c45d99014b87e43f9d97ed65ec">
  <xsd:schema xmlns:xsd="http://www.w3.org/2001/XMLSchema" xmlns:xs="http://www.w3.org/2001/XMLSchema" xmlns:p="http://schemas.microsoft.com/office/2006/metadata/properties" xmlns:ns2="c5c0397a-0057-4703-a00a-a0cbb0f759c5" xmlns:ns3="2277341f-65e2-445b-87a8-ef9bdf576d4e" targetNamespace="http://schemas.microsoft.com/office/2006/metadata/properties" ma:root="true" ma:fieldsID="5e802dc0277e58c2fe2db5d1d3e2c368" ns2:_="" ns3:_="">
    <xsd:import namespace="c5c0397a-0057-4703-a00a-a0cbb0f759c5"/>
    <xsd:import namespace="2277341f-65e2-445b-87a8-ef9bdf576d4e"/>
    <xsd:element name="properties">
      <xsd:complexType>
        <xsd:sequence>
          <xsd:element name="documentManagement">
            <xsd:complexType>
              <xsd:all>
                <xsd:element ref="ns2:Logos" minOccurs="0"/>
                <xsd:element ref="ns2:MediaServiceMetadata" minOccurs="0"/>
                <xsd:element ref="ns2:MediaServiceFastMetadata" minOccurs="0"/>
                <xsd:element ref="ns2:cmfb" minOccurs="0"/>
                <xsd:element ref="ns2:fnup" minOccurs="0"/>
                <xsd:element ref="ns2:MediaServiceAutoKeyPoints" minOccurs="0"/>
                <xsd:element ref="ns2:MediaServiceKeyPoints" minOccurs="0"/>
                <xsd:element ref="ns2:Photosandfilm" minOccurs="0"/>
                <xsd:element ref="ns2:fqbn" minOccurs="0"/>
                <xsd:element ref="ns2:Department" minOccurs="0"/>
                <xsd:element ref="ns2:College" minOccurs="0"/>
                <xsd:element ref="ns2:MediaServiceAutoTags" minOccurs="0"/>
                <xsd:element ref="ns2:MediaServiceGenerationTime" minOccurs="0"/>
                <xsd:element ref="ns2:MediaServiceEventHashCode" minOccurs="0"/>
                <xsd:element ref="ns3:SharedWithUsers" minOccurs="0"/>
                <xsd:element ref="ns3:SharedWithDetails" minOccurs="0"/>
                <xsd:element ref="ns2:Campaign" minOccurs="0"/>
                <xsd:element ref="ns3:TaxCatchAll" minOccurs="0"/>
                <xsd:element ref="ns2:MediaServiceOCR" minOccurs="0"/>
                <xsd:element ref="ns2:lcf76f155ced4ddcb4097134ff3c332f"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element ref="ns2:LastUpda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c0397a-0057-4703-a00a-a0cbb0f759c5" elementFormDefault="qualified">
    <xsd:import namespace="http://schemas.microsoft.com/office/2006/documentManagement/types"/>
    <xsd:import namespace="http://schemas.microsoft.com/office/infopath/2007/PartnerControls"/>
    <xsd:element name="Logos" ma:index="8" nillable="true" ma:displayName="Logo" ma:format="Dropdown" ma:internalName="Logos">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cmfb" ma:index="11" nillable="true" ma:displayName="Templates" ma:internalName="cmfb">
      <xsd:simpleType>
        <xsd:restriction base="dms:Text"/>
      </xsd:simpleType>
    </xsd:element>
    <xsd:element name="fnup" ma:index="12" nillable="true" ma:displayName="Person or Group" ma:list="UserInfo" ma:internalName="fnup">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Photosandfilm" ma:index="15" nillable="true" ma:displayName="Photos and film" ma:format="Dropdown" ma:internalName="Photosandfilm">
      <xsd:simpleType>
        <xsd:restriction base="dms:Text">
          <xsd:maxLength value="255"/>
        </xsd:restriction>
      </xsd:simpleType>
    </xsd:element>
    <xsd:element name="fqbn" ma:index="16" nillable="true" ma:displayName="Verbal Expression" ma:internalName="fqbn">
      <xsd:simpleType>
        <xsd:restriction base="dms:Text"/>
      </xsd:simpleType>
    </xsd:element>
    <xsd:element name="Department" ma:index="17" nillable="true" ma:displayName="Department" ma:format="Dropdown" ma:internalName="Department">
      <xsd:simpleType>
        <xsd:restriction base="dms:Text">
          <xsd:maxLength value="255"/>
        </xsd:restriction>
      </xsd:simpleType>
    </xsd:element>
    <xsd:element name="College" ma:index="18" nillable="true" ma:displayName="College" ma:format="Dropdown" ma:internalName="College">
      <xsd:simpleType>
        <xsd:restriction base="dms:Text">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Campaign" ma:index="24" nillable="true" ma:displayName="Campaign" ma:format="Dropdown" ma:internalName="Campaign">
      <xsd:simpleType>
        <xsd:restriction base="dms:Text">
          <xsd:maxLength value="255"/>
        </xsd:restriction>
      </xsd:simpleType>
    </xsd:element>
    <xsd:element name="MediaServiceOCR" ma:index="26" nillable="true" ma:displayName="Extracted Text" ma:internalName="MediaServiceOCR" ma:readOnly="true">
      <xsd:simpleType>
        <xsd:restriction base="dms:Note">
          <xsd:maxLength value="255"/>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1be3677b-87c5-40e8-ac02-d012efc35c1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DateTaken" ma:index="30" nillable="true" ma:displayName="MediaServiceDateTaken" ma:hidden="true" ma:indexed="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Location" ma:index="33" nillable="true" ma:displayName="Location" ma:indexed="true" ma:internalName="MediaServiceLocation" ma:readOnly="true">
      <xsd:simpleType>
        <xsd:restriction base="dms:Text"/>
      </xsd:simpleType>
    </xsd:element>
    <xsd:element name="LastUpdated" ma:index="34" nillable="true" ma:displayName="Last Updated" ma:format="Dropdown" ma:internalName="LastUpdat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77341f-65e2-445b-87a8-ef9bdf576d4e"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9144b9f-a26b-485e-a9c7-adf0552bf2e5}" ma:internalName="TaxCatchAll" ma:showField="CatchAllData" ma:web="2277341f-65e2-445b-87a8-ef9bdf576d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C9973D-D0CD-4829-B637-A84C8C9F8E33}">
  <ds:schemaRefs>
    <ds:schemaRef ds:uri="http://schemas.microsoft.com/office/2006/metadata/properties"/>
    <ds:schemaRef ds:uri="http://schemas.microsoft.com/office/infopath/2007/PartnerControls"/>
    <ds:schemaRef ds:uri="c5c0397a-0057-4703-a00a-a0cbb0f759c5"/>
    <ds:schemaRef ds:uri="2277341f-65e2-445b-87a8-ef9bdf576d4e"/>
  </ds:schemaRefs>
</ds:datastoreItem>
</file>

<file path=customXml/itemProps2.xml><?xml version="1.0" encoding="utf-8"?>
<ds:datastoreItem xmlns:ds="http://schemas.openxmlformats.org/officeDocument/2006/customXml" ds:itemID="{53443EF8-1D4D-455F-951D-CF409AD81D43}">
  <ds:schemaRefs>
    <ds:schemaRef ds:uri="http://schemas.microsoft.com/sharepoint/v3/contenttype/forms"/>
  </ds:schemaRefs>
</ds:datastoreItem>
</file>

<file path=customXml/itemProps3.xml><?xml version="1.0" encoding="utf-8"?>
<ds:datastoreItem xmlns:ds="http://schemas.openxmlformats.org/officeDocument/2006/customXml" ds:itemID="{113723D9-C48F-4436-BF5D-FF734B5AD3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c0397a-0057-4703-a00a-a0cbb0f759c5"/>
    <ds:schemaRef ds:uri="2277341f-65e2-445b-87a8-ef9bdf576d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USask_PPT_template_Simplified</Template>
  <TotalTime>1789</TotalTime>
  <Words>1730</Words>
  <Application>Microsoft Office PowerPoint</Application>
  <PresentationFormat>Custom</PresentationFormat>
  <Paragraphs>258</Paragraphs>
  <Slides>21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Calibri</vt:lpstr>
      <vt:lpstr>Myriad Bold</vt:lpstr>
      <vt:lpstr>Aptos</vt:lpstr>
      <vt:lpstr>Wingdings</vt:lpstr>
      <vt:lpstr>Open Sans Condensed Bold</vt:lpstr>
      <vt:lpstr>Arial</vt:lpstr>
      <vt:lpstr>Myriad Condensed Bold</vt:lpstr>
      <vt:lpstr>Symbol</vt:lpstr>
      <vt:lpstr>Office Theme</vt:lpstr>
      <vt:lpstr>PowerPoint Presentation</vt:lpstr>
      <vt:lpstr>AGENDA</vt:lpstr>
      <vt:lpstr>Building your path to Tri Agency Success: Grant Development Series for USask Faculty</vt:lpstr>
      <vt:lpstr>Presentation by the Federal Team Robin Craig, Associate Vice President, Research Grants and  Scholarships Directorate, NSERC Sera Paktunc, Project Manager and  Annik Poirier, Deputy Director Operations Support, Canadian Institutes of Health Research </vt:lpstr>
      <vt:lpstr>Moderated Q&amp;A</vt:lpstr>
      <vt:lpstr>Resources and Supports</vt:lpstr>
      <vt:lpstr>Resources and Supports – Tri Agency Resources  </vt:lpstr>
      <vt:lpstr>Resources and Supports – Tri Agency Resources contd..  </vt:lpstr>
      <vt:lpstr>Resources and Supports – Canadian Resources </vt:lpstr>
      <vt:lpstr>Resources and Supports – Canadian Resources </vt:lpstr>
      <vt:lpstr>Resources and Supports – Canadian Resources </vt:lpstr>
      <vt:lpstr>Resources and Supports – Canadian Resources contd..</vt:lpstr>
      <vt:lpstr>Resources and Supports – International Resources  </vt:lpstr>
      <vt:lpstr>Resources and Supports – International Resources cont’d  </vt:lpstr>
      <vt:lpstr>Resources and Supports – International Resources cont’d  </vt:lpstr>
      <vt:lpstr>Resources and Supports – International Resources cont’d</vt:lpstr>
      <vt:lpstr>Resources and Supports – International Resources cont’d </vt:lpstr>
      <vt:lpstr>Resources and Supports – International Resources cont’d</vt:lpstr>
      <vt:lpstr>Recap of Key Resources</vt:lpstr>
      <vt:lpstr>USask Tri-Agency Team USask Tri-Agency Leaders: Dr. Darcy Marciniuk, CIHR Dr. Julia Boughner, NSERC Dr. Dawn Wallin, SSHRC  USask Tri-Agency Research Development Specialists: Manisha Jalla, CIHR Michaela Lynds, NSERC Kristina Rissling Olson, SSHRC https://vpresearch.usask.ca/research-support/tri-agency.php</vt:lpstr>
      <vt:lpstr>Thank You!!!!  </vt:lpstr>
    </vt:vector>
  </TitlesOfParts>
  <Company>University of Saskatchewan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Jalla, Manisha</dc:creator>
  <cp:lastModifiedBy>Jalla, Manisha</cp:lastModifiedBy>
  <cp:revision>11</cp:revision>
  <dcterms:created xsi:type="dcterms:W3CDTF">2025-11-19T16:54:04Z</dcterms:created>
  <dcterms:modified xsi:type="dcterms:W3CDTF">2025-12-10T16:28:54Z</dcterms:modified>
  <dc:identifier>DAGOUsBQ_wY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0x01010082E6A9B5C63A504482086E5DEFE52315</vt:lpwstr>
  </property>
</Properties>
</file>