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2.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6" r:id="rId2"/>
    <p:sldMasterId id="2147483680" r:id="rId3"/>
  </p:sldMasterIdLst>
  <p:notesMasterIdLst>
    <p:notesMasterId r:id="rId47"/>
  </p:notesMasterIdLst>
  <p:sldIdLst>
    <p:sldId id="256" r:id="rId4"/>
    <p:sldId id="257" r:id="rId5"/>
    <p:sldId id="258" r:id="rId6"/>
    <p:sldId id="259" r:id="rId7"/>
    <p:sldId id="335" r:id="rId8"/>
    <p:sldId id="261" r:id="rId9"/>
    <p:sldId id="393" r:id="rId10"/>
    <p:sldId id="263" r:id="rId11"/>
    <p:sldId id="264" r:id="rId12"/>
    <p:sldId id="418" r:id="rId13"/>
    <p:sldId id="419" r:id="rId14"/>
    <p:sldId id="423" r:id="rId15"/>
    <p:sldId id="270" r:id="rId16"/>
    <p:sldId id="271" r:id="rId17"/>
    <p:sldId id="272" r:id="rId18"/>
    <p:sldId id="273" r:id="rId19"/>
    <p:sldId id="274" r:id="rId20"/>
    <p:sldId id="422" r:id="rId21"/>
    <p:sldId id="277" r:id="rId22"/>
    <p:sldId id="293" r:id="rId23"/>
    <p:sldId id="278" r:id="rId24"/>
    <p:sldId id="279" r:id="rId25"/>
    <p:sldId id="280" r:id="rId26"/>
    <p:sldId id="260" r:id="rId27"/>
    <p:sldId id="281" r:id="rId28"/>
    <p:sldId id="282" r:id="rId29"/>
    <p:sldId id="420" r:id="rId30"/>
    <p:sldId id="415" r:id="rId31"/>
    <p:sldId id="414" r:id="rId32"/>
    <p:sldId id="404" r:id="rId33"/>
    <p:sldId id="405" r:id="rId34"/>
    <p:sldId id="406" r:id="rId35"/>
    <p:sldId id="407" r:id="rId36"/>
    <p:sldId id="408" r:id="rId37"/>
    <p:sldId id="409" r:id="rId38"/>
    <p:sldId id="411" r:id="rId39"/>
    <p:sldId id="401" r:id="rId40"/>
    <p:sldId id="421" r:id="rId41"/>
    <p:sldId id="416" r:id="rId42"/>
    <p:sldId id="288" r:id="rId43"/>
    <p:sldId id="289" r:id="rId44"/>
    <p:sldId id="290" r:id="rId45"/>
    <p:sldId id="291" r:id="rId46"/>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9298C3-2AFA-4750-9F04-E9DCEE248445}" v="2" dt="2023-08-14T18:14:44.51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4694"/>
  </p:normalViewPr>
  <p:slideViewPr>
    <p:cSldViewPr>
      <p:cViewPr varScale="1">
        <p:scale>
          <a:sx n="108" d="100"/>
          <a:sy n="108" d="100"/>
        </p:scale>
        <p:origin x="197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0B2D112-6C28-4783-BAB9-AEF854CC64B6}" type="datetimeFigureOut">
              <a:rPr lang="en-US" smtClean="0"/>
              <a:t>8/14/2023</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B884D93-8DD2-4A40-97B2-D242E5BF5D8B}" type="slidenum">
              <a:rPr lang="en-US" smtClean="0"/>
              <a:t>‹#›</a:t>
            </a:fld>
            <a:endParaRPr lang="en-US"/>
          </a:p>
        </p:txBody>
      </p:sp>
    </p:spTree>
    <p:extLst>
      <p:ext uri="{BB962C8B-B14F-4D97-AF65-F5344CB8AC3E}">
        <p14:creationId xmlns:p14="http://schemas.microsoft.com/office/powerpoint/2010/main" val="72211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8EDAF-2046-0C41-8DCB-CB2CB6C57C7A}" type="slidenum">
              <a:rPr lang="en-US" smtClean="0"/>
              <a:pPr/>
              <a:t>5</a:t>
            </a:fld>
            <a:endParaRPr lang="en-US"/>
          </a:p>
        </p:txBody>
      </p:sp>
    </p:spTree>
    <p:extLst>
      <p:ext uri="{BB962C8B-B14F-4D97-AF65-F5344CB8AC3E}">
        <p14:creationId xmlns:p14="http://schemas.microsoft.com/office/powerpoint/2010/main" val="348302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8EDAF-2046-0C41-8DCB-CB2CB6C57C7A}" type="slidenum">
              <a:rPr lang="en-US" smtClean="0"/>
              <a:pPr/>
              <a:t>7</a:t>
            </a:fld>
            <a:endParaRPr lang="en-US"/>
          </a:p>
        </p:txBody>
      </p:sp>
    </p:spTree>
    <p:extLst>
      <p:ext uri="{BB962C8B-B14F-4D97-AF65-F5344CB8AC3E}">
        <p14:creationId xmlns:p14="http://schemas.microsoft.com/office/powerpoint/2010/main" val="3665850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 am going to talk about what you need to include in the HQP sections of your proposal and the kinds of information the reviewers are looking for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The HQP component of your proposal is 1 of 3 merit indicators which ultimately decide whether your proposal is funded or not, and if it is funded your scores determine </a:t>
            </a:r>
            <a:r>
              <a:rPr lang="en-US" i="1" baseline="0" dirty="0"/>
              <a:t>how much money you receive </a:t>
            </a:r>
            <a:r>
              <a:rPr lang="en-US" baseline="0" dirty="0"/>
              <a:t>(the other two along with HQP are (1) Excellence of the Researcher and (2) Merit of the Proposal).</a:t>
            </a:r>
          </a:p>
          <a:p>
            <a:pPr marL="171450" indent="-171450">
              <a:buFont typeface="Arial" panose="020B0604020202020204" pitchFamily="34" charset="0"/>
              <a:buChar char="•"/>
            </a:pPr>
            <a:endParaRPr lang="en-US" baseline="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There are two sections you need to complete related to HQP in the proposal and they are both part of the online form you complete in the Research Portal. The two sections are </a:t>
            </a:r>
            <a:r>
              <a:rPr lang="en-US" b="1" baseline="0" dirty="0"/>
              <a:t>CLICK</a:t>
            </a:r>
            <a:r>
              <a:rPr lang="en-US" baseline="0" dirty="0"/>
              <a:t>  (1) Past Contributions to HQP Training; and </a:t>
            </a:r>
            <a:r>
              <a:rPr lang="en-US" b="1" baseline="0" dirty="0"/>
              <a:t>CLICK </a:t>
            </a:r>
            <a:r>
              <a:rPr lang="en-US" baseline="0" dirty="0"/>
              <a:t>(2) your proposed Training plan. </a:t>
            </a:r>
            <a:r>
              <a:rPr lang="en-US" u="sng" baseline="0" dirty="0"/>
              <a:t>They are weighed equally in your HQP score, so 50/50.</a:t>
            </a:r>
          </a:p>
          <a:p>
            <a:pPr marL="171450" indent="-171450">
              <a:buFont typeface="Arial" panose="020B0604020202020204" pitchFamily="34" charset="0"/>
              <a:buChar char="•"/>
            </a:pPr>
            <a:r>
              <a:rPr lang="en-US" dirty="0"/>
              <a:t>This content in the box is</a:t>
            </a:r>
            <a:r>
              <a:rPr lang="en-US" baseline="0" dirty="0"/>
              <a:t> directly </a:t>
            </a:r>
            <a:r>
              <a:rPr lang="en-US" dirty="0"/>
              <a:t>from the HQP section of the </a:t>
            </a:r>
            <a:r>
              <a:rPr lang="en-US" b="1" dirty="0"/>
              <a:t>Discovery Grants Rating form</a:t>
            </a:r>
            <a:r>
              <a:rPr lang="en-US" dirty="0"/>
              <a:t> that the </a:t>
            </a:r>
            <a:r>
              <a:rPr lang="en-US" baseline="0" dirty="0"/>
              <a:t>reviewers will use to indicate how they score you and the main points to take into consideration when assigning that score </a:t>
            </a:r>
          </a:p>
          <a:p>
            <a:pPr marL="171450" indent="-171450">
              <a:buFont typeface="Arial" panose="020B0604020202020204" pitchFamily="34" charset="0"/>
              <a:buChar char="•"/>
            </a:pPr>
            <a:r>
              <a:rPr lang="en-US" baseline="0" dirty="0"/>
              <a:t>First I am going to discuss the Past Training component. </a:t>
            </a:r>
            <a:r>
              <a:rPr lang="en-US" b="1" baseline="0" dirty="0"/>
              <a:t>CLICK</a:t>
            </a:r>
          </a:p>
          <a:p>
            <a:pPr marL="171450" indent="-171450">
              <a:buFont typeface="Arial" panose="020B0604020202020204" pitchFamily="34" charset="0"/>
              <a:buChar char="•"/>
            </a:pPr>
            <a:endParaRPr lang="en-CA" b="1" baseline="0" dirty="0"/>
          </a:p>
          <a:p>
            <a:pPr marL="171450" indent="-171450">
              <a:buFont typeface="Arial" panose="020B0604020202020204" pitchFamily="34" charset="0"/>
              <a:buChar char="•"/>
            </a:pPr>
            <a:r>
              <a:rPr lang="en-CA" b="0" baseline="0" dirty="0"/>
              <a:t>If you are an established researcher or are renewing a DG this portion is fairly straight forward. Summarizing the numbers of UGs, grad students, PDFs,, etc. that you have supervised within the past 7 year window is always a good idea just to show the scope of your supervisory experience. You will want to Highlight the value-added components that your lab environment provides that supplement the student experience (such as special equipment, facilities, techniques, training programs). You should Discuss awards or accolades that past students have received and how many </a:t>
            </a:r>
            <a:r>
              <a:rPr lang="en-CA" b="0" baseline="0" dirty="0" err="1"/>
              <a:t>pubications</a:t>
            </a:r>
            <a:r>
              <a:rPr lang="en-CA" b="0" baseline="0" dirty="0"/>
              <a:t> or talks they have given. </a:t>
            </a:r>
            <a:r>
              <a:rPr lang="en-CA" b="0" baseline="0" dirty="0" err="1"/>
              <a:t>E..g</a:t>
            </a:r>
            <a:r>
              <a:rPr lang="en-CA" b="0" baseline="0" dirty="0"/>
              <a:t>, “past </a:t>
            </a:r>
            <a:r>
              <a:rPr lang="en-CA" b="0" baseline="0" dirty="0" err="1"/>
              <a:t>Hqp</a:t>
            </a:r>
            <a:r>
              <a:rPr lang="en-CA" b="0" baseline="0" dirty="0"/>
              <a:t> have </a:t>
            </a:r>
            <a:r>
              <a:rPr lang="en-CA" b="0" baseline="0" dirty="0" err="1"/>
              <a:t>pubished</a:t>
            </a:r>
            <a:r>
              <a:rPr lang="en-CA" b="0" baseline="0" dirty="0"/>
              <a:t> X papers in peer reviewed journals and given X conference talks/seminars”</a:t>
            </a:r>
          </a:p>
          <a:p>
            <a:pPr marL="171450" indent="-171450" algn="just">
              <a:buFont typeface="Arial" panose="020B0604020202020204" pitchFamily="34" charset="0"/>
              <a:buChar char="•"/>
            </a:pPr>
            <a:r>
              <a:rPr lang="en-CA" b="0" baseline="0" dirty="0"/>
              <a:t>If you are an ECR and don’t have much official supervisory experience, that’s ok – discuss all of the informal mentorship and supervision you have provided to students in past lab groups and provide specific examples of ways you have supported them. </a:t>
            </a:r>
            <a:endParaRPr lang="en-US" b="0" baseline="0" dirty="0"/>
          </a:p>
        </p:txBody>
      </p:sp>
      <p:sp>
        <p:nvSpPr>
          <p:cNvPr id="4" name="Slide Number Placeholder 3"/>
          <p:cNvSpPr>
            <a:spLocks noGrp="1"/>
          </p:cNvSpPr>
          <p:nvPr>
            <p:ph type="sldNum" sz="quarter" idx="10"/>
          </p:nvPr>
        </p:nvSpPr>
        <p:spPr/>
        <p:txBody>
          <a:bodyPr/>
          <a:lstStyle/>
          <a:p>
            <a:fld id="{0508EDAF-2046-0C41-8DCB-CB2CB6C57C7A}" type="slidenum">
              <a:rPr lang="en-US" smtClean="0"/>
              <a:pPr/>
              <a:t>10</a:t>
            </a:fld>
            <a:endParaRPr lang="en-US"/>
          </a:p>
        </p:txBody>
      </p:sp>
    </p:spTree>
    <p:extLst>
      <p:ext uri="{BB962C8B-B14F-4D97-AF65-F5344CB8AC3E}">
        <p14:creationId xmlns:p14="http://schemas.microsoft.com/office/powerpoint/2010/main" val="29148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Now I am going to discuss the second half of the HQP score, the proposed </a:t>
            </a:r>
            <a:r>
              <a:rPr lang="en-US" b="1" baseline="0" dirty="0"/>
              <a:t>Training Plan</a:t>
            </a:r>
            <a:r>
              <a:rPr lang="en-US" baseline="0" dirty="0"/>
              <a:t> for the duration of your proposed DG. This is where you outline your mentorship philosophy as well as what your various HQP are going to be responsible for. This section is important for everyone, but it is especially crucial if you are an ECR or if you feel your past contributions to HQP training was a bit weak. </a:t>
            </a:r>
            <a:r>
              <a:rPr lang="en-US" u="sng" baseline="0" dirty="0"/>
              <a:t>Here you have the opportunity to make that up by having a well-thought out and detailed plan for your HQP.</a:t>
            </a:r>
          </a:p>
          <a:p>
            <a:pPr marL="171450" indent="-171450">
              <a:buFont typeface="Arial" panose="020B0604020202020204" pitchFamily="34" charset="0"/>
              <a:buChar char="•"/>
            </a:pPr>
            <a:r>
              <a:rPr lang="en-US" u="none" baseline="0" dirty="0"/>
              <a:t>I recommend dividing this section of your proposal into two parts </a:t>
            </a:r>
            <a:r>
              <a:rPr lang="en-US" b="1" u="none" baseline="0" dirty="0"/>
              <a:t>CLICK</a:t>
            </a:r>
            <a:r>
              <a:rPr lang="en-US" u="none" baseline="0" dirty="0"/>
              <a:t>, and actually using these headings to make them clear and separate: First, your </a:t>
            </a:r>
            <a:r>
              <a:rPr lang="en-US" u="sng" baseline="0" dirty="0"/>
              <a:t>training philosophy</a:t>
            </a:r>
            <a:r>
              <a:rPr lang="en-US" u="none" baseline="0" dirty="0"/>
              <a:t> and second your </a:t>
            </a:r>
            <a:r>
              <a:rPr lang="en-US" u="sng" baseline="0" dirty="0"/>
              <a:t>research training plan.</a:t>
            </a:r>
          </a:p>
          <a:p>
            <a:pPr marL="0" indent="0">
              <a:buFont typeface="Arial" panose="020B0604020202020204" pitchFamily="34" charset="0"/>
              <a:buNone/>
            </a:pPr>
            <a:endParaRPr lang="en-US" u="sng" baseline="0" dirty="0"/>
          </a:p>
          <a:p>
            <a:pPr marL="0" indent="0">
              <a:buFont typeface="Arial" panose="020B0604020202020204" pitchFamily="34" charset="0"/>
              <a:buNone/>
            </a:pPr>
            <a:r>
              <a:rPr lang="en-US" u="sng" baseline="0" dirty="0"/>
              <a:t>Training </a:t>
            </a:r>
            <a:r>
              <a:rPr lang="en-US" u="sng" baseline="0" dirty="0" err="1"/>
              <a:t>philosphy</a:t>
            </a:r>
            <a:r>
              <a:rPr lang="en-US" u="sng" baseline="0" dirty="0"/>
              <a:t>;: CLICK</a:t>
            </a:r>
          </a:p>
          <a:p>
            <a:pPr marL="285750" indent="-285750">
              <a:buFont typeface="Arial" panose="020B0604020202020204" pitchFamily="34" charset="0"/>
              <a:buChar char="•"/>
            </a:pPr>
            <a:r>
              <a:rPr lang="en-US" sz="1200" b="0" dirty="0">
                <a:solidFill>
                  <a:srgbClr val="0070C0"/>
                </a:solidFill>
                <a:latin typeface="Calibri" panose="020F0502020204030204" pitchFamily="34" charset="0"/>
                <a:cs typeface="Calibri" panose="020F0502020204030204" pitchFamily="34" charset="0"/>
              </a:rPr>
              <a:t>Your approach to supervising students and mentorship</a:t>
            </a:r>
          </a:p>
          <a:p>
            <a:pPr marL="285750" indent="-285750">
              <a:buFont typeface="Arial" panose="020B0604020202020204" pitchFamily="34" charset="0"/>
              <a:buChar char="•"/>
            </a:pPr>
            <a:r>
              <a:rPr lang="en-US" sz="1200" b="0" dirty="0">
                <a:solidFill>
                  <a:srgbClr val="0070C0"/>
                </a:solidFill>
                <a:latin typeface="Calibri" panose="020F0502020204030204" pitchFamily="34" charset="0"/>
                <a:cs typeface="Calibri" panose="020F0502020204030204" pitchFamily="34" charset="0"/>
              </a:rPr>
              <a:t>Team building, frequent (virtual) interactions, pedagogical approaches </a:t>
            </a:r>
          </a:p>
          <a:p>
            <a:pPr marL="285750" indent="-285750">
              <a:buFont typeface="Arial" panose="020B0604020202020204" pitchFamily="34" charset="0"/>
              <a:buChar char="•"/>
            </a:pPr>
            <a:r>
              <a:rPr lang="en-US" sz="1200" b="0" dirty="0">
                <a:solidFill>
                  <a:srgbClr val="0070C0"/>
                </a:solidFill>
                <a:latin typeface="Calibri" panose="020F0502020204030204" pitchFamily="34" charset="0"/>
                <a:cs typeface="Calibri" panose="020F0502020204030204" pitchFamily="34" charset="0"/>
              </a:rPr>
              <a:t>Don’t just say you have weekly</a:t>
            </a:r>
            <a:r>
              <a:rPr lang="en-US" sz="1200" b="0" baseline="0" dirty="0">
                <a:solidFill>
                  <a:srgbClr val="0070C0"/>
                </a:solidFill>
                <a:latin typeface="Calibri" panose="020F0502020204030204" pitchFamily="34" charset="0"/>
                <a:cs typeface="Calibri" panose="020F0502020204030204" pitchFamily="34" charset="0"/>
              </a:rPr>
              <a:t> lab meetings</a:t>
            </a:r>
          </a:p>
          <a:p>
            <a:pPr marL="285750" indent="-285750">
              <a:buFont typeface="Arial" panose="020B0604020202020204" pitchFamily="34" charset="0"/>
              <a:buChar char="•"/>
            </a:pPr>
            <a:r>
              <a:rPr lang="en-US" sz="1200" b="0" baseline="0" dirty="0">
                <a:solidFill>
                  <a:srgbClr val="0070C0"/>
                </a:solidFill>
                <a:latin typeface="Calibri" panose="020F0502020204030204" pitchFamily="34" charset="0"/>
                <a:cs typeface="Calibri" panose="020F0502020204030204" pitchFamily="34" charset="0"/>
              </a:rPr>
              <a:t>This is also a place to discuss your EDI plan, which Tera is going to specifically talk about after I’m done with HQP, so I am not going to say anything about that</a:t>
            </a:r>
          </a:p>
          <a:p>
            <a:pPr marL="285750" indent="-285750">
              <a:buFont typeface="Arial" panose="020B0604020202020204" pitchFamily="34" charset="0"/>
              <a:buChar char="•"/>
            </a:pPr>
            <a:endParaRPr lang="en-US" sz="1200" b="0" baseline="0" dirty="0">
              <a:solidFill>
                <a:srgbClr val="0070C0"/>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sz="1200" b="0" u="sng" baseline="0" dirty="0">
                <a:solidFill>
                  <a:srgbClr val="0070C0"/>
                </a:solidFill>
                <a:latin typeface="Calibri" panose="020F0502020204030204" pitchFamily="34" charset="0"/>
                <a:cs typeface="Calibri" panose="020F0502020204030204" pitchFamily="34" charset="0"/>
              </a:rPr>
              <a:t>Research training plan: CLICK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solidFill>
                  <a:srgbClr val="0070C0"/>
                </a:solidFill>
                <a:latin typeface="Calibri" panose="020F0502020204030204" pitchFamily="34" charset="0"/>
                <a:cs typeface="Calibri" panose="020F0502020204030204" pitchFamily="34" charset="0"/>
              </a:rPr>
              <a:t>Here is where you layout exactly what your HQP are going to</a:t>
            </a:r>
            <a:r>
              <a:rPr lang="en-US" sz="1200" b="0" baseline="0" dirty="0">
                <a:solidFill>
                  <a:srgbClr val="0070C0"/>
                </a:solidFill>
                <a:latin typeface="Calibri" panose="020F0502020204030204" pitchFamily="34" charset="0"/>
                <a:cs typeface="Calibri" panose="020F0502020204030204" pitchFamily="34" charset="0"/>
              </a:rPr>
              <a:t> do relative to your proposed program</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a:solidFill>
                  <a:srgbClr val="0070C0"/>
                </a:solidFill>
                <a:latin typeface="Calibri" panose="020F0502020204030204" pitchFamily="34" charset="0"/>
                <a:cs typeface="Calibri" panose="020F0502020204030204" pitchFamily="34" charset="0"/>
              </a:rPr>
              <a:t>Don’t just say I will have one Masters and one PhD student, for example, and generally say that they will each be included in all aspects of the research process. </a:t>
            </a:r>
            <a:r>
              <a:rPr lang="en-US" sz="1200" b="0" i="1" baseline="0" dirty="0">
                <a:solidFill>
                  <a:srgbClr val="0070C0"/>
                </a:solidFill>
                <a:latin typeface="Calibri" panose="020F0502020204030204" pitchFamily="34" charset="0"/>
                <a:cs typeface="Calibri" panose="020F0502020204030204" pitchFamily="34" charset="0"/>
              </a:rPr>
              <a:t>I see this a lot and it’s not enough.</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baseline="0" dirty="0">
                <a:solidFill>
                  <a:srgbClr val="0070C0"/>
                </a:solidFill>
                <a:latin typeface="Calibri" panose="020F0502020204030204" pitchFamily="34" charset="0"/>
                <a:cs typeface="Calibri" panose="020F0502020204030204" pitchFamily="34" charset="0"/>
              </a:rPr>
              <a:t>You need to specifically link individual HQP to certain objectives for example, or if two HQP will work together on an objective or component you need to say that. It may seem obvious to you that you have laid out 4 short term objectives for your DG and you have 4 HQP, but it’s not obvious to readers. In this section you can relist your objectives and explicitly link individual HQP to them, along with the appropriate year or years. Explain exactly what they will be doing within each objective, and ensure that this information is mirrored in the methods section of your proposal document. Even including the HQP in parentheses when you are discussing the specific methods will be very helpful.</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baseline="0" dirty="0">
                <a:solidFill>
                  <a:srgbClr val="0070C0"/>
                </a:solidFill>
                <a:latin typeface="Calibri" panose="020F0502020204030204" pitchFamily="34" charset="0"/>
                <a:cs typeface="Calibri" panose="020F0502020204030204" pitchFamily="34" charset="0"/>
              </a:rPr>
              <a:t>It’s also helpful if you are requesting funds for a PHD or PDF do justify </a:t>
            </a:r>
            <a:r>
              <a:rPr lang="en-US" sz="1200" b="0" i="1" baseline="0" dirty="0">
                <a:solidFill>
                  <a:srgbClr val="0070C0"/>
                </a:solidFill>
                <a:latin typeface="Calibri" panose="020F0502020204030204" pitchFamily="34" charset="0"/>
                <a:cs typeface="Calibri" panose="020F0502020204030204" pitchFamily="34" charset="0"/>
              </a:rPr>
              <a:t>why </a:t>
            </a:r>
            <a:r>
              <a:rPr lang="en-US" sz="1200" b="0" i="0" baseline="0" dirty="0">
                <a:solidFill>
                  <a:srgbClr val="0070C0"/>
                </a:solidFill>
                <a:latin typeface="Calibri" panose="020F0502020204030204" pitchFamily="34" charset="0"/>
                <a:cs typeface="Calibri" panose="020F0502020204030204" pitchFamily="34" charset="0"/>
              </a:rPr>
              <a:t>you require that level of training as opposed to putting a MSc or a </a:t>
            </a:r>
            <a:r>
              <a:rPr lang="en-US" sz="1200" b="0" i="0" baseline="0" dirty="0" err="1">
                <a:solidFill>
                  <a:srgbClr val="0070C0"/>
                </a:solidFill>
                <a:latin typeface="Calibri" panose="020F0502020204030204" pitchFamily="34" charset="0"/>
                <a:cs typeface="Calibri" panose="020F0502020204030204" pitchFamily="34" charset="0"/>
              </a:rPr>
              <a:t>a</a:t>
            </a:r>
            <a:r>
              <a:rPr lang="en-US" sz="1200" b="0" i="0" baseline="0" dirty="0">
                <a:solidFill>
                  <a:srgbClr val="0070C0"/>
                </a:solidFill>
                <a:latin typeface="Calibri" panose="020F0502020204030204" pitchFamily="34" charset="0"/>
                <a:cs typeface="Calibri" panose="020F0502020204030204" pitchFamily="34" charset="0"/>
              </a:rPr>
              <a:t> summer student on </a:t>
            </a:r>
            <a:r>
              <a:rPr lang="en-US" sz="1200" b="0" i="0" baseline="0" dirty="0" err="1">
                <a:solidFill>
                  <a:srgbClr val="0070C0"/>
                </a:solidFill>
                <a:latin typeface="Calibri" panose="020F0502020204030204" pitchFamily="34" charset="0"/>
                <a:cs typeface="Calibri" panose="020F0502020204030204" pitchFamily="34" charset="0"/>
              </a:rPr>
              <a:t>it.And</a:t>
            </a:r>
            <a:r>
              <a:rPr lang="en-US" sz="1200" b="0" i="0" baseline="0" dirty="0">
                <a:solidFill>
                  <a:srgbClr val="0070C0"/>
                </a:solidFill>
                <a:latin typeface="Calibri" panose="020F0502020204030204" pitchFamily="34" charset="0"/>
                <a:cs typeface="Calibri" panose="020F0502020204030204" pitchFamily="34" charset="0"/>
              </a:rPr>
              <a:t> you should include that information in your budget justification as well.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baseline="0" dirty="0">
                <a:solidFill>
                  <a:srgbClr val="0070C0"/>
                </a:solidFill>
                <a:latin typeface="Calibri" panose="020F0502020204030204" pitchFamily="34" charset="0"/>
                <a:cs typeface="Calibri" panose="020F0502020204030204" pitchFamily="34" charset="0"/>
              </a:rPr>
              <a:t>LASTLY, Use names where possible. If you don’t know who your students will be saying MSc1 and MSc2 is fine, but if you already have a student in mind, use their names and put MSc1 in parentheses.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1" baseline="0" dirty="0">
              <a:solidFill>
                <a:srgbClr val="0070C0"/>
              </a:solidFill>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1200" b="0" u="none" dirty="0">
              <a:solidFill>
                <a:srgbClr val="0070C0"/>
              </a:solidFill>
            </a:endParaRPr>
          </a:p>
          <a:p>
            <a:pPr marL="171450" indent="-171450">
              <a:buFont typeface="Arial" panose="020B0604020202020204" pitchFamily="34" charset="0"/>
              <a:buChar char="•"/>
            </a:pPr>
            <a:endParaRPr lang="en-US" u="none" baseline="0" dirty="0"/>
          </a:p>
        </p:txBody>
      </p:sp>
      <p:sp>
        <p:nvSpPr>
          <p:cNvPr id="4" name="Slide Number Placeholder 3"/>
          <p:cNvSpPr>
            <a:spLocks noGrp="1"/>
          </p:cNvSpPr>
          <p:nvPr>
            <p:ph type="sldNum" sz="quarter" idx="10"/>
          </p:nvPr>
        </p:nvSpPr>
        <p:spPr/>
        <p:txBody>
          <a:bodyPr/>
          <a:lstStyle/>
          <a:p>
            <a:fld id="{0508EDAF-2046-0C41-8DCB-CB2CB6C57C7A}" type="slidenum">
              <a:rPr lang="en-US" smtClean="0"/>
              <a:pPr/>
              <a:t>11</a:t>
            </a:fld>
            <a:endParaRPr lang="en-US"/>
          </a:p>
        </p:txBody>
      </p:sp>
    </p:spTree>
    <p:extLst>
      <p:ext uri="{BB962C8B-B14F-4D97-AF65-F5344CB8AC3E}">
        <p14:creationId xmlns:p14="http://schemas.microsoft.com/office/powerpoint/2010/main" val="41546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08EDAF-2046-0C41-8DCB-CB2CB6C57C7A}" type="slidenum">
              <a:rPr kumimoji="0" lang="en-US" sz="1200" b="0" i="0" u="none" strike="noStrike" kern="1200" cap="none" spc="0" normalizeH="0" baseline="0" noProof="0" smtClean="0">
                <a:ln>
                  <a:noFill/>
                </a:ln>
                <a:solidFill>
                  <a:srgbClr val="000000"/>
                </a:solidFill>
                <a:effectLst/>
                <a:uLnTx/>
                <a:uFillTx/>
                <a:latin typeface="Time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10531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Decide your </a:t>
            </a:r>
            <a:r>
              <a:rPr lang="en-US" sz="1200" u="sng" dirty="0">
                <a:solidFill>
                  <a:schemeClr val="tx1"/>
                </a:solidFill>
              </a:rPr>
              <a:t>long-term goal</a:t>
            </a:r>
            <a:r>
              <a:rPr lang="en-US" sz="1200" dirty="0">
                <a:solidFill>
                  <a:schemeClr val="tx1"/>
                </a:solidFill>
              </a:rPr>
              <a:t> (15-20 year) and </a:t>
            </a:r>
            <a:r>
              <a:rPr lang="en-US" sz="1200" u="sng" dirty="0">
                <a:solidFill>
                  <a:schemeClr val="tx1"/>
                </a:solidFill>
              </a:rPr>
              <a:t>short-term objectives </a:t>
            </a:r>
            <a:r>
              <a:rPr lang="en-US" sz="1200" dirty="0">
                <a:solidFill>
                  <a:schemeClr val="tx1"/>
                </a:solidFill>
              </a:rPr>
              <a:t>(5 year) by the end of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As a reviewer, I got &gt;40 applications last year - 10 as R1. As an R1, I spend about 2 to 3 hours on each applicant and as a R4 or R5, about 30-45 minutes. Give me the info in “ready-to-use” form.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08EDAF-2046-0C41-8DCB-CB2CB6C57C7A}" type="slidenum">
              <a:rPr kumimoji="0" lang="en-US" sz="1200" b="0" i="0" u="none" strike="noStrike" kern="1200" cap="none" spc="0" normalizeH="0" baseline="0" noProof="0" smtClean="0">
                <a:ln>
                  <a:noFill/>
                </a:ln>
                <a:solidFill>
                  <a:srgbClr val="000000"/>
                </a:solidFill>
                <a:effectLst/>
                <a:uLnTx/>
                <a:uFillTx/>
                <a:latin typeface="Time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Tree>
    <p:extLst>
      <p:ext uri="{BB962C8B-B14F-4D97-AF65-F5344CB8AC3E}">
        <p14:creationId xmlns:p14="http://schemas.microsoft.com/office/powerpoint/2010/main" val="52440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FA282CC-328E-FB27-E543-2E3E1652FD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74212B14-0325-79CA-345C-F523703AA6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172" name="Slide Number Placeholder 3">
            <a:extLst>
              <a:ext uri="{FF2B5EF4-FFF2-40B4-BE49-F238E27FC236}">
                <a16:creationId xmlns:a16="http://schemas.microsoft.com/office/drawing/2014/main" id="{085CEEF7-56CE-AD84-8E1B-BA460192DA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5E0D0B9-6F90-4ECD-A6B0-4FD05102BE21}"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08EDAF-2046-0C41-8DCB-CB2CB6C57C7A}" type="slidenum">
              <a:rPr kumimoji="0" lang="en-US" sz="1200" b="0" i="0" u="none" strike="noStrike" kern="1200" cap="none" spc="0" normalizeH="0" baseline="0" noProof="0" smtClean="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24452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08EDAF-2046-0C41-8DCB-CB2CB6C57C7A}" type="slidenum">
              <a:rPr kumimoji="0" lang="en-US" sz="1200" b="0" i="0" u="none" strike="noStrike" kern="1200" cap="none" spc="0" normalizeH="0" baseline="0" noProof="0" smtClean="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52440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1662" y="1524000"/>
            <a:ext cx="3817938"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495800" y="1524000"/>
            <a:ext cx="38100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itle 1"/>
          <p:cNvSpPr>
            <a:spLocks noGrp="1"/>
          </p:cNvSpPr>
          <p:nvPr>
            <p:ph type="title"/>
          </p:nvPr>
        </p:nvSpPr>
        <p:spPr>
          <a:xfrm>
            <a:off x="457200" y="609600"/>
            <a:ext cx="8229600" cy="685800"/>
          </a:xfrm>
        </p:spPr>
        <p:txBody>
          <a:bodyPr/>
          <a:lstStyle>
            <a:lvl1pPr>
              <a:defRPr/>
            </a:lvl1pPr>
          </a:lstStyle>
          <a:p>
            <a:r>
              <a:rPr lang="en-CA"/>
              <a:t>Click to edit Master title style</a:t>
            </a:r>
            <a:endParaRPr lang="en-US"/>
          </a:p>
        </p:txBody>
      </p:sp>
    </p:spTree>
    <p:extLst>
      <p:ext uri="{BB962C8B-B14F-4D97-AF65-F5344CB8AC3E}">
        <p14:creationId xmlns:p14="http://schemas.microsoft.com/office/powerpoint/2010/main" val="246283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428750"/>
            <a:ext cx="4040188" cy="4762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dirty="0"/>
              <a:t>Click to edit Master text styles</a:t>
            </a:r>
          </a:p>
        </p:txBody>
      </p:sp>
      <p:sp>
        <p:nvSpPr>
          <p:cNvPr id="4" name="Content Placeholder 3"/>
          <p:cNvSpPr>
            <a:spLocks noGrp="1"/>
          </p:cNvSpPr>
          <p:nvPr>
            <p:ph sz="half" idx="2"/>
          </p:nvPr>
        </p:nvSpPr>
        <p:spPr>
          <a:xfrm>
            <a:off x="457200" y="1905000"/>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428750"/>
            <a:ext cx="4041775" cy="47625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CA" dirty="0"/>
              <a:t>Click to edit Master text styles</a:t>
            </a:r>
          </a:p>
        </p:txBody>
      </p:sp>
      <p:sp>
        <p:nvSpPr>
          <p:cNvPr id="6" name="Content Placeholder 5"/>
          <p:cNvSpPr>
            <a:spLocks noGrp="1"/>
          </p:cNvSpPr>
          <p:nvPr>
            <p:ph sz="quarter" idx="4"/>
          </p:nvPr>
        </p:nvSpPr>
        <p:spPr>
          <a:xfrm>
            <a:off x="4645026" y="19161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333558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Tree>
    <p:extLst>
      <p:ext uri="{BB962C8B-B14F-4D97-AF65-F5344CB8AC3E}">
        <p14:creationId xmlns:p14="http://schemas.microsoft.com/office/powerpoint/2010/main" val="313847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36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00"/>
            <a:ext cx="3008313" cy="914400"/>
          </a:xfrm>
        </p:spPr>
        <p:txBody>
          <a:bodyPr anchor="b"/>
          <a:lstStyle>
            <a:lvl1pPr algn="l">
              <a:defRPr sz="1500" b="1"/>
            </a:lvl1pPr>
          </a:lstStyle>
          <a:p>
            <a:r>
              <a:rPr lang="en-CA" dirty="0"/>
              <a:t>Click to edit Master title style</a:t>
            </a:r>
            <a:endParaRPr lang="en-US" dirty="0"/>
          </a:p>
        </p:txBody>
      </p:sp>
      <p:sp>
        <p:nvSpPr>
          <p:cNvPr id="3" name="Content Placeholder 2"/>
          <p:cNvSpPr>
            <a:spLocks noGrp="1"/>
          </p:cNvSpPr>
          <p:nvPr>
            <p:ph idx="1"/>
          </p:nvPr>
        </p:nvSpPr>
        <p:spPr>
          <a:xfrm>
            <a:off x="3575050" y="762002"/>
            <a:ext cx="5111750" cy="53641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676402"/>
            <a:ext cx="3008313" cy="44497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CA"/>
              <a:t>Click to edit Master text styles</a:t>
            </a:r>
          </a:p>
        </p:txBody>
      </p:sp>
    </p:spTree>
    <p:extLst>
      <p:ext uri="{BB962C8B-B14F-4D97-AF65-F5344CB8AC3E}">
        <p14:creationId xmlns:p14="http://schemas.microsoft.com/office/powerpoint/2010/main" val="347779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CA"/>
              <a:t>Click to edit Master text styles</a:t>
            </a:r>
          </a:p>
        </p:txBody>
      </p:sp>
    </p:spTree>
    <p:extLst>
      <p:ext uri="{BB962C8B-B14F-4D97-AF65-F5344CB8AC3E}">
        <p14:creationId xmlns:p14="http://schemas.microsoft.com/office/powerpoint/2010/main" val="2907623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648413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8801" y="1066800"/>
            <a:ext cx="1946275" cy="51816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066800" y="1066800"/>
            <a:ext cx="5689600" cy="51816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175380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1a_Title and Content w/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baseline="0"/>
            </a:lvl2pPr>
            <a:lvl3pPr>
              <a:defRPr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166256" y="217844"/>
            <a:ext cx="8811491" cy="379207"/>
          </a:xfrm>
        </p:spPr>
        <p:txBody>
          <a:bodyPr anchor="b" anchorCtr="0"/>
          <a:lstStyle>
            <a:lvl1pPr>
              <a:defRPr sz="1324" b="1" i="1">
                <a:latin typeface="Arial Narrow"/>
              </a:defRPr>
            </a:lvl1pPr>
          </a:lstStyle>
          <a:p>
            <a:pPr lvl="0"/>
            <a:r>
              <a:rPr lang="en-US"/>
              <a:t>Click to edit Master text styles</a:t>
            </a:r>
          </a:p>
        </p:txBody>
      </p:sp>
      <p:sp>
        <p:nvSpPr>
          <p:cNvPr id="4" name="Slide Number Placeholder 3"/>
          <p:cNvSpPr>
            <a:spLocks noGrp="1"/>
          </p:cNvSpPr>
          <p:nvPr>
            <p:ph type="sldNum" sz="quarter" idx="15"/>
          </p:nvPr>
        </p:nvSpPr>
        <p:spPr>
          <a:xfrm>
            <a:off x="440575" y="6373906"/>
            <a:ext cx="548640" cy="365592"/>
          </a:xfrm>
          <a:prstGeom prst="rect">
            <a:avLst/>
          </a:prstGeom>
        </p:spPr>
        <p:txBody>
          <a:bodyPr/>
          <a:lstStyle/>
          <a:p>
            <a:fld id="{D442FEC2-C4C0-684E-9C0D-AAB39C335FE4}" type="slidenum">
              <a:rPr lang="en-US" smtClean="0"/>
              <a:pPr/>
              <a:t>‹#›</a:t>
            </a:fld>
            <a:endParaRPr lang="en-US" dirty="0"/>
          </a:p>
        </p:txBody>
      </p:sp>
    </p:spTree>
    <p:extLst>
      <p:ext uri="{BB962C8B-B14F-4D97-AF65-F5344CB8AC3E}">
        <p14:creationId xmlns:p14="http://schemas.microsoft.com/office/powerpoint/2010/main" val="1688760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2039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58585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78235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53825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74064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197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585858"/>
                </a:solidFill>
                <a:latin typeface="Calibri"/>
                <a:cs typeface="Calibri"/>
              </a:defRPr>
            </a:lvl1pPr>
          </a:lstStyle>
          <a:p>
            <a:endParaRPr/>
          </a:p>
        </p:txBody>
      </p:sp>
      <p:sp>
        <p:nvSpPr>
          <p:cNvPr id="3" name="Holder 3"/>
          <p:cNvSpPr>
            <a:spLocks noGrp="1"/>
          </p:cNvSpPr>
          <p:nvPr>
            <p:ph sz="half" idx="2"/>
          </p:nvPr>
        </p:nvSpPr>
        <p:spPr>
          <a:xfrm>
            <a:off x="405765" y="1241869"/>
            <a:ext cx="3861435" cy="4563745"/>
          </a:xfrm>
          <a:prstGeom prst="rect">
            <a:avLst/>
          </a:prstGeom>
        </p:spPr>
        <p:txBody>
          <a:bodyPr wrap="square" lIns="0" tIns="0" rIns="0" bIns="0">
            <a:spAutoFit/>
          </a:bodyPr>
          <a:lstStyle>
            <a:lvl1pPr>
              <a:defRPr sz="2050" b="1" i="0" u="sng">
                <a:solidFill>
                  <a:schemeClr val="tx1"/>
                </a:solidFill>
                <a:latin typeface="Calibri"/>
                <a:cs typeface="Calibri"/>
              </a:defRPr>
            </a:lvl1pPr>
          </a:lstStyle>
          <a:p>
            <a:endParaRPr/>
          </a:p>
        </p:txBody>
      </p:sp>
      <p:sp>
        <p:nvSpPr>
          <p:cNvPr id="4" name="Holder 4"/>
          <p:cNvSpPr>
            <a:spLocks noGrp="1"/>
          </p:cNvSpPr>
          <p:nvPr>
            <p:ph sz="half" idx="3"/>
          </p:nvPr>
        </p:nvSpPr>
        <p:spPr>
          <a:xfrm>
            <a:off x="4691634" y="1317561"/>
            <a:ext cx="3941445" cy="4022725"/>
          </a:xfrm>
          <a:prstGeom prst="rect">
            <a:avLst/>
          </a:prstGeom>
        </p:spPr>
        <p:txBody>
          <a:bodyPr wrap="square" lIns="0" tIns="0" rIns="0" bIns="0">
            <a:spAutoFit/>
          </a:bodyPr>
          <a:lstStyle>
            <a:lvl1pPr>
              <a:defRPr sz="1100" b="0" i="1">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5740399"/>
            <a:ext cx="9143999" cy="1117598"/>
          </a:xfrm>
          <a:prstGeom prst="rect">
            <a:avLst/>
          </a:prstGeom>
        </p:spPr>
      </p:pic>
      <p:pic>
        <p:nvPicPr>
          <p:cNvPr id="17" name="bg object 17"/>
          <p:cNvPicPr/>
          <p:nvPr/>
        </p:nvPicPr>
        <p:blipFill>
          <a:blip r:embed="rId3" cstate="print"/>
          <a:stretch>
            <a:fillRect/>
          </a:stretch>
        </p:blipFill>
        <p:spPr>
          <a:xfrm>
            <a:off x="0" y="0"/>
            <a:ext cx="9143999" cy="690879"/>
          </a:xfrm>
          <a:prstGeom prst="rect">
            <a:avLst/>
          </a:prstGeom>
        </p:spPr>
      </p:pic>
      <p:sp>
        <p:nvSpPr>
          <p:cNvPr id="2" name="Holder 2"/>
          <p:cNvSpPr>
            <a:spLocks noGrp="1"/>
          </p:cNvSpPr>
          <p:nvPr>
            <p:ph type="title"/>
          </p:nvPr>
        </p:nvSpPr>
        <p:spPr/>
        <p:txBody>
          <a:bodyPr lIns="0" tIns="0" rIns="0" bIns="0"/>
          <a:lstStyle>
            <a:lvl1pPr>
              <a:defRPr sz="2800" b="1" i="0">
                <a:solidFill>
                  <a:srgbClr val="58585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5740399"/>
            <a:ext cx="9143999" cy="1117598"/>
          </a:xfrm>
          <a:prstGeom prst="rect">
            <a:avLst/>
          </a:prstGeom>
        </p:spPr>
      </p:pic>
      <p:pic>
        <p:nvPicPr>
          <p:cNvPr id="17" name="bg object 17"/>
          <p:cNvPicPr/>
          <p:nvPr/>
        </p:nvPicPr>
        <p:blipFill>
          <a:blip r:embed="rId3" cstate="print"/>
          <a:stretch>
            <a:fillRect/>
          </a:stretch>
        </p:blipFill>
        <p:spPr>
          <a:xfrm>
            <a:off x="0" y="0"/>
            <a:ext cx="9143999" cy="690879"/>
          </a:xfrm>
          <a:prstGeom prst="rect">
            <a:avLst/>
          </a:prstGeom>
        </p:spPr>
      </p:pic>
      <p:pic>
        <p:nvPicPr>
          <p:cNvPr id="18" name="bg object 18"/>
          <p:cNvPicPr/>
          <p:nvPr/>
        </p:nvPicPr>
        <p:blipFill>
          <a:blip r:embed="rId4" cstate="print"/>
          <a:stretch>
            <a:fillRect/>
          </a:stretch>
        </p:blipFill>
        <p:spPr>
          <a:xfrm>
            <a:off x="233680" y="203200"/>
            <a:ext cx="1676400" cy="36576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1a_Title and Content w/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baseline="0"/>
            </a:lvl2pPr>
            <a:lvl3pPr>
              <a:defRPr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166255" y="217842"/>
            <a:ext cx="8811491" cy="379207"/>
          </a:xfrm>
        </p:spPr>
        <p:txBody>
          <a:bodyPr anchor="b" anchorCtr="0"/>
          <a:lstStyle>
            <a:lvl1pPr>
              <a:defRPr sz="1765" b="1" i="1">
                <a:latin typeface="Arial Narrow"/>
              </a:defRPr>
            </a:lvl1pPr>
          </a:lstStyle>
          <a:p>
            <a:pPr lvl="0"/>
            <a:r>
              <a:rPr lang="en-US"/>
              <a:t>Click to edit Master text styles</a:t>
            </a:r>
          </a:p>
        </p:txBody>
      </p:sp>
      <p:sp>
        <p:nvSpPr>
          <p:cNvPr id="4" name="Slide Number Placeholder 3"/>
          <p:cNvSpPr>
            <a:spLocks noGrp="1"/>
          </p:cNvSpPr>
          <p:nvPr>
            <p:ph type="sldNum" sz="quarter" idx="15"/>
          </p:nvPr>
        </p:nvSpPr>
        <p:spPr>
          <a:xfrm>
            <a:off x="440575" y="6373906"/>
            <a:ext cx="548640" cy="365592"/>
          </a:xfrm>
          <a:prstGeom prst="rect">
            <a:avLst/>
          </a:prstGeom>
        </p:spPr>
        <p:txBody>
          <a:bodyPr/>
          <a:lstStyle/>
          <a:p>
            <a:fld id="{D442FEC2-C4C0-684E-9C0D-AAB39C335FE4}" type="slidenum">
              <a:rPr lang="en-US" smtClean="0"/>
              <a:pPr/>
              <a:t>‹#›</a:t>
            </a:fld>
            <a:endParaRPr lang="en-US" dirty="0"/>
          </a:p>
        </p:txBody>
      </p:sp>
    </p:spTree>
    <p:extLst>
      <p:ext uri="{BB962C8B-B14F-4D97-AF65-F5344CB8AC3E}">
        <p14:creationId xmlns:p14="http://schemas.microsoft.com/office/powerpoint/2010/main" val="24585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descr="lower_img_Cov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80513" cy="363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8494714" y="5318125"/>
            <a:ext cx="184731" cy="300082"/>
          </a:xfrm>
          <a:prstGeom prst="rect">
            <a:avLst/>
          </a:prstGeom>
          <a:noFill/>
          <a:ln w="9525">
            <a:noFill/>
            <a:miter lim="800000"/>
            <a:headEnd/>
            <a:tailEnd/>
          </a:ln>
          <a:effectLst/>
        </p:spPr>
        <p:txBody>
          <a:bodyPr wrap="none">
            <a:spAutoFit/>
          </a:bodyPr>
          <a:lstStyle/>
          <a:p>
            <a:pPr>
              <a:defRPr/>
            </a:pPr>
            <a:endParaRPr lang="en-US" sz="1350">
              <a:ea typeface="+mn-ea"/>
              <a:cs typeface="+mn-cs"/>
            </a:endParaRPr>
          </a:p>
        </p:txBody>
      </p:sp>
      <p:pic>
        <p:nvPicPr>
          <p:cNvPr id="6" name="Picture 11" descr="Usask-Logo-70K.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10400" y="1676402"/>
            <a:ext cx="1828800"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762000" y="2362200"/>
            <a:ext cx="8027988" cy="990600"/>
          </a:xfrm>
          <a:effectLst/>
        </p:spPr>
        <p:txBody>
          <a:bodyPr/>
          <a:lstStyle>
            <a:lvl1pPr algn="l">
              <a:defRPr sz="3600" b="1" i="0">
                <a:solidFill>
                  <a:schemeClr val="accent4">
                    <a:lumMod val="65000"/>
                    <a:lumOff val="35000"/>
                  </a:schemeClr>
                </a:solidFill>
                <a:latin typeface="Calibri"/>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62000" y="3200400"/>
            <a:ext cx="8032750" cy="685800"/>
          </a:xfrm>
          <a:effectLst/>
        </p:spPr>
        <p:txBody>
          <a:bodyPr/>
          <a:lstStyle>
            <a:lvl1pPr marL="0" indent="0" algn="l">
              <a:buFont typeface="Wingdings" pitchFamily="-108" charset="2"/>
              <a:buNone/>
              <a:defRPr sz="1800">
                <a:solidFill>
                  <a:schemeClr val="tx1"/>
                </a:solidFill>
                <a:latin typeface="Calibri"/>
                <a:cs typeface="Calibri"/>
              </a:defRPr>
            </a:lvl1pPr>
          </a:lstStyle>
          <a:p>
            <a:r>
              <a:rPr lang="en-CA" dirty="0"/>
              <a:t>Click to edit Master subtitle style</a:t>
            </a:r>
          </a:p>
        </p:txBody>
      </p:sp>
    </p:spTree>
    <p:extLst>
      <p:ext uri="{BB962C8B-B14F-4D97-AF65-F5344CB8AC3E}">
        <p14:creationId xmlns:p14="http://schemas.microsoft.com/office/powerpoint/2010/main" val="68991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228601" y="1600200"/>
            <a:ext cx="8550275" cy="4495800"/>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29441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CA"/>
              <a:t>Click to edit Master text styles</a:t>
            </a:r>
          </a:p>
        </p:txBody>
      </p:sp>
    </p:spTree>
    <p:extLst>
      <p:ext uri="{BB962C8B-B14F-4D97-AF65-F5344CB8AC3E}">
        <p14:creationId xmlns:p14="http://schemas.microsoft.com/office/powerpoint/2010/main" val="137471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5.jpe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5740399"/>
            <a:ext cx="9143999" cy="1117598"/>
          </a:xfrm>
          <a:prstGeom prst="rect">
            <a:avLst/>
          </a:prstGeom>
        </p:spPr>
      </p:pic>
      <p:sp>
        <p:nvSpPr>
          <p:cNvPr id="2" name="Holder 2"/>
          <p:cNvSpPr>
            <a:spLocks noGrp="1"/>
          </p:cNvSpPr>
          <p:nvPr>
            <p:ph type="title"/>
          </p:nvPr>
        </p:nvSpPr>
        <p:spPr>
          <a:xfrm>
            <a:off x="1273810" y="669353"/>
            <a:ext cx="6669405" cy="452755"/>
          </a:xfrm>
          <a:prstGeom prst="rect">
            <a:avLst/>
          </a:prstGeom>
        </p:spPr>
        <p:txBody>
          <a:bodyPr wrap="square" lIns="0" tIns="0" rIns="0" bIns="0">
            <a:spAutoFit/>
          </a:bodyPr>
          <a:lstStyle>
            <a:lvl1pPr>
              <a:defRPr sz="2800" b="1" i="0">
                <a:solidFill>
                  <a:srgbClr val="585858"/>
                </a:solidFill>
                <a:latin typeface="Calibri"/>
                <a:cs typeface="Calibri"/>
              </a:defRPr>
            </a:lvl1pPr>
          </a:lstStyle>
          <a:p>
            <a:endParaRPr/>
          </a:p>
        </p:txBody>
      </p:sp>
      <p:sp>
        <p:nvSpPr>
          <p:cNvPr id="3" name="Holder 3"/>
          <p:cNvSpPr>
            <a:spLocks noGrp="1"/>
          </p:cNvSpPr>
          <p:nvPr>
            <p:ph type="body" idx="1"/>
          </p:nvPr>
        </p:nvSpPr>
        <p:spPr>
          <a:xfrm>
            <a:off x="204470" y="1310322"/>
            <a:ext cx="8506460" cy="4573905"/>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9"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8" descr="lower_img_Blank.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5743575"/>
            <a:ext cx="9180513" cy="1119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7" descr="upper_img_Blank.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 y="0"/>
            <a:ext cx="9161463"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228601" y="838200"/>
            <a:ext cx="85502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228601" y="1600200"/>
            <a:ext cx="855027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txBox="1">
            <a:spLocks noChangeArrowheads="1"/>
          </p:cNvSpPr>
          <p:nvPr userDrawn="1"/>
        </p:nvSpPr>
        <p:spPr bwMode="auto">
          <a:xfrm>
            <a:off x="3505201" y="6011863"/>
            <a:ext cx="5349875" cy="228600"/>
          </a:xfrm>
          <a:prstGeom prst="rect">
            <a:avLst/>
          </a:prstGeom>
          <a:noFill/>
          <a:ln w="9525">
            <a:noFill/>
            <a:miter lim="800000"/>
            <a:headEnd/>
            <a:tailEnd/>
          </a:ln>
        </p:spPr>
        <p:txBody>
          <a:bodyPr anchor="ctr"/>
          <a:lstStyle/>
          <a:p>
            <a:pPr algn="r">
              <a:defRPr/>
            </a:pPr>
            <a:r>
              <a:rPr lang="en-US" sz="1500" dirty="0" err="1">
                <a:solidFill>
                  <a:srgbClr val="FFFFFF"/>
                </a:solidFill>
                <a:latin typeface="Calibri" charset="0"/>
                <a:ea typeface="Calibri" charset="0"/>
                <a:cs typeface="Calibri" charset="0"/>
              </a:rPr>
              <a:t>www.usask.ca</a:t>
            </a:r>
            <a:endParaRPr lang="en-US" sz="1500" dirty="0">
              <a:solidFill>
                <a:srgbClr val="FFFFFF"/>
              </a:solidFill>
              <a:latin typeface="Calibri" charset="0"/>
              <a:ea typeface="Calibri" charset="0"/>
              <a:cs typeface="Calibri" charset="0"/>
            </a:endParaRPr>
          </a:p>
        </p:txBody>
      </p:sp>
      <p:pic>
        <p:nvPicPr>
          <p:cNvPr id="1031" name="Picture 13" descr="Usask-Logo-70K.pn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8600" y="198438"/>
            <a:ext cx="1676400"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9470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rtl="0" eaLnBrk="0" fontAlgn="base" hangingPunct="0">
        <a:spcBef>
          <a:spcPct val="0"/>
        </a:spcBef>
        <a:spcAft>
          <a:spcPct val="0"/>
        </a:spcAft>
        <a:defRPr sz="3300">
          <a:solidFill>
            <a:srgbClr val="595959"/>
          </a:solidFill>
          <a:latin typeface="Calibri"/>
          <a:ea typeface="ＭＳ Ｐゴシック" pitchFamily="-108" charset="-128"/>
          <a:cs typeface="Calibri"/>
        </a:defRPr>
      </a:lvl1pPr>
      <a:lvl2pPr algn="l" rtl="0" eaLnBrk="0" fontAlgn="base" hangingPunct="0">
        <a:spcBef>
          <a:spcPct val="0"/>
        </a:spcBef>
        <a:spcAft>
          <a:spcPct val="0"/>
        </a:spcAft>
        <a:defRPr sz="3300">
          <a:solidFill>
            <a:srgbClr val="595959"/>
          </a:solidFill>
          <a:latin typeface="Calibri"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300">
          <a:solidFill>
            <a:srgbClr val="595959"/>
          </a:solidFill>
          <a:latin typeface="Calibri"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300">
          <a:solidFill>
            <a:srgbClr val="595959"/>
          </a:solidFill>
          <a:latin typeface="Calibri"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300">
          <a:solidFill>
            <a:srgbClr val="595959"/>
          </a:solidFill>
          <a:latin typeface="Calibri" pitchFamily="-108" charset="0"/>
          <a:ea typeface="ＭＳ Ｐゴシック" pitchFamily="-108" charset="-128"/>
          <a:cs typeface="ＭＳ Ｐゴシック" pitchFamily="-108" charset="-128"/>
        </a:defRPr>
      </a:lvl5pPr>
      <a:lvl6pPr marL="342900" algn="l" rtl="0" fontAlgn="base">
        <a:spcBef>
          <a:spcPct val="0"/>
        </a:spcBef>
        <a:spcAft>
          <a:spcPct val="0"/>
        </a:spcAft>
        <a:defRPr sz="2400" b="1">
          <a:solidFill>
            <a:srgbClr val="FFFFFF"/>
          </a:solidFill>
          <a:latin typeface="Arial Black" pitchFamily="-108" charset="0"/>
        </a:defRPr>
      </a:lvl6pPr>
      <a:lvl7pPr marL="685800" algn="l" rtl="0" fontAlgn="base">
        <a:spcBef>
          <a:spcPct val="0"/>
        </a:spcBef>
        <a:spcAft>
          <a:spcPct val="0"/>
        </a:spcAft>
        <a:defRPr sz="2400" b="1">
          <a:solidFill>
            <a:srgbClr val="FFFFFF"/>
          </a:solidFill>
          <a:latin typeface="Arial Black" pitchFamily="-108" charset="0"/>
        </a:defRPr>
      </a:lvl7pPr>
      <a:lvl8pPr marL="1028700" algn="l" rtl="0" fontAlgn="base">
        <a:spcBef>
          <a:spcPct val="0"/>
        </a:spcBef>
        <a:spcAft>
          <a:spcPct val="0"/>
        </a:spcAft>
        <a:defRPr sz="2400" b="1">
          <a:solidFill>
            <a:srgbClr val="FFFFFF"/>
          </a:solidFill>
          <a:latin typeface="Arial Black" pitchFamily="-108" charset="0"/>
        </a:defRPr>
      </a:lvl8pPr>
      <a:lvl9pPr marL="1371600" algn="l" rtl="0" fontAlgn="base">
        <a:spcBef>
          <a:spcPct val="0"/>
        </a:spcBef>
        <a:spcAft>
          <a:spcPct val="0"/>
        </a:spcAft>
        <a:defRPr sz="2400" b="1">
          <a:solidFill>
            <a:srgbClr val="FFFFFF"/>
          </a:solidFill>
          <a:latin typeface="Arial Black" pitchFamily="-108" charset="0"/>
        </a:defRPr>
      </a:lvl9pPr>
    </p:titleStyle>
    <p:bodyStyle>
      <a:lvl1pPr marL="202406" indent="-202406" algn="l" rtl="0" eaLnBrk="0" fontAlgn="base" hangingPunct="0">
        <a:spcBef>
          <a:spcPct val="20000"/>
        </a:spcBef>
        <a:spcAft>
          <a:spcPct val="0"/>
        </a:spcAft>
        <a:buSzPct val="75000"/>
        <a:buFont typeface="Wingdings" charset="0"/>
        <a:buChar char="§"/>
        <a:defRPr sz="2400">
          <a:solidFill>
            <a:srgbClr val="000000"/>
          </a:solidFill>
          <a:latin typeface="Calibri"/>
          <a:ea typeface="ＭＳ Ｐゴシック" pitchFamily="-108" charset="-128"/>
          <a:cs typeface="Calibri"/>
        </a:defRPr>
      </a:lvl1pPr>
      <a:lvl2pPr marL="685800" indent="-342900" algn="l" rtl="0" eaLnBrk="0" fontAlgn="base" hangingPunct="0">
        <a:spcBef>
          <a:spcPct val="20000"/>
        </a:spcBef>
        <a:spcAft>
          <a:spcPct val="0"/>
        </a:spcAft>
        <a:buClrTx/>
        <a:buSzPct val="100000"/>
        <a:buFont typeface="Arial"/>
        <a:buChar char="•"/>
        <a:defRPr sz="2100">
          <a:solidFill>
            <a:srgbClr val="000000"/>
          </a:solidFill>
          <a:latin typeface="Calibri"/>
          <a:ea typeface="ＭＳ Ｐゴシック" pitchFamily="-108" charset="-128"/>
          <a:cs typeface="Calibri"/>
        </a:defRPr>
      </a:lvl2pPr>
      <a:lvl3pPr marL="1028700" indent="-342900" algn="l" rtl="0" eaLnBrk="0" fontAlgn="base" hangingPunct="0">
        <a:spcBef>
          <a:spcPct val="20000"/>
        </a:spcBef>
        <a:spcAft>
          <a:spcPct val="0"/>
        </a:spcAft>
        <a:buClrTx/>
        <a:buSzPct val="100000"/>
        <a:buFont typeface="Arial"/>
        <a:buChar char="•"/>
        <a:defRPr sz="1800">
          <a:solidFill>
            <a:srgbClr val="000000"/>
          </a:solidFill>
          <a:latin typeface="Calibri"/>
          <a:ea typeface="ＭＳ Ｐゴシック" pitchFamily="-108" charset="-128"/>
          <a:cs typeface="Calibri"/>
        </a:defRPr>
      </a:lvl3pPr>
      <a:lvl4pPr marL="1314450" indent="-285750" algn="l" rtl="0" eaLnBrk="0" fontAlgn="base" hangingPunct="0">
        <a:spcBef>
          <a:spcPct val="20000"/>
        </a:spcBef>
        <a:spcAft>
          <a:spcPct val="0"/>
        </a:spcAft>
        <a:buClrTx/>
        <a:buSzPct val="100000"/>
        <a:buFont typeface="Arial"/>
        <a:buChar char="•"/>
        <a:defRPr sz="1500">
          <a:solidFill>
            <a:srgbClr val="000000"/>
          </a:solidFill>
          <a:latin typeface="Calibri"/>
          <a:ea typeface="ＭＳ Ｐゴシック" pitchFamily="-108" charset="-128"/>
          <a:cs typeface="Calibri"/>
        </a:defRPr>
      </a:lvl4pPr>
      <a:lvl5pPr marL="1657350" indent="-285750" algn="l" rtl="0" eaLnBrk="0" fontAlgn="base" hangingPunct="0">
        <a:spcBef>
          <a:spcPct val="20000"/>
        </a:spcBef>
        <a:spcAft>
          <a:spcPct val="0"/>
        </a:spcAft>
        <a:buClrTx/>
        <a:buSzPct val="100000"/>
        <a:buFont typeface="Arial"/>
        <a:buChar char="•"/>
        <a:defRPr sz="1350">
          <a:solidFill>
            <a:srgbClr val="000000"/>
          </a:solidFill>
          <a:latin typeface="Calibri"/>
          <a:ea typeface="ＭＳ Ｐゴシック" pitchFamily="-108" charset="-128"/>
          <a:cs typeface="Calibri"/>
        </a:defRPr>
      </a:lvl5pPr>
      <a:lvl6pPr marL="2000250" indent="-285750" algn="l" rtl="0" fontAlgn="base">
        <a:spcBef>
          <a:spcPct val="20000"/>
        </a:spcBef>
        <a:spcAft>
          <a:spcPct val="0"/>
        </a:spcAft>
        <a:buFont typeface="Times" pitchFamily="-108" charset="0"/>
        <a:buChar char="•"/>
        <a:defRPr sz="1500">
          <a:solidFill>
            <a:srgbClr val="FFFFFF"/>
          </a:solidFill>
          <a:latin typeface="Georgia" pitchFamily="-108" charset="0"/>
          <a:ea typeface="ＭＳ Ｐゴシック" pitchFamily="-108" charset="-128"/>
        </a:defRPr>
      </a:lvl6pPr>
      <a:lvl7pPr marL="2343150" indent="-285750" algn="l" rtl="0" fontAlgn="base">
        <a:spcBef>
          <a:spcPct val="20000"/>
        </a:spcBef>
        <a:spcAft>
          <a:spcPct val="0"/>
        </a:spcAft>
        <a:buFont typeface="Times" pitchFamily="-108" charset="0"/>
        <a:buChar char="•"/>
        <a:defRPr sz="1500">
          <a:solidFill>
            <a:srgbClr val="FFFFFF"/>
          </a:solidFill>
          <a:latin typeface="Georgia" pitchFamily="-108" charset="0"/>
          <a:ea typeface="ＭＳ Ｐゴシック" pitchFamily="-108" charset="-128"/>
        </a:defRPr>
      </a:lvl7pPr>
      <a:lvl8pPr marL="2686050" indent="-285750" algn="l" rtl="0" fontAlgn="base">
        <a:spcBef>
          <a:spcPct val="20000"/>
        </a:spcBef>
        <a:spcAft>
          <a:spcPct val="0"/>
        </a:spcAft>
        <a:buFont typeface="Times" pitchFamily="-108" charset="0"/>
        <a:buChar char="•"/>
        <a:defRPr sz="1500">
          <a:solidFill>
            <a:srgbClr val="FFFFFF"/>
          </a:solidFill>
          <a:latin typeface="Georgia" pitchFamily="-108" charset="0"/>
          <a:ea typeface="ＭＳ Ｐゴシック" pitchFamily="-108" charset="-128"/>
        </a:defRPr>
      </a:lvl8pPr>
      <a:lvl9pPr marL="3028950" indent="-285750" algn="l" rtl="0" fontAlgn="base">
        <a:spcBef>
          <a:spcPct val="20000"/>
        </a:spcBef>
        <a:spcAft>
          <a:spcPct val="0"/>
        </a:spcAft>
        <a:buFont typeface="Times" pitchFamily="-108" charset="0"/>
        <a:buChar char="•"/>
        <a:defRPr sz="1500">
          <a:solidFill>
            <a:srgbClr val="FFFFFF"/>
          </a:solidFill>
          <a:latin typeface="Georgia" pitchFamily="-108" charset="0"/>
          <a:ea typeface="ＭＳ Ｐゴシック" pitchFamily="-108"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51622" y="738832"/>
            <a:ext cx="2123440" cy="139700"/>
          </a:xfrm>
          <a:custGeom>
            <a:avLst/>
            <a:gdLst/>
            <a:ahLst/>
            <a:cxnLst/>
            <a:rect l="l" t="t" r="r" b="b"/>
            <a:pathLst>
              <a:path w="2123440" h="139700">
                <a:moveTo>
                  <a:pt x="2123122" y="0"/>
                </a:moveTo>
                <a:lnTo>
                  <a:pt x="0" y="0"/>
                </a:lnTo>
                <a:lnTo>
                  <a:pt x="0" y="139700"/>
                </a:lnTo>
                <a:lnTo>
                  <a:pt x="2123122" y="139700"/>
                </a:lnTo>
                <a:lnTo>
                  <a:pt x="2123122" y="0"/>
                </a:lnTo>
                <a:close/>
              </a:path>
            </a:pathLst>
          </a:custGeom>
          <a:solidFill>
            <a:srgbClr val="FFFF00"/>
          </a:solidFill>
        </p:spPr>
        <p:txBody>
          <a:bodyPr wrap="square" lIns="0" tIns="0" rIns="0" bIns="0" rtlCol="0"/>
          <a:lstStyle/>
          <a:p>
            <a:endParaRPr/>
          </a:p>
        </p:txBody>
      </p:sp>
      <p:sp>
        <p:nvSpPr>
          <p:cNvPr id="17" name="bg object 17"/>
          <p:cNvSpPr/>
          <p:nvPr/>
        </p:nvSpPr>
        <p:spPr>
          <a:xfrm>
            <a:off x="655002" y="1653234"/>
            <a:ext cx="990600" cy="139700"/>
          </a:xfrm>
          <a:custGeom>
            <a:avLst/>
            <a:gdLst/>
            <a:ahLst/>
            <a:cxnLst/>
            <a:rect l="l" t="t" r="r" b="b"/>
            <a:pathLst>
              <a:path w="990600" h="139700">
                <a:moveTo>
                  <a:pt x="990587" y="0"/>
                </a:moveTo>
                <a:lnTo>
                  <a:pt x="34925" y="0"/>
                </a:lnTo>
                <a:lnTo>
                  <a:pt x="0" y="0"/>
                </a:lnTo>
                <a:lnTo>
                  <a:pt x="0" y="139700"/>
                </a:lnTo>
                <a:lnTo>
                  <a:pt x="34925" y="139700"/>
                </a:lnTo>
                <a:lnTo>
                  <a:pt x="990587" y="139700"/>
                </a:lnTo>
                <a:lnTo>
                  <a:pt x="990587" y="0"/>
                </a:lnTo>
                <a:close/>
              </a:path>
            </a:pathLst>
          </a:custGeom>
          <a:solidFill>
            <a:srgbClr val="FFFF00"/>
          </a:solidFill>
        </p:spPr>
        <p:txBody>
          <a:bodyPr wrap="square" lIns="0" tIns="0" rIns="0" bIns="0" rtlCol="0"/>
          <a:lstStyle/>
          <a:p>
            <a:endParaRPr/>
          </a:p>
        </p:txBody>
      </p:sp>
      <p:sp>
        <p:nvSpPr>
          <p:cNvPr id="2" name="Holder 2"/>
          <p:cNvSpPr>
            <a:spLocks noGrp="1"/>
          </p:cNvSpPr>
          <p:nvPr>
            <p:ph type="title"/>
          </p:nvPr>
        </p:nvSpPr>
        <p:spPr>
          <a:xfrm>
            <a:off x="457200" y="274320"/>
            <a:ext cx="82296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3208189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www.usask.ca/" TargetMode="External"/><Relationship Id="rId5" Type="http://schemas.openxmlformats.org/officeDocument/2006/relationships/image" Target="../media/image9.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www.nserc-crsng.gc.ca/NSERC-CRSNG/Policies-Politiques/EDI_guidance-Conseils_EDI_eng.as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vpresearch.usask.ca/events/grants-calendar.php" TargetMode="External"/><Relationship Id="rId4" Type="http://schemas.openxmlformats.org/officeDocument/2006/relationships/hyperlink" Target="http://www.usask.c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www.usask.ca/" TargetMode="Externa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www.usask.c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www.usask.ca/" TargetMode="Externa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www.usask.ca/"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usask.ca/"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www.usask.ca/"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usask.ca/"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hyperlink" Target="https://usaskca1-my.sharepoint.com/:x:/g/personal/maj944_usask_ca/EZ7Ojug3qINAsy52SjCi_ZwBGnrUNm5F0vxrNwv4oDg15A?e=eDbvZ5" TargetMode="External"/><Relationship Id="rId4" Type="http://schemas.openxmlformats.org/officeDocument/2006/relationships/hyperlink" Target="http://www.usask.ca/"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univrsapp.usask.ca/converis/secure/client/login" TargetMode="External"/><Relationship Id="rId3" Type="http://schemas.openxmlformats.org/officeDocument/2006/relationships/image" Target="../media/image25.jpg"/><Relationship Id="rId7" Type="http://schemas.openxmlformats.org/officeDocument/2006/relationships/hyperlink" Target="mailto:iew@usask.ca" TargetMode="External"/><Relationship Id="rId2" Type="http://schemas.openxmlformats.org/officeDocument/2006/relationships/hyperlink" Target="http://www.usask.ca/" TargetMode="External"/><Relationship Id="rId1" Type="http://schemas.openxmlformats.org/officeDocument/2006/relationships/slideLayout" Target="../slideLayouts/slideLayout2.xml"/><Relationship Id="rId6" Type="http://schemas.openxmlformats.org/officeDocument/2006/relationships/hyperlink" Target="https://portal-portail.nserc-crsng.gc.ca/s/login.aspx" TargetMode="External"/><Relationship Id="rId5" Type="http://schemas.openxmlformats.org/officeDocument/2006/relationships/hyperlink" Target="mailto:grant.review@usask.ca" TargetMode="Externa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hyperlink" Target="https://univrsapp.usask.ca/converis/secure/client/login" TargetMode="External"/><Relationship Id="rId4" Type="http://schemas.openxmlformats.org/officeDocument/2006/relationships/hyperlink" Target="https://portal-portail.nserc-crsng.gc.ca/s/login.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www.usask.c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www.usask.c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www.usask.c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www.usask.c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www.usask.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hyperlink" Target="http://www.usask.c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usaskca1-my.sharepoint.com/:w:/g/personal/maj944_usask_ca/EQsnolvSdMJGp7ZSb85mISkBvxdPcVpLd3_ddZOhlv7qYQ?e=NJ8sj0"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usask.ca/" TargetMode="Externa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8" Type="http://schemas.openxmlformats.org/officeDocument/2006/relationships/hyperlink" Target="http://www.nserc-crsng.gc.ca/ResearchPortal-PortailDeRecherche/Resource-Informatives_eng.asp" TargetMode="External"/><Relationship Id="rId3" Type="http://schemas.openxmlformats.org/officeDocument/2006/relationships/image" Target="../media/image26.png"/><Relationship Id="rId7" Type="http://schemas.openxmlformats.org/officeDocument/2006/relationships/hyperlink" Target="http://www.nserc-crsng.gc.ca/ResearchPortal-PortailDeRecherche/RP-CCV-Webinar_eng.asp" TargetMode="Externa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hyperlink" Target="http://www.nserc-crsng.gc.ca/OnlineServices-ServicesEnLigne/pdfatt2_eng.asp" TargetMode="External"/><Relationship Id="rId5" Type="http://schemas.openxmlformats.org/officeDocument/2006/relationships/hyperlink" Target="http://www.nserc-crsng.gc.ca/ResearchPortal-PortailDeRecherche/Instructions-Instructions/DG-SD_eng.asp" TargetMode="External"/><Relationship Id="rId4" Type="http://schemas.openxmlformats.org/officeDocument/2006/relationships/hyperlink" Target="http://www.usask.c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usaskca1-my.sharepoint.com/:w:/g/personal/maj944_usask_ca/EYGxUNh9HdZNhcWOjgrMZpgBpjpmZ1L6ryF5icyVf9vFIg?e=HENzqh" TargetMode="External"/><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hyperlink" Target="https://vpresearch.usask.ca/research-support/tri-council.php#CanadianInstitutesofHealthResearchCIHR" TargetMode="External"/><Relationship Id="rId5" Type="http://schemas.openxmlformats.org/officeDocument/2006/relationships/hyperlink" Target="https://usaskca1.sharepoint.com/sites/GrantsRepository?xsdata=MDV8MDF8fGVkNDJkNWJlZTVmZjRlYzJlNTA5MDhkYWUzODdmMmE0fDI0YWI2Y2QwNDg3ZTQ3MjI5YmMzZGE5YzQyMzI3NzZjfDB8MHw2MzgwNzI0NzAyNTczMjk0MTd8VW5rbm93bnxWR1ZoYlhOVFpXTjFjbWwwZVZObGNuWnBZMlY4ZXlKV0lqb2lNQzR3TGpBd01EQWlMQ0pRSWpvaVYybHVNeklpTENKQlRpSTZJazkwYUdWeUlpd2lWMVFpT2pFeGZRPT18MXxNVFkzTVRZMU1ESXlORFF3TURzeE5qY3hOalV3TWpJME5EQXdPekU1T20xbFpYUnBibWRmVFZSck1Ga3lWVFJQVkVGMFRXcFJNazVwTURCUFJGSnNURmRLYlZsVVZYUk9WMUUxV20xUk0wMUhXWGhaVjFGNVFIUm9jbVZoWkM1Mk1nPT18ZjZiYTM3MjQwMzU0NDI4YmU1MDkwOGRhZTM4N2YyYTR8NDRmNzRmNGM5MWI5NDMxN2E0OTNjZmE2ZGI1YTczZDg%3D&amp;sdata=WWlPNDlubHNvUEVsS1pQU2tBWFQydzZCZjJlT2Z2QnMrWk93V2Y2aEdXQT0%3D&amp;ovuser=24ab6cd0-487e-4722-9bc3-da9c4232776c%2Cmaj944%40usask.ca&amp;OR=Teams-HL&amp;CT=1683655527320&amp;clickparams=eyJBcHBOYW1lIjoiVGVhbXMtRGVza3RvcCIsIkFwcFZlcnNpb24iOiIyNy8yMzA0MDIwMjcwNSIsIkhhc0ZlZGVyYXRlZFVzZXIiOmZhbHNlfQ%3D%3D" TargetMode="External"/><Relationship Id="rId4" Type="http://schemas.openxmlformats.org/officeDocument/2006/relationships/hyperlink" Target="http://www.usask.c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www.usask.c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www.usask.ca/"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hyperlink" Target="http://www.usask.ca/" TargetMode="Externa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usask.ca/"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4E4E4"/>
          </a:solidFill>
        </p:spPr>
        <p:txBody>
          <a:bodyPr wrap="square" lIns="0" tIns="0" rIns="0" bIns="0" rtlCol="0"/>
          <a:lstStyle/>
          <a:p>
            <a:endParaRPr/>
          </a:p>
        </p:txBody>
      </p:sp>
      <p:pic>
        <p:nvPicPr>
          <p:cNvPr id="3" name="object 3"/>
          <p:cNvPicPr/>
          <p:nvPr/>
        </p:nvPicPr>
        <p:blipFill>
          <a:blip r:embed="rId2" cstate="print"/>
          <a:stretch>
            <a:fillRect/>
          </a:stretch>
        </p:blipFill>
        <p:spPr>
          <a:xfrm>
            <a:off x="0" y="5740399"/>
            <a:ext cx="9143999" cy="1117598"/>
          </a:xfrm>
          <a:prstGeom prst="rect">
            <a:avLst/>
          </a:prstGeom>
        </p:spPr>
      </p:pic>
      <p:grpSp>
        <p:nvGrpSpPr>
          <p:cNvPr id="4" name="object 4"/>
          <p:cNvGrpSpPr/>
          <p:nvPr/>
        </p:nvGrpSpPr>
        <p:grpSpPr>
          <a:xfrm>
            <a:off x="0" y="0"/>
            <a:ext cx="9144000" cy="690880"/>
            <a:chOff x="0" y="0"/>
            <a:chExt cx="9144000" cy="690880"/>
          </a:xfrm>
        </p:grpSpPr>
        <p:pic>
          <p:nvPicPr>
            <p:cNvPr id="5" name="object 5"/>
            <p:cNvPicPr/>
            <p:nvPr/>
          </p:nvPicPr>
          <p:blipFill>
            <a:blip r:embed="rId3" cstate="print"/>
            <a:stretch>
              <a:fillRect/>
            </a:stretch>
          </p:blipFill>
          <p:spPr>
            <a:xfrm>
              <a:off x="0" y="0"/>
              <a:ext cx="9143999" cy="690879"/>
            </a:xfrm>
            <a:prstGeom prst="rect">
              <a:avLst/>
            </a:prstGeom>
          </p:spPr>
        </p:pic>
        <p:pic>
          <p:nvPicPr>
            <p:cNvPr id="6" name="object 6"/>
            <p:cNvPicPr/>
            <p:nvPr/>
          </p:nvPicPr>
          <p:blipFill>
            <a:blip r:embed="rId4" cstate="print"/>
            <a:stretch>
              <a:fillRect/>
            </a:stretch>
          </p:blipFill>
          <p:spPr>
            <a:xfrm>
              <a:off x="233680" y="203200"/>
              <a:ext cx="1676400" cy="365760"/>
            </a:xfrm>
            <a:prstGeom prst="rect">
              <a:avLst/>
            </a:prstGeom>
          </p:spPr>
        </p:pic>
        <p:pic>
          <p:nvPicPr>
            <p:cNvPr id="7" name="object 7"/>
            <p:cNvPicPr/>
            <p:nvPr/>
          </p:nvPicPr>
          <p:blipFill>
            <a:blip r:embed="rId5" cstate="print"/>
            <a:stretch>
              <a:fillRect/>
            </a:stretch>
          </p:blipFill>
          <p:spPr>
            <a:xfrm>
              <a:off x="8107679" y="0"/>
              <a:ext cx="1036320" cy="609600"/>
            </a:xfrm>
            <a:prstGeom prst="rect">
              <a:avLst/>
            </a:prstGeom>
          </p:spPr>
        </p:pic>
      </p:grpSp>
      <p:sp>
        <p:nvSpPr>
          <p:cNvPr id="8" name="object 8"/>
          <p:cNvSpPr txBox="1"/>
          <p:nvPr/>
        </p:nvSpPr>
        <p:spPr>
          <a:xfrm>
            <a:off x="841692" y="1310322"/>
            <a:ext cx="2380615"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585858"/>
                </a:solidFill>
                <a:latin typeface="Calibri"/>
                <a:cs typeface="Calibri"/>
              </a:rPr>
              <a:t>Evaluation</a:t>
            </a:r>
            <a:r>
              <a:rPr sz="2400" spc="-40" dirty="0">
                <a:solidFill>
                  <a:srgbClr val="585858"/>
                </a:solidFill>
                <a:latin typeface="Calibri"/>
                <a:cs typeface="Calibri"/>
              </a:rPr>
              <a:t> </a:t>
            </a:r>
            <a:r>
              <a:rPr sz="2400" spc="-10" dirty="0">
                <a:solidFill>
                  <a:srgbClr val="585858"/>
                </a:solidFill>
                <a:latin typeface="Calibri"/>
                <a:cs typeface="Calibri"/>
              </a:rPr>
              <a:t>Groups:</a:t>
            </a:r>
            <a:endParaRPr sz="2400">
              <a:latin typeface="Calibri"/>
              <a:cs typeface="Calibri"/>
            </a:endParaRPr>
          </a:p>
        </p:txBody>
      </p:sp>
      <p:sp>
        <p:nvSpPr>
          <p:cNvPr id="11" name="object 11"/>
          <p:cNvSpPr txBox="1"/>
          <p:nvPr/>
        </p:nvSpPr>
        <p:spPr>
          <a:xfrm>
            <a:off x="7300341" y="6013212"/>
            <a:ext cx="1480185" cy="280035"/>
          </a:xfrm>
          <a:prstGeom prst="rect">
            <a:avLst/>
          </a:prstGeom>
        </p:spPr>
        <p:txBody>
          <a:bodyPr vert="horz" wrap="square" lIns="0" tIns="0" rIns="0" bIns="0" rtlCol="0">
            <a:spAutoFit/>
          </a:bodyPr>
          <a:lstStyle/>
          <a:p>
            <a:pPr marL="12700">
              <a:lnSpc>
                <a:spcPts val="2000"/>
              </a:lnSpc>
            </a:pPr>
            <a:r>
              <a:rPr sz="2000" spc="-10" dirty="0">
                <a:solidFill>
                  <a:srgbClr val="FFFFFF"/>
                </a:solidFill>
                <a:latin typeface="Calibri"/>
                <a:cs typeface="Calibri"/>
                <a:hlinkClick r:id="rId6"/>
              </a:rPr>
              <a:t>www.usask.ca</a:t>
            </a:r>
            <a:endParaRPr sz="2000">
              <a:latin typeface="Calibri"/>
              <a:cs typeface="Calibri"/>
            </a:endParaRPr>
          </a:p>
        </p:txBody>
      </p:sp>
      <p:sp>
        <p:nvSpPr>
          <p:cNvPr id="9" name="object 9"/>
          <p:cNvSpPr txBox="1"/>
          <p:nvPr/>
        </p:nvSpPr>
        <p:spPr>
          <a:xfrm>
            <a:off x="3846576" y="1341945"/>
            <a:ext cx="4453255" cy="4309110"/>
          </a:xfrm>
          <a:prstGeom prst="rect">
            <a:avLst/>
          </a:prstGeom>
        </p:spPr>
        <p:txBody>
          <a:bodyPr vert="horz" wrap="square" lIns="0" tIns="7620" rIns="0" bIns="0" rtlCol="0">
            <a:spAutoFit/>
          </a:bodyPr>
          <a:lstStyle/>
          <a:p>
            <a:pPr marL="12700" marR="673735">
              <a:lnSpc>
                <a:spcPct val="117300"/>
              </a:lnSpc>
              <a:spcBef>
                <a:spcPts val="60"/>
              </a:spcBef>
            </a:pPr>
            <a:r>
              <a:rPr sz="1850" dirty="0">
                <a:latin typeface="Calibri"/>
                <a:cs typeface="Calibri"/>
              </a:rPr>
              <a:t>1501</a:t>
            </a:r>
            <a:r>
              <a:rPr sz="1850" spc="-155" dirty="0">
                <a:latin typeface="Calibri"/>
                <a:cs typeface="Calibri"/>
              </a:rPr>
              <a:t> </a:t>
            </a:r>
            <a:r>
              <a:rPr sz="1850" dirty="0">
                <a:latin typeface="Calibri"/>
                <a:cs typeface="Calibri"/>
              </a:rPr>
              <a:t>–</a:t>
            </a:r>
            <a:r>
              <a:rPr sz="1850" spc="-100" dirty="0">
                <a:latin typeface="Calibri"/>
                <a:cs typeface="Calibri"/>
              </a:rPr>
              <a:t> </a:t>
            </a:r>
            <a:r>
              <a:rPr sz="1850" spc="-25" dirty="0">
                <a:latin typeface="Calibri"/>
                <a:cs typeface="Calibri"/>
              </a:rPr>
              <a:t>Genes,</a:t>
            </a:r>
            <a:r>
              <a:rPr sz="1850" spc="-85" dirty="0">
                <a:latin typeface="Calibri"/>
                <a:cs typeface="Calibri"/>
              </a:rPr>
              <a:t> </a:t>
            </a:r>
            <a:r>
              <a:rPr sz="1850" dirty="0">
                <a:latin typeface="Calibri"/>
                <a:cs typeface="Calibri"/>
              </a:rPr>
              <a:t>Cells</a:t>
            </a:r>
            <a:r>
              <a:rPr sz="1850" spc="35" dirty="0">
                <a:latin typeface="Calibri"/>
                <a:cs typeface="Calibri"/>
              </a:rPr>
              <a:t> </a:t>
            </a:r>
            <a:r>
              <a:rPr sz="1850" spc="-20" dirty="0">
                <a:latin typeface="Calibri"/>
                <a:cs typeface="Calibri"/>
              </a:rPr>
              <a:t>and</a:t>
            </a:r>
            <a:r>
              <a:rPr sz="1850" spc="-110" dirty="0">
                <a:latin typeface="Calibri"/>
                <a:cs typeface="Calibri"/>
              </a:rPr>
              <a:t> </a:t>
            </a:r>
            <a:r>
              <a:rPr sz="1850" spc="-10" dirty="0">
                <a:latin typeface="Calibri"/>
                <a:cs typeface="Calibri"/>
              </a:rPr>
              <a:t>Molecules</a:t>
            </a:r>
            <a:r>
              <a:rPr sz="1850" spc="500" dirty="0">
                <a:latin typeface="Calibri"/>
                <a:cs typeface="Calibri"/>
              </a:rPr>
              <a:t> </a:t>
            </a:r>
            <a:r>
              <a:rPr sz="1850" dirty="0">
                <a:latin typeface="Calibri"/>
                <a:cs typeface="Calibri"/>
              </a:rPr>
              <a:t>1502</a:t>
            </a:r>
            <a:r>
              <a:rPr sz="1850" spc="-125" dirty="0">
                <a:latin typeface="Calibri"/>
                <a:cs typeface="Calibri"/>
              </a:rPr>
              <a:t> </a:t>
            </a:r>
            <a:r>
              <a:rPr sz="1850" dirty="0">
                <a:latin typeface="Calibri"/>
                <a:cs typeface="Calibri"/>
              </a:rPr>
              <a:t>–</a:t>
            </a:r>
            <a:r>
              <a:rPr sz="1850" spc="-10" dirty="0">
                <a:latin typeface="Calibri"/>
                <a:cs typeface="Calibri"/>
              </a:rPr>
              <a:t> </a:t>
            </a:r>
            <a:r>
              <a:rPr sz="1850" spc="-20" dirty="0">
                <a:latin typeface="Calibri"/>
                <a:cs typeface="Calibri"/>
              </a:rPr>
              <a:t>Biological</a:t>
            </a:r>
            <a:r>
              <a:rPr sz="1850" spc="-90" dirty="0">
                <a:latin typeface="Calibri"/>
                <a:cs typeface="Calibri"/>
              </a:rPr>
              <a:t> </a:t>
            </a:r>
            <a:r>
              <a:rPr sz="1850" spc="-25" dirty="0">
                <a:latin typeface="Calibri"/>
                <a:cs typeface="Calibri"/>
              </a:rPr>
              <a:t>Systems</a:t>
            </a:r>
            <a:r>
              <a:rPr sz="1850" spc="-65" dirty="0">
                <a:latin typeface="Calibri"/>
                <a:cs typeface="Calibri"/>
              </a:rPr>
              <a:t> </a:t>
            </a:r>
            <a:r>
              <a:rPr sz="1850" spc="-20" dirty="0">
                <a:latin typeface="Calibri"/>
                <a:cs typeface="Calibri"/>
              </a:rPr>
              <a:t>and</a:t>
            </a:r>
            <a:r>
              <a:rPr sz="1850" spc="-70" dirty="0">
                <a:latin typeface="Calibri"/>
                <a:cs typeface="Calibri"/>
              </a:rPr>
              <a:t> </a:t>
            </a:r>
            <a:r>
              <a:rPr sz="1850" spc="-10" dirty="0">
                <a:latin typeface="Calibri"/>
                <a:cs typeface="Calibri"/>
              </a:rPr>
              <a:t>Functions </a:t>
            </a:r>
            <a:r>
              <a:rPr sz="1850" dirty="0">
                <a:latin typeface="Calibri"/>
                <a:cs typeface="Calibri"/>
              </a:rPr>
              <a:t>1503</a:t>
            </a:r>
            <a:r>
              <a:rPr sz="1850" spc="-150" dirty="0">
                <a:latin typeface="Calibri"/>
                <a:cs typeface="Calibri"/>
              </a:rPr>
              <a:t> </a:t>
            </a:r>
            <a:r>
              <a:rPr sz="1850" dirty="0">
                <a:latin typeface="Calibri"/>
                <a:cs typeface="Calibri"/>
              </a:rPr>
              <a:t>–</a:t>
            </a:r>
            <a:r>
              <a:rPr sz="1850" spc="-45" dirty="0">
                <a:latin typeface="Calibri"/>
                <a:cs typeface="Calibri"/>
              </a:rPr>
              <a:t> </a:t>
            </a:r>
            <a:r>
              <a:rPr sz="1850" spc="-20" dirty="0">
                <a:latin typeface="Calibri"/>
                <a:cs typeface="Calibri"/>
              </a:rPr>
              <a:t>Evolution and</a:t>
            </a:r>
            <a:r>
              <a:rPr sz="1850" spc="-105" dirty="0">
                <a:latin typeface="Calibri"/>
                <a:cs typeface="Calibri"/>
              </a:rPr>
              <a:t> </a:t>
            </a:r>
            <a:r>
              <a:rPr sz="1850" spc="-10" dirty="0">
                <a:latin typeface="Calibri"/>
                <a:cs typeface="Calibri"/>
              </a:rPr>
              <a:t>Ecology</a:t>
            </a:r>
            <a:endParaRPr sz="1850">
              <a:latin typeface="Calibri"/>
              <a:cs typeface="Calibri"/>
            </a:endParaRPr>
          </a:p>
          <a:p>
            <a:pPr marL="12700">
              <a:lnSpc>
                <a:spcPct val="100000"/>
              </a:lnSpc>
              <a:spcBef>
                <a:spcPts val="340"/>
              </a:spcBef>
            </a:pPr>
            <a:r>
              <a:rPr sz="1850" dirty="0">
                <a:latin typeface="Calibri"/>
                <a:cs typeface="Calibri"/>
              </a:rPr>
              <a:t>1504</a:t>
            </a:r>
            <a:r>
              <a:rPr sz="1850" spc="-145" dirty="0">
                <a:latin typeface="Calibri"/>
                <a:cs typeface="Calibri"/>
              </a:rPr>
              <a:t> </a:t>
            </a:r>
            <a:r>
              <a:rPr sz="1850" dirty="0">
                <a:latin typeface="Calibri"/>
                <a:cs typeface="Calibri"/>
              </a:rPr>
              <a:t>–</a:t>
            </a:r>
            <a:r>
              <a:rPr sz="1850" spc="-40" dirty="0">
                <a:latin typeface="Calibri"/>
                <a:cs typeface="Calibri"/>
              </a:rPr>
              <a:t> </a:t>
            </a:r>
            <a:r>
              <a:rPr sz="1850" spc="-10" dirty="0">
                <a:latin typeface="Calibri"/>
                <a:cs typeface="Calibri"/>
              </a:rPr>
              <a:t>Chemistry</a:t>
            </a:r>
            <a:endParaRPr sz="1850">
              <a:latin typeface="Calibri"/>
              <a:cs typeface="Calibri"/>
            </a:endParaRPr>
          </a:p>
          <a:p>
            <a:pPr marL="12700">
              <a:lnSpc>
                <a:spcPct val="100000"/>
              </a:lnSpc>
              <a:spcBef>
                <a:spcPts val="425"/>
              </a:spcBef>
            </a:pPr>
            <a:r>
              <a:rPr sz="1850" dirty="0">
                <a:latin typeface="Calibri"/>
                <a:cs typeface="Calibri"/>
              </a:rPr>
              <a:t>1505</a:t>
            </a:r>
            <a:r>
              <a:rPr sz="1850" spc="-145" dirty="0">
                <a:latin typeface="Calibri"/>
                <a:cs typeface="Calibri"/>
              </a:rPr>
              <a:t> </a:t>
            </a:r>
            <a:r>
              <a:rPr sz="1850" dirty="0">
                <a:latin typeface="Calibri"/>
                <a:cs typeface="Calibri"/>
              </a:rPr>
              <a:t>–</a:t>
            </a:r>
            <a:r>
              <a:rPr sz="1850" spc="-40" dirty="0">
                <a:latin typeface="Calibri"/>
                <a:cs typeface="Calibri"/>
              </a:rPr>
              <a:t> </a:t>
            </a:r>
            <a:r>
              <a:rPr sz="1850" spc="-10" dirty="0">
                <a:latin typeface="Calibri"/>
                <a:cs typeface="Calibri"/>
              </a:rPr>
              <a:t>Physics</a:t>
            </a:r>
            <a:endParaRPr sz="1850">
              <a:latin typeface="Calibri"/>
              <a:cs typeface="Calibri"/>
            </a:endParaRPr>
          </a:p>
          <a:p>
            <a:pPr marL="12700">
              <a:lnSpc>
                <a:spcPct val="100000"/>
              </a:lnSpc>
              <a:spcBef>
                <a:spcPts val="345"/>
              </a:spcBef>
            </a:pPr>
            <a:r>
              <a:rPr sz="1850" dirty="0">
                <a:latin typeface="Calibri"/>
                <a:cs typeface="Calibri"/>
              </a:rPr>
              <a:t>1506</a:t>
            </a:r>
            <a:r>
              <a:rPr sz="1850" spc="-145" dirty="0">
                <a:latin typeface="Calibri"/>
                <a:cs typeface="Calibri"/>
              </a:rPr>
              <a:t> </a:t>
            </a:r>
            <a:r>
              <a:rPr sz="1850" dirty="0">
                <a:latin typeface="Calibri"/>
                <a:cs typeface="Calibri"/>
              </a:rPr>
              <a:t>–</a:t>
            </a:r>
            <a:r>
              <a:rPr sz="1850" spc="-40" dirty="0">
                <a:latin typeface="Calibri"/>
                <a:cs typeface="Calibri"/>
              </a:rPr>
              <a:t> </a:t>
            </a:r>
            <a:r>
              <a:rPr sz="1850" spc="-10" dirty="0">
                <a:latin typeface="Calibri"/>
                <a:cs typeface="Calibri"/>
              </a:rPr>
              <a:t>Geosciences</a:t>
            </a:r>
            <a:endParaRPr sz="1850">
              <a:latin typeface="Calibri"/>
              <a:cs typeface="Calibri"/>
            </a:endParaRPr>
          </a:p>
          <a:p>
            <a:pPr marL="12700">
              <a:lnSpc>
                <a:spcPct val="100000"/>
              </a:lnSpc>
              <a:spcBef>
                <a:spcPts val="345"/>
              </a:spcBef>
            </a:pPr>
            <a:r>
              <a:rPr sz="1850" dirty="0">
                <a:latin typeface="Calibri"/>
                <a:cs typeface="Calibri"/>
              </a:rPr>
              <a:t>1507</a:t>
            </a:r>
            <a:r>
              <a:rPr sz="1850" spc="-155" dirty="0">
                <a:latin typeface="Calibri"/>
                <a:cs typeface="Calibri"/>
              </a:rPr>
              <a:t> </a:t>
            </a:r>
            <a:r>
              <a:rPr sz="1850" dirty="0">
                <a:latin typeface="Calibri"/>
                <a:cs typeface="Calibri"/>
              </a:rPr>
              <a:t>–</a:t>
            </a:r>
            <a:r>
              <a:rPr sz="1850" spc="-55" dirty="0">
                <a:latin typeface="Calibri"/>
                <a:cs typeface="Calibri"/>
              </a:rPr>
              <a:t> </a:t>
            </a:r>
            <a:r>
              <a:rPr sz="1850" spc="-20" dirty="0">
                <a:latin typeface="Calibri"/>
                <a:cs typeface="Calibri"/>
              </a:rPr>
              <a:t>Computer</a:t>
            </a:r>
            <a:r>
              <a:rPr sz="1850" spc="-25" dirty="0">
                <a:latin typeface="Calibri"/>
                <a:cs typeface="Calibri"/>
              </a:rPr>
              <a:t> </a:t>
            </a:r>
            <a:r>
              <a:rPr sz="1850" spc="-10" dirty="0">
                <a:latin typeface="Calibri"/>
                <a:cs typeface="Calibri"/>
              </a:rPr>
              <a:t>Science</a:t>
            </a:r>
            <a:endParaRPr sz="1850">
              <a:latin typeface="Calibri"/>
              <a:cs typeface="Calibri"/>
            </a:endParaRPr>
          </a:p>
          <a:p>
            <a:pPr marL="12700">
              <a:lnSpc>
                <a:spcPct val="100000"/>
              </a:lnSpc>
              <a:spcBef>
                <a:spcPts val="420"/>
              </a:spcBef>
            </a:pPr>
            <a:r>
              <a:rPr sz="1850" dirty="0">
                <a:latin typeface="Calibri"/>
                <a:cs typeface="Calibri"/>
              </a:rPr>
              <a:t>1508</a:t>
            </a:r>
            <a:r>
              <a:rPr sz="1850" spc="-125" dirty="0">
                <a:latin typeface="Calibri"/>
                <a:cs typeface="Calibri"/>
              </a:rPr>
              <a:t> </a:t>
            </a:r>
            <a:r>
              <a:rPr sz="1850" dirty="0">
                <a:latin typeface="Calibri"/>
                <a:cs typeface="Calibri"/>
              </a:rPr>
              <a:t>–</a:t>
            </a:r>
            <a:r>
              <a:rPr sz="1850" spc="-15" dirty="0">
                <a:latin typeface="Calibri"/>
                <a:cs typeface="Calibri"/>
              </a:rPr>
              <a:t> </a:t>
            </a:r>
            <a:r>
              <a:rPr sz="1850" spc="-20" dirty="0">
                <a:latin typeface="Calibri"/>
                <a:cs typeface="Calibri"/>
              </a:rPr>
              <a:t>Mathematics</a:t>
            </a:r>
            <a:r>
              <a:rPr sz="1850" spc="-150" dirty="0">
                <a:latin typeface="Calibri"/>
                <a:cs typeface="Calibri"/>
              </a:rPr>
              <a:t> </a:t>
            </a:r>
            <a:r>
              <a:rPr sz="1850" spc="-20" dirty="0">
                <a:latin typeface="Calibri"/>
                <a:cs typeface="Calibri"/>
              </a:rPr>
              <a:t>and</a:t>
            </a:r>
            <a:r>
              <a:rPr sz="1850" spc="-75" dirty="0">
                <a:latin typeface="Calibri"/>
                <a:cs typeface="Calibri"/>
              </a:rPr>
              <a:t> </a:t>
            </a:r>
            <a:r>
              <a:rPr sz="1850" spc="-10" dirty="0">
                <a:latin typeface="Calibri"/>
                <a:cs typeface="Calibri"/>
              </a:rPr>
              <a:t>Statistics</a:t>
            </a:r>
            <a:endParaRPr sz="1850">
              <a:latin typeface="Calibri"/>
              <a:cs typeface="Calibri"/>
            </a:endParaRPr>
          </a:p>
          <a:p>
            <a:pPr marL="12700">
              <a:lnSpc>
                <a:spcPct val="100000"/>
              </a:lnSpc>
              <a:spcBef>
                <a:spcPts val="345"/>
              </a:spcBef>
            </a:pPr>
            <a:r>
              <a:rPr sz="1850" dirty="0">
                <a:latin typeface="Calibri"/>
                <a:cs typeface="Calibri"/>
              </a:rPr>
              <a:t>1509</a:t>
            </a:r>
            <a:r>
              <a:rPr sz="1850" spc="-155" dirty="0">
                <a:latin typeface="Calibri"/>
                <a:cs typeface="Calibri"/>
              </a:rPr>
              <a:t> </a:t>
            </a:r>
            <a:r>
              <a:rPr sz="1850" dirty="0">
                <a:latin typeface="Calibri"/>
                <a:cs typeface="Calibri"/>
              </a:rPr>
              <a:t>–</a:t>
            </a:r>
            <a:r>
              <a:rPr sz="1850" spc="-75" dirty="0">
                <a:latin typeface="Calibri"/>
                <a:cs typeface="Calibri"/>
              </a:rPr>
              <a:t> </a:t>
            </a:r>
            <a:r>
              <a:rPr sz="1850" dirty="0">
                <a:latin typeface="Calibri"/>
                <a:cs typeface="Calibri"/>
              </a:rPr>
              <a:t>Civil,</a:t>
            </a:r>
            <a:r>
              <a:rPr sz="1850" spc="70" dirty="0">
                <a:latin typeface="Calibri"/>
                <a:cs typeface="Calibri"/>
              </a:rPr>
              <a:t> </a:t>
            </a:r>
            <a:r>
              <a:rPr sz="1850" spc="-20" dirty="0">
                <a:latin typeface="Calibri"/>
                <a:cs typeface="Calibri"/>
              </a:rPr>
              <a:t>Industrial</a:t>
            </a:r>
            <a:r>
              <a:rPr sz="1850" spc="-204" dirty="0">
                <a:latin typeface="Calibri"/>
                <a:cs typeface="Calibri"/>
              </a:rPr>
              <a:t> </a:t>
            </a:r>
            <a:r>
              <a:rPr sz="1850" dirty="0">
                <a:latin typeface="Calibri"/>
                <a:cs typeface="Calibri"/>
              </a:rPr>
              <a:t>and</a:t>
            </a:r>
            <a:r>
              <a:rPr sz="1850" spc="-35" dirty="0">
                <a:latin typeface="Calibri"/>
                <a:cs typeface="Calibri"/>
              </a:rPr>
              <a:t> </a:t>
            </a:r>
            <a:r>
              <a:rPr sz="1850" spc="-25" dirty="0">
                <a:latin typeface="Calibri"/>
                <a:cs typeface="Calibri"/>
              </a:rPr>
              <a:t>Systems</a:t>
            </a:r>
            <a:r>
              <a:rPr sz="1850" spc="-100" dirty="0">
                <a:latin typeface="Calibri"/>
                <a:cs typeface="Calibri"/>
              </a:rPr>
              <a:t> </a:t>
            </a:r>
            <a:r>
              <a:rPr sz="1850" spc="-10" dirty="0">
                <a:latin typeface="Calibri"/>
                <a:cs typeface="Calibri"/>
              </a:rPr>
              <a:t>Engineering</a:t>
            </a:r>
            <a:endParaRPr sz="1850">
              <a:latin typeface="Calibri"/>
              <a:cs typeface="Calibri"/>
            </a:endParaRPr>
          </a:p>
          <a:p>
            <a:pPr marL="12700" marR="360045" algn="just">
              <a:lnSpc>
                <a:spcPct val="115500"/>
              </a:lnSpc>
              <a:spcBef>
                <a:spcPts val="80"/>
              </a:spcBef>
            </a:pPr>
            <a:r>
              <a:rPr sz="1850" spc="-10" dirty="0">
                <a:latin typeface="Calibri"/>
                <a:cs typeface="Calibri"/>
              </a:rPr>
              <a:t>1510</a:t>
            </a:r>
            <a:r>
              <a:rPr sz="1850" spc="-95" dirty="0">
                <a:latin typeface="Calibri"/>
                <a:cs typeface="Calibri"/>
              </a:rPr>
              <a:t> </a:t>
            </a:r>
            <a:r>
              <a:rPr sz="1850" dirty="0">
                <a:latin typeface="Calibri"/>
                <a:cs typeface="Calibri"/>
              </a:rPr>
              <a:t>–</a:t>
            </a:r>
            <a:r>
              <a:rPr sz="1850" spc="-50" dirty="0">
                <a:latin typeface="Calibri"/>
                <a:cs typeface="Calibri"/>
              </a:rPr>
              <a:t> </a:t>
            </a:r>
            <a:r>
              <a:rPr sz="1850" spc="-25" dirty="0">
                <a:latin typeface="Calibri"/>
                <a:cs typeface="Calibri"/>
              </a:rPr>
              <a:t>Electrical</a:t>
            </a:r>
            <a:r>
              <a:rPr sz="1850" spc="-80" dirty="0">
                <a:latin typeface="Calibri"/>
                <a:cs typeface="Calibri"/>
              </a:rPr>
              <a:t> </a:t>
            </a:r>
            <a:r>
              <a:rPr sz="1850" dirty="0">
                <a:latin typeface="Calibri"/>
                <a:cs typeface="Calibri"/>
              </a:rPr>
              <a:t>and</a:t>
            </a:r>
            <a:r>
              <a:rPr sz="1850" spc="20" dirty="0">
                <a:latin typeface="Calibri"/>
                <a:cs typeface="Calibri"/>
              </a:rPr>
              <a:t> </a:t>
            </a:r>
            <a:r>
              <a:rPr sz="1850" spc="-30" dirty="0">
                <a:latin typeface="Calibri"/>
                <a:cs typeface="Calibri"/>
              </a:rPr>
              <a:t>Computer</a:t>
            </a:r>
            <a:r>
              <a:rPr sz="1850" spc="-60" dirty="0">
                <a:latin typeface="Calibri"/>
                <a:cs typeface="Calibri"/>
              </a:rPr>
              <a:t> </a:t>
            </a:r>
            <a:r>
              <a:rPr sz="1850" spc="-10" dirty="0">
                <a:latin typeface="Calibri"/>
                <a:cs typeface="Calibri"/>
              </a:rPr>
              <a:t>Engineering 1511</a:t>
            </a:r>
            <a:r>
              <a:rPr sz="1850" spc="-95" dirty="0">
                <a:latin typeface="Calibri"/>
                <a:cs typeface="Calibri"/>
              </a:rPr>
              <a:t> </a:t>
            </a:r>
            <a:r>
              <a:rPr sz="1850" dirty="0">
                <a:latin typeface="Calibri"/>
                <a:cs typeface="Calibri"/>
              </a:rPr>
              <a:t>–</a:t>
            </a:r>
            <a:r>
              <a:rPr sz="1850" spc="-45" dirty="0">
                <a:latin typeface="Calibri"/>
                <a:cs typeface="Calibri"/>
              </a:rPr>
              <a:t> </a:t>
            </a:r>
            <a:r>
              <a:rPr sz="1850" spc="-20" dirty="0">
                <a:latin typeface="Calibri"/>
                <a:cs typeface="Calibri"/>
              </a:rPr>
              <a:t>Materials</a:t>
            </a:r>
            <a:r>
              <a:rPr sz="1850" spc="-65" dirty="0">
                <a:latin typeface="Calibri"/>
                <a:cs typeface="Calibri"/>
              </a:rPr>
              <a:t> </a:t>
            </a:r>
            <a:r>
              <a:rPr sz="1850" spc="-30" dirty="0">
                <a:latin typeface="Calibri"/>
                <a:cs typeface="Calibri"/>
              </a:rPr>
              <a:t>and</a:t>
            </a:r>
            <a:r>
              <a:rPr sz="1850" spc="-75" dirty="0">
                <a:latin typeface="Calibri"/>
                <a:cs typeface="Calibri"/>
              </a:rPr>
              <a:t> </a:t>
            </a:r>
            <a:r>
              <a:rPr sz="1850" spc="-25" dirty="0">
                <a:latin typeface="Calibri"/>
                <a:cs typeface="Calibri"/>
              </a:rPr>
              <a:t>Chemical</a:t>
            </a:r>
            <a:r>
              <a:rPr sz="1850" dirty="0">
                <a:latin typeface="Calibri"/>
                <a:cs typeface="Calibri"/>
              </a:rPr>
              <a:t> </a:t>
            </a:r>
            <a:r>
              <a:rPr sz="1850" spc="-10" dirty="0">
                <a:latin typeface="Calibri"/>
                <a:cs typeface="Calibri"/>
              </a:rPr>
              <a:t>Engineering </a:t>
            </a:r>
            <a:r>
              <a:rPr sz="1850" dirty="0">
                <a:latin typeface="Calibri"/>
                <a:cs typeface="Calibri"/>
              </a:rPr>
              <a:t>1512</a:t>
            </a:r>
            <a:r>
              <a:rPr sz="1850" spc="-120" dirty="0">
                <a:latin typeface="Calibri"/>
                <a:cs typeface="Calibri"/>
              </a:rPr>
              <a:t> </a:t>
            </a:r>
            <a:r>
              <a:rPr sz="1850" dirty="0">
                <a:latin typeface="Calibri"/>
                <a:cs typeface="Calibri"/>
              </a:rPr>
              <a:t>–</a:t>
            </a:r>
            <a:r>
              <a:rPr sz="1850" spc="-10" dirty="0">
                <a:latin typeface="Calibri"/>
                <a:cs typeface="Calibri"/>
              </a:rPr>
              <a:t> </a:t>
            </a:r>
            <a:r>
              <a:rPr sz="1850" spc="-20" dirty="0">
                <a:latin typeface="Calibri"/>
                <a:cs typeface="Calibri"/>
              </a:rPr>
              <a:t>Mechanical</a:t>
            </a:r>
            <a:r>
              <a:rPr sz="1850" spc="-175" dirty="0">
                <a:latin typeface="Calibri"/>
                <a:cs typeface="Calibri"/>
              </a:rPr>
              <a:t> </a:t>
            </a:r>
            <a:r>
              <a:rPr sz="1850" spc="-10" dirty="0">
                <a:latin typeface="Calibri"/>
                <a:cs typeface="Calibri"/>
              </a:rPr>
              <a:t>Engineering</a:t>
            </a:r>
            <a:endParaRPr sz="1850">
              <a:latin typeface="Calibri"/>
              <a:cs typeface="Calibri"/>
            </a:endParaRPr>
          </a:p>
          <a:p>
            <a:pPr marL="12700" algn="just">
              <a:lnSpc>
                <a:spcPct val="100000"/>
              </a:lnSpc>
              <a:spcBef>
                <a:spcPts val="425"/>
              </a:spcBef>
            </a:pPr>
            <a:r>
              <a:rPr sz="1850" dirty="0">
                <a:latin typeface="Calibri"/>
                <a:cs typeface="Calibri"/>
              </a:rPr>
              <a:t>SAP</a:t>
            </a:r>
            <a:r>
              <a:rPr sz="1850" spc="155" dirty="0">
                <a:latin typeface="Calibri"/>
                <a:cs typeface="Calibri"/>
              </a:rPr>
              <a:t>  </a:t>
            </a:r>
            <a:r>
              <a:rPr sz="1850" dirty="0">
                <a:latin typeface="Calibri"/>
                <a:cs typeface="Calibri"/>
              </a:rPr>
              <a:t>–</a:t>
            </a:r>
            <a:r>
              <a:rPr sz="1850" spc="30" dirty="0">
                <a:latin typeface="Calibri"/>
                <a:cs typeface="Calibri"/>
              </a:rPr>
              <a:t> </a:t>
            </a:r>
            <a:r>
              <a:rPr sz="1850" spc="-10" dirty="0">
                <a:latin typeface="Calibri"/>
                <a:cs typeface="Calibri"/>
              </a:rPr>
              <a:t>Sub-</a:t>
            </a:r>
            <a:r>
              <a:rPr sz="1850" spc="-25" dirty="0">
                <a:latin typeface="Calibri"/>
                <a:cs typeface="Calibri"/>
              </a:rPr>
              <a:t>atomic</a:t>
            </a:r>
            <a:r>
              <a:rPr sz="1850" spc="-150" dirty="0">
                <a:latin typeface="Calibri"/>
                <a:cs typeface="Calibri"/>
              </a:rPr>
              <a:t> </a:t>
            </a:r>
            <a:r>
              <a:rPr sz="1850" spc="-10" dirty="0">
                <a:latin typeface="Calibri"/>
                <a:cs typeface="Calibri"/>
              </a:rPr>
              <a:t>Physics</a:t>
            </a:r>
            <a:endParaRPr sz="1850">
              <a:latin typeface="Calibri"/>
              <a:cs typeface="Calibri"/>
            </a:endParaRPr>
          </a:p>
        </p:txBody>
      </p:sp>
      <p:sp>
        <p:nvSpPr>
          <p:cNvPr id="10" name="object 10"/>
          <p:cNvSpPr txBox="1">
            <a:spLocks noGrp="1"/>
          </p:cNvSpPr>
          <p:nvPr>
            <p:ph type="title"/>
          </p:nvPr>
        </p:nvSpPr>
        <p:spPr>
          <a:xfrm>
            <a:off x="825500" y="48005"/>
            <a:ext cx="7679055" cy="1282700"/>
          </a:xfrm>
          <a:prstGeom prst="rect">
            <a:avLst/>
          </a:prstGeom>
        </p:spPr>
        <p:txBody>
          <a:bodyPr vert="horz" wrap="square" lIns="0" tIns="13335" rIns="0" bIns="0" rtlCol="0">
            <a:spAutoFit/>
          </a:bodyPr>
          <a:lstStyle/>
          <a:p>
            <a:pPr marL="612775" algn="ctr">
              <a:lnSpc>
                <a:spcPts val="4225"/>
              </a:lnSpc>
              <a:spcBef>
                <a:spcPts val="105"/>
              </a:spcBef>
            </a:pPr>
            <a:r>
              <a:rPr sz="3600" b="0">
                <a:solidFill>
                  <a:srgbClr val="5B5B5B"/>
                </a:solidFill>
                <a:latin typeface="Calibri"/>
                <a:cs typeface="Calibri"/>
              </a:rPr>
              <a:t>May </a:t>
            </a:r>
            <a:r>
              <a:rPr lang="en-US" sz="3600" b="0">
                <a:solidFill>
                  <a:srgbClr val="5B5B5B"/>
                </a:solidFill>
                <a:latin typeface="Calibri"/>
                <a:cs typeface="Calibri"/>
              </a:rPr>
              <a:t>16, 2023 </a:t>
            </a:r>
            <a:r>
              <a:rPr sz="3600" b="0" spc="-10" dirty="0">
                <a:solidFill>
                  <a:srgbClr val="5B5B5B"/>
                </a:solidFill>
                <a:latin typeface="Calibri"/>
                <a:cs typeface="Calibri"/>
              </a:rPr>
              <a:t>Workshop</a:t>
            </a:r>
            <a:endParaRPr sz="3600" dirty="0">
              <a:latin typeface="Calibri"/>
              <a:cs typeface="Calibri"/>
            </a:endParaRPr>
          </a:p>
          <a:p>
            <a:pPr marL="38100">
              <a:lnSpc>
                <a:spcPts val="5665"/>
              </a:lnSpc>
            </a:pPr>
            <a:r>
              <a:rPr sz="4800" dirty="0"/>
              <a:t>NSERC</a:t>
            </a:r>
            <a:r>
              <a:rPr sz="4800" spc="-60" dirty="0"/>
              <a:t> </a:t>
            </a:r>
            <a:r>
              <a:rPr sz="4800" dirty="0"/>
              <a:t>Discovery</a:t>
            </a:r>
            <a:r>
              <a:rPr sz="4800" spc="40" dirty="0"/>
              <a:t> </a:t>
            </a:r>
            <a:r>
              <a:rPr sz="4800" dirty="0"/>
              <a:t>Grants</a:t>
            </a:r>
            <a:r>
              <a:rPr sz="4800" spc="5" dirty="0"/>
              <a:t> </a:t>
            </a:r>
            <a:r>
              <a:rPr sz="4800" dirty="0"/>
              <a:t>&amp;</a:t>
            </a:r>
            <a:r>
              <a:rPr sz="4800" spc="-20" dirty="0"/>
              <a:t> </a:t>
            </a:r>
            <a:r>
              <a:rPr sz="4800" spc="-25" dirty="0"/>
              <a:t>RTI</a:t>
            </a:r>
            <a:endParaRPr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50275" cy="492443"/>
          </a:xfrm>
        </p:spPr>
        <p:txBody>
          <a:bodyPr/>
          <a:lstStyle/>
          <a:p>
            <a:pPr algn="ctr"/>
            <a:r>
              <a:rPr lang="en-US" sz="3200" b="0" dirty="0"/>
              <a:t>Training of HQP- – Danielle Baron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908" y="0"/>
            <a:ext cx="1039091" cy="609600"/>
          </a:xfrm>
          <a:prstGeom prst="rect">
            <a:avLst/>
          </a:prstGeom>
        </p:spPr>
      </p:pic>
      <p:sp>
        <p:nvSpPr>
          <p:cNvPr id="6" name="Rectangle 5"/>
          <p:cNvSpPr/>
          <p:nvPr/>
        </p:nvSpPr>
        <p:spPr>
          <a:xfrm>
            <a:off x="1752600" y="949788"/>
            <a:ext cx="6172200" cy="369332"/>
          </a:xfrm>
          <a:prstGeom prst="rect">
            <a:avLst/>
          </a:prstGeom>
        </p:spPr>
        <p:txBody>
          <a:bodyPr wrap="square">
            <a:spAutoFit/>
          </a:bodyPr>
          <a:lstStyle/>
          <a:p>
            <a:r>
              <a:rPr lang="en-US" sz="1800" dirty="0">
                <a:latin typeface="Calibri" panose="020F0502020204030204" pitchFamily="34" charset="0"/>
                <a:cs typeface="Calibri" panose="020F0502020204030204" pitchFamily="34" charset="0"/>
              </a:rPr>
              <a:t>HQP Considerations (Appendix 5, 2022-23 Peer Review Manual)</a:t>
            </a:r>
          </a:p>
        </p:txBody>
      </p:sp>
      <p:pic>
        <p:nvPicPr>
          <p:cNvPr id="14" name="Picture 13"/>
          <p:cNvPicPr>
            <a:picLocks noChangeAspect="1"/>
          </p:cNvPicPr>
          <p:nvPr/>
        </p:nvPicPr>
        <p:blipFill>
          <a:blip r:embed="rId4"/>
          <a:stretch>
            <a:fillRect/>
          </a:stretch>
        </p:blipFill>
        <p:spPr>
          <a:xfrm>
            <a:off x="311972" y="1436132"/>
            <a:ext cx="4305300" cy="4227179"/>
          </a:xfrm>
          <a:prstGeom prst="rect">
            <a:avLst/>
          </a:prstGeom>
        </p:spPr>
      </p:pic>
      <p:sp>
        <p:nvSpPr>
          <p:cNvPr id="15" name="Rectangle 14"/>
          <p:cNvSpPr/>
          <p:nvPr/>
        </p:nvSpPr>
        <p:spPr>
          <a:xfrm>
            <a:off x="4762500" y="1981200"/>
            <a:ext cx="4305300" cy="3170099"/>
          </a:xfrm>
          <a:prstGeom prst="rect">
            <a:avLst/>
          </a:prstGeom>
        </p:spPr>
        <p:txBody>
          <a:bodyPr wrap="square">
            <a:spAutoFit/>
          </a:bodyPr>
          <a:lstStyle/>
          <a:p>
            <a:r>
              <a:rPr lang="en-US" b="1" dirty="0">
                <a:solidFill>
                  <a:srgbClr val="20754C"/>
                </a:solidFill>
                <a:latin typeface="Calibri" panose="020F0502020204030204" pitchFamily="34" charset="0"/>
                <a:cs typeface="Calibri" panose="020F0502020204030204" pitchFamily="34" charset="0"/>
              </a:rPr>
              <a:t>Past training:</a:t>
            </a:r>
          </a:p>
          <a:p>
            <a:pPr marL="285750" indent="-285750">
              <a:buFont typeface="Arial" panose="020B0604020202020204" pitchFamily="34" charset="0"/>
              <a:buChar char="•"/>
            </a:pPr>
            <a:r>
              <a:rPr lang="en-US" sz="1600" b="1" dirty="0">
                <a:solidFill>
                  <a:srgbClr val="20754C"/>
                </a:solidFill>
                <a:latin typeface="Calibri" panose="020F0502020204030204" pitchFamily="34" charset="0"/>
                <a:cs typeface="Calibri" panose="020F0502020204030204" pitchFamily="34" charset="0"/>
              </a:rPr>
              <a:t>Don’t worry if you are an ECR and this is your first research program!</a:t>
            </a:r>
          </a:p>
          <a:p>
            <a:pPr marL="285750" indent="-285750">
              <a:buFont typeface="Arial" panose="020B0604020202020204" pitchFamily="34" charset="0"/>
              <a:buChar char="•"/>
            </a:pPr>
            <a:r>
              <a:rPr lang="en-US" sz="1600" dirty="0">
                <a:solidFill>
                  <a:srgbClr val="20754C"/>
                </a:solidFill>
                <a:latin typeface="Calibri" panose="020F0502020204030204" pitchFamily="34" charset="0"/>
                <a:cs typeface="Calibri" panose="020F0502020204030204" pitchFamily="34" charset="0"/>
              </a:rPr>
              <a:t>Undergrads, Masters, PhD, PDFs, technicians, research assistants, summer students</a:t>
            </a:r>
          </a:p>
          <a:p>
            <a:pPr marL="285750" indent="-285750">
              <a:buFont typeface="Arial" panose="020B0604020202020204" pitchFamily="34" charset="0"/>
              <a:buChar char="•"/>
            </a:pPr>
            <a:r>
              <a:rPr lang="en-US" sz="1600" dirty="0">
                <a:solidFill>
                  <a:srgbClr val="20754C"/>
                </a:solidFill>
                <a:latin typeface="Calibri" panose="020F0502020204030204" pitchFamily="34" charset="0"/>
                <a:cs typeface="Calibri" panose="020F0502020204030204" pitchFamily="34" charset="0"/>
              </a:rPr>
              <a:t>Highlight your lab facilities, specialized equipment/techniques, academic programs/training</a:t>
            </a:r>
          </a:p>
          <a:p>
            <a:pPr marL="285750" indent="-285750">
              <a:buFont typeface="Arial" panose="020B0604020202020204" pitchFamily="34" charset="0"/>
              <a:buChar char="•"/>
            </a:pPr>
            <a:r>
              <a:rPr lang="en-US" sz="1600" dirty="0">
                <a:solidFill>
                  <a:srgbClr val="20754C"/>
                </a:solidFill>
                <a:latin typeface="Calibri" panose="020F0502020204030204" pitchFamily="34" charset="0"/>
                <a:cs typeface="Calibri" panose="020F0502020204030204" pitchFamily="34" charset="0"/>
              </a:rPr>
              <a:t>Discuss past awards, presentations that HQP did</a:t>
            </a:r>
          </a:p>
          <a:p>
            <a:pPr marL="285750" indent="-285750">
              <a:buFont typeface="Arial" panose="020B0604020202020204" pitchFamily="34" charset="0"/>
              <a:buChar char="•"/>
            </a:pPr>
            <a:r>
              <a:rPr lang="en-US" sz="1600" dirty="0">
                <a:solidFill>
                  <a:srgbClr val="20754C"/>
                </a:solidFill>
                <a:latin typeface="Calibri" panose="020F0502020204030204" pitchFamily="34" charset="0"/>
                <a:cs typeface="Calibri" panose="020F0502020204030204" pitchFamily="34" charset="0"/>
              </a:rPr>
              <a:t>Where they are now – industry, academia – show that you have kept in touch!</a:t>
            </a:r>
          </a:p>
        </p:txBody>
      </p:sp>
      <p:sp>
        <p:nvSpPr>
          <p:cNvPr id="16" name="Rectangle 15"/>
          <p:cNvSpPr/>
          <p:nvPr/>
        </p:nvSpPr>
        <p:spPr bwMode="auto">
          <a:xfrm>
            <a:off x="457200" y="2209800"/>
            <a:ext cx="4038600" cy="990600"/>
          </a:xfrm>
          <a:prstGeom prst="rect">
            <a:avLst/>
          </a:prstGeom>
          <a:solidFill>
            <a:srgbClr val="20754C">
              <a:alpha val="3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18" name="Rectangle 17"/>
          <p:cNvSpPr/>
          <p:nvPr/>
        </p:nvSpPr>
        <p:spPr bwMode="auto">
          <a:xfrm>
            <a:off x="457200" y="3124200"/>
            <a:ext cx="4038600" cy="2438400"/>
          </a:xfrm>
          <a:prstGeom prst="rect">
            <a:avLst/>
          </a:prstGeom>
          <a:solidFill>
            <a:srgbClr val="0070C0">
              <a:alpha val="3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Tree>
    <p:extLst>
      <p:ext uri="{BB962C8B-B14F-4D97-AF65-F5344CB8AC3E}">
        <p14:creationId xmlns:p14="http://schemas.microsoft.com/office/powerpoint/2010/main" val="78018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8" grpId="0" animBg="1"/>
      <p:bldP spid="1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50275" cy="553998"/>
          </a:xfrm>
        </p:spPr>
        <p:txBody>
          <a:bodyPr/>
          <a:lstStyle/>
          <a:p>
            <a:pPr algn="ctr"/>
            <a:r>
              <a:rPr lang="en-US" sz="3600" b="0" dirty="0"/>
              <a:t>Training of HQP- – Danielle Baron</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908" y="0"/>
            <a:ext cx="1039091" cy="609600"/>
          </a:xfrm>
          <a:prstGeom prst="rect">
            <a:avLst/>
          </a:prstGeom>
        </p:spPr>
      </p:pic>
      <p:sp>
        <p:nvSpPr>
          <p:cNvPr id="6" name="Rectangle 5"/>
          <p:cNvSpPr/>
          <p:nvPr/>
        </p:nvSpPr>
        <p:spPr>
          <a:xfrm>
            <a:off x="1752600" y="949788"/>
            <a:ext cx="6172200" cy="369332"/>
          </a:xfrm>
          <a:prstGeom prst="rect">
            <a:avLst/>
          </a:prstGeom>
        </p:spPr>
        <p:txBody>
          <a:bodyPr wrap="square">
            <a:spAutoFit/>
          </a:bodyPr>
          <a:lstStyle/>
          <a:p>
            <a:r>
              <a:rPr lang="en-US" sz="1800" dirty="0">
                <a:latin typeface="Calibri" panose="020F0502020204030204" pitchFamily="34" charset="0"/>
                <a:cs typeface="Calibri" panose="020F0502020204030204" pitchFamily="34" charset="0"/>
              </a:rPr>
              <a:t>HQP Considerations (Appendix 5, 2022-23 Peer Review Manual)</a:t>
            </a:r>
          </a:p>
        </p:txBody>
      </p:sp>
      <p:pic>
        <p:nvPicPr>
          <p:cNvPr id="14" name="Picture 13"/>
          <p:cNvPicPr>
            <a:picLocks noChangeAspect="1"/>
          </p:cNvPicPr>
          <p:nvPr/>
        </p:nvPicPr>
        <p:blipFill>
          <a:blip r:embed="rId4"/>
          <a:stretch>
            <a:fillRect/>
          </a:stretch>
        </p:blipFill>
        <p:spPr>
          <a:xfrm>
            <a:off x="311972" y="1436132"/>
            <a:ext cx="4305300" cy="4227179"/>
          </a:xfrm>
          <a:prstGeom prst="rect">
            <a:avLst/>
          </a:prstGeom>
        </p:spPr>
      </p:pic>
      <p:sp>
        <p:nvSpPr>
          <p:cNvPr id="17" name="Rectangle 16"/>
          <p:cNvSpPr/>
          <p:nvPr/>
        </p:nvSpPr>
        <p:spPr bwMode="auto">
          <a:xfrm>
            <a:off x="457200" y="3124200"/>
            <a:ext cx="4038600" cy="2438400"/>
          </a:xfrm>
          <a:prstGeom prst="rect">
            <a:avLst/>
          </a:prstGeom>
          <a:solidFill>
            <a:srgbClr val="0070C0">
              <a:alpha val="37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3" name="Rectangle 2"/>
          <p:cNvSpPr/>
          <p:nvPr/>
        </p:nvSpPr>
        <p:spPr>
          <a:xfrm>
            <a:off x="4762500" y="1524000"/>
            <a:ext cx="4092575" cy="461665"/>
          </a:xfrm>
          <a:prstGeom prst="rect">
            <a:avLst/>
          </a:prstGeom>
        </p:spPr>
        <p:txBody>
          <a:bodyPr wrap="square">
            <a:spAutoFit/>
          </a:bodyPr>
          <a:lstStyle/>
          <a:p>
            <a:r>
              <a:rPr lang="en-US" b="1" dirty="0">
                <a:solidFill>
                  <a:srgbClr val="0070C0"/>
                </a:solidFill>
                <a:latin typeface="Calibri" panose="020F0502020204030204" pitchFamily="34" charset="0"/>
                <a:cs typeface="Calibri" panose="020F0502020204030204" pitchFamily="34" charset="0"/>
              </a:rPr>
              <a:t>Training plan:</a:t>
            </a:r>
          </a:p>
        </p:txBody>
      </p:sp>
      <p:sp>
        <p:nvSpPr>
          <p:cNvPr id="10" name="Rectangle 9"/>
          <p:cNvSpPr/>
          <p:nvPr/>
        </p:nvSpPr>
        <p:spPr>
          <a:xfrm>
            <a:off x="4760976" y="1905000"/>
            <a:ext cx="4092575" cy="400110"/>
          </a:xfrm>
          <a:prstGeom prst="rect">
            <a:avLst/>
          </a:prstGeom>
        </p:spPr>
        <p:txBody>
          <a:bodyPr wrap="square">
            <a:spAutoFit/>
          </a:bodyPr>
          <a:lstStyle/>
          <a:p>
            <a:r>
              <a:rPr lang="en-US" sz="2000" b="1" dirty="0">
                <a:solidFill>
                  <a:srgbClr val="0070C0"/>
                </a:solidFill>
                <a:latin typeface="Calibri" panose="020F0502020204030204" pitchFamily="34" charset="0"/>
                <a:cs typeface="Calibri" panose="020F0502020204030204" pitchFamily="34" charset="0"/>
              </a:rPr>
              <a:t>1) Training philosophy</a:t>
            </a:r>
          </a:p>
        </p:txBody>
      </p:sp>
      <p:sp>
        <p:nvSpPr>
          <p:cNvPr id="11" name="Rectangle 10"/>
          <p:cNvSpPr/>
          <p:nvPr/>
        </p:nvSpPr>
        <p:spPr>
          <a:xfrm>
            <a:off x="4760976" y="3352800"/>
            <a:ext cx="4092575" cy="400110"/>
          </a:xfrm>
          <a:prstGeom prst="rect">
            <a:avLst/>
          </a:prstGeom>
        </p:spPr>
        <p:txBody>
          <a:bodyPr wrap="square">
            <a:spAutoFit/>
          </a:bodyPr>
          <a:lstStyle/>
          <a:p>
            <a:r>
              <a:rPr lang="en-US" sz="2000" b="1" dirty="0">
                <a:solidFill>
                  <a:srgbClr val="0070C0"/>
                </a:solidFill>
                <a:latin typeface="Calibri" panose="020F0502020204030204" pitchFamily="34" charset="0"/>
                <a:cs typeface="Calibri" panose="020F0502020204030204" pitchFamily="34" charset="0"/>
              </a:rPr>
              <a:t>2) Research training plan </a:t>
            </a:r>
          </a:p>
        </p:txBody>
      </p:sp>
      <p:sp>
        <p:nvSpPr>
          <p:cNvPr id="18" name="TextBox 17"/>
          <p:cNvSpPr txBox="1"/>
          <p:nvPr/>
        </p:nvSpPr>
        <p:spPr>
          <a:xfrm>
            <a:off x="4822825" y="3688140"/>
            <a:ext cx="4321175"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70C0"/>
                </a:solidFill>
                <a:latin typeface="Calibri" panose="020F0502020204030204" pitchFamily="34" charset="0"/>
                <a:cs typeface="Calibri" panose="020F0502020204030204" pitchFamily="34" charset="0"/>
              </a:rPr>
              <a:t>Do not just list your HQP!</a:t>
            </a:r>
          </a:p>
          <a:p>
            <a:pPr marL="285750" indent="-285750">
              <a:buFont typeface="Arial" panose="020B0604020202020204" pitchFamily="34" charset="0"/>
              <a:buChar char="•"/>
            </a:pPr>
            <a:r>
              <a:rPr lang="en-US" sz="1600" b="1" dirty="0">
                <a:solidFill>
                  <a:srgbClr val="0070C0"/>
                </a:solidFill>
                <a:latin typeface="Calibri" panose="020F0502020204030204" pitchFamily="34" charset="0"/>
                <a:cs typeface="Calibri" panose="020F0502020204030204" pitchFamily="34" charset="0"/>
              </a:rPr>
              <a:t>Describe specifically which HQP will be responsible for which aspects of the research and WHY </a:t>
            </a:r>
          </a:p>
          <a:p>
            <a:pPr marL="285750" indent="-285750">
              <a:buFont typeface="Arial" panose="020B0604020202020204" pitchFamily="34" charset="0"/>
              <a:buChar char="•"/>
            </a:pPr>
            <a:r>
              <a:rPr lang="en-US" sz="1600" b="1" dirty="0">
                <a:solidFill>
                  <a:srgbClr val="0070C0"/>
                </a:solidFill>
                <a:latin typeface="Calibri" panose="020F0502020204030204" pitchFamily="34" charset="0"/>
                <a:cs typeface="Calibri" panose="020F0502020204030204" pitchFamily="34" charset="0"/>
              </a:rPr>
              <a:t>Ensure this is mirrored in your methods section in your proposal</a:t>
            </a:r>
            <a:endParaRPr lang="en-US" sz="1600" dirty="0">
              <a:solidFill>
                <a:srgbClr val="0070C0"/>
              </a:solidFill>
              <a:cs typeface="Calibri" panose="020F0502020204030204" pitchFamily="34" charset="0"/>
            </a:endParaRPr>
          </a:p>
          <a:p>
            <a:pPr marL="285750" indent="-285750">
              <a:buFont typeface="Arial" panose="020B0604020202020204" pitchFamily="34" charset="0"/>
              <a:buChar char="•"/>
            </a:pPr>
            <a:r>
              <a:rPr lang="en-US" sz="1600" b="1" dirty="0">
                <a:solidFill>
                  <a:srgbClr val="0070C0"/>
                </a:solidFill>
                <a:latin typeface="Calibri" panose="020F0502020204030204" pitchFamily="34" charset="0"/>
                <a:cs typeface="Calibri" panose="020F0502020204030204" pitchFamily="34" charset="0"/>
              </a:rPr>
              <a:t>Can include a Gantt chart in your budget just.</a:t>
            </a:r>
          </a:p>
          <a:p>
            <a:pPr marL="285750" indent="-285750">
              <a:buFont typeface="Arial" panose="020B0604020202020204" pitchFamily="34" charset="0"/>
              <a:buChar char="•"/>
            </a:pPr>
            <a:r>
              <a:rPr lang="en-US" sz="1600" b="1" dirty="0">
                <a:solidFill>
                  <a:srgbClr val="0070C0"/>
                </a:solidFill>
                <a:latin typeface="Calibri" panose="020F0502020204030204" pitchFamily="34" charset="0"/>
                <a:cs typeface="Calibri" panose="020F0502020204030204" pitchFamily="34" charset="0"/>
              </a:rPr>
              <a:t>Use names where possible</a:t>
            </a:r>
          </a:p>
        </p:txBody>
      </p:sp>
      <p:grpSp>
        <p:nvGrpSpPr>
          <p:cNvPr id="13" name="Group 12"/>
          <p:cNvGrpSpPr/>
          <p:nvPr/>
        </p:nvGrpSpPr>
        <p:grpSpPr>
          <a:xfrm>
            <a:off x="4822824" y="1293769"/>
            <a:ext cx="4702175" cy="2069449"/>
            <a:chOff x="4822824" y="1293769"/>
            <a:chExt cx="4702175" cy="2069449"/>
          </a:xfrm>
        </p:grpSpPr>
        <p:sp>
          <p:nvSpPr>
            <p:cNvPr id="7" name="TextBox 6"/>
            <p:cNvSpPr txBox="1"/>
            <p:nvPr/>
          </p:nvSpPr>
          <p:spPr>
            <a:xfrm>
              <a:off x="4822824" y="2286000"/>
              <a:ext cx="4702175" cy="1077218"/>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0070C0"/>
                  </a:solidFill>
                  <a:latin typeface="Calibri" panose="020F0502020204030204" pitchFamily="34" charset="0"/>
                  <a:cs typeface="Calibri" panose="020F0502020204030204" pitchFamily="34" charset="0"/>
                </a:rPr>
                <a:t>Your approach to supervising students and mentorship</a:t>
              </a:r>
            </a:p>
            <a:p>
              <a:pPr marL="285750" indent="-285750">
                <a:buFont typeface="Arial" panose="020B0604020202020204" pitchFamily="34" charset="0"/>
                <a:buChar char="•"/>
              </a:pPr>
              <a:r>
                <a:rPr lang="en-US" sz="1600" b="1" dirty="0">
                  <a:solidFill>
                    <a:srgbClr val="0070C0"/>
                  </a:solidFill>
                  <a:latin typeface="Calibri" panose="020F0502020204030204" pitchFamily="34" charset="0"/>
                  <a:cs typeface="Calibri" panose="020F0502020204030204" pitchFamily="34" charset="0"/>
                </a:rPr>
                <a:t>Team building, frequent (virtual) interactions, pedagogical approaches </a:t>
              </a:r>
              <a:endParaRPr lang="en-US" sz="1600" dirty="0">
                <a:solidFill>
                  <a:srgbClr val="0070C0"/>
                </a:solidFill>
              </a:endParaRPr>
            </a:p>
          </p:txBody>
        </p:sp>
        <p:grpSp>
          <p:nvGrpSpPr>
            <p:cNvPr id="12" name="Group 11"/>
            <p:cNvGrpSpPr/>
            <p:nvPr/>
          </p:nvGrpSpPr>
          <p:grpSpPr>
            <a:xfrm>
              <a:off x="7453248" y="1293769"/>
              <a:ext cx="1303212" cy="986135"/>
              <a:chOff x="7453248" y="1293769"/>
              <a:chExt cx="1303212" cy="986135"/>
            </a:xfrm>
          </p:grpSpPr>
          <p:sp>
            <p:nvSpPr>
              <p:cNvPr id="8" name="5-Point Star 7"/>
              <p:cNvSpPr/>
              <p:nvPr/>
            </p:nvSpPr>
            <p:spPr bwMode="auto">
              <a:xfrm>
                <a:off x="7453248" y="1293769"/>
                <a:ext cx="1066800" cy="986135"/>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9" name="TextBox 8"/>
              <p:cNvSpPr txBox="1"/>
              <p:nvPr/>
            </p:nvSpPr>
            <p:spPr>
              <a:xfrm>
                <a:off x="7720584" y="1636776"/>
                <a:ext cx="1035876" cy="400110"/>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EDI</a:t>
                </a:r>
                <a:endParaRPr lang="en-US" b="1" dirty="0">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270237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3FD1-AE3D-F1F3-5FB6-37D8F0C86113}"/>
              </a:ext>
            </a:extLst>
          </p:cNvPr>
          <p:cNvSpPr>
            <a:spLocks noGrp="1"/>
          </p:cNvSpPr>
          <p:nvPr>
            <p:ph type="title"/>
          </p:nvPr>
        </p:nvSpPr>
        <p:spPr>
          <a:xfrm>
            <a:off x="342431" y="1015635"/>
            <a:ext cx="7749540" cy="830997"/>
          </a:xfrm>
        </p:spPr>
        <p:txBody>
          <a:bodyPr/>
          <a:lstStyle/>
          <a:p>
            <a:r>
              <a:rPr lang="en-US" sz="2700" spc="-8" dirty="0"/>
              <a:t>Equity Diversity </a:t>
            </a:r>
            <a:r>
              <a:rPr lang="en-US" sz="2700" spc="-3" dirty="0"/>
              <a:t>and Inclusion (EDI) NSERC </a:t>
            </a:r>
            <a:r>
              <a:rPr lang="en-US" sz="2700" spc="-8" dirty="0"/>
              <a:t>Discovery</a:t>
            </a:r>
            <a:r>
              <a:rPr lang="en-US" sz="2700" spc="101" dirty="0"/>
              <a:t> </a:t>
            </a:r>
            <a:r>
              <a:rPr lang="en-US" sz="2700" spc="-17" dirty="0"/>
              <a:t>Grants</a:t>
            </a:r>
            <a:endParaRPr lang="en-US" sz="2700" dirty="0"/>
          </a:p>
        </p:txBody>
      </p:sp>
      <p:sp>
        <p:nvSpPr>
          <p:cNvPr id="3" name="Content Placeholder 2">
            <a:extLst>
              <a:ext uri="{FF2B5EF4-FFF2-40B4-BE49-F238E27FC236}">
                <a16:creationId xmlns:a16="http://schemas.microsoft.com/office/drawing/2014/main" id="{01C85EE9-DBD8-EA9D-5C63-4468E1F14AC2}"/>
              </a:ext>
            </a:extLst>
          </p:cNvPr>
          <p:cNvSpPr>
            <a:spLocks noGrp="1"/>
          </p:cNvSpPr>
          <p:nvPr>
            <p:ph idx="1"/>
          </p:nvPr>
        </p:nvSpPr>
        <p:spPr>
          <a:xfrm>
            <a:off x="171450" y="1905000"/>
            <a:ext cx="6983730" cy="3441968"/>
          </a:xfrm>
        </p:spPr>
        <p:txBody>
          <a:bodyPr/>
          <a:lstStyle/>
          <a:p>
            <a:pPr marL="264243" indent="-257450">
              <a:lnSpc>
                <a:spcPct val="150000"/>
              </a:lnSpc>
              <a:spcBef>
                <a:spcPts val="56"/>
              </a:spcBef>
              <a:buAutoNum type="arabicPeriod"/>
              <a:tabLst>
                <a:tab pos="264243" algn="l"/>
                <a:tab pos="264601" algn="l"/>
              </a:tabLst>
            </a:pPr>
            <a:r>
              <a:rPr lang="en-US" sz="1600" spc="-3" dirty="0">
                <a:cs typeface="Arial"/>
              </a:rPr>
              <a:t>Incorporate EDI throughout the grant</a:t>
            </a:r>
          </a:p>
          <a:p>
            <a:pPr marL="264243" indent="-257450">
              <a:lnSpc>
                <a:spcPct val="150000"/>
              </a:lnSpc>
              <a:spcBef>
                <a:spcPts val="56"/>
              </a:spcBef>
              <a:buFont typeface="Arial" panose="020B0604020202020204" pitchFamily="34" charset="0"/>
              <a:buAutoNum type="arabicPeriod"/>
              <a:tabLst>
                <a:tab pos="264243" algn="l"/>
                <a:tab pos="264601" algn="l"/>
              </a:tabLst>
            </a:pPr>
            <a:r>
              <a:rPr lang="en-US" sz="1600" spc="-3" dirty="0">
                <a:cs typeface="Arial"/>
              </a:rPr>
              <a:t>Clearly describe EDI</a:t>
            </a:r>
            <a:r>
              <a:rPr lang="en-US" sz="1600" spc="23" dirty="0">
                <a:cs typeface="Arial"/>
              </a:rPr>
              <a:t> </a:t>
            </a:r>
            <a:r>
              <a:rPr lang="en-US" sz="1600" spc="-3" dirty="0">
                <a:cs typeface="Arial"/>
              </a:rPr>
              <a:t>challenges</a:t>
            </a:r>
            <a:r>
              <a:rPr lang="en-US" sz="1600" dirty="0">
                <a:cs typeface="Arial"/>
              </a:rPr>
              <a:t> in the </a:t>
            </a:r>
            <a:r>
              <a:rPr lang="en-US" sz="1600" spc="-3" dirty="0">
                <a:cs typeface="Arial"/>
              </a:rPr>
              <a:t>Institution/</a:t>
            </a:r>
            <a:r>
              <a:rPr lang="en-US" sz="1600" spc="-6" dirty="0">
                <a:cs typeface="Arial"/>
              </a:rPr>
              <a:t>College &amp; Field </a:t>
            </a:r>
            <a:r>
              <a:rPr lang="en-US" sz="1600" dirty="0">
                <a:cs typeface="Arial"/>
              </a:rPr>
              <a:t>of </a:t>
            </a:r>
            <a:r>
              <a:rPr lang="en-US" sz="1600" spc="-3" dirty="0">
                <a:cs typeface="Arial"/>
              </a:rPr>
              <a:t>Research</a:t>
            </a:r>
          </a:p>
          <a:p>
            <a:pPr marL="264243" indent="-257450">
              <a:lnSpc>
                <a:spcPct val="150000"/>
              </a:lnSpc>
              <a:spcBef>
                <a:spcPts val="56"/>
              </a:spcBef>
              <a:buFont typeface="Arial" panose="020B0604020202020204" pitchFamily="34" charset="0"/>
              <a:buAutoNum type="arabicPeriod"/>
              <a:tabLst>
                <a:tab pos="264243" algn="l"/>
                <a:tab pos="264601" algn="l"/>
              </a:tabLst>
            </a:pPr>
            <a:r>
              <a:rPr lang="en-US" sz="1600" spc="-3" dirty="0">
                <a:cs typeface="Arial"/>
              </a:rPr>
              <a:t>Include your own specific actions for HQP recruitment that address EDI</a:t>
            </a:r>
            <a:r>
              <a:rPr lang="en-US" sz="1600" spc="42" dirty="0">
                <a:cs typeface="Arial"/>
              </a:rPr>
              <a:t> </a:t>
            </a:r>
            <a:r>
              <a:rPr lang="en-US" sz="1600" spc="-6" dirty="0">
                <a:cs typeface="Arial"/>
              </a:rPr>
              <a:t>Challenges.</a:t>
            </a:r>
            <a:endParaRPr lang="en-US" sz="1600" dirty="0">
              <a:cs typeface="Arial"/>
            </a:endParaRPr>
          </a:p>
          <a:p>
            <a:pPr marL="264601" marR="258522" indent="-257450">
              <a:lnSpc>
                <a:spcPct val="150000"/>
              </a:lnSpc>
              <a:buAutoNum type="arabicPeriod"/>
              <a:tabLst>
                <a:tab pos="264243" algn="l"/>
                <a:tab pos="264601" algn="l"/>
              </a:tabLst>
            </a:pPr>
            <a:r>
              <a:rPr lang="en-US" sz="1600" spc="-3" dirty="0">
                <a:cs typeface="Arial"/>
              </a:rPr>
              <a:t>Include your own specific actions to support an inclusive training environment</a:t>
            </a:r>
          </a:p>
          <a:p>
            <a:pPr marL="264601" marR="258522" indent="-257450">
              <a:lnSpc>
                <a:spcPct val="150000"/>
              </a:lnSpc>
              <a:buAutoNum type="arabicPeriod"/>
              <a:tabLst>
                <a:tab pos="264243" algn="l"/>
                <a:tab pos="264601" algn="l"/>
              </a:tabLst>
            </a:pPr>
            <a:endParaRPr lang="en-US" sz="1600" dirty="0"/>
          </a:p>
          <a:p>
            <a:r>
              <a:rPr lang="en-US" sz="1350" dirty="0">
                <a:hlinkClick r:id="rId3">
                  <a:extLst>
                    <a:ext uri="{A12FA001-AC4F-418D-AE19-62706E023703}">
                      <ahyp:hlinkClr xmlns:ahyp="http://schemas.microsoft.com/office/drawing/2018/hyperlinkcolor" val="tx"/>
                    </a:ext>
                  </a:extLst>
                </a:hlinkClick>
              </a:rPr>
              <a:t>NSERC - NSERC guide on integrating equity, diversity and </a:t>
            </a:r>
            <a:r>
              <a:rPr lang="en-US" sz="1500" dirty="0">
                <a:hlinkClick r:id="rId3">
                  <a:extLst>
                    <a:ext uri="{A12FA001-AC4F-418D-AE19-62706E023703}">
                      <ahyp:hlinkClr xmlns:ahyp="http://schemas.microsoft.com/office/drawing/2018/hyperlinkcolor" val="tx"/>
                    </a:ext>
                  </a:extLst>
                </a:hlinkClick>
              </a:rPr>
              <a:t>inclusion considerations in research (nserc-crsng.gc.ca)</a:t>
            </a:r>
            <a:endParaRPr lang="en-US" sz="1500" dirty="0"/>
          </a:p>
          <a:p>
            <a:endParaRPr lang="en-US" dirty="0"/>
          </a:p>
        </p:txBody>
      </p:sp>
      <p:pic>
        <p:nvPicPr>
          <p:cNvPr id="4" name="Picture 3">
            <a:extLst>
              <a:ext uri="{FF2B5EF4-FFF2-40B4-BE49-F238E27FC236}">
                <a16:creationId xmlns:a16="http://schemas.microsoft.com/office/drawing/2014/main" id="{D63EF2C0-AA4E-8188-9109-70B12FC5F4AB}"/>
              </a:ext>
            </a:extLst>
          </p:cNvPr>
          <p:cNvPicPr>
            <a:picLocks noChangeAspect="1"/>
          </p:cNvPicPr>
          <p:nvPr/>
        </p:nvPicPr>
        <p:blipFill>
          <a:blip r:embed="rId4"/>
          <a:stretch>
            <a:fillRect/>
          </a:stretch>
        </p:blipFill>
        <p:spPr>
          <a:xfrm>
            <a:off x="6896482" y="2270960"/>
            <a:ext cx="2209037" cy="2541071"/>
          </a:xfrm>
          <a:prstGeom prst="rect">
            <a:avLst/>
          </a:prstGeom>
        </p:spPr>
      </p:pic>
      <p:grpSp>
        <p:nvGrpSpPr>
          <p:cNvPr id="5" name="object 3">
            <a:extLst>
              <a:ext uri="{FF2B5EF4-FFF2-40B4-BE49-F238E27FC236}">
                <a16:creationId xmlns:a16="http://schemas.microsoft.com/office/drawing/2014/main" id="{9D6F323B-C81D-B3B4-78B1-5290DA387B4F}"/>
              </a:ext>
            </a:extLst>
          </p:cNvPr>
          <p:cNvGrpSpPr/>
          <p:nvPr/>
        </p:nvGrpSpPr>
        <p:grpSpPr>
          <a:xfrm>
            <a:off x="76200" y="41197"/>
            <a:ext cx="9144000" cy="690880"/>
            <a:chOff x="0" y="0"/>
            <a:chExt cx="9144000" cy="690880"/>
          </a:xfrm>
        </p:grpSpPr>
        <p:pic>
          <p:nvPicPr>
            <p:cNvPr id="6" name="object 4">
              <a:extLst>
                <a:ext uri="{FF2B5EF4-FFF2-40B4-BE49-F238E27FC236}">
                  <a16:creationId xmlns:a16="http://schemas.microsoft.com/office/drawing/2014/main" id="{4EDB134E-65BF-B69A-84EC-5E1F6FA7DA56}"/>
                </a:ext>
              </a:extLst>
            </p:cNvPr>
            <p:cNvPicPr/>
            <p:nvPr/>
          </p:nvPicPr>
          <p:blipFill>
            <a:blip r:embed="rId5" cstate="print"/>
            <a:stretch>
              <a:fillRect/>
            </a:stretch>
          </p:blipFill>
          <p:spPr>
            <a:xfrm>
              <a:off x="0" y="0"/>
              <a:ext cx="9143999" cy="690879"/>
            </a:xfrm>
            <a:prstGeom prst="rect">
              <a:avLst/>
            </a:prstGeom>
          </p:spPr>
        </p:pic>
        <p:pic>
          <p:nvPicPr>
            <p:cNvPr id="7" name="object 5">
              <a:extLst>
                <a:ext uri="{FF2B5EF4-FFF2-40B4-BE49-F238E27FC236}">
                  <a16:creationId xmlns:a16="http://schemas.microsoft.com/office/drawing/2014/main" id="{50719D6E-7C4E-B045-BB66-B2CBD0CE736D}"/>
                </a:ext>
              </a:extLst>
            </p:cNvPr>
            <p:cNvPicPr/>
            <p:nvPr/>
          </p:nvPicPr>
          <p:blipFill>
            <a:blip r:embed="rId6" cstate="print"/>
            <a:stretch>
              <a:fillRect/>
            </a:stretch>
          </p:blipFill>
          <p:spPr>
            <a:xfrm>
              <a:off x="233680" y="203200"/>
              <a:ext cx="1676400" cy="365760"/>
            </a:xfrm>
            <a:prstGeom prst="rect">
              <a:avLst/>
            </a:prstGeom>
          </p:spPr>
        </p:pic>
      </p:grpSp>
      <p:sp>
        <p:nvSpPr>
          <p:cNvPr id="9" name="TextBox 8">
            <a:extLst>
              <a:ext uri="{FF2B5EF4-FFF2-40B4-BE49-F238E27FC236}">
                <a16:creationId xmlns:a16="http://schemas.microsoft.com/office/drawing/2014/main" id="{867A645F-9567-7321-1D70-73E50164E71D}"/>
              </a:ext>
            </a:extLst>
          </p:cNvPr>
          <p:cNvSpPr txBox="1"/>
          <p:nvPr/>
        </p:nvSpPr>
        <p:spPr>
          <a:xfrm>
            <a:off x="3295836" y="130313"/>
            <a:ext cx="4705164" cy="584775"/>
          </a:xfrm>
          <a:prstGeom prst="rect">
            <a:avLst/>
          </a:prstGeom>
          <a:noFill/>
        </p:spPr>
        <p:txBody>
          <a:bodyPr wrap="square">
            <a:spAutoFit/>
          </a:bodyPr>
          <a:lstStyle/>
          <a:p>
            <a:r>
              <a:rPr lang="en-GB" sz="3200" dirty="0">
                <a:solidFill>
                  <a:srgbClr val="585858"/>
                </a:solidFill>
                <a:latin typeface="Calibri"/>
                <a:ea typeface="+mj-ea"/>
                <a:cs typeface="Calibri"/>
              </a:rPr>
              <a:t>EDI – Tera Ebach</a:t>
            </a:r>
          </a:p>
        </p:txBody>
      </p:sp>
    </p:spTree>
    <p:extLst>
      <p:ext uri="{BB962C8B-B14F-4D97-AF65-F5344CB8AC3E}">
        <p14:creationId xmlns:p14="http://schemas.microsoft.com/office/powerpoint/2010/main" val="2273682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626" y="13398"/>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a:spLocks noGrp="1"/>
          </p:cNvSpPr>
          <p:nvPr>
            <p:ph type="title"/>
          </p:nvPr>
        </p:nvSpPr>
        <p:spPr>
          <a:xfrm>
            <a:off x="307657" y="755332"/>
            <a:ext cx="3747770" cy="697230"/>
          </a:xfrm>
          <a:prstGeom prst="rect">
            <a:avLst/>
          </a:prstGeom>
        </p:spPr>
        <p:txBody>
          <a:bodyPr vert="horz" wrap="square" lIns="0" tIns="13335" rIns="0" bIns="0" rtlCol="0">
            <a:spAutoFit/>
          </a:bodyPr>
          <a:lstStyle/>
          <a:p>
            <a:pPr marL="12700">
              <a:lnSpc>
                <a:spcPct val="100000"/>
              </a:lnSpc>
              <a:spcBef>
                <a:spcPts val="105"/>
              </a:spcBef>
            </a:pPr>
            <a:r>
              <a:rPr sz="4400" b="0" dirty="0">
                <a:latin typeface="Calibri"/>
                <a:cs typeface="Calibri"/>
              </a:rPr>
              <a:t>Top</a:t>
            </a:r>
            <a:r>
              <a:rPr sz="4400" b="0" spc="-20" dirty="0">
                <a:latin typeface="Calibri"/>
                <a:cs typeface="Calibri"/>
              </a:rPr>
              <a:t> </a:t>
            </a:r>
            <a:r>
              <a:rPr sz="4400" b="0" dirty="0">
                <a:latin typeface="Calibri"/>
                <a:cs typeface="Calibri"/>
              </a:rPr>
              <a:t>Tips</a:t>
            </a:r>
            <a:r>
              <a:rPr sz="4400" b="0" spc="20" dirty="0">
                <a:latin typeface="Calibri"/>
                <a:cs typeface="Calibri"/>
              </a:rPr>
              <a:t> </a:t>
            </a:r>
            <a:r>
              <a:rPr sz="4400" b="0" dirty="0">
                <a:latin typeface="Calibri"/>
                <a:cs typeface="Calibri"/>
              </a:rPr>
              <a:t>for</a:t>
            </a:r>
            <a:r>
              <a:rPr sz="4400" b="0" spc="-40" dirty="0">
                <a:latin typeface="Calibri"/>
                <a:cs typeface="Calibri"/>
              </a:rPr>
              <a:t> </a:t>
            </a:r>
            <a:r>
              <a:rPr sz="4400" b="0" spc="-25" dirty="0">
                <a:latin typeface="Calibri"/>
                <a:cs typeface="Calibri"/>
              </a:rPr>
              <a:t>CCV</a:t>
            </a:r>
            <a:endParaRPr sz="4400">
              <a:latin typeface="Calibri"/>
              <a:cs typeface="Calibri"/>
            </a:endParaRPr>
          </a:p>
        </p:txBody>
      </p:sp>
      <p:sp>
        <p:nvSpPr>
          <p:cNvPr id="7" name="object 7"/>
          <p:cNvSpPr txBox="1"/>
          <p:nvPr/>
        </p:nvSpPr>
        <p:spPr>
          <a:xfrm>
            <a:off x="7300341" y="6013212"/>
            <a:ext cx="1480185" cy="280035"/>
          </a:xfrm>
          <a:prstGeom prst="rect">
            <a:avLst/>
          </a:prstGeom>
        </p:spPr>
        <p:txBody>
          <a:bodyPr vert="horz" wrap="square" lIns="0" tIns="0" rIns="0" bIns="0" rtlCol="0">
            <a:spAutoFit/>
          </a:bodyPr>
          <a:lstStyle/>
          <a:p>
            <a:pPr marL="12700">
              <a:lnSpc>
                <a:spcPts val="2000"/>
              </a:lnSpc>
            </a:pPr>
            <a:r>
              <a:rPr sz="2000" spc="-10" dirty="0">
                <a:solidFill>
                  <a:srgbClr val="FFFFFF"/>
                </a:solidFill>
                <a:latin typeface="Calibri"/>
                <a:cs typeface="Calibri"/>
                <a:hlinkClick r:id="rId4"/>
              </a:rPr>
              <a:t>www.usask.ca</a:t>
            </a:r>
            <a:endParaRPr sz="2000">
              <a:latin typeface="Calibri"/>
              <a:cs typeface="Calibri"/>
            </a:endParaRPr>
          </a:p>
        </p:txBody>
      </p:sp>
      <p:sp>
        <p:nvSpPr>
          <p:cNvPr id="6" name="object 6"/>
          <p:cNvSpPr txBox="1"/>
          <p:nvPr/>
        </p:nvSpPr>
        <p:spPr>
          <a:xfrm>
            <a:off x="307657" y="1554670"/>
            <a:ext cx="7588884" cy="3566160"/>
          </a:xfrm>
          <a:prstGeom prst="rect">
            <a:avLst/>
          </a:prstGeom>
        </p:spPr>
        <p:txBody>
          <a:bodyPr vert="horz" wrap="square" lIns="0" tIns="73660" rIns="0" bIns="0" rtlCol="0">
            <a:spAutoFit/>
          </a:bodyPr>
          <a:lstStyle/>
          <a:p>
            <a:pPr marL="287020" indent="-274955">
              <a:lnSpc>
                <a:spcPct val="100000"/>
              </a:lnSpc>
              <a:spcBef>
                <a:spcPts val="580"/>
              </a:spcBef>
              <a:buSzPct val="75000"/>
              <a:buFont typeface="Wingdings"/>
              <a:buChar char=""/>
              <a:tabLst>
                <a:tab pos="287020" algn="l"/>
                <a:tab pos="287655" algn="l"/>
              </a:tabLst>
            </a:pPr>
            <a:r>
              <a:rPr sz="2000" dirty="0">
                <a:latin typeface="Calibri"/>
                <a:cs typeface="Calibri"/>
              </a:rPr>
              <a:t>Start</a:t>
            </a:r>
            <a:r>
              <a:rPr sz="2000" spc="20" dirty="0">
                <a:latin typeface="Calibri"/>
                <a:cs typeface="Calibri"/>
              </a:rPr>
              <a:t> </a:t>
            </a:r>
            <a:r>
              <a:rPr sz="2000" spc="-10" dirty="0">
                <a:latin typeface="Calibri"/>
                <a:cs typeface="Calibri"/>
              </a:rPr>
              <a:t>Early!</a:t>
            </a:r>
            <a:endParaRPr sz="2000">
              <a:latin typeface="Calibri"/>
              <a:cs typeface="Calibri"/>
            </a:endParaRPr>
          </a:p>
          <a:p>
            <a:pPr marL="287020" indent="-274955">
              <a:lnSpc>
                <a:spcPct val="100000"/>
              </a:lnSpc>
              <a:spcBef>
                <a:spcPts val="480"/>
              </a:spcBef>
              <a:buSzPct val="75000"/>
              <a:buFont typeface="Wingdings"/>
              <a:buChar char=""/>
              <a:tabLst>
                <a:tab pos="287020" algn="l"/>
                <a:tab pos="287655" algn="l"/>
              </a:tabLst>
            </a:pPr>
            <a:r>
              <a:rPr sz="2000" dirty="0">
                <a:latin typeface="Calibri"/>
                <a:cs typeface="Calibri"/>
              </a:rPr>
              <a:t>Use</a:t>
            </a:r>
            <a:r>
              <a:rPr sz="2000" spc="-70" dirty="0">
                <a:latin typeface="Calibri"/>
                <a:cs typeface="Calibri"/>
              </a:rPr>
              <a:t> </a:t>
            </a:r>
            <a:r>
              <a:rPr sz="2000" dirty="0">
                <a:latin typeface="Calibri"/>
                <a:cs typeface="Calibri"/>
              </a:rPr>
              <a:t>the</a:t>
            </a:r>
            <a:r>
              <a:rPr sz="2000" spc="20" dirty="0">
                <a:latin typeface="Calibri"/>
                <a:cs typeface="Calibri"/>
              </a:rPr>
              <a:t> </a:t>
            </a:r>
            <a:r>
              <a:rPr sz="2000" dirty="0">
                <a:latin typeface="Calibri"/>
                <a:cs typeface="Calibri"/>
              </a:rPr>
              <a:t>NSERC</a:t>
            </a:r>
            <a:r>
              <a:rPr sz="2000" spc="-45" dirty="0">
                <a:latin typeface="Calibri"/>
                <a:cs typeface="Calibri"/>
              </a:rPr>
              <a:t> </a:t>
            </a:r>
            <a:r>
              <a:rPr sz="2000" dirty="0">
                <a:latin typeface="Calibri"/>
                <a:cs typeface="Calibri"/>
              </a:rPr>
              <a:t>CCV</a:t>
            </a:r>
            <a:r>
              <a:rPr sz="2000" spc="-30" dirty="0">
                <a:latin typeface="Calibri"/>
                <a:cs typeface="Calibri"/>
              </a:rPr>
              <a:t> </a:t>
            </a:r>
            <a:r>
              <a:rPr sz="2000" dirty="0">
                <a:latin typeface="Calibri"/>
                <a:cs typeface="Calibri"/>
              </a:rPr>
              <a:t>template</a:t>
            </a:r>
            <a:r>
              <a:rPr sz="2000" spc="90" dirty="0">
                <a:latin typeface="Calibri"/>
                <a:cs typeface="Calibri"/>
              </a:rPr>
              <a:t> </a:t>
            </a:r>
            <a:r>
              <a:rPr sz="2000" dirty="0">
                <a:latin typeface="Calibri"/>
                <a:cs typeface="Calibri"/>
              </a:rPr>
              <a:t>(under Funded</a:t>
            </a:r>
            <a:r>
              <a:rPr sz="2000" spc="40" dirty="0">
                <a:latin typeface="Calibri"/>
                <a:cs typeface="Calibri"/>
              </a:rPr>
              <a:t> </a:t>
            </a:r>
            <a:r>
              <a:rPr sz="2000" dirty="0">
                <a:latin typeface="Calibri"/>
                <a:cs typeface="Calibri"/>
              </a:rPr>
              <a:t>on</a:t>
            </a:r>
            <a:r>
              <a:rPr sz="2000" spc="-25" dirty="0">
                <a:latin typeface="Calibri"/>
                <a:cs typeface="Calibri"/>
              </a:rPr>
              <a:t> </a:t>
            </a:r>
            <a:r>
              <a:rPr sz="2000" dirty="0">
                <a:latin typeface="Calibri"/>
                <a:cs typeface="Calibri"/>
              </a:rPr>
              <a:t>the</a:t>
            </a:r>
            <a:r>
              <a:rPr sz="2000" spc="15" dirty="0">
                <a:latin typeface="Calibri"/>
                <a:cs typeface="Calibri"/>
              </a:rPr>
              <a:t> </a:t>
            </a:r>
            <a:r>
              <a:rPr sz="2000" dirty="0">
                <a:latin typeface="Calibri"/>
                <a:cs typeface="Calibri"/>
              </a:rPr>
              <a:t>CV</a:t>
            </a:r>
            <a:r>
              <a:rPr sz="2000" spc="-30" dirty="0">
                <a:latin typeface="Calibri"/>
                <a:cs typeface="Calibri"/>
              </a:rPr>
              <a:t> </a:t>
            </a:r>
            <a:r>
              <a:rPr sz="2000" spc="-20" dirty="0">
                <a:latin typeface="Calibri"/>
                <a:cs typeface="Calibri"/>
              </a:rPr>
              <a:t>tab)</a:t>
            </a:r>
            <a:endParaRPr sz="2000">
              <a:latin typeface="Calibri"/>
              <a:cs typeface="Calibri"/>
            </a:endParaRPr>
          </a:p>
          <a:p>
            <a:pPr marL="287020" indent="-274955">
              <a:lnSpc>
                <a:spcPct val="100000"/>
              </a:lnSpc>
              <a:spcBef>
                <a:spcPts val="484"/>
              </a:spcBef>
              <a:buSzPct val="75000"/>
              <a:buFont typeface="Wingdings"/>
              <a:buChar char=""/>
              <a:tabLst>
                <a:tab pos="287020" algn="l"/>
                <a:tab pos="287655" algn="l"/>
              </a:tabLst>
            </a:pPr>
            <a:r>
              <a:rPr sz="2000" dirty="0">
                <a:latin typeface="Calibri"/>
                <a:cs typeface="Calibri"/>
              </a:rPr>
              <a:t>Follow</a:t>
            </a:r>
            <a:r>
              <a:rPr sz="2000" spc="-15" dirty="0">
                <a:latin typeface="Calibri"/>
                <a:cs typeface="Calibri"/>
              </a:rPr>
              <a:t> </a:t>
            </a:r>
            <a:r>
              <a:rPr sz="2000" dirty="0">
                <a:latin typeface="Calibri"/>
                <a:cs typeface="Calibri"/>
              </a:rPr>
              <a:t>the</a:t>
            </a:r>
            <a:r>
              <a:rPr sz="2000" spc="-45" dirty="0">
                <a:latin typeface="Calibri"/>
                <a:cs typeface="Calibri"/>
              </a:rPr>
              <a:t> </a:t>
            </a:r>
            <a:r>
              <a:rPr sz="2000" dirty="0">
                <a:latin typeface="Calibri"/>
                <a:cs typeface="Calibri"/>
              </a:rPr>
              <a:t>PDF</a:t>
            </a:r>
            <a:r>
              <a:rPr sz="2000" spc="30" dirty="0">
                <a:latin typeface="Calibri"/>
                <a:cs typeface="Calibri"/>
              </a:rPr>
              <a:t> </a:t>
            </a:r>
            <a:r>
              <a:rPr sz="2000" dirty="0">
                <a:latin typeface="Calibri"/>
                <a:cs typeface="Calibri"/>
              </a:rPr>
              <a:t>Guide</a:t>
            </a:r>
            <a:r>
              <a:rPr sz="2000" spc="-40" dirty="0">
                <a:latin typeface="Calibri"/>
                <a:cs typeface="Calibri"/>
              </a:rPr>
              <a:t> </a:t>
            </a:r>
            <a:r>
              <a:rPr sz="2000" dirty="0">
                <a:latin typeface="Calibri"/>
                <a:cs typeface="Calibri"/>
              </a:rPr>
              <a:t>provided</a:t>
            </a:r>
            <a:r>
              <a:rPr sz="2000" spc="-20" dirty="0">
                <a:latin typeface="Calibri"/>
                <a:cs typeface="Calibri"/>
              </a:rPr>
              <a:t> </a:t>
            </a:r>
            <a:r>
              <a:rPr sz="2000" dirty="0">
                <a:latin typeface="Calibri"/>
                <a:cs typeface="Calibri"/>
              </a:rPr>
              <a:t>by</a:t>
            </a:r>
            <a:r>
              <a:rPr sz="2000" spc="-30" dirty="0">
                <a:latin typeface="Calibri"/>
                <a:cs typeface="Calibri"/>
              </a:rPr>
              <a:t> </a:t>
            </a:r>
            <a:r>
              <a:rPr sz="2000" dirty="0">
                <a:latin typeface="Calibri"/>
                <a:cs typeface="Calibri"/>
              </a:rPr>
              <a:t>NSERC</a:t>
            </a:r>
            <a:r>
              <a:rPr sz="2000" spc="40" dirty="0">
                <a:latin typeface="Calibri"/>
                <a:cs typeface="Calibri"/>
              </a:rPr>
              <a:t> </a:t>
            </a:r>
            <a:r>
              <a:rPr sz="2000" dirty="0">
                <a:latin typeface="Calibri"/>
                <a:cs typeface="Calibri"/>
              </a:rPr>
              <a:t>in</a:t>
            </a:r>
            <a:r>
              <a:rPr sz="2000" spc="-90" dirty="0">
                <a:latin typeface="Calibri"/>
                <a:cs typeface="Calibri"/>
              </a:rPr>
              <a:t> </a:t>
            </a:r>
            <a:r>
              <a:rPr sz="2000" dirty="0">
                <a:latin typeface="Calibri"/>
                <a:cs typeface="Calibri"/>
              </a:rPr>
              <a:t>the</a:t>
            </a:r>
            <a:r>
              <a:rPr sz="2000" spc="35" dirty="0">
                <a:latin typeface="Calibri"/>
                <a:cs typeface="Calibri"/>
              </a:rPr>
              <a:t> </a:t>
            </a:r>
            <a:r>
              <a:rPr sz="2000" dirty="0">
                <a:latin typeface="Calibri"/>
                <a:cs typeface="Calibri"/>
              </a:rPr>
              <a:t>NSERC</a:t>
            </a:r>
            <a:r>
              <a:rPr sz="2000" spc="-30" dirty="0">
                <a:latin typeface="Calibri"/>
                <a:cs typeface="Calibri"/>
              </a:rPr>
              <a:t> </a:t>
            </a:r>
            <a:r>
              <a:rPr sz="2000" spc="-10" dirty="0">
                <a:latin typeface="Calibri"/>
                <a:cs typeface="Calibri"/>
              </a:rPr>
              <a:t>template</a:t>
            </a:r>
            <a:endParaRPr sz="2000">
              <a:latin typeface="Calibri"/>
              <a:cs typeface="Calibri"/>
            </a:endParaRPr>
          </a:p>
          <a:p>
            <a:pPr marL="287020" indent="-274955">
              <a:lnSpc>
                <a:spcPct val="100000"/>
              </a:lnSpc>
              <a:spcBef>
                <a:spcPts val="484"/>
              </a:spcBef>
              <a:buSzPct val="75000"/>
              <a:buFont typeface="Wingdings"/>
              <a:buChar char=""/>
              <a:tabLst>
                <a:tab pos="287020" algn="l"/>
                <a:tab pos="287655" algn="l"/>
              </a:tabLst>
            </a:pPr>
            <a:r>
              <a:rPr sz="2000" dirty="0">
                <a:latin typeface="Calibri"/>
                <a:cs typeface="Calibri"/>
              </a:rPr>
              <a:t>Make</a:t>
            </a:r>
            <a:r>
              <a:rPr sz="2000" spc="35" dirty="0">
                <a:latin typeface="Calibri"/>
                <a:cs typeface="Calibri"/>
              </a:rPr>
              <a:t> </a:t>
            </a:r>
            <a:r>
              <a:rPr sz="2000" dirty="0">
                <a:latin typeface="Calibri"/>
                <a:cs typeface="Calibri"/>
              </a:rPr>
              <a:t>good</a:t>
            </a:r>
            <a:r>
              <a:rPr sz="2000" spc="-15" dirty="0">
                <a:latin typeface="Calibri"/>
                <a:cs typeface="Calibri"/>
              </a:rPr>
              <a:t> </a:t>
            </a:r>
            <a:r>
              <a:rPr sz="2000" dirty="0">
                <a:latin typeface="Calibri"/>
                <a:cs typeface="Calibri"/>
              </a:rPr>
              <a:t>use</a:t>
            </a:r>
            <a:r>
              <a:rPr sz="2000" spc="-40" dirty="0">
                <a:latin typeface="Calibri"/>
                <a:cs typeface="Calibri"/>
              </a:rPr>
              <a:t> </a:t>
            </a:r>
            <a:r>
              <a:rPr sz="2000" dirty="0">
                <a:latin typeface="Calibri"/>
                <a:cs typeface="Calibri"/>
              </a:rPr>
              <a:t>of</a:t>
            </a:r>
            <a:r>
              <a:rPr sz="2000" spc="-50" dirty="0">
                <a:latin typeface="Calibri"/>
                <a:cs typeface="Calibri"/>
              </a:rPr>
              <a:t> </a:t>
            </a:r>
            <a:r>
              <a:rPr sz="2000" dirty="0">
                <a:latin typeface="Calibri"/>
                <a:cs typeface="Calibri"/>
              </a:rPr>
              <a:t>extra </a:t>
            </a:r>
            <a:r>
              <a:rPr sz="2000" spc="-20" dirty="0">
                <a:latin typeface="Calibri"/>
                <a:cs typeface="Calibri"/>
              </a:rPr>
              <a:t>space</a:t>
            </a:r>
            <a:endParaRPr sz="2000">
              <a:latin typeface="Calibri"/>
              <a:cs typeface="Calibri"/>
            </a:endParaRPr>
          </a:p>
          <a:p>
            <a:pPr marL="287020" indent="-274955">
              <a:lnSpc>
                <a:spcPct val="100000"/>
              </a:lnSpc>
              <a:spcBef>
                <a:spcPts val="484"/>
              </a:spcBef>
              <a:buSzPct val="75000"/>
              <a:buFont typeface="Wingdings"/>
              <a:buChar char=""/>
              <a:tabLst>
                <a:tab pos="287020" algn="l"/>
                <a:tab pos="287655" algn="l"/>
              </a:tabLst>
            </a:pPr>
            <a:r>
              <a:rPr sz="2000" dirty="0">
                <a:latin typeface="Calibri"/>
                <a:cs typeface="Calibri"/>
              </a:rPr>
              <a:t>Mark</a:t>
            </a:r>
            <a:r>
              <a:rPr sz="2000" spc="-45" dirty="0">
                <a:latin typeface="Calibri"/>
                <a:cs typeface="Calibri"/>
              </a:rPr>
              <a:t> </a:t>
            </a:r>
            <a:r>
              <a:rPr sz="2000" dirty="0">
                <a:latin typeface="Calibri"/>
                <a:cs typeface="Calibri"/>
              </a:rPr>
              <a:t>your</a:t>
            </a:r>
            <a:r>
              <a:rPr sz="2000" spc="15" dirty="0">
                <a:latin typeface="Calibri"/>
                <a:cs typeface="Calibri"/>
              </a:rPr>
              <a:t> </a:t>
            </a:r>
            <a:r>
              <a:rPr sz="2000" dirty="0">
                <a:latin typeface="Calibri"/>
                <a:cs typeface="Calibri"/>
              </a:rPr>
              <a:t>HQP</a:t>
            </a:r>
            <a:r>
              <a:rPr sz="2000" spc="-70" dirty="0">
                <a:latin typeface="Calibri"/>
                <a:cs typeface="Calibri"/>
              </a:rPr>
              <a:t> </a:t>
            </a:r>
            <a:r>
              <a:rPr sz="2000" dirty="0">
                <a:latin typeface="Calibri"/>
                <a:cs typeface="Calibri"/>
              </a:rPr>
              <a:t>with</a:t>
            </a:r>
            <a:r>
              <a:rPr sz="2000" spc="-15" dirty="0">
                <a:latin typeface="Calibri"/>
                <a:cs typeface="Calibri"/>
              </a:rPr>
              <a:t> </a:t>
            </a:r>
            <a:r>
              <a:rPr sz="2000" dirty="0">
                <a:latin typeface="Calibri"/>
                <a:cs typeface="Calibri"/>
              </a:rPr>
              <a:t>asterisks</a:t>
            </a:r>
            <a:r>
              <a:rPr sz="2000" spc="15" dirty="0">
                <a:latin typeface="Calibri"/>
                <a:cs typeface="Calibri"/>
              </a:rPr>
              <a:t> </a:t>
            </a:r>
            <a:r>
              <a:rPr sz="2000" dirty="0">
                <a:latin typeface="Calibri"/>
                <a:cs typeface="Calibri"/>
              </a:rPr>
              <a:t>following</a:t>
            </a:r>
            <a:r>
              <a:rPr sz="2000" spc="-65" dirty="0">
                <a:latin typeface="Calibri"/>
                <a:cs typeface="Calibri"/>
              </a:rPr>
              <a:t> </a:t>
            </a:r>
            <a:r>
              <a:rPr sz="2000" dirty="0">
                <a:latin typeface="Calibri"/>
                <a:cs typeface="Calibri"/>
              </a:rPr>
              <a:t>their</a:t>
            </a:r>
            <a:r>
              <a:rPr sz="2000" spc="20" dirty="0">
                <a:latin typeface="Calibri"/>
                <a:cs typeface="Calibri"/>
              </a:rPr>
              <a:t> </a:t>
            </a:r>
            <a:r>
              <a:rPr sz="2000" spc="-10" dirty="0">
                <a:latin typeface="Calibri"/>
                <a:cs typeface="Calibri"/>
              </a:rPr>
              <a:t>surnames</a:t>
            </a:r>
            <a:endParaRPr sz="2000">
              <a:latin typeface="Calibri"/>
              <a:cs typeface="Calibri"/>
            </a:endParaRPr>
          </a:p>
          <a:p>
            <a:pPr marL="287020" indent="-274955">
              <a:lnSpc>
                <a:spcPct val="100000"/>
              </a:lnSpc>
              <a:spcBef>
                <a:spcPts val="484"/>
              </a:spcBef>
              <a:buSzPct val="75000"/>
              <a:buFont typeface="Wingdings"/>
              <a:buChar char=""/>
              <a:tabLst>
                <a:tab pos="287020" algn="l"/>
                <a:tab pos="287655" algn="l"/>
              </a:tabLst>
            </a:pPr>
            <a:r>
              <a:rPr sz="2000" dirty="0">
                <a:latin typeface="Calibri"/>
                <a:cs typeface="Calibri"/>
              </a:rPr>
              <a:t>Visit</a:t>
            </a:r>
            <a:r>
              <a:rPr sz="2000" spc="-30" dirty="0">
                <a:latin typeface="Calibri"/>
                <a:cs typeface="Calibri"/>
              </a:rPr>
              <a:t> </a:t>
            </a:r>
            <a:r>
              <a:rPr sz="2000" dirty="0">
                <a:latin typeface="Calibri"/>
                <a:cs typeface="Calibri"/>
              </a:rPr>
              <a:t>the</a:t>
            </a:r>
            <a:r>
              <a:rPr sz="2000" spc="-25" dirty="0">
                <a:latin typeface="Calibri"/>
                <a:cs typeface="Calibri"/>
              </a:rPr>
              <a:t> </a:t>
            </a:r>
            <a:r>
              <a:rPr sz="2000" dirty="0">
                <a:latin typeface="Calibri"/>
                <a:cs typeface="Calibri"/>
              </a:rPr>
              <a:t>Grants</a:t>
            </a:r>
            <a:r>
              <a:rPr sz="2000" spc="25" dirty="0">
                <a:latin typeface="Calibri"/>
                <a:cs typeface="Calibri"/>
              </a:rPr>
              <a:t> </a:t>
            </a:r>
            <a:r>
              <a:rPr sz="2000" dirty="0">
                <a:latin typeface="Calibri"/>
                <a:cs typeface="Calibri"/>
              </a:rPr>
              <a:t>Repository</a:t>
            </a:r>
            <a:r>
              <a:rPr sz="2000" spc="-15" dirty="0">
                <a:latin typeface="Calibri"/>
                <a:cs typeface="Calibri"/>
              </a:rPr>
              <a:t> </a:t>
            </a:r>
            <a:r>
              <a:rPr sz="2000" dirty="0">
                <a:latin typeface="Calibri"/>
                <a:cs typeface="Calibri"/>
              </a:rPr>
              <a:t>to</a:t>
            </a:r>
            <a:r>
              <a:rPr sz="2000" spc="-5" dirty="0">
                <a:latin typeface="Calibri"/>
                <a:cs typeface="Calibri"/>
              </a:rPr>
              <a:t> </a:t>
            </a:r>
            <a:r>
              <a:rPr sz="2000" dirty="0">
                <a:latin typeface="Calibri"/>
                <a:cs typeface="Calibri"/>
              </a:rPr>
              <a:t>see</a:t>
            </a:r>
            <a:r>
              <a:rPr sz="2000" spc="55" dirty="0">
                <a:latin typeface="Calibri"/>
                <a:cs typeface="Calibri"/>
              </a:rPr>
              <a:t> </a:t>
            </a:r>
            <a:r>
              <a:rPr sz="2000" dirty="0">
                <a:latin typeface="Calibri"/>
                <a:cs typeface="Calibri"/>
              </a:rPr>
              <a:t>samples</a:t>
            </a:r>
            <a:r>
              <a:rPr sz="2000" spc="25" dirty="0">
                <a:latin typeface="Calibri"/>
                <a:cs typeface="Calibri"/>
              </a:rPr>
              <a:t> </a:t>
            </a:r>
            <a:r>
              <a:rPr sz="2000" dirty="0">
                <a:latin typeface="Calibri"/>
                <a:cs typeface="Calibri"/>
              </a:rPr>
              <a:t>of</a:t>
            </a:r>
            <a:r>
              <a:rPr sz="2000" spc="-35" dirty="0">
                <a:latin typeface="Calibri"/>
                <a:cs typeface="Calibri"/>
              </a:rPr>
              <a:t> </a:t>
            </a:r>
            <a:r>
              <a:rPr sz="2000" dirty="0">
                <a:latin typeface="Calibri"/>
                <a:cs typeface="Calibri"/>
              </a:rPr>
              <a:t>CVs</a:t>
            </a:r>
            <a:r>
              <a:rPr sz="2000" spc="25" dirty="0">
                <a:latin typeface="Calibri"/>
                <a:cs typeface="Calibri"/>
              </a:rPr>
              <a:t> </a:t>
            </a:r>
            <a:r>
              <a:rPr sz="2000" dirty="0">
                <a:latin typeface="Calibri"/>
                <a:cs typeface="Calibri"/>
              </a:rPr>
              <a:t>from</a:t>
            </a:r>
            <a:r>
              <a:rPr sz="2000" spc="-60" dirty="0">
                <a:latin typeface="Calibri"/>
                <a:cs typeface="Calibri"/>
              </a:rPr>
              <a:t> </a:t>
            </a:r>
            <a:r>
              <a:rPr sz="2000" dirty="0">
                <a:latin typeface="Calibri"/>
                <a:cs typeface="Calibri"/>
              </a:rPr>
              <a:t>past</a:t>
            </a:r>
            <a:r>
              <a:rPr sz="2000" spc="-15" dirty="0">
                <a:latin typeface="Calibri"/>
                <a:cs typeface="Calibri"/>
              </a:rPr>
              <a:t> </a:t>
            </a:r>
            <a:r>
              <a:rPr sz="2000" spc="-10" dirty="0">
                <a:latin typeface="Calibri"/>
                <a:cs typeface="Calibri"/>
              </a:rPr>
              <a:t>successful</a:t>
            </a:r>
            <a:endParaRPr sz="2000">
              <a:latin typeface="Calibri"/>
              <a:cs typeface="Calibri"/>
            </a:endParaRPr>
          </a:p>
          <a:p>
            <a:pPr marL="287020">
              <a:lnSpc>
                <a:spcPct val="100000"/>
              </a:lnSpc>
            </a:pPr>
            <a:r>
              <a:rPr sz="2000" dirty="0">
                <a:latin typeface="Calibri"/>
                <a:cs typeface="Calibri"/>
              </a:rPr>
              <a:t>applications</a:t>
            </a:r>
            <a:r>
              <a:rPr sz="2000" spc="225" dirty="0">
                <a:latin typeface="Calibri"/>
                <a:cs typeface="Calibri"/>
              </a:rPr>
              <a:t> </a:t>
            </a:r>
            <a:r>
              <a:rPr sz="2000" spc="-10" dirty="0">
                <a:latin typeface="Calibri"/>
                <a:cs typeface="Calibri"/>
              </a:rPr>
              <a:t>(</a:t>
            </a:r>
            <a:r>
              <a:rPr sz="2000" u="sng" spc="-10" dirty="0">
                <a:solidFill>
                  <a:srgbClr val="008000"/>
                </a:solidFill>
                <a:uFill>
                  <a:solidFill>
                    <a:srgbClr val="008000"/>
                  </a:solidFill>
                </a:uFill>
                <a:latin typeface="Calibri"/>
                <a:cs typeface="Calibri"/>
                <a:hlinkClick r:id="rId5"/>
              </a:rPr>
              <a:t>https://vpresearch.usask.ca/events/grants-calendar.php</a:t>
            </a:r>
            <a:r>
              <a:rPr sz="2000" spc="-10" dirty="0">
                <a:latin typeface="Calibri"/>
                <a:cs typeface="Calibri"/>
              </a:rPr>
              <a:t>)</a:t>
            </a:r>
            <a:endParaRPr sz="2000">
              <a:latin typeface="Calibri"/>
              <a:cs typeface="Calibri"/>
            </a:endParaRPr>
          </a:p>
          <a:p>
            <a:pPr marL="287020" indent="-274955">
              <a:lnSpc>
                <a:spcPct val="100000"/>
              </a:lnSpc>
              <a:spcBef>
                <a:spcPts val="484"/>
              </a:spcBef>
              <a:buSzPct val="75000"/>
              <a:buFont typeface="Wingdings"/>
              <a:buChar char=""/>
              <a:tabLst>
                <a:tab pos="287020" algn="l"/>
                <a:tab pos="287655" algn="l"/>
              </a:tabLst>
            </a:pPr>
            <a:r>
              <a:rPr sz="2000" dirty="0">
                <a:latin typeface="Calibri"/>
                <a:cs typeface="Calibri"/>
              </a:rPr>
              <a:t>Contact</a:t>
            </a:r>
            <a:r>
              <a:rPr sz="2000" spc="20" dirty="0">
                <a:latin typeface="Calibri"/>
                <a:cs typeface="Calibri"/>
              </a:rPr>
              <a:t> </a:t>
            </a:r>
            <a:r>
              <a:rPr sz="2000" dirty="0">
                <a:latin typeface="Calibri"/>
                <a:cs typeface="Calibri"/>
              </a:rPr>
              <a:t>your</a:t>
            </a:r>
            <a:r>
              <a:rPr sz="2000" spc="15" dirty="0">
                <a:latin typeface="Calibri"/>
                <a:cs typeface="Calibri"/>
              </a:rPr>
              <a:t> </a:t>
            </a:r>
            <a:r>
              <a:rPr sz="2000" dirty="0">
                <a:latin typeface="Calibri"/>
                <a:cs typeface="Calibri"/>
              </a:rPr>
              <a:t>RF</a:t>
            </a:r>
            <a:r>
              <a:rPr sz="2000" spc="-114" dirty="0">
                <a:latin typeface="Calibri"/>
                <a:cs typeface="Calibri"/>
              </a:rPr>
              <a:t> </a:t>
            </a:r>
            <a:r>
              <a:rPr sz="2000" dirty="0">
                <a:latin typeface="Calibri"/>
                <a:cs typeface="Calibri"/>
              </a:rPr>
              <a:t>or</a:t>
            </a:r>
            <a:r>
              <a:rPr sz="2000" spc="10" dirty="0">
                <a:latin typeface="Calibri"/>
                <a:cs typeface="Calibri"/>
              </a:rPr>
              <a:t> </a:t>
            </a:r>
            <a:r>
              <a:rPr sz="2000" dirty="0">
                <a:latin typeface="Calibri"/>
                <a:cs typeface="Calibri"/>
              </a:rPr>
              <a:t>RASI</a:t>
            </a:r>
            <a:r>
              <a:rPr sz="2000" spc="-30" dirty="0">
                <a:latin typeface="Calibri"/>
                <a:cs typeface="Calibri"/>
              </a:rPr>
              <a:t> </a:t>
            </a:r>
            <a:r>
              <a:rPr sz="2000" dirty="0">
                <a:latin typeface="Calibri"/>
                <a:cs typeface="Calibri"/>
              </a:rPr>
              <a:t>with</a:t>
            </a:r>
            <a:r>
              <a:rPr sz="2000" spc="-15" dirty="0">
                <a:latin typeface="Calibri"/>
                <a:cs typeface="Calibri"/>
              </a:rPr>
              <a:t> </a:t>
            </a:r>
            <a:r>
              <a:rPr sz="2000" dirty="0">
                <a:latin typeface="Calibri"/>
                <a:cs typeface="Calibri"/>
              </a:rPr>
              <a:t>questions</a:t>
            </a:r>
            <a:r>
              <a:rPr sz="2000" spc="80" dirty="0">
                <a:latin typeface="Calibri"/>
                <a:cs typeface="Calibri"/>
              </a:rPr>
              <a:t> </a:t>
            </a:r>
            <a:r>
              <a:rPr sz="2000" dirty="0">
                <a:latin typeface="Calibri"/>
                <a:cs typeface="Calibri"/>
              </a:rPr>
              <a:t>or</a:t>
            </a:r>
            <a:r>
              <a:rPr sz="2000" spc="-60" dirty="0">
                <a:latin typeface="Calibri"/>
                <a:cs typeface="Calibri"/>
              </a:rPr>
              <a:t> </a:t>
            </a:r>
            <a:r>
              <a:rPr sz="2000" spc="-10" dirty="0">
                <a:latin typeface="Calibri"/>
                <a:cs typeface="Calibri"/>
              </a:rPr>
              <a:t>issues</a:t>
            </a:r>
            <a:endParaRPr sz="2000">
              <a:latin typeface="Calibri"/>
              <a:cs typeface="Calibri"/>
            </a:endParaRPr>
          </a:p>
          <a:p>
            <a:pPr marL="287020" marR="213995" indent="-274955">
              <a:lnSpc>
                <a:spcPct val="100000"/>
              </a:lnSpc>
              <a:spcBef>
                <a:spcPts val="484"/>
              </a:spcBef>
              <a:buSzPct val="75000"/>
              <a:buFont typeface="Wingdings"/>
              <a:buChar char=""/>
              <a:tabLst>
                <a:tab pos="287020" algn="l"/>
                <a:tab pos="287655" algn="l"/>
              </a:tabLst>
            </a:pPr>
            <a:r>
              <a:rPr sz="2000" dirty="0">
                <a:latin typeface="Calibri"/>
                <a:cs typeface="Calibri"/>
              </a:rPr>
              <a:t>Attend</a:t>
            </a:r>
            <a:r>
              <a:rPr sz="2000" spc="114" dirty="0">
                <a:latin typeface="Calibri"/>
                <a:cs typeface="Calibri"/>
              </a:rPr>
              <a:t> </a:t>
            </a:r>
            <a:r>
              <a:rPr sz="2000" dirty="0">
                <a:latin typeface="Calibri"/>
                <a:cs typeface="Calibri"/>
              </a:rPr>
              <a:t>the</a:t>
            </a:r>
            <a:r>
              <a:rPr sz="2000" spc="-35" dirty="0">
                <a:latin typeface="Calibri"/>
                <a:cs typeface="Calibri"/>
              </a:rPr>
              <a:t> </a:t>
            </a:r>
            <a:r>
              <a:rPr sz="2000" dirty="0">
                <a:latin typeface="Calibri"/>
                <a:cs typeface="Calibri"/>
              </a:rPr>
              <a:t>fall</a:t>
            </a:r>
            <a:r>
              <a:rPr sz="2000" spc="-55" dirty="0">
                <a:latin typeface="Calibri"/>
                <a:cs typeface="Calibri"/>
              </a:rPr>
              <a:t> </a:t>
            </a:r>
            <a:r>
              <a:rPr sz="2000" dirty="0">
                <a:latin typeface="Calibri"/>
                <a:cs typeface="Calibri"/>
              </a:rPr>
              <a:t>CCV</a:t>
            </a:r>
            <a:r>
              <a:rPr sz="2000" spc="65" dirty="0">
                <a:latin typeface="Calibri"/>
                <a:cs typeface="Calibri"/>
              </a:rPr>
              <a:t> </a:t>
            </a:r>
            <a:r>
              <a:rPr sz="2000" dirty="0">
                <a:latin typeface="Calibri"/>
                <a:cs typeface="Calibri"/>
              </a:rPr>
              <a:t>and</a:t>
            </a:r>
            <a:r>
              <a:rPr sz="2000" spc="-5" dirty="0">
                <a:latin typeface="Calibri"/>
                <a:cs typeface="Calibri"/>
              </a:rPr>
              <a:t> </a:t>
            </a:r>
            <a:r>
              <a:rPr sz="2000" dirty="0">
                <a:latin typeface="Calibri"/>
                <a:cs typeface="Calibri"/>
              </a:rPr>
              <a:t>DG</a:t>
            </a:r>
            <a:r>
              <a:rPr sz="2000" spc="-55" dirty="0">
                <a:latin typeface="Calibri"/>
                <a:cs typeface="Calibri"/>
              </a:rPr>
              <a:t> </a:t>
            </a:r>
            <a:r>
              <a:rPr sz="2000" dirty="0">
                <a:latin typeface="Calibri"/>
                <a:cs typeface="Calibri"/>
              </a:rPr>
              <a:t>application</a:t>
            </a:r>
            <a:r>
              <a:rPr sz="2000" spc="-5" dirty="0">
                <a:latin typeface="Calibri"/>
                <a:cs typeface="Calibri"/>
              </a:rPr>
              <a:t> </a:t>
            </a:r>
            <a:r>
              <a:rPr sz="2000" dirty="0">
                <a:latin typeface="Calibri"/>
                <a:cs typeface="Calibri"/>
              </a:rPr>
              <a:t>clinic</a:t>
            </a:r>
            <a:r>
              <a:rPr sz="2000" spc="-114" dirty="0">
                <a:latin typeface="Calibri"/>
                <a:cs typeface="Calibri"/>
              </a:rPr>
              <a:t> </a:t>
            </a:r>
            <a:r>
              <a:rPr sz="2000" dirty="0">
                <a:latin typeface="Calibri"/>
                <a:cs typeface="Calibri"/>
              </a:rPr>
              <a:t>(dates</a:t>
            </a:r>
            <a:r>
              <a:rPr sz="2000" spc="95" dirty="0">
                <a:latin typeface="Calibri"/>
                <a:cs typeface="Calibri"/>
              </a:rPr>
              <a:t> </a:t>
            </a:r>
            <a:r>
              <a:rPr sz="2000" dirty="0">
                <a:latin typeface="Calibri"/>
                <a:cs typeface="Calibri"/>
              </a:rPr>
              <a:t>and</a:t>
            </a:r>
            <a:r>
              <a:rPr sz="2000" spc="-80" dirty="0">
                <a:latin typeface="Calibri"/>
                <a:cs typeface="Calibri"/>
              </a:rPr>
              <a:t> </a:t>
            </a:r>
            <a:r>
              <a:rPr sz="2000" dirty="0">
                <a:latin typeface="Calibri"/>
                <a:cs typeface="Calibri"/>
              </a:rPr>
              <a:t>times</a:t>
            </a:r>
            <a:r>
              <a:rPr sz="2000" spc="95" dirty="0">
                <a:latin typeface="Calibri"/>
                <a:cs typeface="Calibri"/>
              </a:rPr>
              <a:t> </a:t>
            </a:r>
            <a:r>
              <a:rPr sz="2000" dirty="0">
                <a:latin typeface="Calibri"/>
                <a:cs typeface="Calibri"/>
              </a:rPr>
              <a:t>will</a:t>
            </a:r>
            <a:r>
              <a:rPr sz="2000" spc="-114" dirty="0">
                <a:latin typeface="Calibri"/>
                <a:cs typeface="Calibri"/>
              </a:rPr>
              <a:t> </a:t>
            </a:r>
            <a:r>
              <a:rPr sz="2000" spc="-25" dirty="0">
                <a:latin typeface="Calibri"/>
                <a:cs typeface="Calibri"/>
              </a:rPr>
              <a:t>be </a:t>
            </a:r>
            <a:r>
              <a:rPr sz="2000" dirty="0">
                <a:latin typeface="Calibri"/>
                <a:cs typeface="Calibri"/>
              </a:rPr>
              <a:t>announced</a:t>
            </a:r>
            <a:r>
              <a:rPr sz="2000" spc="40" dirty="0">
                <a:latin typeface="Calibri"/>
                <a:cs typeface="Calibri"/>
              </a:rPr>
              <a:t> </a:t>
            </a:r>
            <a:r>
              <a:rPr sz="2000" dirty="0">
                <a:latin typeface="Calibri"/>
                <a:cs typeface="Calibri"/>
              </a:rPr>
              <a:t>later</a:t>
            </a:r>
            <a:r>
              <a:rPr sz="2000" spc="10" dirty="0">
                <a:latin typeface="Calibri"/>
                <a:cs typeface="Calibri"/>
              </a:rPr>
              <a:t> </a:t>
            </a:r>
            <a:r>
              <a:rPr sz="2000" dirty="0">
                <a:latin typeface="Calibri"/>
                <a:cs typeface="Calibri"/>
              </a:rPr>
              <a:t>in</a:t>
            </a:r>
            <a:r>
              <a:rPr sz="2000" spc="-95" dirty="0">
                <a:latin typeface="Calibri"/>
                <a:cs typeface="Calibri"/>
              </a:rPr>
              <a:t> </a:t>
            </a:r>
            <a:r>
              <a:rPr sz="2000" dirty="0">
                <a:latin typeface="Calibri"/>
                <a:cs typeface="Calibri"/>
              </a:rPr>
              <a:t>the</a:t>
            </a:r>
            <a:r>
              <a:rPr sz="2000" spc="30" dirty="0">
                <a:latin typeface="Calibri"/>
                <a:cs typeface="Calibri"/>
              </a:rPr>
              <a:t> </a:t>
            </a:r>
            <a:r>
              <a:rPr sz="2000" spc="-10" dirty="0">
                <a:latin typeface="Calibri"/>
                <a:cs typeface="Calibri"/>
              </a:rPr>
              <a:t>summer).</a:t>
            </a:r>
            <a:endParaRPr sz="2000">
              <a:latin typeface="Calibri"/>
              <a:cs typeface="Calibri"/>
            </a:endParaRPr>
          </a:p>
        </p:txBody>
      </p:sp>
      <p:sp>
        <p:nvSpPr>
          <p:cNvPr id="9" name="object 7">
            <a:extLst>
              <a:ext uri="{FF2B5EF4-FFF2-40B4-BE49-F238E27FC236}">
                <a16:creationId xmlns:a16="http://schemas.microsoft.com/office/drawing/2014/main" id="{4CF4771D-26F7-C3BC-339E-34B734B2C336}"/>
              </a:ext>
            </a:extLst>
          </p:cNvPr>
          <p:cNvSpPr txBox="1">
            <a:spLocks/>
          </p:cNvSpPr>
          <p:nvPr/>
        </p:nvSpPr>
        <p:spPr>
          <a:xfrm>
            <a:off x="2796631" y="32227"/>
            <a:ext cx="5213985" cy="514350"/>
          </a:xfrm>
          <a:prstGeom prst="rect">
            <a:avLst/>
          </a:prstGeom>
        </p:spPr>
        <p:txBody>
          <a:bodyPr vert="horz" wrap="square" lIns="0" tIns="13335" rIns="0" bIns="0" rtlCol="0">
            <a:spAutoFit/>
          </a:bodyPr>
          <a:lstStyle>
            <a:lvl1pPr>
              <a:defRPr sz="2800" b="1" i="0">
                <a:solidFill>
                  <a:srgbClr val="585858"/>
                </a:solidFill>
                <a:latin typeface="Calibri"/>
                <a:ea typeface="+mj-ea"/>
                <a:cs typeface="Calibri"/>
              </a:defRPr>
            </a:lvl1pPr>
          </a:lstStyle>
          <a:p>
            <a:pPr marL="12700">
              <a:spcBef>
                <a:spcPts val="105"/>
              </a:spcBef>
            </a:pPr>
            <a:r>
              <a:rPr lang="en-CA" sz="3200" b="0" dirty="0"/>
              <a:t>CCV  –</a:t>
            </a:r>
            <a:r>
              <a:rPr lang="en-CA" sz="3200" b="0" spc="-30" dirty="0"/>
              <a:t>  Heidi Smithson</a:t>
            </a:r>
            <a:endParaRPr lang="en-CA"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a:spLocks noGrp="1"/>
          </p:cNvSpPr>
          <p:nvPr>
            <p:ph type="title"/>
          </p:nvPr>
        </p:nvSpPr>
        <p:spPr>
          <a:xfrm>
            <a:off x="307657" y="755332"/>
            <a:ext cx="6403975" cy="697230"/>
          </a:xfrm>
          <a:prstGeom prst="rect">
            <a:avLst/>
          </a:prstGeom>
        </p:spPr>
        <p:txBody>
          <a:bodyPr vert="horz" wrap="square" lIns="0" tIns="13335" rIns="0" bIns="0" rtlCol="0">
            <a:spAutoFit/>
          </a:bodyPr>
          <a:lstStyle/>
          <a:p>
            <a:pPr marL="12700">
              <a:lnSpc>
                <a:spcPct val="100000"/>
              </a:lnSpc>
              <a:spcBef>
                <a:spcPts val="105"/>
              </a:spcBef>
            </a:pPr>
            <a:r>
              <a:rPr sz="4400" b="0" dirty="0">
                <a:latin typeface="Calibri"/>
                <a:cs typeface="Calibri"/>
              </a:rPr>
              <a:t>Use</a:t>
            </a:r>
            <a:r>
              <a:rPr sz="4400" b="0" spc="-10" dirty="0">
                <a:latin typeface="Calibri"/>
                <a:cs typeface="Calibri"/>
              </a:rPr>
              <a:t> </a:t>
            </a:r>
            <a:r>
              <a:rPr sz="4400" b="0" dirty="0">
                <a:latin typeface="Calibri"/>
                <a:cs typeface="Calibri"/>
              </a:rPr>
              <a:t>the</a:t>
            </a:r>
            <a:r>
              <a:rPr sz="4400" b="0" spc="5" dirty="0">
                <a:latin typeface="Calibri"/>
                <a:cs typeface="Calibri"/>
              </a:rPr>
              <a:t> </a:t>
            </a:r>
            <a:r>
              <a:rPr sz="4400" b="0" dirty="0">
                <a:latin typeface="Calibri"/>
                <a:cs typeface="Calibri"/>
              </a:rPr>
              <a:t>NSERC</a:t>
            </a:r>
            <a:r>
              <a:rPr sz="4400" b="0" spc="-80" dirty="0">
                <a:latin typeface="Calibri"/>
                <a:cs typeface="Calibri"/>
              </a:rPr>
              <a:t> </a:t>
            </a:r>
            <a:r>
              <a:rPr sz="4400" b="0" dirty="0">
                <a:latin typeface="Calibri"/>
                <a:cs typeface="Calibri"/>
              </a:rPr>
              <a:t>CV</a:t>
            </a:r>
            <a:r>
              <a:rPr sz="4400" b="0" spc="15" dirty="0">
                <a:latin typeface="Calibri"/>
                <a:cs typeface="Calibri"/>
              </a:rPr>
              <a:t> </a:t>
            </a:r>
            <a:r>
              <a:rPr sz="4400" b="0" spc="-10" dirty="0">
                <a:latin typeface="Calibri"/>
                <a:cs typeface="Calibri"/>
              </a:rPr>
              <a:t>Template</a:t>
            </a:r>
            <a:endParaRPr sz="4400">
              <a:latin typeface="Calibri"/>
              <a:cs typeface="Calibri"/>
            </a:endParaRPr>
          </a:p>
        </p:txBody>
      </p:sp>
      <p:sp>
        <p:nvSpPr>
          <p:cNvPr id="6" name="object 6"/>
          <p:cNvSpPr txBox="1"/>
          <p:nvPr/>
        </p:nvSpPr>
        <p:spPr>
          <a:xfrm>
            <a:off x="307657" y="1462405"/>
            <a:ext cx="7760334" cy="1308100"/>
          </a:xfrm>
          <a:prstGeom prst="rect">
            <a:avLst/>
          </a:prstGeom>
        </p:spPr>
        <p:txBody>
          <a:bodyPr vert="horz" wrap="square" lIns="0" tIns="13335" rIns="0" bIns="0" rtlCol="0">
            <a:spAutoFit/>
          </a:bodyPr>
          <a:lstStyle/>
          <a:p>
            <a:pPr marL="287020" marR="5080" indent="-274955">
              <a:lnSpc>
                <a:spcPct val="100000"/>
              </a:lnSpc>
              <a:spcBef>
                <a:spcPts val="105"/>
              </a:spcBef>
              <a:buSzPct val="73214"/>
              <a:buFont typeface="Wingdings"/>
              <a:buChar char=""/>
              <a:tabLst>
                <a:tab pos="287020" algn="l"/>
                <a:tab pos="287655" algn="l"/>
              </a:tabLst>
            </a:pPr>
            <a:r>
              <a:rPr sz="2800" dirty="0">
                <a:latin typeface="Calibri"/>
                <a:cs typeface="Calibri"/>
              </a:rPr>
              <a:t>To</a:t>
            </a:r>
            <a:r>
              <a:rPr sz="2800" spc="-75" dirty="0">
                <a:latin typeface="Calibri"/>
                <a:cs typeface="Calibri"/>
              </a:rPr>
              <a:t> </a:t>
            </a:r>
            <a:r>
              <a:rPr sz="2800" dirty="0">
                <a:latin typeface="Calibri"/>
                <a:cs typeface="Calibri"/>
              </a:rPr>
              <a:t>select</a:t>
            </a:r>
            <a:r>
              <a:rPr sz="2800" spc="-5" dirty="0">
                <a:latin typeface="Calibri"/>
                <a:cs typeface="Calibri"/>
              </a:rPr>
              <a:t> </a:t>
            </a:r>
            <a:r>
              <a:rPr sz="2800" dirty="0">
                <a:latin typeface="Calibri"/>
                <a:cs typeface="Calibri"/>
              </a:rPr>
              <a:t>the</a:t>
            </a:r>
            <a:r>
              <a:rPr sz="2800" spc="25" dirty="0">
                <a:latin typeface="Calibri"/>
                <a:cs typeface="Calibri"/>
              </a:rPr>
              <a:t> </a:t>
            </a:r>
            <a:r>
              <a:rPr sz="2800" dirty="0">
                <a:latin typeface="Calibri"/>
                <a:cs typeface="Calibri"/>
              </a:rPr>
              <a:t>NSERC</a:t>
            </a:r>
            <a:r>
              <a:rPr sz="2800" spc="-70" dirty="0">
                <a:latin typeface="Calibri"/>
                <a:cs typeface="Calibri"/>
              </a:rPr>
              <a:t> </a:t>
            </a:r>
            <a:r>
              <a:rPr sz="2800" dirty="0">
                <a:latin typeface="Calibri"/>
                <a:cs typeface="Calibri"/>
              </a:rPr>
              <a:t>CCV</a:t>
            </a:r>
            <a:r>
              <a:rPr sz="2800" spc="-80" dirty="0">
                <a:latin typeface="Calibri"/>
                <a:cs typeface="Calibri"/>
              </a:rPr>
              <a:t> </a:t>
            </a:r>
            <a:r>
              <a:rPr sz="2800" dirty="0">
                <a:latin typeface="Calibri"/>
                <a:cs typeface="Calibri"/>
              </a:rPr>
              <a:t>template,</a:t>
            </a:r>
            <a:r>
              <a:rPr sz="2800" spc="-10" dirty="0">
                <a:latin typeface="Calibri"/>
                <a:cs typeface="Calibri"/>
              </a:rPr>
              <a:t> </a:t>
            </a:r>
            <a:r>
              <a:rPr sz="2800" dirty="0">
                <a:latin typeface="Calibri"/>
                <a:cs typeface="Calibri"/>
              </a:rPr>
              <a:t>choose</a:t>
            </a:r>
            <a:r>
              <a:rPr sz="2800" spc="30" dirty="0">
                <a:latin typeface="Calibri"/>
                <a:cs typeface="Calibri"/>
              </a:rPr>
              <a:t> </a:t>
            </a:r>
            <a:r>
              <a:rPr sz="2800" spc="-10" dirty="0">
                <a:latin typeface="Calibri"/>
                <a:cs typeface="Calibri"/>
              </a:rPr>
              <a:t>‘Funded’ </a:t>
            </a:r>
            <a:r>
              <a:rPr sz="2800" dirty="0">
                <a:latin typeface="Calibri"/>
                <a:cs typeface="Calibri"/>
              </a:rPr>
              <a:t>under</a:t>
            </a:r>
            <a:r>
              <a:rPr sz="2800" spc="90" dirty="0">
                <a:latin typeface="Calibri"/>
                <a:cs typeface="Calibri"/>
              </a:rPr>
              <a:t> </a:t>
            </a:r>
            <a:r>
              <a:rPr sz="2800" dirty="0">
                <a:latin typeface="Calibri"/>
                <a:cs typeface="Calibri"/>
              </a:rPr>
              <a:t>the</a:t>
            </a:r>
            <a:r>
              <a:rPr sz="2800" spc="-65" dirty="0">
                <a:latin typeface="Calibri"/>
                <a:cs typeface="Calibri"/>
              </a:rPr>
              <a:t> </a:t>
            </a:r>
            <a:r>
              <a:rPr sz="2800" dirty="0">
                <a:latin typeface="Calibri"/>
                <a:cs typeface="Calibri"/>
              </a:rPr>
              <a:t>CV</a:t>
            </a:r>
            <a:r>
              <a:rPr sz="2800" spc="-30" dirty="0">
                <a:latin typeface="Calibri"/>
                <a:cs typeface="Calibri"/>
              </a:rPr>
              <a:t> </a:t>
            </a:r>
            <a:r>
              <a:rPr sz="2800" dirty="0">
                <a:latin typeface="Calibri"/>
                <a:cs typeface="Calibri"/>
              </a:rPr>
              <a:t>tab,</a:t>
            </a:r>
            <a:r>
              <a:rPr sz="2800" spc="-90" dirty="0">
                <a:latin typeface="Calibri"/>
                <a:cs typeface="Calibri"/>
              </a:rPr>
              <a:t> </a:t>
            </a:r>
            <a:r>
              <a:rPr sz="2800" dirty="0">
                <a:latin typeface="Calibri"/>
                <a:cs typeface="Calibri"/>
              </a:rPr>
              <a:t>search</a:t>
            </a:r>
            <a:r>
              <a:rPr sz="2800" spc="15" dirty="0">
                <a:latin typeface="Calibri"/>
                <a:cs typeface="Calibri"/>
              </a:rPr>
              <a:t> </a:t>
            </a:r>
            <a:r>
              <a:rPr sz="2800" dirty="0">
                <a:latin typeface="Calibri"/>
                <a:cs typeface="Calibri"/>
              </a:rPr>
              <a:t>for</a:t>
            </a:r>
            <a:r>
              <a:rPr sz="2800" spc="-55" dirty="0">
                <a:latin typeface="Calibri"/>
                <a:cs typeface="Calibri"/>
              </a:rPr>
              <a:t> </a:t>
            </a:r>
            <a:r>
              <a:rPr sz="2800" dirty="0">
                <a:latin typeface="Calibri"/>
                <a:cs typeface="Calibri"/>
              </a:rPr>
              <a:t>NSERC</a:t>
            </a:r>
            <a:r>
              <a:rPr sz="2800" spc="-80" dirty="0">
                <a:latin typeface="Calibri"/>
                <a:cs typeface="Calibri"/>
              </a:rPr>
              <a:t> </a:t>
            </a:r>
            <a:r>
              <a:rPr sz="2800" dirty="0">
                <a:latin typeface="Calibri"/>
                <a:cs typeface="Calibri"/>
              </a:rPr>
              <a:t>under</a:t>
            </a:r>
            <a:r>
              <a:rPr sz="2800" spc="105" dirty="0">
                <a:latin typeface="Calibri"/>
                <a:cs typeface="Calibri"/>
              </a:rPr>
              <a:t> </a:t>
            </a:r>
            <a:r>
              <a:rPr sz="2800" spc="-10" dirty="0">
                <a:latin typeface="Calibri"/>
                <a:cs typeface="Calibri"/>
              </a:rPr>
              <a:t>funding </a:t>
            </a:r>
            <a:r>
              <a:rPr sz="2800" dirty="0">
                <a:latin typeface="Calibri"/>
                <a:cs typeface="Calibri"/>
              </a:rPr>
              <a:t>source,</a:t>
            </a:r>
            <a:r>
              <a:rPr sz="2800" spc="30" dirty="0">
                <a:latin typeface="Calibri"/>
                <a:cs typeface="Calibri"/>
              </a:rPr>
              <a:t> </a:t>
            </a:r>
            <a:r>
              <a:rPr sz="2800" dirty="0">
                <a:latin typeface="Calibri"/>
                <a:cs typeface="Calibri"/>
              </a:rPr>
              <a:t>then select</a:t>
            </a:r>
            <a:r>
              <a:rPr sz="2800" spc="-35" dirty="0">
                <a:latin typeface="Calibri"/>
                <a:cs typeface="Calibri"/>
              </a:rPr>
              <a:t> </a:t>
            </a:r>
            <a:r>
              <a:rPr sz="2800" dirty="0">
                <a:latin typeface="Calibri"/>
                <a:cs typeface="Calibri"/>
              </a:rPr>
              <a:t>NSERC_Researcher</a:t>
            </a:r>
            <a:r>
              <a:rPr sz="2800" spc="10" dirty="0">
                <a:latin typeface="Calibri"/>
                <a:cs typeface="Calibri"/>
              </a:rPr>
              <a:t> </a:t>
            </a:r>
            <a:r>
              <a:rPr sz="2800" dirty="0">
                <a:latin typeface="Calibri"/>
                <a:cs typeface="Calibri"/>
              </a:rPr>
              <a:t>for</a:t>
            </a:r>
            <a:r>
              <a:rPr sz="2800" spc="-65" dirty="0">
                <a:latin typeface="Calibri"/>
                <a:cs typeface="Calibri"/>
              </a:rPr>
              <a:t> </a:t>
            </a:r>
            <a:r>
              <a:rPr sz="2800" dirty="0">
                <a:latin typeface="Calibri"/>
                <a:cs typeface="Calibri"/>
              </a:rPr>
              <a:t>CV</a:t>
            </a:r>
            <a:r>
              <a:rPr sz="2800" spc="-105" dirty="0">
                <a:latin typeface="Calibri"/>
                <a:cs typeface="Calibri"/>
              </a:rPr>
              <a:t> </a:t>
            </a:r>
            <a:r>
              <a:rPr sz="2800" spc="-10" dirty="0">
                <a:latin typeface="Calibri"/>
                <a:cs typeface="Calibri"/>
              </a:rPr>
              <a:t>Type.</a:t>
            </a:r>
            <a:endParaRPr sz="2800">
              <a:latin typeface="Calibri"/>
              <a:cs typeface="Calibri"/>
            </a:endParaRPr>
          </a:p>
        </p:txBody>
      </p:sp>
      <p:pic>
        <p:nvPicPr>
          <p:cNvPr id="7" name="object 7"/>
          <p:cNvPicPr/>
          <p:nvPr/>
        </p:nvPicPr>
        <p:blipFill>
          <a:blip r:embed="rId4" cstate="print"/>
          <a:stretch>
            <a:fillRect/>
          </a:stretch>
        </p:blipFill>
        <p:spPr>
          <a:xfrm>
            <a:off x="615082" y="3444240"/>
            <a:ext cx="7953306" cy="1423283"/>
          </a:xfrm>
          <a:prstGeom prst="rect">
            <a:avLst/>
          </a:prstGeom>
        </p:spPr>
      </p:pic>
      <p:grpSp>
        <p:nvGrpSpPr>
          <p:cNvPr id="8" name="object 8"/>
          <p:cNvGrpSpPr/>
          <p:nvPr/>
        </p:nvGrpSpPr>
        <p:grpSpPr>
          <a:xfrm>
            <a:off x="1300480" y="2976879"/>
            <a:ext cx="314960" cy="386080"/>
            <a:chOff x="1300480" y="2976879"/>
            <a:chExt cx="314960" cy="386080"/>
          </a:xfrm>
        </p:grpSpPr>
        <p:sp>
          <p:nvSpPr>
            <p:cNvPr id="9" name="object 9"/>
            <p:cNvSpPr/>
            <p:nvPr/>
          </p:nvSpPr>
          <p:spPr>
            <a:xfrm>
              <a:off x="1305560" y="2981959"/>
              <a:ext cx="304800" cy="375920"/>
            </a:xfrm>
            <a:custGeom>
              <a:avLst/>
              <a:gdLst/>
              <a:ahLst/>
              <a:cxnLst/>
              <a:rect l="l" t="t" r="r" b="b"/>
              <a:pathLst>
                <a:path w="304800" h="375920">
                  <a:moveTo>
                    <a:pt x="228600" y="0"/>
                  </a:moveTo>
                  <a:lnTo>
                    <a:pt x="76200" y="0"/>
                  </a:lnTo>
                  <a:lnTo>
                    <a:pt x="76200" y="223519"/>
                  </a:lnTo>
                  <a:lnTo>
                    <a:pt x="0" y="223519"/>
                  </a:lnTo>
                  <a:lnTo>
                    <a:pt x="152400" y="375919"/>
                  </a:lnTo>
                  <a:lnTo>
                    <a:pt x="304800" y="223519"/>
                  </a:lnTo>
                  <a:lnTo>
                    <a:pt x="228600" y="223519"/>
                  </a:lnTo>
                  <a:lnTo>
                    <a:pt x="228600" y="0"/>
                  </a:lnTo>
                  <a:close/>
                </a:path>
              </a:pathLst>
            </a:custGeom>
            <a:solidFill>
              <a:srgbClr val="FF0000"/>
            </a:solidFill>
          </p:spPr>
          <p:txBody>
            <a:bodyPr wrap="square" lIns="0" tIns="0" rIns="0" bIns="0" rtlCol="0"/>
            <a:lstStyle/>
            <a:p>
              <a:endParaRPr/>
            </a:p>
          </p:txBody>
        </p:sp>
        <p:sp>
          <p:nvSpPr>
            <p:cNvPr id="10" name="object 10"/>
            <p:cNvSpPr/>
            <p:nvPr/>
          </p:nvSpPr>
          <p:spPr>
            <a:xfrm>
              <a:off x="1305560" y="2981959"/>
              <a:ext cx="304800" cy="375920"/>
            </a:xfrm>
            <a:custGeom>
              <a:avLst/>
              <a:gdLst/>
              <a:ahLst/>
              <a:cxnLst/>
              <a:rect l="l" t="t" r="r" b="b"/>
              <a:pathLst>
                <a:path w="304800" h="375920">
                  <a:moveTo>
                    <a:pt x="0" y="223519"/>
                  </a:moveTo>
                  <a:lnTo>
                    <a:pt x="76200" y="223519"/>
                  </a:lnTo>
                  <a:lnTo>
                    <a:pt x="76200" y="0"/>
                  </a:lnTo>
                  <a:lnTo>
                    <a:pt x="228600" y="0"/>
                  </a:lnTo>
                  <a:lnTo>
                    <a:pt x="228600" y="223519"/>
                  </a:lnTo>
                  <a:lnTo>
                    <a:pt x="304800" y="223519"/>
                  </a:lnTo>
                  <a:lnTo>
                    <a:pt x="152400" y="375919"/>
                  </a:lnTo>
                  <a:lnTo>
                    <a:pt x="0" y="223519"/>
                  </a:lnTo>
                  <a:close/>
                </a:path>
              </a:pathLst>
            </a:custGeom>
            <a:ln w="10160">
              <a:solidFill>
                <a:srgbClr val="FF0000"/>
              </a:solidFill>
            </a:ln>
          </p:spPr>
          <p:txBody>
            <a:bodyPr wrap="square" lIns="0" tIns="0" rIns="0" bIns="0" rtlCol="0"/>
            <a:lstStyle/>
            <a:p>
              <a:endParaRPr/>
            </a:p>
          </p:txBody>
        </p:sp>
      </p:grpSp>
      <p:sp>
        <p:nvSpPr>
          <p:cNvPr id="11" name="object 11"/>
          <p:cNvSpPr txBox="1"/>
          <p:nvPr/>
        </p:nvSpPr>
        <p:spPr>
          <a:xfrm>
            <a:off x="7300341" y="6013212"/>
            <a:ext cx="1480185" cy="280035"/>
          </a:xfrm>
          <a:prstGeom prst="rect">
            <a:avLst/>
          </a:prstGeom>
        </p:spPr>
        <p:txBody>
          <a:bodyPr vert="horz" wrap="square" lIns="0" tIns="0" rIns="0" bIns="0" rtlCol="0">
            <a:spAutoFit/>
          </a:bodyPr>
          <a:lstStyle/>
          <a:p>
            <a:pPr marL="12700">
              <a:lnSpc>
                <a:spcPts val="2000"/>
              </a:lnSpc>
            </a:pPr>
            <a:r>
              <a:rPr sz="2000" spc="-10" dirty="0">
                <a:solidFill>
                  <a:srgbClr val="FFFFFF"/>
                </a:solidFill>
                <a:latin typeface="Calibri"/>
                <a:cs typeface="Calibri"/>
                <a:hlinkClick r:id="rId5"/>
              </a:rPr>
              <a:t>www.usask.ca</a:t>
            </a:r>
            <a:endParaRPr sz="200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3680" y="203200"/>
            <a:ext cx="1676400" cy="365760"/>
          </a:xfrm>
          <a:prstGeom prst="rect">
            <a:avLst/>
          </a:prstGeom>
        </p:spPr>
      </p:pic>
      <p:sp>
        <p:nvSpPr>
          <p:cNvPr id="3" name="object 3"/>
          <p:cNvSpPr txBox="1">
            <a:spLocks noGrp="1"/>
          </p:cNvSpPr>
          <p:nvPr>
            <p:ph type="title"/>
          </p:nvPr>
        </p:nvSpPr>
        <p:spPr>
          <a:xfrm>
            <a:off x="307657" y="755332"/>
            <a:ext cx="7894320" cy="697230"/>
          </a:xfrm>
          <a:prstGeom prst="rect">
            <a:avLst/>
          </a:prstGeom>
        </p:spPr>
        <p:txBody>
          <a:bodyPr vert="horz" wrap="square" lIns="0" tIns="13335" rIns="0" bIns="0" rtlCol="0">
            <a:spAutoFit/>
          </a:bodyPr>
          <a:lstStyle/>
          <a:p>
            <a:pPr marL="12700">
              <a:lnSpc>
                <a:spcPct val="100000"/>
              </a:lnSpc>
              <a:spcBef>
                <a:spcPts val="105"/>
              </a:spcBef>
            </a:pPr>
            <a:r>
              <a:rPr sz="4400" b="0" dirty="0">
                <a:latin typeface="Calibri"/>
                <a:cs typeface="Calibri"/>
              </a:rPr>
              <a:t>Follow</a:t>
            </a:r>
            <a:r>
              <a:rPr sz="4400" b="0" spc="-25" dirty="0">
                <a:latin typeface="Calibri"/>
                <a:cs typeface="Calibri"/>
              </a:rPr>
              <a:t> </a:t>
            </a:r>
            <a:r>
              <a:rPr sz="4400" b="0" dirty="0">
                <a:latin typeface="Calibri"/>
                <a:cs typeface="Calibri"/>
              </a:rPr>
              <a:t>the PDF</a:t>
            </a:r>
            <a:r>
              <a:rPr sz="4400" b="0" spc="5" dirty="0">
                <a:latin typeface="Calibri"/>
                <a:cs typeface="Calibri"/>
              </a:rPr>
              <a:t> </a:t>
            </a:r>
            <a:r>
              <a:rPr sz="4400" b="0" dirty="0">
                <a:latin typeface="Calibri"/>
                <a:cs typeface="Calibri"/>
              </a:rPr>
              <a:t>provided</a:t>
            </a:r>
            <a:r>
              <a:rPr sz="4400" b="0" spc="-50" dirty="0">
                <a:latin typeface="Calibri"/>
                <a:cs typeface="Calibri"/>
              </a:rPr>
              <a:t> </a:t>
            </a:r>
            <a:r>
              <a:rPr sz="4400" b="0" dirty="0">
                <a:latin typeface="Calibri"/>
                <a:cs typeface="Calibri"/>
              </a:rPr>
              <a:t>by</a:t>
            </a:r>
            <a:r>
              <a:rPr sz="4400" b="0" spc="30" dirty="0">
                <a:latin typeface="Calibri"/>
                <a:cs typeface="Calibri"/>
              </a:rPr>
              <a:t> </a:t>
            </a:r>
            <a:r>
              <a:rPr sz="4400" b="0" spc="-10" dirty="0">
                <a:latin typeface="Calibri"/>
                <a:cs typeface="Calibri"/>
              </a:rPr>
              <a:t>NSERC</a:t>
            </a:r>
            <a:endParaRPr sz="4400">
              <a:latin typeface="Calibri"/>
              <a:cs typeface="Calibri"/>
            </a:endParaRPr>
          </a:p>
        </p:txBody>
      </p:sp>
      <p:pic>
        <p:nvPicPr>
          <p:cNvPr id="4" name="object 4"/>
          <p:cNvPicPr/>
          <p:nvPr/>
        </p:nvPicPr>
        <p:blipFill>
          <a:blip r:embed="rId3" cstate="print"/>
          <a:stretch>
            <a:fillRect/>
          </a:stretch>
        </p:blipFill>
        <p:spPr>
          <a:xfrm>
            <a:off x="687698" y="2387600"/>
            <a:ext cx="7887920" cy="2915920"/>
          </a:xfrm>
          <a:prstGeom prst="rect">
            <a:avLst/>
          </a:prstGeom>
        </p:spPr>
      </p:pic>
      <p:sp>
        <p:nvSpPr>
          <p:cNvPr id="5" name="object 5"/>
          <p:cNvSpPr txBox="1"/>
          <p:nvPr/>
        </p:nvSpPr>
        <p:spPr>
          <a:xfrm>
            <a:off x="7300341" y="6013212"/>
            <a:ext cx="1480185" cy="280035"/>
          </a:xfrm>
          <a:prstGeom prst="rect">
            <a:avLst/>
          </a:prstGeom>
        </p:spPr>
        <p:txBody>
          <a:bodyPr vert="horz" wrap="square" lIns="0" tIns="0" rIns="0" bIns="0" rtlCol="0">
            <a:spAutoFit/>
          </a:bodyPr>
          <a:lstStyle/>
          <a:p>
            <a:pPr marL="12700">
              <a:lnSpc>
                <a:spcPts val="2000"/>
              </a:lnSpc>
            </a:pPr>
            <a:r>
              <a:rPr sz="2000" spc="-10" dirty="0">
                <a:solidFill>
                  <a:srgbClr val="FFFFFF"/>
                </a:solidFill>
                <a:latin typeface="Calibri"/>
                <a:cs typeface="Calibri"/>
                <a:hlinkClick r:id="rId4"/>
              </a:rPr>
              <a:t>www.usask.ca</a:t>
            </a:r>
            <a:endParaRPr sz="200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a:spLocks noGrp="1"/>
          </p:cNvSpPr>
          <p:nvPr>
            <p:ph type="title"/>
          </p:nvPr>
        </p:nvSpPr>
        <p:spPr>
          <a:xfrm>
            <a:off x="307657" y="755332"/>
            <a:ext cx="6811645" cy="697230"/>
          </a:xfrm>
          <a:prstGeom prst="rect">
            <a:avLst/>
          </a:prstGeom>
        </p:spPr>
        <p:txBody>
          <a:bodyPr vert="horz" wrap="square" lIns="0" tIns="13335" rIns="0" bIns="0" rtlCol="0">
            <a:spAutoFit/>
          </a:bodyPr>
          <a:lstStyle/>
          <a:p>
            <a:pPr marL="12700">
              <a:lnSpc>
                <a:spcPct val="100000"/>
              </a:lnSpc>
              <a:spcBef>
                <a:spcPts val="105"/>
              </a:spcBef>
            </a:pPr>
            <a:r>
              <a:rPr sz="4400" b="0" dirty="0">
                <a:latin typeface="Calibri"/>
                <a:cs typeface="Calibri"/>
              </a:rPr>
              <a:t>Make</a:t>
            </a:r>
            <a:r>
              <a:rPr sz="4400" b="0" spc="-10" dirty="0">
                <a:latin typeface="Calibri"/>
                <a:cs typeface="Calibri"/>
              </a:rPr>
              <a:t> </a:t>
            </a:r>
            <a:r>
              <a:rPr sz="4400" b="0" dirty="0">
                <a:latin typeface="Calibri"/>
                <a:cs typeface="Calibri"/>
              </a:rPr>
              <a:t>good</a:t>
            </a:r>
            <a:r>
              <a:rPr sz="4400" b="0" spc="35" dirty="0">
                <a:latin typeface="Calibri"/>
                <a:cs typeface="Calibri"/>
              </a:rPr>
              <a:t> </a:t>
            </a:r>
            <a:r>
              <a:rPr sz="4400" b="0" dirty="0">
                <a:latin typeface="Calibri"/>
                <a:cs typeface="Calibri"/>
              </a:rPr>
              <a:t>use</a:t>
            </a:r>
            <a:r>
              <a:rPr sz="4400" b="0" spc="-80" dirty="0">
                <a:latin typeface="Calibri"/>
                <a:cs typeface="Calibri"/>
              </a:rPr>
              <a:t> </a:t>
            </a:r>
            <a:r>
              <a:rPr sz="4400" b="0" dirty="0">
                <a:latin typeface="Calibri"/>
                <a:cs typeface="Calibri"/>
              </a:rPr>
              <a:t>of</a:t>
            </a:r>
            <a:r>
              <a:rPr sz="4400" b="0" spc="-45" dirty="0">
                <a:latin typeface="Calibri"/>
                <a:cs typeface="Calibri"/>
              </a:rPr>
              <a:t> </a:t>
            </a:r>
            <a:r>
              <a:rPr sz="4400" b="0" dirty="0">
                <a:latin typeface="Calibri"/>
                <a:cs typeface="Calibri"/>
              </a:rPr>
              <a:t>extra</a:t>
            </a:r>
            <a:r>
              <a:rPr sz="4400" b="0" spc="75" dirty="0">
                <a:latin typeface="Calibri"/>
                <a:cs typeface="Calibri"/>
              </a:rPr>
              <a:t> </a:t>
            </a:r>
            <a:r>
              <a:rPr sz="4400" b="0" spc="-10" dirty="0">
                <a:latin typeface="Calibri"/>
                <a:cs typeface="Calibri"/>
              </a:rPr>
              <a:t>space</a:t>
            </a:r>
            <a:endParaRPr sz="4400">
              <a:latin typeface="Calibri"/>
              <a:cs typeface="Calibri"/>
            </a:endParaRPr>
          </a:p>
        </p:txBody>
      </p:sp>
      <p:sp>
        <p:nvSpPr>
          <p:cNvPr id="6" name="object 6"/>
          <p:cNvSpPr txBox="1"/>
          <p:nvPr/>
        </p:nvSpPr>
        <p:spPr>
          <a:xfrm>
            <a:off x="307657" y="1615503"/>
            <a:ext cx="8256270" cy="1124585"/>
          </a:xfrm>
          <a:prstGeom prst="rect">
            <a:avLst/>
          </a:prstGeom>
        </p:spPr>
        <p:txBody>
          <a:bodyPr vert="horz" wrap="square" lIns="0" tIns="12700" rIns="0" bIns="0" rtlCol="0">
            <a:spAutoFit/>
          </a:bodyPr>
          <a:lstStyle/>
          <a:p>
            <a:pPr marL="287020" marR="5080" indent="-274955">
              <a:lnSpc>
                <a:spcPct val="100000"/>
              </a:lnSpc>
              <a:spcBef>
                <a:spcPts val="100"/>
              </a:spcBef>
              <a:buSzPct val="77083"/>
              <a:buFont typeface="Wingdings"/>
              <a:buChar char=""/>
              <a:tabLst>
                <a:tab pos="287020" algn="l"/>
                <a:tab pos="287655" algn="l"/>
              </a:tabLst>
            </a:pPr>
            <a:r>
              <a:rPr sz="2400" dirty="0">
                <a:latin typeface="Calibri"/>
                <a:cs typeface="Calibri"/>
              </a:rPr>
              <a:t>Note</a:t>
            </a:r>
            <a:r>
              <a:rPr sz="2400" spc="15" dirty="0">
                <a:latin typeface="Calibri"/>
                <a:cs typeface="Calibri"/>
              </a:rPr>
              <a:t> </a:t>
            </a:r>
            <a:r>
              <a:rPr sz="2400" dirty="0">
                <a:latin typeface="Calibri"/>
                <a:cs typeface="Calibri"/>
              </a:rPr>
              <a:t>that</a:t>
            </a:r>
            <a:r>
              <a:rPr sz="2400" spc="15" dirty="0">
                <a:latin typeface="Calibri"/>
                <a:cs typeface="Calibri"/>
              </a:rPr>
              <a:t> </a:t>
            </a:r>
            <a:r>
              <a:rPr sz="2400" dirty="0">
                <a:latin typeface="Calibri"/>
                <a:cs typeface="Calibri"/>
              </a:rPr>
              <a:t>many</a:t>
            </a:r>
            <a:r>
              <a:rPr sz="2400" spc="-30" dirty="0">
                <a:latin typeface="Calibri"/>
                <a:cs typeface="Calibri"/>
              </a:rPr>
              <a:t> </a:t>
            </a:r>
            <a:r>
              <a:rPr sz="2400" dirty="0">
                <a:latin typeface="Calibri"/>
                <a:cs typeface="Calibri"/>
              </a:rPr>
              <a:t>of</a:t>
            </a:r>
            <a:r>
              <a:rPr sz="2400" spc="5" dirty="0">
                <a:latin typeface="Calibri"/>
                <a:cs typeface="Calibri"/>
              </a:rPr>
              <a:t> </a:t>
            </a:r>
            <a:r>
              <a:rPr sz="2400" dirty="0">
                <a:latin typeface="Calibri"/>
                <a:cs typeface="Calibri"/>
              </a:rPr>
              <a:t>the</a:t>
            </a:r>
            <a:r>
              <a:rPr sz="2400" spc="-60" dirty="0">
                <a:latin typeface="Calibri"/>
                <a:cs typeface="Calibri"/>
              </a:rPr>
              <a:t> </a:t>
            </a:r>
            <a:r>
              <a:rPr sz="2400" dirty="0">
                <a:latin typeface="Calibri"/>
                <a:cs typeface="Calibri"/>
              </a:rPr>
              <a:t>text</a:t>
            </a:r>
            <a:r>
              <a:rPr sz="2400" spc="20" dirty="0">
                <a:latin typeface="Calibri"/>
                <a:cs typeface="Calibri"/>
              </a:rPr>
              <a:t> </a:t>
            </a:r>
            <a:r>
              <a:rPr sz="2400" dirty="0">
                <a:latin typeface="Calibri"/>
                <a:cs typeface="Calibri"/>
              </a:rPr>
              <a:t>boxes</a:t>
            </a:r>
            <a:r>
              <a:rPr sz="2400" spc="-40" dirty="0">
                <a:latin typeface="Calibri"/>
                <a:cs typeface="Calibri"/>
              </a:rPr>
              <a:t> </a:t>
            </a:r>
            <a:r>
              <a:rPr sz="2400" dirty="0">
                <a:latin typeface="Calibri"/>
                <a:cs typeface="Calibri"/>
              </a:rPr>
              <a:t>in</a:t>
            </a:r>
            <a:r>
              <a:rPr sz="2400" spc="-45" dirty="0">
                <a:latin typeface="Calibri"/>
                <a:cs typeface="Calibri"/>
              </a:rPr>
              <a:t> </a:t>
            </a:r>
            <a:r>
              <a:rPr sz="2400" dirty="0">
                <a:latin typeface="Calibri"/>
                <a:cs typeface="Calibri"/>
              </a:rPr>
              <a:t>CCV</a:t>
            </a:r>
            <a:r>
              <a:rPr sz="2400" spc="20" dirty="0">
                <a:latin typeface="Calibri"/>
                <a:cs typeface="Calibri"/>
              </a:rPr>
              <a:t> </a:t>
            </a:r>
            <a:r>
              <a:rPr sz="2400" dirty="0">
                <a:latin typeface="Calibri"/>
                <a:cs typeface="Calibri"/>
              </a:rPr>
              <a:t>have</a:t>
            </a:r>
            <a:r>
              <a:rPr sz="2400" spc="-60" dirty="0">
                <a:latin typeface="Calibri"/>
                <a:cs typeface="Calibri"/>
              </a:rPr>
              <a:t> </a:t>
            </a:r>
            <a:r>
              <a:rPr sz="2400" dirty="0">
                <a:latin typeface="Calibri"/>
                <a:cs typeface="Calibri"/>
              </a:rPr>
              <a:t>a</a:t>
            </a:r>
            <a:r>
              <a:rPr sz="2400" spc="70" dirty="0">
                <a:latin typeface="Calibri"/>
                <a:cs typeface="Calibri"/>
              </a:rPr>
              <a:t> </a:t>
            </a:r>
            <a:r>
              <a:rPr sz="2400" dirty="0">
                <a:latin typeface="Calibri"/>
                <a:cs typeface="Calibri"/>
              </a:rPr>
              <a:t>lot</a:t>
            </a:r>
            <a:r>
              <a:rPr sz="2400" spc="-70" dirty="0">
                <a:latin typeface="Calibri"/>
                <a:cs typeface="Calibri"/>
              </a:rPr>
              <a:t> </a:t>
            </a:r>
            <a:r>
              <a:rPr sz="2400" dirty="0">
                <a:latin typeface="Calibri"/>
                <a:cs typeface="Calibri"/>
              </a:rPr>
              <a:t>of</a:t>
            </a:r>
            <a:r>
              <a:rPr sz="2400" spc="5" dirty="0">
                <a:latin typeface="Calibri"/>
                <a:cs typeface="Calibri"/>
              </a:rPr>
              <a:t> </a:t>
            </a:r>
            <a:r>
              <a:rPr sz="2400" dirty="0">
                <a:latin typeface="Calibri"/>
                <a:cs typeface="Calibri"/>
              </a:rPr>
              <a:t>space.</a:t>
            </a:r>
            <a:r>
              <a:rPr sz="2400" spc="-100" dirty="0">
                <a:latin typeface="Calibri"/>
                <a:cs typeface="Calibri"/>
              </a:rPr>
              <a:t> </a:t>
            </a:r>
            <a:r>
              <a:rPr sz="2400" spc="-25" dirty="0">
                <a:latin typeface="Calibri"/>
                <a:cs typeface="Calibri"/>
              </a:rPr>
              <a:t>You </a:t>
            </a:r>
            <a:r>
              <a:rPr sz="2400" dirty="0">
                <a:latin typeface="Calibri"/>
                <a:cs typeface="Calibri"/>
              </a:rPr>
              <a:t>can</a:t>
            </a:r>
            <a:r>
              <a:rPr sz="2400" spc="25" dirty="0">
                <a:latin typeface="Calibri"/>
                <a:cs typeface="Calibri"/>
              </a:rPr>
              <a:t> </a:t>
            </a:r>
            <a:r>
              <a:rPr sz="2400" dirty="0">
                <a:latin typeface="Calibri"/>
                <a:cs typeface="Calibri"/>
              </a:rPr>
              <a:t>use</a:t>
            </a:r>
            <a:r>
              <a:rPr sz="2400" spc="-55" dirty="0">
                <a:latin typeface="Calibri"/>
                <a:cs typeface="Calibri"/>
              </a:rPr>
              <a:t> </a:t>
            </a:r>
            <a:r>
              <a:rPr sz="2400" dirty="0">
                <a:latin typeface="Calibri"/>
                <a:cs typeface="Calibri"/>
              </a:rPr>
              <a:t>this</a:t>
            </a:r>
            <a:r>
              <a:rPr sz="2400" spc="-35" dirty="0">
                <a:latin typeface="Calibri"/>
                <a:cs typeface="Calibri"/>
              </a:rPr>
              <a:t> </a:t>
            </a:r>
            <a:r>
              <a:rPr sz="2400" dirty="0">
                <a:latin typeface="Calibri"/>
                <a:cs typeface="Calibri"/>
              </a:rPr>
              <a:t>space</a:t>
            </a:r>
            <a:r>
              <a:rPr sz="2400" spc="-55" dirty="0">
                <a:latin typeface="Calibri"/>
                <a:cs typeface="Calibri"/>
              </a:rPr>
              <a:t> </a:t>
            </a:r>
            <a:r>
              <a:rPr sz="2400" dirty="0">
                <a:latin typeface="Calibri"/>
                <a:cs typeface="Calibri"/>
              </a:rPr>
              <a:t>to</a:t>
            </a:r>
            <a:r>
              <a:rPr sz="2400" spc="30" dirty="0">
                <a:latin typeface="Calibri"/>
                <a:cs typeface="Calibri"/>
              </a:rPr>
              <a:t> </a:t>
            </a:r>
            <a:r>
              <a:rPr sz="2400" dirty="0">
                <a:latin typeface="Calibri"/>
                <a:cs typeface="Calibri"/>
              </a:rPr>
              <a:t>provide</a:t>
            </a:r>
            <a:r>
              <a:rPr sz="2400" spc="-55" dirty="0">
                <a:latin typeface="Calibri"/>
                <a:cs typeface="Calibri"/>
              </a:rPr>
              <a:t> </a:t>
            </a:r>
            <a:r>
              <a:rPr sz="2400" dirty="0">
                <a:latin typeface="Calibri"/>
                <a:cs typeface="Calibri"/>
              </a:rPr>
              <a:t>additional</a:t>
            </a:r>
            <a:r>
              <a:rPr sz="2400" spc="-55" dirty="0">
                <a:latin typeface="Calibri"/>
                <a:cs typeface="Calibri"/>
              </a:rPr>
              <a:t> </a:t>
            </a:r>
            <a:r>
              <a:rPr sz="2400" dirty="0">
                <a:latin typeface="Calibri"/>
                <a:cs typeface="Calibri"/>
              </a:rPr>
              <a:t>information</a:t>
            </a:r>
            <a:r>
              <a:rPr sz="2400" spc="-35" dirty="0">
                <a:latin typeface="Calibri"/>
                <a:cs typeface="Calibri"/>
              </a:rPr>
              <a:t> </a:t>
            </a:r>
            <a:r>
              <a:rPr sz="2400" spc="-10" dirty="0">
                <a:latin typeface="Calibri"/>
                <a:cs typeface="Calibri"/>
              </a:rPr>
              <a:t>about </a:t>
            </a:r>
            <a:r>
              <a:rPr sz="2400" dirty="0">
                <a:latin typeface="Calibri"/>
                <a:cs typeface="Calibri"/>
              </a:rPr>
              <a:t>entries</a:t>
            </a:r>
            <a:r>
              <a:rPr sz="2400" spc="-5" dirty="0">
                <a:latin typeface="Calibri"/>
                <a:cs typeface="Calibri"/>
              </a:rPr>
              <a:t> </a:t>
            </a:r>
            <a:r>
              <a:rPr sz="2400" dirty="0">
                <a:latin typeface="Calibri"/>
                <a:cs typeface="Calibri"/>
              </a:rPr>
              <a:t>(e.g.,</a:t>
            </a:r>
            <a:r>
              <a:rPr sz="2400" spc="-120" dirty="0">
                <a:latin typeface="Calibri"/>
                <a:cs typeface="Calibri"/>
              </a:rPr>
              <a:t> </a:t>
            </a:r>
            <a:r>
              <a:rPr sz="2400" dirty="0">
                <a:latin typeface="Calibri"/>
                <a:cs typeface="Calibri"/>
              </a:rPr>
              <a:t>award</a:t>
            </a:r>
            <a:r>
              <a:rPr sz="2400" spc="90" dirty="0">
                <a:latin typeface="Calibri"/>
                <a:cs typeface="Calibri"/>
              </a:rPr>
              <a:t> </a:t>
            </a:r>
            <a:r>
              <a:rPr sz="2400" dirty="0">
                <a:latin typeface="Calibri"/>
                <a:cs typeface="Calibri"/>
              </a:rPr>
              <a:t>received</a:t>
            </a:r>
            <a:r>
              <a:rPr sz="2400" spc="-60" dirty="0">
                <a:latin typeface="Calibri"/>
                <a:cs typeface="Calibri"/>
              </a:rPr>
              <a:t> </a:t>
            </a:r>
            <a:r>
              <a:rPr sz="2400" dirty="0">
                <a:latin typeface="Calibri"/>
                <a:cs typeface="Calibri"/>
              </a:rPr>
              <a:t>for</a:t>
            </a:r>
            <a:r>
              <a:rPr sz="2400" spc="-45" dirty="0">
                <a:latin typeface="Calibri"/>
                <a:cs typeface="Calibri"/>
              </a:rPr>
              <a:t> </a:t>
            </a:r>
            <a:r>
              <a:rPr sz="2400" dirty="0">
                <a:latin typeface="Calibri"/>
                <a:cs typeface="Calibri"/>
              </a:rPr>
              <a:t>a</a:t>
            </a:r>
            <a:r>
              <a:rPr sz="2400" spc="-30" dirty="0">
                <a:latin typeface="Calibri"/>
                <a:cs typeface="Calibri"/>
              </a:rPr>
              <a:t> </a:t>
            </a:r>
            <a:r>
              <a:rPr sz="2400" dirty="0">
                <a:latin typeface="Calibri"/>
                <a:cs typeface="Calibri"/>
              </a:rPr>
              <a:t>paper,</a:t>
            </a:r>
            <a:r>
              <a:rPr sz="2400" spc="35" dirty="0">
                <a:latin typeface="Calibri"/>
                <a:cs typeface="Calibri"/>
              </a:rPr>
              <a:t> </a:t>
            </a:r>
            <a:r>
              <a:rPr sz="2400" spc="-10" dirty="0">
                <a:latin typeface="Calibri"/>
                <a:cs typeface="Calibri"/>
              </a:rPr>
              <a:t>etc.)</a:t>
            </a:r>
            <a:endParaRPr sz="2400">
              <a:latin typeface="Calibri"/>
              <a:cs typeface="Calibri"/>
            </a:endParaRPr>
          </a:p>
        </p:txBody>
      </p:sp>
      <p:pic>
        <p:nvPicPr>
          <p:cNvPr id="7" name="object 7"/>
          <p:cNvPicPr/>
          <p:nvPr/>
        </p:nvPicPr>
        <p:blipFill>
          <a:blip r:embed="rId4" cstate="print"/>
          <a:stretch>
            <a:fillRect/>
          </a:stretch>
        </p:blipFill>
        <p:spPr>
          <a:xfrm>
            <a:off x="762000" y="3037839"/>
            <a:ext cx="6808145" cy="2448560"/>
          </a:xfrm>
          <a:prstGeom prst="rect">
            <a:avLst/>
          </a:prstGeom>
        </p:spPr>
      </p:pic>
      <p:sp>
        <p:nvSpPr>
          <p:cNvPr id="8" name="object 8"/>
          <p:cNvSpPr txBox="1"/>
          <p:nvPr/>
        </p:nvSpPr>
        <p:spPr>
          <a:xfrm>
            <a:off x="7300341" y="6013212"/>
            <a:ext cx="1480185" cy="280035"/>
          </a:xfrm>
          <a:prstGeom prst="rect">
            <a:avLst/>
          </a:prstGeom>
        </p:spPr>
        <p:txBody>
          <a:bodyPr vert="horz" wrap="square" lIns="0" tIns="0" rIns="0" bIns="0" rtlCol="0">
            <a:spAutoFit/>
          </a:bodyPr>
          <a:lstStyle/>
          <a:p>
            <a:pPr marL="12700">
              <a:lnSpc>
                <a:spcPts val="2000"/>
              </a:lnSpc>
            </a:pPr>
            <a:r>
              <a:rPr sz="2000" spc="-10" dirty="0">
                <a:solidFill>
                  <a:srgbClr val="FFFFFF"/>
                </a:solidFill>
                <a:latin typeface="Calibri"/>
                <a:cs typeface="Calibri"/>
                <a:hlinkClick r:id="rId5"/>
              </a:rPr>
              <a:t>www.usask.ca</a:t>
            </a:r>
            <a:endParaRPr sz="20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3680" y="203200"/>
            <a:ext cx="1676400" cy="365760"/>
          </a:xfrm>
          <a:prstGeom prst="rect">
            <a:avLst/>
          </a:prstGeom>
        </p:spPr>
      </p:pic>
      <p:sp>
        <p:nvSpPr>
          <p:cNvPr id="3" name="object 3"/>
          <p:cNvSpPr txBox="1">
            <a:spLocks noGrp="1"/>
          </p:cNvSpPr>
          <p:nvPr>
            <p:ph type="title"/>
          </p:nvPr>
        </p:nvSpPr>
        <p:spPr>
          <a:xfrm>
            <a:off x="307657" y="898207"/>
            <a:ext cx="7974965" cy="452755"/>
          </a:xfrm>
          <a:prstGeom prst="rect">
            <a:avLst/>
          </a:prstGeom>
        </p:spPr>
        <p:txBody>
          <a:bodyPr vert="horz" wrap="square" lIns="0" tIns="12700" rIns="0" bIns="0" rtlCol="0">
            <a:spAutoFit/>
          </a:bodyPr>
          <a:lstStyle/>
          <a:p>
            <a:pPr marL="12700">
              <a:lnSpc>
                <a:spcPct val="100000"/>
              </a:lnSpc>
              <a:spcBef>
                <a:spcPts val="100"/>
              </a:spcBef>
            </a:pPr>
            <a:r>
              <a:rPr b="0" dirty="0">
                <a:latin typeface="Calibri"/>
                <a:cs typeface="Calibri"/>
              </a:rPr>
              <a:t>Mark</a:t>
            </a:r>
            <a:r>
              <a:rPr b="0" spc="-20" dirty="0">
                <a:latin typeface="Calibri"/>
                <a:cs typeface="Calibri"/>
              </a:rPr>
              <a:t> </a:t>
            </a:r>
            <a:r>
              <a:rPr b="0" dirty="0">
                <a:latin typeface="Calibri"/>
                <a:cs typeface="Calibri"/>
              </a:rPr>
              <a:t>your</a:t>
            </a:r>
            <a:r>
              <a:rPr b="0" spc="45" dirty="0">
                <a:latin typeface="Calibri"/>
                <a:cs typeface="Calibri"/>
              </a:rPr>
              <a:t> </a:t>
            </a:r>
            <a:r>
              <a:rPr b="0" dirty="0">
                <a:latin typeface="Calibri"/>
                <a:cs typeface="Calibri"/>
              </a:rPr>
              <a:t>HQP</a:t>
            </a:r>
            <a:r>
              <a:rPr b="0" spc="-95" dirty="0">
                <a:latin typeface="Calibri"/>
                <a:cs typeface="Calibri"/>
              </a:rPr>
              <a:t> </a:t>
            </a:r>
            <a:r>
              <a:rPr b="0" dirty="0">
                <a:latin typeface="Calibri"/>
                <a:cs typeface="Calibri"/>
              </a:rPr>
              <a:t>with</a:t>
            </a:r>
            <a:r>
              <a:rPr b="0" spc="-45" dirty="0">
                <a:latin typeface="Calibri"/>
                <a:cs typeface="Calibri"/>
              </a:rPr>
              <a:t> </a:t>
            </a:r>
            <a:r>
              <a:rPr b="0" dirty="0">
                <a:latin typeface="Calibri"/>
                <a:cs typeface="Calibri"/>
              </a:rPr>
              <a:t>asterisks</a:t>
            </a:r>
            <a:r>
              <a:rPr b="0" spc="-65" dirty="0">
                <a:latin typeface="Calibri"/>
                <a:cs typeface="Calibri"/>
              </a:rPr>
              <a:t> </a:t>
            </a:r>
            <a:r>
              <a:rPr b="0" dirty="0">
                <a:latin typeface="Calibri"/>
                <a:cs typeface="Calibri"/>
              </a:rPr>
              <a:t>following</a:t>
            </a:r>
            <a:r>
              <a:rPr b="0" spc="105" dirty="0">
                <a:latin typeface="Calibri"/>
                <a:cs typeface="Calibri"/>
              </a:rPr>
              <a:t> </a:t>
            </a:r>
            <a:r>
              <a:rPr b="0" dirty="0">
                <a:latin typeface="Calibri"/>
                <a:cs typeface="Calibri"/>
              </a:rPr>
              <a:t>their</a:t>
            </a:r>
            <a:r>
              <a:rPr b="0" spc="-35" dirty="0">
                <a:latin typeface="Calibri"/>
                <a:cs typeface="Calibri"/>
              </a:rPr>
              <a:t> </a:t>
            </a:r>
            <a:r>
              <a:rPr b="0" spc="-10" dirty="0">
                <a:latin typeface="Calibri"/>
                <a:cs typeface="Calibri"/>
              </a:rPr>
              <a:t>surnames</a:t>
            </a:r>
          </a:p>
        </p:txBody>
      </p:sp>
      <p:pic>
        <p:nvPicPr>
          <p:cNvPr id="4" name="object 4"/>
          <p:cNvPicPr/>
          <p:nvPr/>
        </p:nvPicPr>
        <p:blipFill>
          <a:blip r:embed="rId3" cstate="print"/>
          <a:stretch>
            <a:fillRect/>
          </a:stretch>
        </p:blipFill>
        <p:spPr>
          <a:xfrm>
            <a:off x="868763" y="2265679"/>
            <a:ext cx="6295868" cy="2397958"/>
          </a:xfrm>
          <a:prstGeom prst="rect">
            <a:avLst/>
          </a:prstGeom>
        </p:spPr>
      </p:pic>
      <p:sp>
        <p:nvSpPr>
          <p:cNvPr id="5" name="object 5"/>
          <p:cNvSpPr txBox="1"/>
          <p:nvPr/>
        </p:nvSpPr>
        <p:spPr>
          <a:xfrm>
            <a:off x="7300341" y="6013212"/>
            <a:ext cx="1480185" cy="280035"/>
          </a:xfrm>
          <a:prstGeom prst="rect">
            <a:avLst/>
          </a:prstGeom>
        </p:spPr>
        <p:txBody>
          <a:bodyPr vert="horz" wrap="square" lIns="0" tIns="0" rIns="0" bIns="0" rtlCol="0">
            <a:spAutoFit/>
          </a:bodyPr>
          <a:lstStyle/>
          <a:p>
            <a:pPr marL="12700">
              <a:lnSpc>
                <a:spcPts val="2000"/>
              </a:lnSpc>
            </a:pPr>
            <a:r>
              <a:rPr sz="2000" spc="-10" dirty="0">
                <a:solidFill>
                  <a:srgbClr val="FFFFFF"/>
                </a:solidFill>
                <a:latin typeface="Calibri"/>
                <a:cs typeface="Calibri"/>
                <a:hlinkClick r:id="rId4"/>
              </a:rPr>
              <a:t>www.usask.ca</a:t>
            </a:r>
            <a:endParaRPr sz="20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8575" y="6059170"/>
            <a:ext cx="1120140" cy="193040"/>
          </a:xfrm>
          <a:prstGeom prst="rect">
            <a:avLst/>
          </a:prstGeom>
        </p:spPr>
        <p:txBody>
          <a:bodyPr vert="horz" wrap="square" lIns="0" tIns="0" rIns="0" bIns="0" rtlCol="0">
            <a:spAutoFit/>
          </a:bodyPr>
          <a:lstStyle/>
          <a:p>
            <a:pPr marL="0" marR="0" lvl="0" indent="0" defTabSz="914400" eaLnBrk="1" fontAlgn="auto" latinLnBrk="0" hangingPunct="1">
              <a:lnSpc>
                <a:spcPts val="1440"/>
              </a:lnSpc>
              <a:spcBef>
                <a:spcPts val="0"/>
              </a:spcBef>
              <a:spcAft>
                <a:spcPts val="0"/>
              </a:spcAft>
              <a:buClrTx/>
              <a:buSzTx/>
              <a:buFontTx/>
              <a:buNone/>
              <a:tabLst/>
              <a:defRPr/>
            </a:pPr>
            <a:r>
              <a:rPr kumimoji="0" sz="1500" b="0" i="0" u="none" strike="noStrike" kern="0" cap="none" spc="-10" normalizeH="0" baseline="0" noProof="0" dirty="0">
                <a:ln>
                  <a:noFill/>
                </a:ln>
                <a:solidFill>
                  <a:srgbClr val="FFFFFF"/>
                </a:solidFill>
                <a:effectLst/>
                <a:uLnTx/>
                <a:uFillTx/>
                <a:latin typeface="Calibri"/>
                <a:cs typeface="Calibri"/>
                <a:hlinkClick r:id="rId2"/>
              </a:rPr>
              <a:t>www.usask.ca</a:t>
            </a:r>
            <a:endParaRPr kumimoji="0" sz="1500" b="0" i="0" u="none" strike="noStrike" kern="0" cap="none" spc="0" normalizeH="0" baseline="0" noProof="0">
              <a:ln>
                <a:noFill/>
              </a:ln>
              <a:solidFill>
                <a:sysClr val="windowText" lastClr="000000"/>
              </a:solidFill>
              <a:effectLst/>
              <a:uLnTx/>
              <a:uFillTx/>
              <a:latin typeface="Calibri"/>
              <a:cs typeface="Calibri"/>
            </a:endParaRPr>
          </a:p>
        </p:txBody>
      </p:sp>
      <p:grpSp>
        <p:nvGrpSpPr>
          <p:cNvPr id="3" name="object 3"/>
          <p:cNvGrpSpPr/>
          <p:nvPr/>
        </p:nvGrpSpPr>
        <p:grpSpPr>
          <a:xfrm>
            <a:off x="0" y="0"/>
            <a:ext cx="9144000" cy="690880"/>
            <a:chOff x="0" y="0"/>
            <a:chExt cx="9144000" cy="690880"/>
          </a:xfrm>
        </p:grpSpPr>
        <p:pic>
          <p:nvPicPr>
            <p:cNvPr id="4" name="object 4"/>
            <p:cNvPicPr/>
            <p:nvPr/>
          </p:nvPicPr>
          <p:blipFill>
            <a:blip r:embed="rId3" cstate="print"/>
            <a:stretch>
              <a:fillRect/>
            </a:stretch>
          </p:blipFill>
          <p:spPr>
            <a:xfrm>
              <a:off x="0" y="0"/>
              <a:ext cx="9143999" cy="690879"/>
            </a:xfrm>
            <a:prstGeom prst="rect">
              <a:avLst/>
            </a:prstGeom>
          </p:spPr>
        </p:pic>
        <p:pic>
          <p:nvPicPr>
            <p:cNvPr id="5" name="object 5"/>
            <p:cNvPicPr/>
            <p:nvPr/>
          </p:nvPicPr>
          <p:blipFill>
            <a:blip r:embed="rId4" cstate="print"/>
            <a:stretch>
              <a:fillRect/>
            </a:stretch>
          </p:blipFill>
          <p:spPr>
            <a:xfrm>
              <a:off x="233680" y="203200"/>
              <a:ext cx="1676400" cy="365760"/>
            </a:xfrm>
            <a:prstGeom prst="rect">
              <a:avLst/>
            </a:prstGeom>
          </p:spPr>
        </p:pic>
      </p:grpSp>
      <p:graphicFrame>
        <p:nvGraphicFramePr>
          <p:cNvPr id="6" name="object 6"/>
          <p:cNvGraphicFramePr>
            <a:graphicFrameLocks noGrp="1"/>
          </p:cNvGraphicFramePr>
          <p:nvPr>
            <p:extLst>
              <p:ext uri="{D42A27DB-BD31-4B8C-83A1-F6EECF244321}">
                <p14:modId xmlns:p14="http://schemas.microsoft.com/office/powerpoint/2010/main" val="1636445695"/>
              </p:ext>
            </p:extLst>
          </p:nvPr>
        </p:nvGraphicFramePr>
        <p:xfrm>
          <a:off x="0" y="690879"/>
          <a:ext cx="9066527" cy="5985828"/>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979927">
                  <a:extLst>
                    <a:ext uri="{9D8B030D-6E8A-4147-A177-3AD203B41FA5}">
                      <a16:colId xmlns:a16="http://schemas.microsoft.com/office/drawing/2014/main" val="20005"/>
                    </a:ext>
                  </a:extLst>
                </a:gridCol>
              </a:tblGrid>
              <a:tr h="216979">
                <a:tc rowSpan="2">
                  <a:txBody>
                    <a:bodyPr/>
                    <a:lstStyle/>
                    <a:p>
                      <a:pPr algn="l">
                        <a:lnSpc>
                          <a:spcPct val="100000"/>
                        </a:lnSpc>
                        <a:spcBef>
                          <a:spcPts val="415"/>
                        </a:spcBef>
                      </a:pPr>
                      <a:r>
                        <a:rPr sz="900" b="1" spc="-25" dirty="0">
                          <a:latin typeface="Arial"/>
                          <a:cs typeface="Arial"/>
                        </a:rPr>
                        <a:t>DG-</a:t>
                      </a:r>
                      <a:r>
                        <a:rPr sz="900" b="1" spc="-10" dirty="0">
                          <a:latin typeface="Arial"/>
                          <a:cs typeface="Arial"/>
                        </a:rPr>
                        <a:t>Evaluation</a:t>
                      </a:r>
                      <a:endParaRPr sz="900" dirty="0">
                        <a:latin typeface="Arial"/>
                        <a:cs typeface="Arial"/>
                      </a:endParaRPr>
                    </a:p>
                    <a:p>
                      <a:pPr algn="l">
                        <a:lnSpc>
                          <a:spcPts val="1230"/>
                        </a:lnSpc>
                      </a:pPr>
                      <a:r>
                        <a:rPr sz="900" b="1" spc="-20" dirty="0">
                          <a:latin typeface="Arial"/>
                          <a:cs typeface="Arial"/>
                        </a:rPr>
                        <a:t>Group</a:t>
                      </a:r>
                      <a:endParaRPr sz="900" dirty="0">
                        <a:latin typeface="Arial"/>
                        <a:cs typeface="Arial"/>
                      </a:endParaRPr>
                    </a:p>
                  </a:txBody>
                  <a:tcPr marL="0" marR="0" marT="52705"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tc rowSpan="2">
                  <a:txBody>
                    <a:bodyPr/>
                    <a:lstStyle/>
                    <a:p>
                      <a:pPr marL="183515">
                        <a:lnSpc>
                          <a:spcPct val="100000"/>
                        </a:lnSpc>
                        <a:spcBef>
                          <a:spcPts val="415"/>
                        </a:spcBef>
                      </a:pPr>
                      <a:r>
                        <a:rPr sz="900" b="1" dirty="0">
                          <a:latin typeface="Arial"/>
                          <a:cs typeface="Arial"/>
                        </a:rPr>
                        <a:t>Faculty</a:t>
                      </a:r>
                      <a:r>
                        <a:rPr sz="900" b="1" spc="5" dirty="0">
                          <a:latin typeface="Arial"/>
                          <a:cs typeface="Arial"/>
                        </a:rPr>
                        <a:t> </a:t>
                      </a:r>
                      <a:r>
                        <a:rPr sz="900" b="1" spc="-20" dirty="0">
                          <a:latin typeface="Arial"/>
                          <a:cs typeface="Arial"/>
                        </a:rPr>
                        <a:t>Name</a:t>
                      </a:r>
                      <a:endParaRPr sz="900" dirty="0">
                        <a:latin typeface="Arial"/>
                        <a:cs typeface="Arial"/>
                      </a:endParaRPr>
                    </a:p>
                  </a:txBody>
                  <a:tcPr marL="0" marR="0" marT="52705"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tc rowSpan="2">
                  <a:txBody>
                    <a:bodyPr/>
                    <a:lstStyle/>
                    <a:p>
                      <a:pPr marL="449580">
                        <a:lnSpc>
                          <a:spcPct val="100000"/>
                        </a:lnSpc>
                        <a:spcBef>
                          <a:spcPts val="415"/>
                        </a:spcBef>
                      </a:pPr>
                      <a:r>
                        <a:rPr sz="900" b="1" dirty="0">
                          <a:latin typeface="Arial"/>
                          <a:cs typeface="Arial"/>
                        </a:rPr>
                        <a:t>Department</a:t>
                      </a:r>
                      <a:r>
                        <a:rPr sz="900" b="1" spc="-25" dirty="0">
                          <a:latin typeface="Arial"/>
                          <a:cs typeface="Arial"/>
                        </a:rPr>
                        <a:t> </a:t>
                      </a:r>
                      <a:r>
                        <a:rPr sz="900" b="1" dirty="0">
                          <a:latin typeface="Arial"/>
                          <a:cs typeface="Arial"/>
                        </a:rPr>
                        <a:t>and</a:t>
                      </a:r>
                      <a:r>
                        <a:rPr sz="900" b="1" spc="15" dirty="0">
                          <a:latin typeface="Arial"/>
                          <a:cs typeface="Arial"/>
                        </a:rPr>
                        <a:t> </a:t>
                      </a:r>
                      <a:r>
                        <a:rPr sz="900" b="1" spc="-10" dirty="0">
                          <a:latin typeface="Arial"/>
                          <a:cs typeface="Arial"/>
                        </a:rPr>
                        <a:t>College</a:t>
                      </a:r>
                      <a:endParaRPr sz="900" dirty="0">
                        <a:latin typeface="Arial"/>
                        <a:cs typeface="Arial"/>
                      </a:endParaRPr>
                    </a:p>
                  </a:txBody>
                  <a:tcPr marL="0" marR="0" marT="52705"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tc>
                  <a:txBody>
                    <a:bodyPr/>
                    <a:lstStyle/>
                    <a:p>
                      <a:pPr marL="10795" algn="ctr">
                        <a:lnSpc>
                          <a:spcPct val="100000"/>
                        </a:lnSpc>
                        <a:spcBef>
                          <a:spcPts val="65"/>
                        </a:spcBef>
                      </a:pPr>
                      <a:r>
                        <a:rPr sz="850" b="1" dirty="0">
                          <a:latin typeface="Arial"/>
                          <a:cs typeface="Arial"/>
                        </a:rPr>
                        <a:t>DG-</a:t>
                      </a:r>
                      <a:r>
                        <a:rPr sz="850" b="1" spc="105" dirty="0">
                          <a:latin typeface="Arial"/>
                          <a:cs typeface="Arial"/>
                        </a:rPr>
                        <a:t> </a:t>
                      </a:r>
                      <a:r>
                        <a:rPr sz="850" b="1" spc="-10" dirty="0">
                          <a:latin typeface="Arial"/>
                          <a:cs typeface="Arial"/>
                        </a:rPr>
                        <a:t>Evaluation</a:t>
                      </a:r>
                      <a:endParaRPr sz="850" dirty="0">
                        <a:latin typeface="Arial"/>
                        <a:cs typeface="Arial"/>
                      </a:endParaRPr>
                    </a:p>
                    <a:p>
                      <a:pPr marL="635" algn="ctr">
                        <a:lnSpc>
                          <a:spcPct val="100000"/>
                        </a:lnSpc>
                        <a:spcBef>
                          <a:spcPts val="20"/>
                        </a:spcBef>
                      </a:pPr>
                      <a:r>
                        <a:rPr sz="850" b="1" spc="-10" dirty="0">
                          <a:latin typeface="Arial"/>
                          <a:cs typeface="Arial"/>
                        </a:rPr>
                        <a:t>Group</a:t>
                      </a:r>
                      <a:endParaRPr sz="850" dirty="0">
                        <a:latin typeface="Arial"/>
                        <a:cs typeface="Arial"/>
                      </a:endParaRPr>
                    </a:p>
                  </a:txBody>
                  <a:tcPr marL="0" marR="0" marT="8255"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tc>
                  <a:txBody>
                    <a:bodyPr/>
                    <a:lstStyle/>
                    <a:p>
                      <a:pPr marL="253365">
                        <a:lnSpc>
                          <a:spcPct val="100000"/>
                        </a:lnSpc>
                        <a:spcBef>
                          <a:spcPts val="65"/>
                        </a:spcBef>
                      </a:pPr>
                      <a:r>
                        <a:rPr sz="850" b="1" dirty="0">
                          <a:latin typeface="Arial"/>
                          <a:cs typeface="Arial"/>
                        </a:rPr>
                        <a:t>Faculty</a:t>
                      </a:r>
                      <a:r>
                        <a:rPr sz="850" b="1" spc="100" dirty="0">
                          <a:latin typeface="Arial"/>
                          <a:cs typeface="Arial"/>
                        </a:rPr>
                        <a:t> </a:t>
                      </a:r>
                      <a:r>
                        <a:rPr sz="850" b="1" spc="-20" dirty="0">
                          <a:latin typeface="Arial"/>
                          <a:cs typeface="Arial"/>
                        </a:rPr>
                        <a:t>Name</a:t>
                      </a:r>
                      <a:endParaRPr sz="850" dirty="0">
                        <a:latin typeface="Arial"/>
                        <a:cs typeface="Arial"/>
                      </a:endParaRPr>
                    </a:p>
                  </a:txBody>
                  <a:tcPr marL="0" marR="0" marT="8255"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tc>
                  <a:txBody>
                    <a:bodyPr/>
                    <a:lstStyle/>
                    <a:p>
                      <a:pPr marL="396875">
                        <a:lnSpc>
                          <a:spcPct val="100000"/>
                        </a:lnSpc>
                        <a:spcBef>
                          <a:spcPts val="65"/>
                        </a:spcBef>
                      </a:pPr>
                      <a:r>
                        <a:rPr sz="850" b="1" dirty="0">
                          <a:latin typeface="Arial"/>
                          <a:cs typeface="Arial"/>
                        </a:rPr>
                        <a:t>Department</a:t>
                      </a:r>
                      <a:r>
                        <a:rPr sz="850" b="1" spc="175" dirty="0">
                          <a:latin typeface="Arial"/>
                          <a:cs typeface="Arial"/>
                        </a:rPr>
                        <a:t> </a:t>
                      </a:r>
                      <a:r>
                        <a:rPr sz="850" b="1" dirty="0">
                          <a:latin typeface="Arial"/>
                          <a:cs typeface="Arial"/>
                        </a:rPr>
                        <a:t>And</a:t>
                      </a:r>
                      <a:r>
                        <a:rPr sz="850" b="1" spc="170" dirty="0">
                          <a:latin typeface="Arial"/>
                          <a:cs typeface="Arial"/>
                        </a:rPr>
                        <a:t> </a:t>
                      </a:r>
                      <a:r>
                        <a:rPr sz="850" b="1" spc="-10" dirty="0">
                          <a:latin typeface="Arial"/>
                          <a:cs typeface="Arial"/>
                        </a:rPr>
                        <a:t>College</a:t>
                      </a:r>
                      <a:endParaRPr sz="850" dirty="0">
                        <a:latin typeface="Arial"/>
                        <a:cs typeface="Arial"/>
                      </a:endParaRPr>
                    </a:p>
                  </a:txBody>
                  <a:tcPr marL="0" marR="0" marT="8255"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extLst>
                  <a:ext uri="{0D108BD9-81ED-4DB2-BD59-A6C34878D82A}">
                    <a16:rowId xmlns:a16="http://schemas.microsoft.com/office/drawing/2014/main" val="10000"/>
                  </a:ext>
                </a:extLst>
              </a:tr>
              <a:tr h="120014">
                <a:tc vMerge="1">
                  <a:txBody>
                    <a:bodyPr/>
                    <a:lstStyle/>
                    <a:p>
                      <a:endParaRPr/>
                    </a:p>
                  </a:txBody>
                  <a:tcPr marL="0" marR="0" marT="52705"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tc vMerge="1">
                  <a:txBody>
                    <a:bodyPr/>
                    <a:lstStyle/>
                    <a:p>
                      <a:endParaRPr/>
                    </a:p>
                  </a:txBody>
                  <a:tcPr marL="0" marR="0" marT="52705"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tc vMerge="1">
                  <a:txBody>
                    <a:bodyPr/>
                    <a:lstStyle/>
                    <a:p>
                      <a:endParaRPr/>
                    </a:p>
                  </a:txBody>
                  <a:tcPr marL="0" marR="0" marT="52705"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tc rowSpan="2">
                  <a:txBody>
                    <a:bodyPr/>
                    <a:lstStyle/>
                    <a:p>
                      <a:pPr>
                        <a:lnSpc>
                          <a:spcPct val="100000"/>
                        </a:lnSpc>
                      </a:pPr>
                      <a:endParaRPr sz="900">
                        <a:latin typeface="Times New Roman"/>
                        <a:cs typeface="Times New Roman"/>
                      </a:endParaRPr>
                    </a:p>
                  </a:txBody>
                  <a:tcPr marL="0" marR="0" marT="0" marB="0">
                    <a:lnL w="12700">
                      <a:solidFill>
                        <a:srgbClr val="797979"/>
                      </a:solidFill>
                      <a:prstDash val="solid"/>
                    </a:lnL>
                    <a:lnR w="12700">
                      <a:solidFill>
                        <a:srgbClr val="797979"/>
                      </a:solidFill>
                      <a:prstDash val="solid"/>
                    </a:lnR>
                    <a:lnT w="38100">
                      <a:solidFill>
                        <a:srgbClr val="797979"/>
                      </a:solidFill>
                      <a:prstDash val="solid"/>
                    </a:lnT>
                    <a:solidFill>
                      <a:srgbClr val="E3F3F4"/>
                    </a:solidFill>
                  </a:tcPr>
                </a:tc>
                <a:tc rowSpan="2">
                  <a:txBody>
                    <a:bodyPr/>
                    <a:lstStyle/>
                    <a:p>
                      <a:pPr marL="60960">
                        <a:lnSpc>
                          <a:spcPct val="100000"/>
                        </a:lnSpc>
                        <a:spcBef>
                          <a:spcPts val="250"/>
                        </a:spcBef>
                      </a:pPr>
                      <a:r>
                        <a:rPr sz="900" b="1" spc="-10" dirty="0">
                          <a:solidFill>
                            <a:srgbClr val="3B8B92"/>
                          </a:solidFill>
                          <a:latin typeface="Arial"/>
                          <a:ea typeface="+mn-ea"/>
                          <a:cs typeface="Arial"/>
                        </a:rPr>
                        <a:t>Jasw ant Singh</a:t>
                      </a:r>
                    </a:p>
                    <a:p>
                      <a:pPr marL="60960">
                        <a:lnSpc>
                          <a:spcPct val="100000"/>
                        </a:lnSpc>
                        <a:spcBef>
                          <a:spcPts val="55"/>
                        </a:spcBef>
                      </a:pPr>
                      <a:endParaRPr sz="900" b="1" spc="-10" dirty="0">
                        <a:solidFill>
                          <a:srgbClr val="3B8B92"/>
                        </a:solidFill>
                        <a:latin typeface="Arial"/>
                        <a:ea typeface="+mn-ea"/>
                        <a:cs typeface="Arial"/>
                      </a:endParaRPr>
                    </a:p>
                    <a:p>
                      <a:pPr marL="60960">
                        <a:lnSpc>
                          <a:spcPct val="100000"/>
                        </a:lnSpc>
                      </a:pPr>
                      <a:r>
                        <a:rPr sz="900" b="1" spc="-10" dirty="0">
                          <a:solidFill>
                            <a:srgbClr val="3B8B92"/>
                          </a:solidFill>
                          <a:latin typeface="Arial"/>
                          <a:ea typeface="+mn-ea"/>
                          <a:cs typeface="Arial"/>
                        </a:rPr>
                        <a:t>Joel Lanovaz</a:t>
                      </a:r>
                    </a:p>
                  </a:txBody>
                  <a:tcPr marL="0" marR="0" marT="31750" marB="0">
                    <a:lnL w="12700">
                      <a:solidFill>
                        <a:srgbClr val="797979"/>
                      </a:solidFill>
                      <a:prstDash val="solid"/>
                    </a:lnL>
                    <a:lnR w="12700">
                      <a:solidFill>
                        <a:srgbClr val="797979"/>
                      </a:solidFill>
                      <a:prstDash val="solid"/>
                    </a:lnR>
                    <a:lnT w="38100">
                      <a:solidFill>
                        <a:srgbClr val="797979"/>
                      </a:solidFill>
                      <a:prstDash val="solid"/>
                    </a:lnT>
                    <a:solidFill>
                      <a:srgbClr val="E3F3F4"/>
                    </a:solidFill>
                  </a:tcPr>
                </a:tc>
                <a:tc rowSpan="2">
                  <a:txBody>
                    <a:bodyPr/>
                    <a:lstStyle/>
                    <a:p>
                      <a:pPr marL="60960">
                        <a:lnSpc>
                          <a:spcPct val="100000"/>
                        </a:lnSpc>
                        <a:spcBef>
                          <a:spcPts val="250"/>
                        </a:spcBef>
                      </a:pPr>
                      <a:r>
                        <a:rPr sz="900" b="1" spc="-10" dirty="0">
                          <a:solidFill>
                            <a:srgbClr val="3B8B92"/>
                          </a:solidFill>
                          <a:latin typeface="Arial"/>
                          <a:ea typeface="+mn-ea"/>
                          <a:cs typeface="Arial"/>
                        </a:rPr>
                        <a:t>Veterinary Biomedical Sciences,</a:t>
                      </a:r>
                    </a:p>
                    <a:p>
                      <a:pPr marL="60960">
                        <a:lnSpc>
                          <a:spcPct val="100000"/>
                        </a:lnSpc>
                        <a:spcBef>
                          <a:spcPts val="25"/>
                        </a:spcBef>
                      </a:pPr>
                      <a:r>
                        <a:rPr sz="900" b="1" spc="-10" dirty="0">
                          <a:solidFill>
                            <a:srgbClr val="3B8B92"/>
                          </a:solidFill>
                          <a:latin typeface="Arial"/>
                          <a:ea typeface="+mn-ea"/>
                          <a:cs typeface="Arial"/>
                        </a:rPr>
                        <a:t>WCVM</a:t>
                      </a:r>
                    </a:p>
                    <a:p>
                      <a:pPr marL="60960">
                        <a:lnSpc>
                          <a:spcPct val="100000"/>
                        </a:lnSpc>
                        <a:spcBef>
                          <a:spcPts val="100"/>
                        </a:spcBef>
                      </a:pPr>
                      <a:r>
                        <a:rPr sz="900" b="1" spc="-10" dirty="0">
                          <a:solidFill>
                            <a:srgbClr val="3B8B92"/>
                          </a:solidFill>
                          <a:latin typeface="Arial"/>
                          <a:ea typeface="+mn-ea"/>
                          <a:cs typeface="Arial"/>
                        </a:rPr>
                        <a:t>College of Kinesiology</a:t>
                      </a:r>
                    </a:p>
                  </a:txBody>
                  <a:tcPr marL="0" marR="0" marT="31750" marB="0">
                    <a:lnL w="12700">
                      <a:solidFill>
                        <a:srgbClr val="797979"/>
                      </a:solidFill>
                      <a:prstDash val="solid"/>
                    </a:lnL>
                    <a:lnR w="12700">
                      <a:solidFill>
                        <a:srgbClr val="797979"/>
                      </a:solidFill>
                      <a:prstDash val="solid"/>
                    </a:lnR>
                    <a:lnT w="38100">
                      <a:solidFill>
                        <a:srgbClr val="797979"/>
                      </a:solidFill>
                      <a:prstDash val="solid"/>
                    </a:lnT>
                    <a:solidFill>
                      <a:srgbClr val="E3F3F4"/>
                    </a:solidFill>
                  </a:tcPr>
                </a:tc>
                <a:extLst>
                  <a:ext uri="{0D108BD9-81ED-4DB2-BD59-A6C34878D82A}">
                    <a16:rowId xmlns:a16="http://schemas.microsoft.com/office/drawing/2014/main" val="10001"/>
                  </a:ext>
                </a:extLst>
              </a:tr>
              <a:tr h="227775">
                <a:tc rowSpan="2">
                  <a:txBody>
                    <a:bodyPr/>
                    <a:lstStyle/>
                    <a:p>
                      <a:pPr>
                        <a:lnSpc>
                          <a:spcPct val="100000"/>
                        </a:lnSpc>
                      </a:pPr>
                      <a:endParaRPr sz="900">
                        <a:latin typeface="Times New Roman"/>
                        <a:cs typeface="Times New Roman"/>
                      </a:endParaRPr>
                    </a:p>
                  </a:txBody>
                  <a:tcPr marL="0" marR="0" marT="0" marB="0">
                    <a:lnL w="12700">
                      <a:solidFill>
                        <a:srgbClr val="797979"/>
                      </a:solidFill>
                      <a:prstDash val="solid"/>
                    </a:lnL>
                    <a:lnR w="12700">
                      <a:solidFill>
                        <a:srgbClr val="797979"/>
                      </a:solidFill>
                      <a:prstDash val="solid"/>
                    </a:lnR>
                    <a:lnT w="38100">
                      <a:solidFill>
                        <a:srgbClr val="797979"/>
                      </a:solidFill>
                      <a:prstDash val="solid"/>
                    </a:lnT>
                    <a:solidFill>
                      <a:srgbClr val="E3F3F4"/>
                    </a:solidFill>
                  </a:tcPr>
                </a:tc>
                <a:tc rowSpan="3">
                  <a:txBody>
                    <a:bodyPr/>
                    <a:lstStyle/>
                    <a:p>
                      <a:pPr marL="60960">
                        <a:lnSpc>
                          <a:spcPct val="100000"/>
                        </a:lnSpc>
                        <a:spcBef>
                          <a:spcPts val="280"/>
                        </a:spcBef>
                      </a:pPr>
                      <a:r>
                        <a:rPr sz="900" b="1" dirty="0">
                          <a:solidFill>
                            <a:srgbClr val="3B8B92"/>
                          </a:solidFill>
                          <a:latin typeface="Arial"/>
                          <a:cs typeface="Arial"/>
                        </a:rPr>
                        <a:t>Susan</a:t>
                      </a:r>
                      <a:r>
                        <a:rPr sz="900" b="1" spc="145" dirty="0">
                          <a:solidFill>
                            <a:srgbClr val="3B8B92"/>
                          </a:solidFill>
                          <a:latin typeface="Arial"/>
                          <a:cs typeface="Arial"/>
                        </a:rPr>
                        <a:t> </a:t>
                      </a:r>
                      <a:r>
                        <a:rPr sz="900" b="1" spc="-10" dirty="0">
                          <a:solidFill>
                            <a:srgbClr val="3B8B92"/>
                          </a:solidFill>
                          <a:latin typeface="Arial"/>
                          <a:cs typeface="Arial"/>
                        </a:rPr>
                        <a:t>Detmer</a:t>
                      </a:r>
                      <a:endParaRPr sz="900" dirty="0">
                        <a:latin typeface="Arial"/>
                        <a:cs typeface="Arial"/>
                      </a:endParaRPr>
                    </a:p>
                    <a:p>
                      <a:pPr marL="60960">
                        <a:lnSpc>
                          <a:spcPct val="100000"/>
                        </a:lnSpc>
                        <a:spcBef>
                          <a:spcPts val="25"/>
                        </a:spcBef>
                      </a:pPr>
                      <a:r>
                        <a:rPr sz="900" b="1" dirty="0">
                          <a:solidFill>
                            <a:srgbClr val="3B8B92"/>
                          </a:solidFill>
                          <a:latin typeface="Arial"/>
                          <a:cs typeface="Arial"/>
                        </a:rPr>
                        <a:t>Troy</a:t>
                      </a:r>
                      <a:r>
                        <a:rPr sz="900" b="1" spc="65" dirty="0">
                          <a:solidFill>
                            <a:srgbClr val="3B8B92"/>
                          </a:solidFill>
                          <a:latin typeface="Arial"/>
                          <a:cs typeface="Arial"/>
                        </a:rPr>
                        <a:t> </a:t>
                      </a:r>
                      <a:r>
                        <a:rPr sz="900" b="1" spc="-10" dirty="0">
                          <a:solidFill>
                            <a:srgbClr val="3B8B92"/>
                          </a:solidFill>
                          <a:latin typeface="Arial"/>
                          <a:cs typeface="Arial"/>
                        </a:rPr>
                        <a:t>Harkness</a:t>
                      </a:r>
                      <a:endParaRPr sz="900" dirty="0">
                        <a:latin typeface="Arial"/>
                        <a:cs typeface="Arial"/>
                      </a:endParaRPr>
                    </a:p>
                    <a:p>
                      <a:pPr marL="60960" marR="230504">
                        <a:lnSpc>
                          <a:spcPct val="106100"/>
                        </a:lnSpc>
                        <a:spcBef>
                          <a:spcPts val="35"/>
                        </a:spcBef>
                      </a:pPr>
                      <a:r>
                        <a:rPr sz="900" b="1" spc="60" dirty="0">
                          <a:solidFill>
                            <a:srgbClr val="3B8B92"/>
                          </a:solidFill>
                          <a:latin typeface="Arial"/>
                          <a:cs typeface="Arial"/>
                        </a:rPr>
                        <a:t>Meena</a:t>
                      </a:r>
                      <a:r>
                        <a:rPr sz="900" b="1" spc="-85" dirty="0">
                          <a:solidFill>
                            <a:srgbClr val="3B8B92"/>
                          </a:solidFill>
                          <a:latin typeface="Arial"/>
                          <a:cs typeface="Arial"/>
                        </a:rPr>
                        <a:t> </a:t>
                      </a:r>
                      <a:r>
                        <a:rPr sz="900" b="1" spc="-10" dirty="0">
                          <a:solidFill>
                            <a:srgbClr val="3B8B92"/>
                          </a:solidFill>
                          <a:latin typeface="Arial"/>
                          <a:cs typeface="Arial"/>
                        </a:rPr>
                        <a:t>Sakharkar </a:t>
                      </a:r>
                      <a:r>
                        <a:rPr sz="900" b="1" dirty="0">
                          <a:solidFill>
                            <a:srgbClr val="3B8B92"/>
                          </a:solidFill>
                          <a:latin typeface="Arial"/>
                          <a:cs typeface="Arial"/>
                        </a:rPr>
                        <a:t>Julia</a:t>
                      </a:r>
                      <a:r>
                        <a:rPr sz="900" b="1" spc="120" dirty="0">
                          <a:solidFill>
                            <a:srgbClr val="3B8B92"/>
                          </a:solidFill>
                          <a:latin typeface="Arial"/>
                          <a:cs typeface="Arial"/>
                        </a:rPr>
                        <a:t> </a:t>
                      </a:r>
                      <a:r>
                        <a:rPr sz="900" b="1" spc="-10" dirty="0">
                          <a:solidFill>
                            <a:srgbClr val="3B8B92"/>
                          </a:solidFill>
                          <a:latin typeface="Arial"/>
                          <a:cs typeface="Arial"/>
                        </a:rPr>
                        <a:t>Boughner </a:t>
                      </a:r>
                      <a:r>
                        <a:rPr sz="900" b="1" dirty="0">
                          <a:solidFill>
                            <a:srgbClr val="3B8B92"/>
                          </a:solidFill>
                          <a:latin typeface="Arial"/>
                          <a:cs typeface="Arial"/>
                        </a:rPr>
                        <a:t>Yan</a:t>
                      </a:r>
                      <a:r>
                        <a:rPr sz="900" b="1" spc="114" dirty="0">
                          <a:solidFill>
                            <a:srgbClr val="3B8B92"/>
                          </a:solidFill>
                          <a:latin typeface="Arial"/>
                          <a:cs typeface="Arial"/>
                        </a:rPr>
                        <a:t> </a:t>
                      </a:r>
                      <a:r>
                        <a:rPr sz="900" b="1" spc="-20" dirty="0">
                          <a:solidFill>
                            <a:srgbClr val="3B8B92"/>
                          </a:solidFill>
                          <a:latin typeface="Arial"/>
                          <a:cs typeface="Arial"/>
                        </a:rPr>
                        <a:t>Zhou</a:t>
                      </a:r>
                      <a:endParaRPr sz="900" dirty="0">
                        <a:latin typeface="Arial"/>
                        <a:cs typeface="Arial"/>
                      </a:endParaRPr>
                    </a:p>
                    <a:p>
                      <a:pPr marL="92075">
                        <a:lnSpc>
                          <a:spcPct val="100000"/>
                        </a:lnSpc>
                        <a:spcBef>
                          <a:spcPts val="20"/>
                        </a:spcBef>
                      </a:pPr>
                      <a:r>
                        <a:rPr sz="900" b="1" dirty="0">
                          <a:solidFill>
                            <a:srgbClr val="3B8B92"/>
                          </a:solidFill>
                          <a:latin typeface="Arial"/>
                          <a:cs typeface="Arial"/>
                        </a:rPr>
                        <a:t>Peter</a:t>
                      </a:r>
                      <a:r>
                        <a:rPr sz="900" b="1" spc="160" dirty="0">
                          <a:solidFill>
                            <a:srgbClr val="3B8B92"/>
                          </a:solidFill>
                          <a:latin typeface="Arial"/>
                          <a:cs typeface="Arial"/>
                        </a:rPr>
                        <a:t> </a:t>
                      </a:r>
                      <a:r>
                        <a:rPr sz="900" b="1" spc="-10" dirty="0">
                          <a:solidFill>
                            <a:srgbClr val="3B8B92"/>
                          </a:solidFill>
                          <a:latin typeface="Arial"/>
                          <a:cs typeface="Arial"/>
                        </a:rPr>
                        <a:t>Bretscher</a:t>
                      </a:r>
                      <a:endParaRPr sz="900" dirty="0">
                        <a:latin typeface="Arial"/>
                        <a:cs typeface="Arial"/>
                      </a:endParaRPr>
                    </a:p>
                    <a:p>
                      <a:pPr marL="92075">
                        <a:lnSpc>
                          <a:spcPct val="100000"/>
                        </a:lnSpc>
                        <a:spcBef>
                          <a:spcPts val="105"/>
                        </a:spcBef>
                      </a:pPr>
                      <a:r>
                        <a:rPr sz="900" b="1" dirty="0">
                          <a:solidFill>
                            <a:srgbClr val="3B8B92"/>
                          </a:solidFill>
                          <a:latin typeface="Arial"/>
                          <a:cs typeface="Arial"/>
                        </a:rPr>
                        <a:t>Jack</a:t>
                      </a:r>
                      <a:r>
                        <a:rPr sz="900" b="1" spc="95" dirty="0">
                          <a:solidFill>
                            <a:srgbClr val="3B8B92"/>
                          </a:solidFill>
                          <a:latin typeface="Arial"/>
                          <a:cs typeface="Arial"/>
                        </a:rPr>
                        <a:t> </a:t>
                      </a:r>
                      <a:r>
                        <a:rPr sz="900" b="1" spc="-20" dirty="0">
                          <a:solidFill>
                            <a:srgbClr val="3B8B92"/>
                          </a:solidFill>
                          <a:latin typeface="Arial"/>
                          <a:cs typeface="Arial"/>
                        </a:rPr>
                        <a:t>Gray</a:t>
                      </a:r>
                      <a:endParaRPr sz="900" dirty="0">
                        <a:latin typeface="Arial"/>
                        <a:cs typeface="Arial"/>
                      </a:endParaRPr>
                    </a:p>
                    <a:p>
                      <a:pPr marL="60960">
                        <a:lnSpc>
                          <a:spcPct val="100000"/>
                        </a:lnSpc>
                        <a:spcBef>
                          <a:spcPts val="20"/>
                        </a:spcBef>
                      </a:pPr>
                      <a:r>
                        <a:rPr sz="900" b="1" spc="50" dirty="0">
                          <a:solidFill>
                            <a:srgbClr val="3B8B92"/>
                          </a:solidFill>
                          <a:latin typeface="Arial"/>
                          <a:cs typeface="Arial"/>
                        </a:rPr>
                        <a:t>Mirek</a:t>
                      </a:r>
                      <a:r>
                        <a:rPr sz="900" b="1" spc="-5" dirty="0">
                          <a:solidFill>
                            <a:srgbClr val="3B8B92"/>
                          </a:solidFill>
                          <a:latin typeface="Arial"/>
                          <a:cs typeface="Arial"/>
                        </a:rPr>
                        <a:t> </a:t>
                      </a:r>
                      <a:r>
                        <a:rPr sz="900" b="1" spc="-10" dirty="0">
                          <a:solidFill>
                            <a:srgbClr val="3B8B92"/>
                          </a:solidFill>
                          <a:latin typeface="Arial"/>
                          <a:cs typeface="Arial"/>
                        </a:rPr>
                        <a:t>Cygler</a:t>
                      </a:r>
                      <a:endParaRPr sz="900" dirty="0">
                        <a:latin typeface="Arial"/>
                        <a:cs typeface="Arial"/>
                      </a:endParaRPr>
                    </a:p>
                    <a:p>
                      <a:pPr marL="60960">
                        <a:lnSpc>
                          <a:spcPct val="100000"/>
                        </a:lnSpc>
                        <a:spcBef>
                          <a:spcPts val="100"/>
                        </a:spcBef>
                      </a:pPr>
                      <a:r>
                        <a:rPr sz="900" b="1" dirty="0">
                          <a:solidFill>
                            <a:srgbClr val="3B8B92"/>
                          </a:solidFill>
                          <a:latin typeface="Arial"/>
                          <a:cs typeface="Arial"/>
                        </a:rPr>
                        <a:t>Patrick</a:t>
                      </a:r>
                      <a:r>
                        <a:rPr sz="900" b="1" spc="185" dirty="0">
                          <a:solidFill>
                            <a:srgbClr val="3B8B92"/>
                          </a:solidFill>
                          <a:latin typeface="Arial"/>
                          <a:cs typeface="Arial"/>
                        </a:rPr>
                        <a:t> </a:t>
                      </a:r>
                      <a:r>
                        <a:rPr sz="900" b="1" spc="-10" dirty="0">
                          <a:solidFill>
                            <a:srgbClr val="3B8B92"/>
                          </a:solidFill>
                          <a:latin typeface="Arial"/>
                          <a:cs typeface="Arial"/>
                        </a:rPr>
                        <a:t>Krone</a:t>
                      </a:r>
                      <a:endParaRPr sz="900" dirty="0">
                        <a:latin typeface="Arial"/>
                        <a:cs typeface="Arial"/>
                      </a:endParaRPr>
                    </a:p>
                    <a:p>
                      <a:pPr marL="60960">
                        <a:lnSpc>
                          <a:spcPct val="100000"/>
                        </a:lnSpc>
                        <a:spcBef>
                          <a:spcPts val="25"/>
                        </a:spcBef>
                      </a:pPr>
                      <a:r>
                        <a:rPr sz="900" b="1" spc="-20" dirty="0">
                          <a:solidFill>
                            <a:srgbClr val="3B8B92"/>
                          </a:solidFill>
                          <a:latin typeface="Arial"/>
                          <a:cs typeface="Arial"/>
                        </a:rPr>
                        <a:t>(Em</a:t>
                      </a:r>
                      <a:r>
                        <a:rPr sz="900" b="1" spc="-65" dirty="0">
                          <a:solidFill>
                            <a:srgbClr val="3B8B92"/>
                          </a:solidFill>
                          <a:latin typeface="Arial"/>
                          <a:cs typeface="Arial"/>
                        </a:rPr>
                        <a:t> </a:t>
                      </a:r>
                      <a:r>
                        <a:rPr sz="900" b="1" dirty="0">
                          <a:solidFill>
                            <a:srgbClr val="3B8B92"/>
                          </a:solidFill>
                          <a:latin typeface="Arial"/>
                          <a:cs typeface="Arial"/>
                        </a:rPr>
                        <a:t>eritus</a:t>
                      </a:r>
                      <a:r>
                        <a:rPr sz="900" b="1" spc="185" dirty="0">
                          <a:solidFill>
                            <a:srgbClr val="3B8B92"/>
                          </a:solidFill>
                          <a:latin typeface="Arial"/>
                          <a:cs typeface="Arial"/>
                        </a:rPr>
                        <a:t> </a:t>
                      </a:r>
                      <a:r>
                        <a:rPr sz="900" b="1" spc="-10" dirty="0">
                          <a:solidFill>
                            <a:srgbClr val="3B8B92"/>
                          </a:solidFill>
                          <a:latin typeface="Arial"/>
                          <a:cs typeface="Arial"/>
                        </a:rPr>
                        <a:t>Professor)</a:t>
                      </a:r>
                      <a:endParaRPr sz="900" dirty="0">
                        <a:latin typeface="Arial"/>
                        <a:cs typeface="Arial"/>
                      </a:endParaRPr>
                    </a:p>
                    <a:p>
                      <a:pPr marL="92075">
                        <a:lnSpc>
                          <a:spcPct val="100000"/>
                        </a:lnSpc>
                        <a:spcBef>
                          <a:spcPts val="100"/>
                        </a:spcBef>
                      </a:pPr>
                      <a:r>
                        <a:rPr sz="900" b="1" dirty="0">
                          <a:solidFill>
                            <a:srgbClr val="3B8B92"/>
                          </a:solidFill>
                          <a:latin typeface="Arial"/>
                          <a:cs typeface="Arial"/>
                        </a:rPr>
                        <a:t>Daniel</a:t>
                      </a:r>
                      <a:r>
                        <a:rPr sz="900" b="1" spc="130" dirty="0">
                          <a:solidFill>
                            <a:srgbClr val="3B8B92"/>
                          </a:solidFill>
                          <a:latin typeface="Arial"/>
                          <a:cs typeface="Arial"/>
                        </a:rPr>
                        <a:t> </a:t>
                      </a:r>
                      <a:r>
                        <a:rPr sz="900" b="1" spc="-10" dirty="0">
                          <a:solidFill>
                            <a:srgbClr val="3B8B92"/>
                          </a:solidFill>
                          <a:latin typeface="Arial"/>
                          <a:cs typeface="Arial"/>
                        </a:rPr>
                        <a:t>MacPhee</a:t>
                      </a:r>
                      <a:endParaRPr sz="900" dirty="0">
                        <a:latin typeface="Arial"/>
                        <a:cs typeface="Arial"/>
                      </a:endParaRPr>
                    </a:p>
                  </a:txBody>
                  <a:tcPr marL="0" marR="0" marT="35560"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E3F3F4"/>
                    </a:solidFill>
                  </a:tcPr>
                </a:tc>
                <a:tc rowSpan="3">
                  <a:txBody>
                    <a:bodyPr/>
                    <a:lstStyle/>
                    <a:p>
                      <a:pPr marL="62865">
                        <a:lnSpc>
                          <a:spcPct val="100000"/>
                        </a:lnSpc>
                        <a:spcBef>
                          <a:spcPts val="280"/>
                        </a:spcBef>
                      </a:pPr>
                      <a:r>
                        <a:rPr sz="900" b="1" dirty="0">
                          <a:solidFill>
                            <a:srgbClr val="3B8B92"/>
                          </a:solidFill>
                          <a:latin typeface="Arial"/>
                          <a:cs typeface="Arial"/>
                        </a:rPr>
                        <a:t>Veterinary</a:t>
                      </a:r>
                      <a:r>
                        <a:rPr sz="900" b="1" spc="204" dirty="0">
                          <a:solidFill>
                            <a:srgbClr val="3B8B92"/>
                          </a:solidFill>
                          <a:latin typeface="Arial"/>
                          <a:cs typeface="Arial"/>
                        </a:rPr>
                        <a:t> </a:t>
                      </a:r>
                      <a:r>
                        <a:rPr sz="900" b="1" dirty="0">
                          <a:solidFill>
                            <a:srgbClr val="3B8B92"/>
                          </a:solidFill>
                          <a:latin typeface="Arial"/>
                          <a:cs typeface="Arial"/>
                        </a:rPr>
                        <a:t>Pathology,</a:t>
                      </a:r>
                      <a:r>
                        <a:rPr sz="900" b="1" spc="220" dirty="0">
                          <a:solidFill>
                            <a:srgbClr val="3B8B92"/>
                          </a:solidFill>
                          <a:latin typeface="Arial"/>
                          <a:cs typeface="Arial"/>
                        </a:rPr>
                        <a:t> </a:t>
                      </a:r>
                      <a:r>
                        <a:rPr sz="900" b="1" spc="-20" dirty="0">
                          <a:solidFill>
                            <a:srgbClr val="3B8B92"/>
                          </a:solidFill>
                          <a:latin typeface="Arial"/>
                          <a:cs typeface="Arial"/>
                        </a:rPr>
                        <a:t>WCVM</a:t>
                      </a:r>
                      <a:endParaRPr sz="900" dirty="0">
                        <a:latin typeface="Arial"/>
                        <a:cs typeface="Arial"/>
                      </a:endParaRPr>
                    </a:p>
                    <a:p>
                      <a:pPr marL="62865">
                        <a:lnSpc>
                          <a:spcPct val="100000"/>
                        </a:lnSpc>
                        <a:spcBef>
                          <a:spcPts val="25"/>
                        </a:spcBef>
                      </a:pPr>
                      <a:r>
                        <a:rPr sz="900" b="1" dirty="0">
                          <a:solidFill>
                            <a:srgbClr val="3B8B92"/>
                          </a:solidFill>
                          <a:latin typeface="Arial"/>
                          <a:cs typeface="Arial"/>
                        </a:rPr>
                        <a:t>BMI,</a:t>
                      </a:r>
                      <a:r>
                        <a:rPr sz="900" b="1" spc="175" dirty="0">
                          <a:solidFill>
                            <a:srgbClr val="3B8B92"/>
                          </a:solidFill>
                          <a:latin typeface="Arial"/>
                          <a:cs typeface="Arial"/>
                        </a:rPr>
                        <a:t> </a:t>
                      </a:r>
                      <a:r>
                        <a:rPr sz="900" b="1" dirty="0">
                          <a:solidFill>
                            <a:srgbClr val="3B8B92"/>
                          </a:solidFill>
                          <a:latin typeface="Arial"/>
                          <a:cs typeface="Arial"/>
                        </a:rPr>
                        <a:t>College</a:t>
                      </a:r>
                      <a:r>
                        <a:rPr sz="900" b="1" spc="75" dirty="0">
                          <a:solidFill>
                            <a:srgbClr val="3B8B92"/>
                          </a:solidFill>
                          <a:latin typeface="Arial"/>
                          <a:cs typeface="Arial"/>
                        </a:rPr>
                        <a:t> </a:t>
                      </a:r>
                      <a:r>
                        <a:rPr sz="900" b="1" dirty="0">
                          <a:solidFill>
                            <a:srgbClr val="3B8B92"/>
                          </a:solidFill>
                          <a:latin typeface="Arial"/>
                          <a:cs typeface="Arial"/>
                        </a:rPr>
                        <a:t>of</a:t>
                      </a:r>
                      <a:r>
                        <a:rPr sz="900" b="1" spc="20" dirty="0">
                          <a:solidFill>
                            <a:srgbClr val="3B8B92"/>
                          </a:solidFill>
                          <a:latin typeface="Arial"/>
                          <a:cs typeface="Arial"/>
                        </a:rPr>
                        <a:t> </a:t>
                      </a:r>
                      <a:r>
                        <a:rPr sz="900" b="1" spc="-10" dirty="0">
                          <a:solidFill>
                            <a:srgbClr val="3B8B92"/>
                          </a:solidFill>
                          <a:latin typeface="Arial"/>
                          <a:cs typeface="Arial"/>
                        </a:rPr>
                        <a:t>Medicine</a:t>
                      </a:r>
                      <a:endParaRPr lang="en-US" sz="900" dirty="0">
                        <a:latin typeface="Arial"/>
                        <a:cs typeface="Arial"/>
                      </a:endParaRPr>
                    </a:p>
                    <a:p>
                      <a:pPr marL="62865" marR="643890">
                        <a:lnSpc>
                          <a:spcPct val="102299"/>
                        </a:lnSpc>
                        <a:spcBef>
                          <a:spcPts val="75"/>
                        </a:spcBef>
                      </a:pPr>
                      <a:r>
                        <a:rPr lang="en-US" sz="900" b="1" dirty="0">
                          <a:solidFill>
                            <a:srgbClr val="3B8B92"/>
                          </a:solidFill>
                          <a:latin typeface="Arial"/>
                          <a:cs typeface="Arial"/>
                        </a:rPr>
                        <a:t>Pharmacy</a:t>
                      </a:r>
                      <a:r>
                        <a:rPr lang="en-US" sz="900" b="1" spc="130" dirty="0">
                          <a:solidFill>
                            <a:srgbClr val="3B8B92"/>
                          </a:solidFill>
                          <a:latin typeface="Arial"/>
                          <a:cs typeface="Arial"/>
                        </a:rPr>
                        <a:t> </a:t>
                      </a:r>
                      <a:r>
                        <a:rPr lang="en-US" sz="900" b="1" dirty="0">
                          <a:solidFill>
                            <a:srgbClr val="3B8B92"/>
                          </a:solidFill>
                          <a:latin typeface="Arial"/>
                          <a:cs typeface="Arial"/>
                        </a:rPr>
                        <a:t>and </a:t>
                      </a:r>
                      <a:r>
                        <a:rPr lang="en-US" sz="900" b="1" spc="-10" dirty="0">
                          <a:solidFill>
                            <a:srgbClr val="3B8B92"/>
                          </a:solidFill>
                          <a:latin typeface="Arial"/>
                          <a:cs typeface="Arial"/>
                        </a:rPr>
                        <a:t>Nutrition  </a:t>
                      </a:r>
                      <a:r>
                        <a:rPr lang="en-US" sz="900" b="1" dirty="0">
                          <a:solidFill>
                            <a:srgbClr val="3B8B92"/>
                          </a:solidFill>
                          <a:latin typeface="Arial"/>
                          <a:cs typeface="Arial"/>
                        </a:rPr>
                        <a:t>APP,</a:t>
                      </a:r>
                      <a:r>
                        <a:rPr lang="en-US" sz="900" b="1" spc="160" dirty="0">
                          <a:solidFill>
                            <a:srgbClr val="3B8B92"/>
                          </a:solidFill>
                          <a:latin typeface="Arial"/>
                          <a:cs typeface="Arial"/>
                        </a:rPr>
                        <a:t> </a:t>
                      </a:r>
                      <a:r>
                        <a:rPr lang="en-US" sz="900" b="1" dirty="0">
                          <a:solidFill>
                            <a:srgbClr val="3B8B92"/>
                          </a:solidFill>
                          <a:latin typeface="Arial"/>
                          <a:cs typeface="Arial"/>
                        </a:rPr>
                        <a:t>College</a:t>
                      </a:r>
                      <a:r>
                        <a:rPr lang="en-US" sz="900" b="1" spc="50" dirty="0">
                          <a:solidFill>
                            <a:srgbClr val="3B8B92"/>
                          </a:solidFill>
                          <a:latin typeface="Arial"/>
                          <a:cs typeface="Arial"/>
                        </a:rPr>
                        <a:t> </a:t>
                      </a:r>
                      <a:r>
                        <a:rPr lang="en-US" sz="900" b="1" dirty="0">
                          <a:solidFill>
                            <a:srgbClr val="3B8B92"/>
                          </a:solidFill>
                          <a:latin typeface="Arial"/>
                          <a:cs typeface="Arial"/>
                        </a:rPr>
                        <a:t>of</a:t>
                      </a:r>
                      <a:r>
                        <a:rPr lang="en-US" sz="900" b="1" spc="100" dirty="0">
                          <a:solidFill>
                            <a:srgbClr val="3B8B92"/>
                          </a:solidFill>
                          <a:latin typeface="Arial"/>
                          <a:cs typeface="Arial"/>
                        </a:rPr>
                        <a:t> </a:t>
                      </a:r>
                      <a:r>
                        <a:rPr lang="en-US" sz="900" b="1" spc="-10" dirty="0">
                          <a:solidFill>
                            <a:srgbClr val="3B8B92"/>
                          </a:solidFill>
                          <a:latin typeface="Arial"/>
                          <a:cs typeface="Arial"/>
                        </a:rPr>
                        <a:t>Medicine</a:t>
                      </a:r>
                      <a:endParaRPr lang="en-US" sz="900" dirty="0">
                        <a:latin typeface="Arial"/>
                        <a:cs typeface="Arial"/>
                      </a:endParaRPr>
                    </a:p>
                    <a:p>
                      <a:pPr marL="62865">
                        <a:lnSpc>
                          <a:spcPct val="100000"/>
                        </a:lnSpc>
                        <a:spcBef>
                          <a:spcPts val="100"/>
                        </a:spcBef>
                      </a:pPr>
                      <a:r>
                        <a:rPr sz="900" b="1" spc="-20" dirty="0">
                          <a:solidFill>
                            <a:srgbClr val="3B8B92"/>
                          </a:solidFill>
                          <a:latin typeface="Arial"/>
                          <a:cs typeface="Arial"/>
                        </a:rPr>
                        <a:t>VIDO</a:t>
                      </a:r>
                      <a:endParaRPr sz="900" dirty="0">
                        <a:latin typeface="Arial"/>
                        <a:cs typeface="Arial"/>
                      </a:endParaRPr>
                    </a:p>
                    <a:p>
                      <a:pPr marL="62865">
                        <a:lnSpc>
                          <a:spcPct val="100000"/>
                        </a:lnSpc>
                        <a:spcBef>
                          <a:spcPts val="20"/>
                        </a:spcBef>
                      </a:pPr>
                      <a:r>
                        <a:rPr sz="900" b="1" dirty="0">
                          <a:solidFill>
                            <a:srgbClr val="3B8B92"/>
                          </a:solidFill>
                          <a:latin typeface="Arial"/>
                          <a:cs typeface="Arial"/>
                        </a:rPr>
                        <a:t>BMI,</a:t>
                      </a:r>
                      <a:r>
                        <a:rPr sz="900" b="1" spc="170" dirty="0">
                          <a:solidFill>
                            <a:srgbClr val="3B8B92"/>
                          </a:solidFill>
                          <a:latin typeface="Arial"/>
                          <a:cs typeface="Arial"/>
                        </a:rPr>
                        <a:t> </a:t>
                      </a:r>
                      <a:r>
                        <a:rPr sz="900" b="1" dirty="0">
                          <a:solidFill>
                            <a:srgbClr val="3B8B92"/>
                          </a:solidFill>
                          <a:latin typeface="Arial"/>
                          <a:cs typeface="Arial"/>
                        </a:rPr>
                        <a:t>College</a:t>
                      </a:r>
                      <a:r>
                        <a:rPr sz="900" b="1" spc="65" dirty="0">
                          <a:solidFill>
                            <a:srgbClr val="3B8B92"/>
                          </a:solidFill>
                          <a:latin typeface="Arial"/>
                          <a:cs typeface="Arial"/>
                        </a:rPr>
                        <a:t> </a:t>
                      </a:r>
                      <a:r>
                        <a:rPr sz="900" b="1" dirty="0">
                          <a:solidFill>
                            <a:srgbClr val="3B8B92"/>
                          </a:solidFill>
                          <a:latin typeface="Arial"/>
                          <a:cs typeface="Arial"/>
                        </a:rPr>
                        <a:t>of</a:t>
                      </a:r>
                      <a:r>
                        <a:rPr sz="900" b="1" spc="10" dirty="0">
                          <a:solidFill>
                            <a:srgbClr val="3B8B92"/>
                          </a:solidFill>
                          <a:latin typeface="Arial"/>
                          <a:cs typeface="Arial"/>
                        </a:rPr>
                        <a:t> </a:t>
                      </a:r>
                      <a:r>
                        <a:rPr sz="900" b="1" spc="-10" dirty="0">
                          <a:solidFill>
                            <a:srgbClr val="3B8B92"/>
                          </a:solidFill>
                          <a:latin typeface="Arial"/>
                          <a:cs typeface="Arial"/>
                        </a:rPr>
                        <a:t>Medicine</a:t>
                      </a:r>
                      <a:endParaRPr sz="900" dirty="0">
                        <a:latin typeface="Arial"/>
                        <a:cs typeface="Arial"/>
                      </a:endParaRPr>
                    </a:p>
                    <a:p>
                      <a:pPr marL="62865" marR="378460">
                        <a:lnSpc>
                          <a:spcPct val="102299"/>
                        </a:lnSpc>
                        <a:spcBef>
                          <a:spcPts val="80"/>
                        </a:spcBef>
                      </a:pPr>
                      <a:r>
                        <a:rPr sz="900" b="1" dirty="0">
                          <a:solidFill>
                            <a:srgbClr val="3B8B92"/>
                          </a:solidFill>
                          <a:latin typeface="Arial"/>
                          <a:cs typeface="Arial"/>
                        </a:rPr>
                        <a:t>Biology</a:t>
                      </a:r>
                      <a:r>
                        <a:rPr sz="900" b="1" dirty="0">
                          <a:solidFill>
                            <a:srgbClr val="3B8B92"/>
                          </a:solidFill>
                          <a:latin typeface="Arial"/>
                          <a:ea typeface="+mn-ea"/>
                          <a:cs typeface="Arial"/>
                        </a:rPr>
                        <a:t>, </a:t>
                      </a:r>
                      <a:r>
                        <a:rPr lang="en-US" sz="900" b="1" dirty="0">
                          <a:solidFill>
                            <a:srgbClr val="3B8B92"/>
                          </a:solidFill>
                          <a:latin typeface="Arial"/>
                          <a:ea typeface="+mn-ea"/>
                          <a:cs typeface="Arial"/>
                        </a:rPr>
                        <a:t>Arts &amp; Science</a:t>
                      </a:r>
                    </a:p>
                    <a:p>
                      <a:pPr marL="62865" marR="378460">
                        <a:lnSpc>
                          <a:spcPct val="102299"/>
                        </a:lnSpc>
                        <a:spcBef>
                          <a:spcPts val="80"/>
                        </a:spcBef>
                      </a:pPr>
                      <a:r>
                        <a:rPr sz="900" b="1" spc="-10" dirty="0">
                          <a:solidFill>
                            <a:srgbClr val="3B8B92"/>
                          </a:solidFill>
                          <a:latin typeface="Arial"/>
                          <a:cs typeface="Arial"/>
                        </a:rPr>
                        <a:t> </a:t>
                      </a:r>
                      <a:r>
                        <a:rPr sz="900" b="1" dirty="0">
                          <a:solidFill>
                            <a:srgbClr val="3B8B92"/>
                          </a:solidFill>
                          <a:latin typeface="Arial"/>
                          <a:cs typeface="Arial"/>
                        </a:rPr>
                        <a:t>BMI,</a:t>
                      </a:r>
                      <a:r>
                        <a:rPr sz="900" b="1" spc="175" dirty="0">
                          <a:solidFill>
                            <a:srgbClr val="3B8B92"/>
                          </a:solidFill>
                          <a:latin typeface="Arial"/>
                          <a:cs typeface="Arial"/>
                        </a:rPr>
                        <a:t> </a:t>
                      </a:r>
                      <a:r>
                        <a:rPr sz="900" b="1" dirty="0">
                          <a:solidFill>
                            <a:srgbClr val="3B8B92"/>
                          </a:solidFill>
                          <a:latin typeface="Arial"/>
                          <a:cs typeface="Arial"/>
                        </a:rPr>
                        <a:t>College</a:t>
                      </a:r>
                      <a:r>
                        <a:rPr sz="900" b="1" spc="75" dirty="0">
                          <a:solidFill>
                            <a:srgbClr val="3B8B92"/>
                          </a:solidFill>
                          <a:latin typeface="Arial"/>
                          <a:cs typeface="Arial"/>
                        </a:rPr>
                        <a:t> </a:t>
                      </a:r>
                      <a:r>
                        <a:rPr sz="900" b="1" dirty="0">
                          <a:solidFill>
                            <a:srgbClr val="3B8B92"/>
                          </a:solidFill>
                          <a:latin typeface="Arial"/>
                          <a:cs typeface="Arial"/>
                        </a:rPr>
                        <a:t>of</a:t>
                      </a:r>
                      <a:r>
                        <a:rPr sz="900" b="1" spc="20" dirty="0">
                          <a:solidFill>
                            <a:srgbClr val="3B8B92"/>
                          </a:solidFill>
                          <a:latin typeface="Arial"/>
                          <a:cs typeface="Arial"/>
                        </a:rPr>
                        <a:t> </a:t>
                      </a:r>
                      <a:r>
                        <a:rPr sz="900" b="1" spc="-10" dirty="0">
                          <a:solidFill>
                            <a:srgbClr val="3B8B92"/>
                          </a:solidFill>
                          <a:latin typeface="Arial"/>
                          <a:cs typeface="Arial"/>
                        </a:rPr>
                        <a:t>Medicine</a:t>
                      </a:r>
                      <a:endParaRPr sz="900" dirty="0">
                        <a:latin typeface="Arial"/>
                        <a:cs typeface="Arial"/>
                      </a:endParaRPr>
                    </a:p>
                    <a:p>
                      <a:pPr marL="93345">
                        <a:lnSpc>
                          <a:spcPct val="100000"/>
                        </a:lnSpc>
                        <a:spcBef>
                          <a:spcPts val="100"/>
                        </a:spcBef>
                      </a:pPr>
                      <a:r>
                        <a:rPr sz="900" b="1" dirty="0">
                          <a:solidFill>
                            <a:srgbClr val="3B8B92"/>
                          </a:solidFill>
                          <a:latin typeface="Arial"/>
                          <a:cs typeface="Arial"/>
                        </a:rPr>
                        <a:t>Anatomy</a:t>
                      </a:r>
                      <a:r>
                        <a:rPr sz="900" b="1" spc="-20" dirty="0">
                          <a:solidFill>
                            <a:srgbClr val="3B8B92"/>
                          </a:solidFill>
                          <a:latin typeface="Arial"/>
                          <a:cs typeface="Arial"/>
                        </a:rPr>
                        <a:t> </a:t>
                      </a:r>
                      <a:r>
                        <a:rPr sz="900" b="1" dirty="0">
                          <a:solidFill>
                            <a:srgbClr val="3B8B92"/>
                          </a:solidFill>
                          <a:latin typeface="Arial"/>
                          <a:cs typeface="Arial"/>
                        </a:rPr>
                        <a:t>&amp;</a:t>
                      </a:r>
                      <a:r>
                        <a:rPr sz="900" b="1" spc="235" dirty="0">
                          <a:solidFill>
                            <a:srgbClr val="3B8B92"/>
                          </a:solidFill>
                          <a:latin typeface="Arial"/>
                          <a:cs typeface="Arial"/>
                        </a:rPr>
                        <a:t> </a:t>
                      </a:r>
                      <a:r>
                        <a:rPr sz="900" b="1" dirty="0">
                          <a:solidFill>
                            <a:srgbClr val="3B8B92"/>
                          </a:solidFill>
                          <a:latin typeface="Arial"/>
                          <a:cs typeface="Arial"/>
                        </a:rPr>
                        <a:t>Cell</a:t>
                      </a:r>
                      <a:r>
                        <a:rPr sz="900" b="1" spc="-10" dirty="0">
                          <a:solidFill>
                            <a:srgbClr val="3B8B92"/>
                          </a:solidFill>
                          <a:latin typeface="Arial"/>
                          <a:cs typeface="Arial"/>
                        </a:rPr>
                        <a:t> </a:t>
                      </a:r>
                      <a:r>
                        <a:rPr sz="900" b="1" dirty="0">
                          <a:solidFill>
                            <a:srgbClr val="3B8B92"/>
                          </a:solidFill>
                          <a:latin typeface="Arial"/>
                          <a:cs typeface="Arial"/>
                        </a:rPr>
                        <a:t>Biology,</a:t>
                      </a:r>
                      <a:r>
                        <a:rPr sz="900" b="1" spc="340" dirty="0">
                          <a:solidFill>
                            <a:srgbClr val="3B8B92"/>
                          </a:solidFill>
                          <a:latin typeface="Arial"/>
                          <a:cs typeface="Arial"/>
                        </a:rPr>
                        <a:t> </a:t>
                      </a:r>
                      <a:r>
                        <a:rPr sz="900" b="1" dirty="0">
                          <a:solidFill>
                            <a:srgbClr val="3B8B92"/>
                          </a:solidFill>
                          <a:latin typeface="Arial"/>
                          <a:cs typeface="Arial"/>
                        </a:rPr>
                        <a:t>College</a:t>
                      </a:r>
                      <a:r>
                        <a:rPr sz="900" b="1" spc="100" dirty="0">
                          <a:solidFill>
                            <a:srgbClr val="3B8B92"/>
                          </a:solidFill>
                          <a:latin typeface="Arial"/>
                          <a:cs typeface="Arial"/>
                        </a:rPr>
                        <a:t> </a:t>
                      </a:r>
                      <a:r>
                        <a:rPr sz="900" b="1" spc="-25" dirty="0">
                          <a:solidFill>
                            <a:srgbClr val="3B8B92"/>
                          </a:solidFill>
                          <a:latin typeface="Arial"/>
                          <a:cs typeface="Arial"/>
                        </a:rPr>
                        <a:t>of</a:t>
                      </a:r>
                      <a:endParaRPr sz="900" dirty="0">
                        <a:latin typeface="Arial"/>
                        <a:cs typeface="Arial"/>
                      </a:endParaRPr>
                    </a:p>
                    <a:p>
                      <a:pPr marL="62865">
                        <a:lnSpc>
                          <a:spcPct val="100000"/>
                        </a:lnSpc>
                        <a:spcBef>
                          <a:spcPts val="25"/>
                        </a:spcBef>
                      </a:pPr>
                      <a:r>
                        <a:rPr sz="900" b="1" spc="-10" dirty="0">
                          <a:solidFill>
                            <a:srgbClr val="3B8B92"/>
                          </a:solidFill>
                          <a:latin typeface="Arial"/>
                          <a:cs typeface="Arial"/>
                        </a:rPr>
                        <a:t>Medicine</a:t>
                      </a:r>
                      <a:endParaRPr sz="900" dirty="0">
                        <a:latin typeface="Arial"/>
                        <a:cs typeface="Arial"/>
                      </a:endParaRPr>
                    </a:p>
                    <a:p>
                      <a:pPr marL="62865">
                        <a:lnSpc>
                          <a:spcPct val="100000"/>
                        </a:lnSpc>
                        <a:spcBef>
                          <a:spcPts val="100"/>
                        </a:spcBef>
                      </a:pPr>
                      <a:r>
                        <a:rPr sz="900" b="1" dirty="0">
                          <a:solidFill>
                            <a:srgbClr val="3B8B92"/>
                          </a:solidFill>
                          <a:latin typeface="Arial"/>
                          <a:cs typeface="Arial"/>
                        </a:rPr>
                        <a:t>Veterinary</a:t>
                      </a:r>
                      <a:r>
                        <a:rPr sz="900" b="1" spc="200" dirty="0">
                          <a:solidFill>
                            <a:srgbClr val="3B8B92"/>
                          </a:solidFill>
                          <a:latin typeface="Arial"/>
                          <a:cs typeface="Arial"/>
                        </a:rPr>
                        <a:t> </a:t>
                      </a:r>
                      <a:r>
                        <a:rPr sz="900" b="1" dirty="0">
                          <a:solidFill>
                            <a:srgbClr val="3B8B92"/>
                          </a:solidFill>
                          <a:latin typeface="Arial"/>
                          <a:cs typeface="Arial"/>
                        </a:rPr>
                        <a:t>Biomedical</a:t>
                      </a:r>
                      <a:r>
                        <a:rPr sz="900" b="1" spc="220" dirty="0">
                          <a:solidFill>
                            <a:srgbClr val="3B8B92"/>
                          </a:solidFill>
                          <a:latin typeface="Arial"/>
                          <a:cs typeface="Arial"/>
                        </a:rPr>
                        <a:t> </a:t>
                      </a:r>
                      <a:r>
                        <a:rPr sz="900" b="1" dirty="0">
                          <a:solidFill>
                            <a:srgbClr val="3B8B92"/>
                          </a:solidFill>
                          <a:latin typeface="Arial"/>
                          <a:cs typeface="Arial"/>
                        </a:rPr>
                        <a:t>Sciences,</a:t>
                      </a:r>
                      <a:r>
                        <a:rPr sz="900" b="1" spc="215" dirty="0">
                          <a:solidFill>
                            <a:srgbClr val="3B8B92"/>
                          </a:solidFill>
                          <a:latin typeface="Arial"/>
                          <a:cs typeface="Arial"/>
                        </a:rPr>
                        <a:t> </a:t>
                      </a:r>
                      <a:r>
                        <a:rPr sz="900" b="1" spc="-20" dirty="0">
                          <a:solidFill>
                            <a:srgbClr val="3B8B92"/>
                          </a:solidFill>
                          <a:latin typeface="Arial"/>
                          <a:cs typeface="Arial"/>
                        </a:rPr>
                        <a:t>WCVM</a:t>
                      </a:r>
                      <a:endParaRPr sz="900" dirty="0">
                        <a:latin typeface="Arial"/>
                        <a:cs typeface="Arial"/>
                      </a:endParaRPr>
                    </a:p>
                  </a:txBody>
                  <a:tcPr marL="0" marR="0" marT="35560"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E3F3F4"/>
                    </a:solidFill>
                  </a:tcPr>
                </a:tc>
                <a:tc vMerge="1">
                  <a:txBody>
                    <a:bodyPr/>
                    <a:lstStyle/>
                    <a:p>
                      <a:endParaRPr/>
                    </a:p>
                  </a:txBody>
                  <a:tcPr marL="0" marR="0" marT="0" marB="0">
                    <a:lnL w="12700">
                      <a:solidFill>
                        <a:srgbClr val="797979"/>
                      </a:solidFill>
                      <a:prstDash val="solid"/>
                    </a:lnL>
                    <a:lnR w="12700">
                      <a:solidFill>
                        <a:srgbClr val="797979"/>
                      </a:solidFill>
                      <a:prstDash val="solid"/>
                    </a:lnR>
                    <a:lnT w="38100">
                      <a:solidFill>
                        <a:srgbClr val="797979"/>
                      </a:solidFill>
                      <a:prstDash val="solid"/>
                    </a:lnT>
                    <a:solidFill>
                      <a:srgbClr val="E3F3F4"/>
                    </a:solidFill>
                  </a:tcPr>
                </a:tc>
                <a:tc vMerge="1">
                  <a:txBody>
                    <a:bodyPr/>
                    <a:lstStyle/>
                    <a:p>
                      <a:endParaRPr/>
                    </a:p>
                  </a:txBody>
                  <a:tcPr marL="0" marR="0" marT="31750" marB="0">
                    <a:lnL w="12700">
                      <a:solidFill>
                        <a:srgbClr val="797979"/>
                      </a:solidFill>
                      <a:prstDash val="solid"/>
                    </a:lnL>
                    <a:lnR w="12700">
                      <a:solidFill>
                        <a:srgbClr val="797979"/>
                      </a:solidFill>
                      <a:prstDash val="solid"/>
                    </a:lnR>
                    <a:lnT w="38100">
                      <a:solidFill>
                        <a:srgbClr val="797979"/>
                      </a:solidFill>
                      <a:prstDash val="solid"/>
                    </a:lnT>
                    <a:solidFill>
                      <a:srgbClr val="E3F3F4"/>
                    </a:solidFill>
                  </a:tcPr>
                </a:tc>
                <a:tc vMerge="1">
                  <a:txBody>
                    <a:bodyPr/>
                    <a:lstStyle/>
                    <a:p>
                      <a:endParaRPr/>
                    </a:p>
                  </a:txBody>
                  <a:tcPr marL="0" marR="0" marT="31750" marB="0">
                    <a:lnL w="12700">
                      <a:solidFill>
                        <a:srgbClr val="797979"/>
                      </a:solidFill>
                      <a:prstDash val="solid"/>
                    </a:lnL>
                    <a:lnR w="12700">
                      <a:solidFill>
                        <a:srgbClr val="797979"/>
                      </a:solidFill>
                      <a:prstDash val="solid"/>
                    </a:lnR>
                    <a:lnT w="38100">
                      <a:solidFill>
                        <a:srgbClr val="797979"/>
                      </a:solidFill>
                      <a:prstDash val="solid"/>
                    </a:lnT>
                    <a:solidFill>
                      <a:srgbClr val="E3F3F4"/>
                    </a:solidFill>
                  </a:tcPr>
                </a:tc>
                <a:extLst>
                  <a:ext uri="{0D108BD9-81ED-4DB2-BD59-A6C34878D82A}">
                    <a16:rowId xmlns:a16="http://schemas.microsoft.com/office/drawing/2014/main" val="10002"/>
                  </a:ext>
                </a:extLst>
              </a:tr>
              <a:tr h="111315">
                <a:tc vMerge="1">
                  <a:txBody>
                    <a:bodyPr/>
                    <a:lstStyle/>
                    <a:p>
                      <a:pPr>
                        <a:lnSpc>
                          <a:spcPct val="100000"/>
                        </a:lnSpc>
                      </a:pPr>
                      <a:endParaRPr sz="900">
                        <a:latin typeface="Times New Roman"/>
                        <a:cs typeface="Times New Roman"/>
                      </a:endParaRPr>
                    </a:p>
                  </a:txBody>
                  <a:tcPr marL="0" marR="0" marT="0" marB="0">
                    <a:lnL w="12700">
                      <a:solidFill>
                        <a:srgbClr val="797979"/>
                      </a:solidFill>
                      <a:prstDash val="solid"/>
                    </a:lnL>
                    <a:lnR w="12700" cap="flat" cmpd="sng" algn="ctr">
                      <a:solidFill>
                        <a:srgbClr val="797979"/>
                      </a:solidFill>
                      <a:prstDash val="solid"/>
                      <a:round/>
                      <a:headEnd type="none" w="med" len="med"/>
                      <a:tailEnd type="none" w="med" len="med"/>
                    </a:lnR>
                    <a:solidFill>
                      <a:srgbClr val="E3F3F4"/>
                    </a:solidFill>
                  </a:tcPr>
                </a:tc>
                <a:tc vMerge="1">
                  <a:txBody>
                    <a:bodyPr/>
                    <a:lstStyle/>
                    <a:p>
                      <a:endParaRPr lang="en-GB"/>
                    </a:p>
                  </a:txBody>
                  <a:tcPr/>
                </a:tc>
                <a:tc vMerge="1">
                  <a:txBody>
                    <a:bodyPr/>
                    <a:lstStyle/>
                    <a:p>
                      <a:endParaRPr lang="en-GB"/>
                    </a:p>
                  </a:txBody>
                  <a:tcPr/>
                </a:tc>
                <a:tc rowSpan="2">
                  <a:txBody>
                    <a:bodyPr/>
                    <a:lstStyle/>
                    <a:p>
                      <a:pPr>
                        <a:lnSpc>
                          <a:spcPct val="100000"/>
                        </a:lnSpc>
                      </a:pPr>
                      <a:endParaRPr lang="en-US" sz="1000" dirty="0">
                        <a:latin typeface="Times New Roman"/>
                        <a:cs typeface="Times New Roman"/>
                      </a:endParaRPr>
                    </a:p>
                    <a:p>
                      <a:pPr>
                        <a:lnSpc>
                          <a:spcPct val="100000"/>
                        </a:lnSpc>
                      </a:pPr>
                      <a:endParaRPr lang="en-US" sz="1000" dirty="0">
                        <a:latin typeface="Times New Roman"/>
                        <a:cs typeface="Times New Roman"/>
                      </a:endParaRPr>
                    </a:p>
                    <a:p>
                      <a:pPr>
                        <a:lnSpc>
                          <a:spcPct val="100000"/>
                        </a:lnSpc>
                      </a:pPr>
                      <a:endParaRPr lang="en-US" sz="1000" dirty="0">
                        <a:latin typeface="Times New Roman"/>
                        <a:cs typeface="Times New Roman"/>
                      </a:endParaRPr>
                    </a:p>
                    <a:p>
                      <a:pPr>
                        <a:lnSpc>
                          <a:spcPct val="100000"/>
                        </a:lnSpc>
                        <a:spcBef>
                          <a:spcPts val="35"/>
                        </a:spcBef>
                      </a:pPr>
                      <a:endParaRPr lang="en-US" sz="1000" dirty="0">
                        <a:latin typeface="Times New Roman"/>
                        <a:cs typeface="Times New Roman"/>
                      </a:endParaRPr>
                    </a:p>
                    <a:p>
                      <a:pPr marL="58419">
                        <a:lnSpc>
                          <a:spcPct val="100000"/>
                        </a:lnSpc>
                        <a:spcBef>
                          <a:spcPts val="5"/>
                        </a:spcBef>
                      </a:pPr>
                      <a:r>
                        <a:rPr lang="en-US" sz="1000" b="1" spc="-10" dirty="0">
                          <a:solidFill>
                            <a:srgbClr val="3B8B92"/>
                          </a:solidFill>
                          <a:latin typeface="Arial"/>
                          <a:cs typeface="Arial"/>
                        </a:rPr>
                        <a:t>1502:</a:t>
                      </a:r>
                      <a:endParaRPr lang="en-US" sz="1000" dirty="0">
                        <a:latin typeface="Arial"/>
                        <a:cs typeface="Arial"/>
                      </a:endParaRPr>
                    </a:p>
                    <a:p>
                      <a:pPr marL="58419" marR="70485">
                        <a:lnSpc>
                          <a:spcPct val="98500"/>
                        </a:lnSpc>
                        <a:spcBef>
                          <a:spcPts val="40"/>
                        </a:spcBef>
                      </a:pPr>
                      <a:r>
                        <a:rPr lang="en-US" sz="1000" b="1" spc="-10" dirty="0">
                          <a:solidFill>
                            <a:srgbClr val="3B8B92"/>
                          </a:solidFill>
                          <a:latin typeface="Arial"/>
                          <a:cs typeface="Arial"/>
                        </a:rPr>
                        <a:t>Biological </a:t>
                      </a:r>
                      <a:r>
                        <a:rPr lang="en-US" sz="1000" b="1" dirty="0">
                          <a:solidFill>
                            <a:srgbClr val="3B8B92"/>
                          </a:solidFill>
                          <a:latin typeface="Arial"/>
                          <a:cs typeface="Arial"/>
                        </a:rPr>
                        <a:t>Systems</a:t>
                      </a:r>
                      <a:r>
                        <a:rPr lang="en-US" sz="1000" b="1" spc="-10" dirty="0">
                          <a:solidFill>
                            <a:srgbClr val="3B8B92"/>
                          </a:solidFill>
                          <a:latin typeface="Arial"/>
                          <a:cs typeface="Arial"/>
                        </a:rPr>
                        <a:t> </a:t>
                      </a:r>
                      <a:r>
                        <a:rPr lang="en-US" sz="1000" b="1" spc="-25" dirty="0">
                          <a:solidFill>
                            <a:srgbClr val="3B8B92"/>
                          </a:solidFill>
                          <a:latin typeface="Arial"/>
                          <a:cs typeface="Arial"/>
                        </a:rPr>
                        <a:t>and </a:t>
                      </a:r>
                      <a:r>
                        <a:rPr lang="en-US" sz="1000" b="1" spc="-10" dirty="0">
                          <a:solidFill>
                            <a:srgbClr val="3B8B92"/>
                          </a:solidFill>
                          <a:latin typeface="Arial"/>
                          <a:cs typeface="Arial"/>
                        </a:rPr>
                        <a:t>Functions</a:t>
                      </a:r>
                      <a:endParaRPr sz="1000" dirty="0">
                        <a:latin typeface="Times New Roman"/>
                        <a:cs typeface="Times New Roman"/>
                      </a:endParaRPr>
                    </a:p>
                  </a:txBody>
                  <a:tcPr marL="0" marR="0" marT="0" marB="0">
                    <a:lnL w="12700">
                      <a:solidFill>
                        <a:srgbClr val="797979"/>
                      </a:solidFill>
                      <a:prstDash val="solid"/>
                    </a:lnL>
                    <a:lnR w="12700">
                      <a:solidFill>
                        <a:srgbClr val="797979"/>
                      </a:solidFill>
                      <a:prstDash val="solid"/>
                    </a:lnR>
                    <a:solidFill>
                      <a:srgbClr val="E3F3F4"/>
                    </a:solidFill>
                  </a:tcPr>
                </a:tc>
                <a:tc rowSpan="2">
                  <a:txBody>
                    <a:bodyPr/>
                    <a:lstStyle/>
                    <a:p>
                      <a:pPr marL="60960" marR="347345">
                        <a:lnSpc>
                          <a:spcPts val="2160"/>
                        </a:lnSpc>
                        <a:spcBef>
                          <a:spcPts val="85"/>
                        </a:spcBef>
                      </a:pPr>
                      <a:r>
                        <a:rPr lang="en-US" sz="900" b="1" spc="-10" dirty="0">
                          <a:solidFill>
                            <a:srgbClr val="3B8B92"/>
                          </a:solidFill>
                          <a:latin typeface="Arial"/>
                          <a:ea typeface="+mn-ea"/>
                          <a:cs typeface="Arial"/>
                        </a:rPr>
                        <a:t>John Howland Ron Borowsky </a:t>
                      </a:r>
                    </a:p>
                    <a:p>
                      <a:pPr marL="60960" marR="347345">
                        <a:lnSpc>
                          <a:spcPts val="2160"/>
                        </a:lnSpc>
                        <a:spcBef>
                          <a:spcPts val="85"/>
                        </a:spcBef>
                      </a:pPr>
                      <a:r>
                        <a:rPr lang="en-US" sz="900" b="1" spc="-10" dirty="0">
                          <a:solidFill>
                            <a:srgbClr val="3B8B92"/>
                          </a:solidFill>
                          <a:latin typeface="Arial"/>
                          <a:ea typeface="+mn-ea"/>
                          <a:cs typeface="Arial"/>
                        </a:rPr>
                        <a:t>Greg Penner</a:t>
                      </a:r>
                    </a:p>
                    <a:p>
                      <a:pPr marL="60960" marR="448945">
                        <a:lnSpc>
                          <a:spcPts val="2160"/>
                        </a:lnSpc>
                        <a:spcBef>
                          <a:spcPts val="10"/>
                        </a:spcBef>
                      </a:pPr>
                      <a:r>
                        <a:rPr lang="en-US" sz="900" b="1" spc="-10" dirty="0">
                          <a:solidFill>
                            <a:srgbClr val="3B8B92"/>
                          </a:solidFill>
                          <a:latin typeface="Arial"/>
                          <a:ea typeface="+mn-ea"/>
                          <a:cs typeface="Arial"/>
                        </a:rPr>
                        <a:t>Yangdou Wei Jack Gray</a:t>
                      </a:r>
                      <a:endParaRPr sz="900" b="1" spc="-10" dirty="0">
                        <a:solidFill>
                          <a:srgbClr val="3B8B92"/>
                        </a:solidFill>
                        <a:latin typeface="Arial"/>
                        <a:ea typeface="+mn-ea"/>
                        <a:cs typeface="Arial"/>
                      </a:endParaRPr>
                    </a:p>
                  </a:txBody>
                  <a:tcPr marL="0" marR="0" marT="10795" marB="0">
                    <a:lnL w="12700">
                      <a:solidFill>
                        <a:srgbClr val="797979"/>
                      </a:solidFill>
                      <a:prstDash val="solid"/>
                    </a:lnL>
                    <a:lnR w="12700">
                      <a:solidFill>
                        <a:srgbClr val="797979"/>
                      </a:solidFill>
                      <a:prstDash val="solid"/>
                    </a:lnR>
                    <a:solidFill>
                      <a:srgbClr val="E3F3F4"/>
                    </a:solidFill>
                  </a:tcPr>
                </a:tc>
                <a:tc rowSpan="2">
                  <a:txBody>
                    <a:bodyPr/>
                    <a:lstStyle/>
                    <a:p>
                      <a:pPr marL="60960">
                        <a:lnSpc>
                          <a:spcPct val="100000"/>
                        </a:lnSpc>
                        <a:spcBef>
                          <a:spcPts val="40"/>
                        </a:spcBef>
                      </a:pPr>
                      <a:endParaRPr lang="en-US" sz="900" b="1" spc="-10" dirty="0">
                        <a:solidFill>
                          <a:srgbClr val="3B8B92"/>
                        </a:solidFill>
                        <a:latin typeface="Arial"/>
                        <a:ea typeface="+mn-ea"/>
                        <a:cs typeface="Arial"/>
                      </a:endParaRPr>
                    </a:p>
                    <a:p>
                      <a:pPr marL="60960">
                        <a:lnSpc>
                          <a:spcPct val="100000"/>
                        </a:lnSpc>
                      </a:pPr>
                      <a:r>
                        <a:rPr lang="en-US" sz="900" b="1" spc="-10" dirty="0">
                          <a:solidFill>
                            <a:srgbClr val="3B8B92"/>
                          </a:solidFill>
                          <a:latin typeface="Arial"/>
                          <a:ea typeface="+mn-ea"/>
                          <a:cs typeface="Arial"/>
                        </a:rPr>
                        <a:t>APP, College of Medicine</a:t>
                      </a:r>
                    </a:p>
                    <a:p>
                      <a:pPr marL="60960">
                        <a:lnSpc>
                          <a:spcPct val="100000"/>
                        </a:lnSpc>
                        <a:spcBef>
                          <a:spcPts val="50"/>
                        </a:spcBef>
                      </a:pPr>
                      <a:endParaRPr lang="en-US" sz="900" b="1" spc="-10" dirty="0">
                        <a:solidFill>
                          <a:srgbClr val="3B8B92"/>
                        </a:solidFill>
                        <a:latin typeface="Arial"/>
                        <a:ea typeface="+mn-ea"/>
                        <a:cs typeface="Arial"/>
                      </a:endParaRPr>
                    </a:p>
                    <a:p>
                      <a:pPr marL="60960">
                        <a:lnSpc>
                          <a:spcPct val="100000"/>
                        </a:lnSpc>
                      </a:pPr>
                      <a:r>
                        <a:rPr lang="en-US" sz="900" b="1" spc="-10" dirty="0">
                          <a:solidFill>
                            <a:srgbClr val="3B8B92"/>
                          </a:solidFill>
                          <a:latin typeface="Arial"/>
                          <a:ea typeface="+mn-ea"/>
                          <a:cs typeface="Arial"/>
                        </a:rPr>
                        <a:t>Psychology,  Arts and Science</a:t>
                      </a:r>
                    </a:p>
                    <a:p>
                      <a:pPr marL="60960">
                        <a:lnSpc>
                          <a:spcPct val="100000"/>
                        </a:lnSpc>
                        <a:spcBef>
                          <a:spcPts val="100"/>
                        </a:spcBef>
                      </a:pPr>
                      <a:endParaRPr lang="en-US" sz="900" b="1" spc="-10" dirty="0">
                        <a:solidFill>
                          <a:srgbClr val="3B8B92"/>
                        </a:solidFill>
                        <a:latin typeface="Arial"/>
                        <a:ea typeface="+mn-ea"/>
                        <a:cs typeface="Arial"/>
                      </a:endParaRPr>
                    </a:p>
                    <a:p>
                      <a:pPr marL="60960">
                        <a:lnSpc>
                          <a:spcPct val="100000"/>
                        </a:lnSpc>
                        <a:spcBef>
                          <a:spcPts val="100"/>
                        </a:spcBef>
                      </a:pPr>
                      <a:r>
                        <a:rPr lang="en-US" sz="900" b="1" spc="-10" dirty="0">
                          <a:solidFill>
                            <a:srgbClr val="3B8B92"/>
                          </a:solidFill>
                          <a:latin typeface="Arial"/>
                          <a:ea typeface="+mn-ea"/>
                          <a:cs typeface="Arial"/>
                        </a:rPr>
                        <a:t>Animal and Poultry Science, </a:t>
                      </a:r>
                      <a:r>
                        <a:rPr lang="en-US" sz="900" b="1" spc="-10" dirty="0" err="1">
                          <a:solidFill>
                            <a:srgbClr val="3B8B92"/>
                          </a:solidFill>
                          <a:latin typeface="Arial"/>
                          <a:ea typeface="+mn-ea"/>
                          <a:cs typeface="Arial"/>
                        </a:rPr>
                        <a:t>AgBio</a:t>
                      </a:r>
                      <a:endParaRPr lang="en-US" sz="900" b="1" spc="-10" dirty="0">
                        <a:solidFill>
                          <a:srgbClr val="3B8B92"/>
                        </a:solidFill>
                        <a:latin typeface="Arial"/>
                        <a:ea typeface="+mn-ea"/>
                        <a:cs typeface="Arial"/>
                      </a:endParaRPr>
                    </a:p>
                    <a:p>
                      <a:pPr marL="60960" marR="73660">
                        <a:lnSpc>
                          <a:spcPct val="212000"/>
                        </a:lnSpc>
                      </a:pPr>
                      <a:r>
                        <a:rPr lang="en-US" sz="900" b="1" spc="-10" dirty="0">
                          <a:solidFill>
                            <a:srgbClr val="3B8B92"/>
                          </a:solidFill>
                          <a:latin typeface="Arial"/>
                          <a:ea typeface="+mn-ea"/>
                          <a:cs typeface="Arial"/>
                        </a:rPr>
                        <a:t>Biology,  Arts and Science Biology, Arts and Science</a:t>
                      </a:r>
                      <a:endParaRPr sz="900" b="1" spc="-10" dirty="0">
                        <a:solidFill>
                          <a:srgbClr val="3B8B92"/>
                        </a:solidFill>
                        <a:latin typeface="Arial"/>
                        <a:ea typeface="+mn-ea"/>
                        <a:cs typeface="Arial"/>
                      </a:endParaRPr>
                    </a:p>
                  </a:txBody>
                  <a:tcPr marL="0" marR="0" marT="5080" marB="0">
                    <a:lnL w="12700">
                      <a:solidFill>
                        <a:srgbClr val="797979"/>
                      </a:solidFill>
                      <a:prstDash val="solid"/>
                    </a:lnL>
                    <a:lnR w="12700">
                      <a:solidFill>
                        <a:srgbClr val="797979"/>
                      </a:solidFill>
                      <a:prstDash val="solid"/>
                    </a:lnR>
                    <a:solidFill>
                      <a:srgbClr val="E3F3F4"/>
                    </a:solidFill>
                  </a:tcPr>
                </a:tc>
                <a:extLst>
                  <a:ext uri="{0D108BD9-81ED-4DB2-BD59-A6C34878D82A}">
                    <a16:rowId xmlns:a16="http://schemas.microsoft.com/office/drawing/2014/main" val="3484454920"/>
                  </a:ext>
                </a:extLst>
              </a:tr>
              <a:tr h="1336485">
                <a:tc>
                  <a:txBody>
                    <a:bodyPr/>
                    <a:lstStyle/>
                    <a:p>
                      <a:pPr marL="60325" marR="178435">
                        <a:lnSpc>
                          <a:spcPct val="101699"/>
                        </a:lnSpc>
                        <a:spcBef>
                          <a:spcPts val="30"/>
                        </a:spcBef>
                      </a:pPr>
                      <a:r>
                        <a:rPr sz="1000" b="1" spc="-25" dirty="0">
                          <a:solidFill>
                            <a:srgbClr val="3B8B92"/>
                          </a:solidFill>
                          <a:latin typeface="Arial"/>
                          <a:cs typeface="Arial"/>
                        </a:rPr>
                        <a:t>1501:Genes, </a:t>
                      </a:r>
                      <a:r>
                        <a:rPr sz="1000" b="1" dirty="0">
                          <a:solidFill>
                            <a:srgbClr val="3B8B92"/>
                          </a:solidFill>
                          <a:latin typeface="Arial"/>
                          <a:cs typeface="Arial"/>
                        </a:rPr>
                        <a:t>Cells</a:t>
                      </a:r>
                      <a:r>
                        <a:rPr sz="1000" b="1" spc="-35" dirty="0">
                          <a:solidFill>
                            <a:srgbClr val="3B8B92"/>
                          </a:solidFill>
                          <a:latin typeface="Arial"/>
                          <a:cs typeface="Arial"/>
                        </a:rPr>
                        <a:t> </a:t>
                      </a:r>
                      <a:r>
                        <a:rPr sz="1000" b="1" spc="-50" dirty="0">
                          <a:solidFill>
                            <a:srgbClr val="3B8B92"/>
                          </a:solidFill>
                          <a:latin typeface="Arial"/>
                          <a:cs typeface="Arial"/>
                        </a:rPr>
                        <a:t>&amp; </a:t>
                      </a:r>
                      <a:r>
                        <a:rPr sz="1000" b="1" spc="-10" dirty="0">
                          <a:solidFill>
                            <a:srgbClr val="3B8B92"/>
                          </a:solidFill>
                          <a:latin typeface="Arial"/>
                          <a:cs typeface="Arial"/>
                        </a:rPr>
                        <a:t>Molecules</a:t>
                      </a:r>
                      <a:endParaRPr sz="1000" dirty="0">
                        <a:latin typeface="Arial"/>
                        <a:cs typeface="Arial"/>
                      </a:endParaRPr>
                    </a:p>
                  </a:txBody>
                  <a:tcPr marL="0" marR="0" marT="3810" marB="0">
                    <a:lnL w="12700">
                      <a:solidFill>
                        <a:srgbClr val="797979"/>
                      </a:solidFill>
                      <a:prstDash val="solid"/>
                    </a:lnL>
                    <a:lnR w="12700">
                      <a:solidFill>
                        <a:srgbClr val="797979"/>
                      </a:solidFill>
                      <a:prstDash val="solid"/>
                    </a:lnR>
                    <a:lnB w="12700">
                      <a:solidFill>
                        <a:srgbClr val="797979"/>
                      </a:solidFill>
                      <a:prstDash val="solid"/>
                    </a:lnB>
                    <a:solidFill>
                      <a:srgbClr val="E3F3F4"/>
                    </a:solidFill>
                  </a:tcPr>
                </a:tc>
                <a:tc vMerge="1">
                  <a:txBody>
                    <a:bodyPr/>
                    <a:lstStyle/>
                    <a:p>
                      <a:endParaRPr/>
                    </a:p>
                  </a:txBody>
                  <a:tcPr marL="0" marR="0" marT="35560"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E3F3F4"/>
                    </a:solidFill>
                  </a:tcPr>
                </a:tc>
                <a:tc vMerge="1">
                  <a:txBody>
                    <a:bodyPr/>
                    <a:lstStyle/>
                    <a:p>
                      <a:endParaRPr/>
                    </a:p>
                  </a:txBody>
                  <a:tcPr marL="0" marR="0" marT="35560"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E3F3F4"/>
                    </a:solidFill>
                  </a:tcPr>
                </a:tc>
                <a:tc vMerge="1">
                  <a:txBody>
                    <a:bodyPr/>
                    <a:lstStyle/>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pPr>
                      <a:endParaRPr sz="1100">
                        <a:latin typeface="Times New Roman"/>
                        <a:cs typeface="Times New Roman"/>
                      </a:endParaRPr>
                    </a:p>
                    <a:p>
                      <a:pPr>
                        <a:lnSpc>
                          <a:spcPct val="100000"/>
                        </a:lnSpc>
                        <a:spcBef>
                          <a:spcPts val="35"/>
                        </a:spcBef>
                      </a:pPr>
                      <a:endParaRPr sz="850">
                        <a:latin typeface="Times New Roman"/>
                        <a:cs typeface="Times New Roman"/>
                      </a:endParaRPr>
                    </a:p>
                    <a:p>
                      <a:pPr marL="58419">
                        <a:lnSpc>
                          <a:spcPct val="100000"/>
                        </a:lnSpc>
                        <a:spcBef>
                          <a:spcPts val="5"/>
                        </a:spcBef>
                      </a:pPr>
                      <a:r>
                        <a:rPr sz="1050" b="1" spc="-10" dirty="0">
                          <a:solidFill>
                            <a:srgbClr val="3B8B92"/>
                          </a:solidFill>
                          <a:latin typeface="Arial"/>
                          <a:cs typeface="Arial"/>
                        </a:rPr>
                        <a:t>1502:</a:t>
                      </a:r>
                      <a:endParaRPr sz="1050">
                        <a:latin typeface="Arial"/>
                        <a:cs typeface="Arial"/>
                      </a:endParaRPr>
                    </a:p>
                    <a:p>
                      <a:pPr marL="58419" marR="70485">
                        <a:lnSpc>
                          <a:spcPct val="98500"/>
                        </a:lnSpc>
                        <a:spcBef>
                          <a:spcPts val="40"/>
                        </a:spcBef>
                      </a:pPr>
                      <a:r>
                        <a:rPr sz="1050" b="1" spc="-10" dirty="0">
                          <a:solidFill>
                            <a:srgbClr val="3B8B92"/>
                          </a:solidFill>
                          <a:latin typeface="Arial"/>
                          <a:cs typeface="Arial"/>
                        </a:rPr>
                        <a:t>Biological </a:t>
                      </a:r>
                      <a:r>
                        <a:rPr sz="1050" b="1" dirty="0">
                          <a:solidFill>
                            <a:srgbClr val="3B8B92"/>
                          </a:solidFill>
                          <a:latin typeface="Arial"/>
                          <a:cs typeface="Arial"/>
                        </a:rPr>
                        <a:t>Systems</a:t>
                      </a:r>
                      <a:r>
                        <a:rPr sz="1050" b="1" spc="-10" dirty="0">
                          <a:solidFill>
                            <a:srgbClr val="3B8B92"/>
                          </a:solidFill>
                          <a:latin typeface="Arial"/>
                          <a:cs typeface="Arial"/>
                        </a:rPr>
                        <a:t> </a:t>
                      </a:r>
                      <a:r>
                        <a:rPr sz="1050" b="1" spc="-25" dirty="0">
                          <a:solidFill>
                            <a:srgbClr val="3B8B92"/>
                          </a:solidFill>
                          <a:latin typeface="Arial"/>
                          <a:cs typeface="Arial"/>
                        </a:rPr>
                        <a:t>and </a:t>
                      </a:r>
                      <a:r>
                        <a:rPr sz="1050" b="1" spc="-10" dirty="0">
                          <a:solidFill>
                            <a:srgbClr val="3B8B92"/>
                          </a:solidFill>
                          <a:latin typeface="Arial"/>
                          <a:cs typeface="Arial"/>
                        </a:rPr>
                        <a:t>Functions</a:t>
                      </a:r>
                      <a:endParaRPr sz="1050">
                        <a:latin typeface="Arial"/>
                        <a:cs typeface="Arial"/>
                      </a:endParaRPr>
                    </a:p>
                  </a:txBody>
                  <a:tcPr marL="0" marR="0" marT="0" marB="0">
                    <a:lnL w="12700">
                      <a:solidFill>
                        <a:srgbClr val="797979"/>
                      </a:solidFill>
                      <a:prstDash val="solid"/>
                    </a:lnL>
                    <a:lnR w="12700">
                      <a:solidFill>
                        <a:srgbClr val="797979"/>
                      </a:solidFill>
                      <a:prstDash val="solid"/>
                    </a:lnR>
                    <a:solidFill>
                      <a:srgbClr val="E3F3F4"/>
                    </a:solidFill>
                  </a:tcPr>
                </a:tc>
                <a:tc vMerge="1">
                  <a:txBody>
                    <a:bodyPr/>
                    <a:lstStyle/>
                    <a:p>
                      <a:pPr marL="59690" marR="347345">
                        <a:lnSpc>
                          <a:spcPts val="2160"/>
                        </a:lnSpc>
                        <a:spcBef>
                          <a:spcPts val="85"/>
                        </a:spcBef>
                      </a:pPr>
                      <a:r>
                        <a:rPr sz="850" b="1" dirty="0">
                          <a:solidFill>
                            <a:srgbClr val="3B8B92"/>
                          </a:solidFill>
                          <a:latin typeface="Arial"/>
                          <a:cs typeface="Arial"/>
                        </a:rPr>
                        <a:t>John</a:t>
                      </a:r>
                      <a:r>
                        <a:rPr sz="850" b="1" spc="110" dirty="0">
                          <a:solidFill>
                            <a:srgbClr val="3B8B92"/>
                          </a:solidFill>
                          <a:latin typeface="Arial"/>
                          <a:cs typeface="Arial"/>
                        </a:rPr>
                        <a:t> </a:t>
                      </a:r>
                      <a:r>
                        <a:rPr sz="850" b="1" spc="-10" dirty="0">
                          <a:solidFill>
                            <a:srgbClr val="3B8B92"/>
                          </a:solidFill>
                          <a:latin typeface="Arial"/>
                          <a:cs typeface="Arial"/>
                        </a:rPr>
                        <a:t>How</a:t>
                      </a:r>
                      <a:r>
                        <a:rPr sz="850" b="1" spc="-85" dirty="0">
                          <a:solidFill>
                            <a:srgbClr val="3B8B92"/>
                          </a:solidFill>
                          <a:latin typeface="Arial"/>
                          <a:cs typeface="Arial"/>
                        </a:rPr>
                        <a:t> </a:t>
                      </a:r>
                      <a:r>
                        <a:rPr sz="850" b="1" spc="-20" dirty="0">
                          <a:solidFill>
                            <a:srgbClr val="3B8B92"/>
                          </a:solidFill>
                          <a:latin typeface="Arial"/>
                          <a:cs typeface="Arial"/>
                        </a:rPr>
                        <a:t>land </a:t>
                      </a:r>
                      <a:r>
                        <a:rPr sz="850" b="1" dirty="0">
                          <a:solidFill>
                            <a:srgbClr val="3B8B92"/>
                          </a:solidFill>
                          <a:latin typeface="Arial"/>
                          <a:cs typeface="Arial"/>
                        </a:rPr>
                        <a:t>Ron</a:t>
                      </a:r>
                      <a:r>
                        <a:rPr sz="850" b="1" spc="175" dirty="0">
                          <a:solidFill>
                            <a:srgbClr val="3B8B92"/>
                          </a:solidFill>
                          <a:latin typeface="Arial"/>
                          <a:cs typeface="Arial"/>
                        </a:rPr>
                        <a:t> </a:t>
                      </a:r>
                      <a:r>
                        <a:rPr sz="850" b="1" dirty="0">
                          <a:solidFill>
                            <a:srgbClr val="3B8B92"/>
                          </a:solidFill>
                          <a:latin typeface="Arial"/>
                          <a:cs typeface="Arial"/>
                        </a:rPr>
                        <a:t>Borow</a:t>
                      </a:r>
                      <a:r>
                        <a:rPr sz="850" b="1" spc="-105" dirty="0">
                          <a:solidFill>
                            <a:srgbClr val="3B8B92"/>
                          </a:solidFill>
                          <a:latin typeface="Arial"/>
                          <a:cs typeface="Arial"/>
                        </a:rPr>
                        <a:t> </a:t>
                      </a:r>
                      <a:r>
                        <a:rPr sz="850" b="1" spc="35" dirty="0">
                          <a:solidFill>
                            <a:srgbClr val="3B8B92"/>
                          </a:solidFill>
                          <a:latin typeface="Arial"/>
                          <a:cs typeface="Arial"/>
                        </a:rPr>
                        <a:t>sky </a:t>
                      </a:r>
                      <a:r>
                        <a:rPr sz="850" b="1" dirty="0">
                          <a:solidFill>
                            <a:srgbClr val="3B8B92"/>
                          </a:solidFill>
                          <a:latin typeface="Arial"/>
                          <a:cs typeface="Arial"/>
                        </a:rPr>
                        <a:t>Greg</a:t>
                      </a:r>
                      <a:r>
                        <a:rPr sz="850" b="1" spc="80" dirty="0">
                          <a:solidFill>
                            <a:srgbClr val="3B8B92"/>
                          </a:solidFill>
                          <a:latin typeface="Arial"/>
                          <a:cs typeface="Arial"/>
                        </a:rPr>
                        <a:t> </a:t>
                      </a:r>
                      <a:r>
                        <a:rPr sz="850" b="1" spc="-10" dirty="0">
                          <a:solidFill>
                            <a:srgbClr val="3B8B92"/>
                          </a:solidFill>
                          <a:latin typeface="Arial"/>
                          <a:cs typeface="Arial"/>
                        </a:rPr>
                        <a:t>Penner</a:t>
                      </a:r>
                      <a:endParaRPr sz="850">
                        <a:latin typeface="Arial"/>
                        <a:cs typeface="Arial"/>
                      </a:endParaRPr>
                    </a:p>
                    <a:p>
                      <a:pPr marL="59690" marR="448945">
                        <a:lnSpc>
                          <a:spcPts val="2160"/>
                        </a:lnSpc>
                        <a:spcBef>
                          <a:spcPts val="10"/>
                        </a:spcBef>
                      </a:pPr>
                      <a:r>
                        <a:rPr sz="850" b="1" dirty="0">
                          <a:solidFill>
                            <a:srgbClr val="3B8B92"/>
                          </a:solidFill>
                          <a:latin typeface="Arial"/>
                          <a:cs typeface="Arial"/>
                        </a:rPr>
                        <a:t>Yangdou</a:t>
                      </a:r>
                      <a:r>
                        <a:rPr sz="850" b="1" spc="180" dirty="0">
                          <a:solidFill>
                            <a:srgbClr val="3B8B92"/>
                          </a:solidFill>
                          <a:latin typeface="Arial"/>
                          <a:cs typeface="Arial"/>
                        </a:rPr>
                        <a:t> </a:t>
                      </a:r>
                      <a:r>
                        <a:rPr sz="850" b="1" spc="-25" dirty="0">
                          <a:solidFill>
                            <a:srgbClr val="3B8B92"/>
                          </a:solidFill>
                          <a:latin typeface="Arial"/>
                          <a:cs typeface="Arial"/>
                        </a:rPr>
                        <a:t>Wei </a:t>
                      </a:r>
                      <a:r>
                        <a:rPr sz="850" b="1" dirty="0">
                          <a:solidFill>
                            <a:srgbClr val="3B8B92"/>
                          </a:solidFill>
                          <a:latin typeface="Arial"/>
                          <a:cs typeface="Arial"/>
                        </a:rPr>
                        <a:t>Jack</a:t>
                      </a:r>
                      <a:r>
                        <a:rPr sz="850" b="1" spc="105" dirty="0">
                          <a:solidFill>
                            <a:srgbClr val="3B8B92"/>
                          </a:solidFill>
                          <a:latin typeface="Arial"/>
                          <a:cs typeface="Arial"/>
                        </a:rPr>
                        <a:t> </a:t>
                      </a:r>
                      <a:r>
                        <a:rPr sz="850" b="1" spc="-20" dirty="0">
                          <a:solidFill>
                            <a:srgbClr val="3B8B92"/>
                          </a:solidFill>
                          <a:latin typeface="Arial"/>
                          <a:cs typeface="Arial"/>
                        </a:rPr>
                        <a:t>Gray</a:t>
                      </a:r>
                      <a:endParaRPr sz="850">
                        <a:latin typeface="Arial"/>
                        <a:cs typeface="Arial"/>
                      </a:endParaRPr>
                    </a:p>
                  </a:txBody>
                  <a:tcPr marL="0" marR="0" marT="10795" marB="0">
                    <a:lnL w="12700">
                      <a:solidFill>
                        <a:srgbClr val="797979"/>
                      </a:solidFill>
                      <a:prstDash val="solid"/>
                    </a:lnL>
                    <a:lnR w="12700">
                      <a:solidFill>
                        <a:srgbClr val="797979"/>
                      </a:solidFill>
                      <a:prstDash val="solid"/>
                    </a:lnR>
                    <a:solidFill>
                      <a:srgbClr val="E3F3F4"/>
                    </a:solidFill>
                  </a:tcPr>
                </a:tc>
                <a:tc vMerge="1">
                  <a:txBody>
                    <a:bodyPr/>
                    <a:lstStyle/>
                    <a:p>
                      <a:pPr>
                        <a:lnSpc>
                          <a:spcPct val="100000"/>
                        </a:lnSpc>
                        <a:spcBef>
                          <a:spcPts val="40"/>
                        </a:spcBef>
                      </a:pPr>
                      <a:endParaRPr sz="800">
                        <a:latin typeface="Times New Roman"/>
                        <a:cs typeface="Times New Roman"/>
                      </a:endParaRPr>
                    </a:p>
                    <a:p>
                      <a:pPr marL="60960">
                        <a:lnSpc>
                          <a:spcPct val="100000"/>
                        </a:lnSpc>
                      </a:pPr>
                      <a:r>
                        <a:rPr sz="850" b="1" dirty="0">
                          <a:solidFill>
                            <a:srgbClr val="3B8B92"/>
                          </a:solidFill>
                          <a:latin typeface="Arial"/>
                          <a:cs typeface="Arial"/>
                        </a:rPr>
                        <a:t>APP,</a:t>
                      </a:r>
                      <a:r>
                        <a:rPr sz="850" b="1" spc="160" dirty="0">
                          <a:solidFill>
                            <a:srgbClr val="3B8B92"/>
                          </a:solidFill>
                          <a:latin typeface="Arial"/>
                          <a:cs typeface="Arial"/>
                        </a:rPr>
                        <a:t> </a:t>
                      </a:r>
                      <a:r>
                        <a:rPr sz="850" b="1" dirty="0">
                          <a:solidFill>
                            <a:srgbClr val="3B8B92"/>
                          </a:solidFill>
                          <a:latin typeface="Arial"/>
                          <a:cs typeface="Arial"/>
                        </a:rPr>
                        <a:t>College</a:t>
                      </a:r>
                      <a:r>
                        <a:rPr sz="850" b="1" spc="55" dirty="0">
                          <a:solidFill>
                            <a:srgbClr val="3B8B92"/>
                          </a:solidFill>
                          <a:latin typeface="Arial"/>
                          <a:cs typeface="Arial"/>
                        </a:rPr>
                        <a:t> </a:t>
                      </a:r>
                      <a:r>
                        <a:rPr sz="850" b="1" dirty="0">
                          <a:solidFill>
                            <a:srgbClr val="3B8B92"/>
                          </a:solidFill>
                          <a:latin typeface="Arial"/>
                          <a:cs typeface="Arial"/>
                        </a:rPr>
                        <a:t>of</a:t>
                      </a:r>
                      <a:r>
                        <a:rPr sz="850" b="1" spc="110" dirty="0">
                          <a:solidFill>
                            <a:srgbClr val="3B8B92"/>
                          </a:solidFill>
                          <a:latin typeface="Arial"/>
                          <a:cs typeface="Arial"/>
                        </a:rPr>
                        <a:t> </a:t>
                      </a:r>
                      <a:r>
                        <a:rPr sz="850" b="1" spc="-10" dirty="0">
                          <a:solidFill>
                            <a:srgbClr val="3B8B92"/>
                          </a:solidFill>
                          <a:latin typeface="Arial"/>
                          <a:cs typeface="Arial"/>
                        </a:rPr>
                        <a:t>Medicine</a:t>
                      </a:r>
                      <a:endParaRPr sz="850">
                        <a:latin typeface="Arial"/>
                        <a:cs typeface="Arial"/>
                      </a:endParaRPr>
                    </a:p>
                    <a:p>
                      <a:pPr>
                        <a:lnSpc>
                          <a:spcPct val="100000"/>
                        </a:lnSpc>
                        <a:spcBef>
                          <a:spcPts val="50"/>
                        </a:spcBef>
                      </a:pPr>
                      <a:endParaRPr sz="950">
                        <a:latin typeface="Times New Roman"/>
                        <a:cs typeface="Times New Roman"/>
                      </a:endParaRPr>
                    </a:p>
                    <a:p>
                      <a:pPr marL="60960">
                        <a:lnSpc>
                          <a:spcPct val="100000"/>
                        </a:lnSpc>
                      </a:pPr>
                      <a:r>
                        <a:rPr sz="850" b="1" dirty="0">
                          <a:solidFill>
                            <a:srgbClr val="3B8B92"/>
                          </a:solidFill>
                          <a:latin typeface="Arial"/>
                          <a:cs typeface="Arial"/>
                        </a:rPr>
                        <a:t>Psychology,</a:t>
                      </a:r>
                      <a:r>
                        <a:rPr sz="850" b="1" spc="145" dirty="0">
                          <a:solidFill>
                            <a:srgbClr val="3B8B92"/>
                          </a:solidFill>
                          <a:latin typeface="Arial"/>
                          <a:cs typeface="Arial"/>
                        </a:rPr>
                        <a:t> </a:t>
                      </a:r>
                      <a:r>
                        <a:rPr sz="850" b="1" dirty="0">
                          <a:solidFill>
                            <a:srgbClr val="3B8B92"/>
                          </a:solidFill>
                          <a:latin typeface="Arial"/>
                          <a:cs typeface="Arial"/>
                        </a:rPr>
                        <a:t>College</a:t>
                      </a:r>
                      <a:r>
                        <a:rPr sz="850" b="1" spc="125" dirty="0">
                          <a:solidFill>
                            <a:srgbClr val="3B8B92"/>
                          </a:solidFill>
                          <a:latin typeface="Arial"/>
                          <a:cs typeface="Arial"/>
                        </a:rPr>
                        <a:t> </a:t>
                      </a:r>
                      <a:r>
                        <a:rPr sz="850" b="1" dirty="0">
                          <a:solidFill>
                            <a:srgbClr val="3B8B92"/>
                          </a:solidFill>
                          <a:latin typeface="Arial"/>
                          <a:cs typeface="Arial"/>
                        </a:rPr>
                        <a:t>of</a:t>
                      </a:r>
                      <a:r>
                        <a:rPr sz="850" b="1" spc="175" dirty="0">
                          <a:solidFill>
                            <a:srgbClr val="3B8B92"/>
                          </a:solidFill>
                          <a:latin typeface="Arial"/>
                          <a:cs typeface="Arial"/>
                        </a:rPr>
                        <a:t> </a:t>
                      </a:r>
                      <a:r>
                        <a:rPr sz="850" b="1" dirty="0">
                          <a:solidFill>
                            <a:srgbClr val="3B8B92"/>
                          </a:solidFill>
                          <a:latin typeface="Arial"/>
                          <a:cs typeface="Arial"/>
                        </a:rPr>
                        <a:t>Arts</a:t>
                      </a:r>
                      <a:r>
                        <a:rPr sz="850" b="1" spc="125" dirty="0">
                          <a:solidFill>
                            <a:srgbClr val="3B8B92"/>
                          </a:solidFill>
                          <a:latin typeface="Arial"/>
                          <a:cs typeface="Arial"/>
                        </a:rPr>
                        <a:t> </a:t>
                      </a:r>
                      <a:r>
                        <a:rPr sz="850" b="1" spc="-25" dirty="0">
                          <a:solidFill>
                            <a:srgbClr val="3B8B92"/>
                          </a:solidFill>
                          <a:latin typeface="Arial"/>
                          <a:cs typeface="Arial"/>
                        </a:rPr>
                        <a:t>and</a:t>
                      </a:r>
                      <a:endParaRPr sz="850">
                        <a:latin typeface="Arial"/>
                        <a:cs typeface="Arial"/>
                      </a:endParaRPr>
                    </a:p>
                    <a:p>
                      <a:pPr marL="60960">
                        <a:lnSpc>
                          <a:spcPct val="100000"/>
                        </a:lnSpc>
                        <a:spcBef>
                          <a:spcPts val="25"/>
                        </a:spcBef>
                      </a:pPr>
                      <a:r>
                        <a:rPr sz="850" b="1" spc="-10" dirty="0">
                          <a:solidFill>
                            <a:srgbClr val="3B8B92"/>
                          </a:solidFill>
                          <a:latin typeface="Arial"/>
                          <a:cs typeface="Arial"/>
                        </a:rPr>
                        <a:t>Science</a:t>
                      </a:r>
                      <a:endParaRPr sz="850">
                        <a:latin typeface="Arial"/>
                        <a:cs typeface="Arial"/>
                      </a:endParaRPr>
                    </a:p>
                    <a:p>
                      <a:pPr marL="60960">
                        <a:lnSpc>
                          <a:spcPct val="100000"/>
                        </a:lnSpc>
                        <a:spcBef>
                          <a:spcPts val="100"/>
                        </a:spcBef>
                      </a:pPr>
                      <a:r>
                        <a:rPr sz="850" b="1" dirty="0">
                          <a:solidFill>
                            <a:srgbClr val="3B8B92"/>
                          </a:solidFill>
                          <a:latin typeface="Arial"/>
                          <a:cs typeface="Arial"/>
                        </a:rPr>
                        <a:t>Animal</a:t>
                      </a:r>
                      <a:r>
                        <a:rPr sz="850" b="1" spc="140" dirty="0">
                          <a:solidFill>
                            <a:srgbClr val="3B8B92"/>
                          </a:solidFill>
                          <a:latin typeface="Arial"/>
                          <a:cs typeface="Arial"/>
                        </a:rPr>
                        <a:t> </a:t>
                      </a:r>
                      <a:r>
                        <a:rPr sz="850" b="1" dirty="0">
                          <a:solidFill>
                            <a:srgbClr val="3B8B92"/>
                          </a:solidFill>
                          <a:latin typeface="Arial"/>
                          <a:cs typeface="Arial"/>
                        </a:rPr>
                        <a:t>and</a:t>
                      </a:r>
                      <a:r>
                        <a:rPr sz="850" b="1" spc="185" dirty="0">
                          <a:solidFill>
                            <a:srgbClr val="3B8B92"/>
                          </a:solidFill>
                          <a:latin typeface="Arial"/>
                          <a:cs typeface="Arial"/>
                        </a:rPr>
                        <a:t> </a:t>
                      </a:r>
                      <a:r>
                        <a:rPr sz="850" b="1" dirty="0">
                          <a:solidFill>
                            <a:srgbClr val="3B8B92"/>
                          </a:solidFill>
                          <a:latin typeface="Arial"/>
                          <a:cs typeface="Arial"/>
                        </a:rPr>
                        <a:t>Poultry</a:t>
                      </a:r>
                      <a:r>
                        <a:rPr sz="850" b="1" spc="140" dirty="0">
                          <a:solidFill>
                            <a:srgbClr val="3B8B92"/>
                          </a:solidFill>
                          <a:latin typeface="Arial"/>
                          <a:cs typeface="Arial"/>
                        </a:rPr>
                        <a:t> </a:t>
                      </a:r>
                      <a:r>
                        <a:rPr sz="850" b="1" dirty="0">
                          <a:solidFill>
                            <a:srgbClr val="3B8B92"/>
                          </a:solidFill>
                          <a:latin typeface="Arial"/>
                          <a:cs typeface="Arial"/>
                        </a:rPr>
                        <a:t>Science,</a:t>
                      </a:r>
                      <a:r>
                        <a:rPr sz="850" b="1" spc="45" dirty="0">
                          <a:solidFill>
                            <a:srgbClr val="3B8B92"/>
                          </a:solidFill>
                          <a:latin typeface="Arial"/>
                          <a:cs typeface="Arial"/>
                        </a:rPr>
                        <a:t> </a:t>
                      </a:r>
                      <a:r>
                        <a:rPr sz="850" b="1" spc="-20" dirty="0">
                          <a:solidFill>
                            <a:srgbClr val="3B8B92"/>
                          </a:solidFill>
                          <a:latin typeface="Arial"/>
                          <a:cs typeface="Arial"/>
                        </a:rPr>
                        <a:t>AgBio</a:t>
                      </a:r>
                      <a:endParaRPr sz="850">
                        <a:latin typeface="Arial"/>
                        <a:cs typeface="Arial"/>
                      </a:endParaRPr>
                    </a:p>
                    <a:p>
                      <a:pPr marL="60960" marR="73660">
                        <a:lnSpc>
                          <a:spcPct val="212000"/>
                        </a:lnSpc>
                      </a:pPr>
                      <a:r>
                        <a:rPr sz="850" b="1" dirty="0">
                          <a:solidFill>
                            <a:srgbClr val="3B8B92"/>
                          </a:solidFill>
                          <a:latin typeface="Arial"/>
                          <a:cs typeface="Arial"/>
                        </a:rPr>
                        <a:t>Biology,</a:t>
                      </a:r>
                      <a:r>
                        <a:rPr sz="850" b="1" spc="200" dirty="0">
                          <a:solidFill>
                            <a:srgbClr val="3B8B92"/>
                          </a:solidFill>
                          <a:latin typeface="Arial"/>
                          <a:cs typeface="Arial"/>
                        </a:rPr>
                        <a:t> </a:t>
                      </a:r>
                      <a:r>
                        <a:rPr sz="850" b="1" dirty="0">
                          <a:solidFill>
                            <a:srgbClr val="3B8B92"/>
                          </a:solidFill>
                          <a:latin typeface="Arial"/>
                          <a:cs typeface="Arial"/>
                        </a:rPr>
                        <a:t>College</a:t>
                      </a:r>
                      <a:r>
                        <a:rPr sz="850" b="1" spc="75" dirty="0">
                          <a:solidFill>
                            <a:srgbClr val="3B8B92"/>
                          </a:solidFill>
                          <a:latin typeface="Arial"/>
                          <a:cs typeface="Arial"/>
                        </a:rPr>
                        <a:t> </a:t>
                      </a:r>
                      <a:r>
                        <a:rPr sz="850" b="1" dirty="0">
                          <a:solidFill>
                            <a:srgbClr val="3B8B92"/>
                          </a:solidFill>
                          <a:latin typeface="Arial"/>
                          <a:cs typeface="Arial"/>
                        </a:rPr>
                        <a:t>of</a:t>
                      </a:r>
                      <a:r>
                        <a:rPr sz="850" b="1" spc="125" dirty="0">
                          <a:solidFill>
                            <a:srgbClr val="3B8B92"/>
                          </a:solidFill>
                          <a:latin typeface="Arial"/>
                          <a:cs typeface="Arial"/>
                        </a:rPr>
                        <a:t> </a:t>
                      </a:r>
                      <a:r>
                        <a:rPr sz="850" b="1" dirty="0">
                          <a:solidFill>
                            <a:srgbClr val="3B8B92"/>
                          </a:solidFill>
                          <a:latin typeface="Arial"/>
                          <a:cs typeface="Arial"/>
                        </a:rPr>
                        <a:t>Arts</a:t>
                      </a:r>
                      <a:r>
                        <a:rPr sz="850" b="1" spc="75" dirty="0">
                          <a:solidFill>
                            <a:srgbClr val="3B8B92"/>
                          </a:solidFill>
                          <a:latin typeface="Arial"/>
                          <a:cs typeface="Arial"/>
                        </a:rPr>
                        <a:t> </a:t>
                      </a:r>
                      <a:r>
                        <a:rPr sz="850" b="1" dirty="0">
                          <a:solidFill>
                            <a:srgbClr val="3B8B92"/>
                          </a:solidFill>
                          <a:latin typeface="Arial"/>
                          <a:cs typeface="Arial"/>
                        </a:rPr>
                        <a:t>and</a:t>
                      </a:r>
                      <a:r>
                        <a:rPr sz="850" b="1" spc="120" dirty="0">
                          <a:solidFill>
                            <a:srgbClr val="3B8B92"/>
                          </a:solidFill>
                          <a:latin typeface="Arial"/>
                          <a:cs typeface="Arial"/>
                        </a:rPr>
                        <a:t> </a:t>
                      </a:r>
                      <a:r>
                        <a:rPr sz="850" b="1" spc="-10" dirty="0">
                          <a:solidFill>
                            <a:srgbClr val="3B8B92"/>
                          </a:solidFill>
                          <a:latin typeface="Arial"/>
                          <a:cs typeface="Arial"/>
                        </a:rPr>
                        <a:t>Science </a:t>
                      </a:r>
                      <a:r>
                        <a:rPr sz="850" b="1" dirty="0">
                          <a:solidFill>
                            <a:srgbClr val="3B8B92"/>
                          </a:solidFill>
                          <a:latin typeface="Arial"/>
                          <a:cs typeface="Arial"/>
                        </a:rPr>
                        <a:t>Biology,</a:t>
                      </a:r>
                      <a:r>
                        <a:rPr sz="850" b="1" spc="200" dirty="0">
                          <a:solidFill>
                            <a:srgbClr val="3B8B92"/>
                          </a:solidFill>
                          <a:latin typeface="Arial"/>
                          <a:cs typeface="Arial"/>
                        </a:rPr>
                        <a:t> </a:t>
                      </a:r>
                      <a:r>
                        <a:rPr sz="850" b="1" dirty="0">
                          <a:solidFill>
                            <a:srgbClr val="3B8B92"/>
                          </a:solidFill>
                          <a:latin typeface="Arial"/>
                          <a:cs typeface="Arial"/>
                        </a:rPr>
                        <a:t>College</a:t>
                      </a:r>
                      <a:r>
                        <a:rPr sz="850" b="1" spc="75" dirty="0">
                          <a:solidFill>
                            <a:srgbClr val="3B8B92"/>
                          </a:solidFill>
                          <a:latin typeface="Arial"/>
                          <a:cs typeface="Arial"/>
                        </a:rPr>
                        <a:t> </a:t>
                      </a:r>
                      <a:r>
                        <a:rPr sz="850" b="1" dirty="0">
                          <a:solidFill>
                            <a:srgbClr val="3B8B92"/>
                          </a:solidFill>
                          <a:latin typeface="Arial"/>
                          <a:cs typeface="Arial"/>
                        </a:rPr>
                        <a:t>of</a:t>
                      </a:r>
                      <a:r>
                        <a:rPr sz="850" b="1" spc="125" dirty="0">
                          <a:solidFill>
                            <a:srgbClr val="3B8B92"/>
                          </a:solidFill>
                          <a:latin typeface="Arial"/>
                          <a:cs typeface="Arial"/>
                        </a:rPr>
                        <a:t> </a:t>
                      </a:r>
                      <a:r>
                        <a:rPr sz="850" b="1" dirty="0">
                          <a:solidFill>
                            <a:srgbClr val="3B8B92"/>
                          </a:solidFill>
                          <a:latin typeface="Arial"/>
                          <a:cs typeface="Arial"/>
                        </a:rPr>
                        <a:t>Arts</a:t>
                      </a:r>
                      <a:r>
                        <a:rPr sz="850" b="1" spc="75" dirty="0">
                          <a:solidFill>
                            <a:srgbClr val="3B8B92"/>
                          </a:solidFill>
                          <a:latin typeface="Arial"/>
                          <a:cs typeface="Arial"/>
                        </a:rPr>
                        <a:t> </a:t>
                      </a:r>
                      <a:r>
                        <a:rPr sz="850" b="1" dirty="0">
                          <a:solidFill>
                            <a:srgbClr val="3B8B92"/>
                          </a:solidFill>
                          <a:latin typeface="Arial"/>
                          <a:cs typeface="Arial"/>
                        </a:rPr>
                        <a:t>and</a:t>
                      </a:r>
                      <a:r>
                        <a:rPr sz="850" b="1" spc="120" dirty="0">
                          <a:solidFill>
                            <a:srgbClr val="3B8B92"/>
                          </a:solidFill>
                          <a:latin typeface="Arial"/>
                          <a:cs typeface="Arial"/>
                        </a:rPr>
                        <a:t> </a:t>
                      </a:r>
                      <a:r>
                        <a:rPr sz="850" b="1" spc="-10" dirty="0">
                          <a:solidFill>
                            <a:srgbClr val="3B8B92"/>
                          </a:solidFill>
                          <a:latin typeface="Arial"/>
                          <a:cs typeface="Arial"/>
                        </a:rPr>
                        <a:t>Science</a:t>
                      </a:r>
                      <a:endParaRPr sz="850">
                        <a:latin typeface="Arial"/>
                        <a:cs typeface="Arial"/>
                      </a:endParaRPr>
                    </a:p>
                  </a:txBody>
                  <a:tcPr marL="0" marR="0" marT="5080" marB="0">
                    <a:lnL w="12700">
                      <a:solidFill>
                        <a:srgbClr val="797979"/>
                      </a:solidFill>
                      <a:prstDash val="solid"/>
                    </a:lnL>
                    <a:lnR w="12700">
                      <a:solidFill>
                        <a:srgbClr val="797979"/>
                      </a:solidFill>
                      <a:prstDash val="solid"/>
                    </a:lnR>
                    <a:solidFill>
                      <a:srgbClr val="E3F3F4"/>
                    </a:solidFill>
                  </a:tcPr>
                </a:tc>
                <a:extLst>
                  <a:ext uri="{0D108BD9-81ED-4DB2-BD59-A6C34878D82A}">
                    <a16:rowId xmlns:a16="http://schemas.microsoft.com/office/drawing/2014/main" val="10003"/>
                  </a:ext>
                </a:extLst>
              </a:tr>
              <a:tr h="540385">
                <a:tc>
                  <a:txBody>
                    <a:bodyPr/>
                    <a:lstStyle/>
                    <a:p>
                      <a:pPr marL="60325">
                        <a:lnSpc>
                          <a:spcPct val="100000"/>
                        </a:lnSpc>
                        <a:spcBef>
                          <a:spcPts val="260"/>
                        </a:spcBef>
                      </a:pPr>
                      <a:r>
                        <a:rPr sz="1000" b="1" spc="-10" dirty="0">
                          <a:solidFill>
                            <a:srgbClr val="3B8B92"/>
                          </a:solidFill>
                          <a:latin typeface="Arial"/>
                          <a:cs typeface="Arial"/>
                        </a:rPr>
                        <a:t>1503:</a:t>
                      </a:r>
                      <a:endParaRPr sz="1000" dirty="0">
                        <a:latin typeface="Arial"/>
                        <a:cs typeface="Arial"/>
                      </a:endParaRPr>
                    </a:p>
                    <a:p>
                      <a:pPr marL="60325">
                        <a:lnSpc>
                          <a:spcPts val="1230"/>
                        </a:lnSpc>
                        <a:spcBef>
                          <a:spcPts val="25"/>
                        </a:spcBef>
                      </a:pPr>
                      <a:r>
                        <a:rPr sz="1000" b="1" dirty="0">
                          <a:solidFill>
                            <a:srgbClr val="3B8B92"/>
                          </a:solidFill>
                          <a:latin typeface="Arial"/>
                          <a:cs typeface="Arial"/>
                        </a:rPr>
                        <a:t>Evolution</a:t>
                      </a:r>
                      <a:r>
                        <a:rPr sz="1000" b="1" spc="-55" dirty="0">
                          <a:solidFill>
                            <a:srgbClr val="3B8B92"/>
                          </a:solidFill>
                          <a:latin typeface="Arial"/>
                          <a:cs typeface="Arial"/>
                        </a:rPr>
                        <a:t> </a:t>
                      </a:r>
                      <a:r>
                        <a:rPr sz="1000" b="1" spc="-50" dirty="0">
                          <a:solidFill>
                            <a:srgbClr val="3B8B92"/>
                          </a:solidFill>
                          <a:latin typeface="Arial"/>
                          <a:cs typeface="Arial"/>
                        </a:rPr>
                        <a:t>&amp;</a:t>
                      </a:r>
                      <a:endParaRPr sz="1000" dirty="0">
                        <a:latin typeface="Arial"/>
                        <a:cs typeface="Arial"/>
                      </a:endParaRPr>
                    </a:p>
                    <a:p>
                      <a:pPr marL="60325">
                        <a:lnSpc>
                          <a:spcPts val="1230"/>
                        </a:lnSpc>
                      </a:pPr>
                      <a:r>
                        <a:rPr sz="1000" b="1" spc="-10" dirty="0">
                          <a:solidFill>
                            <a:srgbClr val="3B8B92"/>
                          </a:solidFill>
                          <a:latin typeface="Arial"/>
                          <a:cs typeface="Arial"/>
                        </a:rPr>
                        <a:t>Ecology</a:t>
                      </a:r>
                      <a:endParaRPr sz="1000" dirty="0">
                        <a:latin typeface="Arial"/>
                        <a:cs typeface="Arial"/>
                      </a:endParaRPr>
                    </a:p>
                  </a:txBody>
                  <a:tcPr marL="0" marR="0" marT="3302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marL="60960">
                        <a:lnSpc>
                          <a:spcPct val="100000"/>
                        </a:lnSpc>
                        <a:spcBef>
                          <a:spcPts val="300"/>
                        </a:spcBef>
                      </a:pPr>
                      <a:r>
                        <a:rPr sz="850" b="1" dirty="0">
                          <a:solidFill>
                            <a:srgbClr val="3B8B92"/>
                          </a:solidFill>
                          <a:latin typeface="Arial"/>
                          <a:cs typeface="Arial"/>
                        </a:rPr>
                        <a:t>Robert</a:t>
                      </a:r>
                      <a:r>
                        <a:rPr sz="850" b="1" spc="120" dirty="0">
                          <a:solidFill>
                            <a:srgbClr val="3B8B92"/>
                          </a:solidFill>
                          <a:latin typeface="Arial"/>
                          <a:cs typeface="Arial"/>
                        </a:rPr>
                        <a:t> </a:t>
                      </a:r>
                      <a:r>
                        <a:rPr sz="850" b="1" spc="-10" dirty="0">
                          <a:solidFill>
                            <a:srgbClr val="3B8B92"/>
                          </a:solidFill>
                          <a:latin typeface="Arial"/>
                          <a:cs typeface="Arial"/>
                        </a:rPr>
                        <a:t>Clark</a:t>
                      </a:r>
                      <a:endParaRPr sz="850" dirty="0">
                        <a:latin typeface="Arial"/>
                        <a:cs typeface="Arial"/>
                      </a:endParaRPr>
                    </a:p>
                  </a:txBody>
                  <a:tcPr marL="0" marR="0" marT="3810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marL="62865">
                        <a:lnSpc>
                          <a:spcPct val="100000"/>
                        </a:lnSpc>
                        <a:spcBef>
                          <a:spcPts val="300"/>
                        </a:spcBef>
                      </a:pPr>
                      <a:r>
                        <a:rPr sz="850" b="1" dirty="0">
                          <a:solidFill>
                            <a:srgbClr val="3B8B92"/>
                          </a:solidFill>
                          <a:latin typeface="Arial"/>
                          <a:cs typeface="Arial"/>
                        </a:rPr>
                        <a:t>Global</a:t>
                      </a:r>
                      <a:r>
                        <a:rPr sz="850" b="1" spc="240" dirty="0">
                          <a:solidFill>
                            <a:srgbClr val="3B8B92"/>
                          </a:solidFill>
                          <a:latin typeface="Arial"/>
                          <a:cs typeface="Arial"/>
                        </a:rPr>
                        <a:t> </a:t>
                      </a:r>
                      <a:r>
                        <a:rPr sz="850" b="1" dirty="0">
                          <a:solidFill>
                            <a:srgbClr val="3B8B92"/>
                          </a:solidFill>
                          <a:latin typeface="Arial"/>
                          <a:cs typeface="Arial"/>
                        </a:rPr>
                        <a:t>Institute</a:t>
                      </a:r>
                      <a:r>
                        <a:rPr sz="850" b="1" spc="114" dirty="0">
                          <a:solidFill>
                            <a:srgbClr val="3B8B92"/>
                          </a:solidFill>
                          <a:latin typeface="Arial"/>
                          <a:cs typeface="Arial"/>
                        </a:rPr>
                        <a:t> </a:t>
                      </a:r>
                      <a:r>
                        <a:rPr sz="850" b="1" dirty="0">
                          <a:solidFill>
                            <a:srgbClr val="3B8B92"/>
                          </a:solidFill>
                          <a:latin typeface="Arial"/>
                          <a:cs typeface="Arial"/>
                        </a:rPr>
                        <a:t>for</a:t>
                      </a:r>
                      <a:r>
                        <a:rPr sz="850" b="1" spc="95" dirty="0">
                          <a:solidFill>
                            <a:srgbClr val="3B8B92"/>
                          </a:solidFill>
                          <a:latin typeface="Arial"/>
                          <a:cs typeface="Arial"/>
                        </a:rPr>
                        <a:t> </a:t>
                      </a:r>
                      <a:r>
                        <a:rPr sz="850" b="1" dirty="0">
                          <a:solidFill>
                            <a:srgbClr val="3B8B92"/>
                          </a:solidFill>
                          <a:latin typeface="Arial"/>
                          <a:cs typeface="Arial"/>
                        </a:rPr>
                        <a:t>Water</a:t>
                      </a:r>
                      <a:r>
                        <a:rPr sz="850" b="1" spc="95" dirty="0">
                          <a:solidFill>
                            <a:srgbClr val="3B8B92"/>
                          </a:solidFill>
                          <a:latin typeface="Arial"/>
                          <a:cs typeface="Arial"/>
                        </a:rPr>
                        <a:t> </a:t>
                      </a:r>
                      <a:r>
                        <a:rPr sz="850" b="1" spc="-10" dirty="0">
                          <a:solidFill>
                            <a:srgbClr val="3B8B92"/>
                          </a:solidFill>
                          <a:latin typeface="Arial"/>
                          <a:cs typeface="Arial"/>
                        </a:rPr>
                        <a:t>Security</a:t>
                      </a:r>
                      <a:endParaRPr sz="850" dirty="0">
                        <a:latin typeface="Arial"/>
                        <a:cs typeface="Arial"/>
                      </a:endParaRPr>
                    </a:p>
                  </a:txBody>
                  <a:tcPr marL="0" marR="0" marT="3810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pPr>
                      <a:endParaRPr sz="1000" dirty="0">
                        <a:latin typeface="Times New Roman"/>
                        <a:cs typeface="Times New Roman"/>
                      </a:endParaRPr>
                    </a:p>
                  </a:txBody>
                  <a:tcPr marL="0" marR="0" marT="0" marB="0">
                    <a:lnL w="12700">
                      <a:solidFill>
                        <a:srgbClr val="797979"/>
                      </a:solidFill>
                      <a:prstDash val="solid"/>
                    </a:lnL>
                    <a:lnR w="12700">
                      <a:solidFill>
                        <a:srgbClr val="797979"/>
                      </a:solidFill>
                      <a:prstDash val="solid"/>
                    </a:lnR>
                    <a:solidFill>
                      <a:srgbClr val="E3F3F4"/>
                    </a:solidFill>
                  </a:tcPr>
                </a:tc>
                <a:tc>
                  <a:txBody>
                    <a:bodyPr/>
                    <a:lstStyle/>
                    <a:p>
                      <a:pPr marL="60960">
                        <a:lnSpc>
                          <a:spcPct val="100000"/>
                        </a:lnSpc>
                        <a:spcBef>
                          <a:spcPts val="455"/>
                        </a:spcBef>
                      </a:pPr>
                      <a:r>
                        <a:rPr sz="900" b="1" spc="-10" dirty="0">
                          <a:solidFill>
                            <a:srgbClr val="3B8B92"/>
                          </a:solidFill>
                          <a:latin typeface="Arial"/>
                          <a:ea typeface="+mn-ea"/>
                          <a:cs typeface="Arial"/>
                        </a:rPr>
                        <a:t>John P Giesy</a:t>
                      </a:r>
                    </a:p>
                  </a:txBody>
                  <a:tcPr marL="0" marR="0" marT="57785" marB="0">
                    <a:lnL w="12700">
                      <a:solidFill>
                        <a:srgbClr val="797979"/>
                      </a:solidFill>
                      <a:prstDash val="solid"/>
                    </a:lnL>
                    <a:lnR w="12700">
                      <a:solidFill>
                        <a:srgbClr val="797979"/>
                      </a:solidFill>
                      <a:prstDash val="solid"/>
                    </a:lnR>
                    <a:solidFill>
                      <a:srgbClr val="E3F3F4"/>
                    </a:solidFill>
                  </a:tcPr>
                </a:tc>
                <a:tc>
                  <a:txBody>
                    <a:bodyPr/>
                    <a:lstStyle/>
                    <a:p>
                      <a:pPr marL="60960">
                        <a:lnSpc>
                          <a:spcPct val="100000"/>
                        </a:lnSpc>
                        <a:spcBef>
                          <a:spcPts val="455"/>
                        </a:spcBef>
                      </a:pPr>
                      <a:r>
                        <a:rPr sz="900" b="1" spc="-10" dirty="0">
                          <a:solidFill>
                            <a:srgbClr val="3B8B92"/>
                          </a:solidFill>
                          <a:latin typeface="Arial"/>
                          <a:ea typeface="+mn-ea"/>
                          <a:cs typeface="Arial"/>
                        </a:rPr>
                        <a:t>Veterinary Biomedical Sciences,</a:t>
                      </a:r>
                    </a:p>
                    <a:p>
                      <a:pPr marL="60960">
                        <a:lnSpc>
                          <a:spcPct val="100000"/>
                        </a:lnSpc>
                        <a:spcBef>
                          <a:spcPts val="25"/>
                        </a:spcBef>
                      </a:pPr>
                      <a:r>
                        <a:rPr sz="900" b="1" spc="-10" dirty="0">
                          <a:solidFill>
                            <a:srgbClr val="3B8B92"/>
                          </a:solidFill>
                          <a:latin typeface="Arial"/>
                          <a:ea typeface="+mn-ea"/>
                          <a:cs typeface="Arial"/>
                        </a:rPr>
                        <a:t>WCVM</a:t>
                      </a:r>
                    </a:p>
                  </a:txBody>
                  <a:tcPr marL="0" marR="0" marT="57785" marB="0">
                    <a:lnL w="12700">
                      <a:solidFill>
                        <a:srgbClr val="797979"/>
                      </a:solidFill>
                      <a:prstDash val="solid"/>
                    </a:lnL>
                    <a:lnR w="12700">
                      <a:solidFill>
                        <a:srgbClr val="797979"/>
                      </a:solidFill>
                      <a:prstDash val="solid"/>
                    </a:lnR>
                    <a:solidFill>
                      <a:srgbClr val="E3F3F4"/>
                    </a:solidFill>
                  </a:tcPr>
                </a:tc>
                <a:extLst>
                  <a:ext uri="{0D108BD9-81ED-4DB2-BD59-A6C34878D82A}">
                    <a16:rowId xmlns:a16="http://schemas.microsoft.com/office/drawing/2014/main" val="10004"/>
                  </a:ext>
                </a:extLst>
              </a:tr>
              <a:tr h="0">
                <a:tc rowSpan="3">
                  <a:txBody>
                    <a:bodyPr/>
                    <a:lstStyle/>
                    <a:p>
                      <a:pPr>
                        <a:lnSpc>
                          <a:spcPct val="100000"/>
                        </a:lnSpc>
                      </a:pPr>
                      <a:endParaRPr sz="1000" dirty="0">
                        <a:latin typeface="Times New Roman"/>
                        <a:cs typeface="Times New Roman"/>
                      </a:endParaRPr>
                    </a:p>
                    <a:p>
                      <a:pPr>
                        <a:lnSpc>
                          <a:spcPct val="100000"/>
                        </a:lnSpc>
                        <a:spcBef>
                          <a:spcPts val="25"/>
                        </a:spcBef>
                      </a:pPr>
                      <a:endParaRPr sz="1000" dirty="0">
                        <a:latin typeface="Times New Roman"/>
                        <a:cs typeface="Times New Roman"/>
                      </a:endParaRPr>
                    </a:p>
                    <a:p>
                      <a:pPr marL="60325">
                        <a:lnSpc>
                          <a:spcPct val="100000"/>
                        </a:lnSpc>
                      </a:pPr>
                      <a:r>
                        <a:rPr sz="1000" b="1" dirty="0">
                          <a:solidFill>
                            <a:srgbClr val="3B8B92"/>
                          </a:solidFill>
                          <a:latin typeface="Arial"/>
                          <a:cs typeface="Arial"/>
                        </a:rPr>
                        <a:t>1505:</a:t>
                      </a:r>
                      <a:r>
                        <a:rPr sz="1000" b="1" spc="-30" dirty="0">
                          <a:solidFill>
                            <a:srgbClr val="3B8B92"/>
                          </a:solidFill>
                          <a:latin typeface="Arial"/>
                          <a:cs typeface="Arial"/>
                        </a:rPr>
                        <a:t> </a:t>
                      </a:r>
                      <a:r>
                        <a:rPr sz="1000" b="1" spc="-10" dirty="0">
                          <a:solidFill>
                            <a:srgbClr val="3B8B92"/>
                          </a:solidFill>
                          <a:latin typeface="Arial"/>
                          <a:cs typeface="Arial"/>
                        </a:rPr>
                        <a:t>Physics</a:t>
                      </a:r>
                      <a:endParaRPr sz="1000" dirty="0">
                        <a:latin typeface="Arial"/>
                        <a:cs typeface="Arial"/>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rowSpan="3">
                  <a:txBody>
                    <a:bodyPr/>
                    <a:lstStyle/>
                    <a:p>
                      <a:pPr marL="60960">
                        <a:lnSpc>
                          <a:spcPct val="100000"/>
                        </a:lnSpc>
                        <a:spcBef>
                          <a:spcPts val="309"/>
                        </a:spcBef>
                      </a:pPr>
                      <a:r>
                        <a:rPr sz="850" b="1" dirty="0">
                          <a:solidFill>
                            <a:srgbClr val="3B8B92"/>
                          </a:solidFill>
                          <a:latin typeface="Arial"/>
                          <a:cs typeface="Arial"/>
                        </a:rPr>
                        <a:t>John</a:t>
                      </a:r>
                      <a:r>
                        <a:rPr sz="850" b="1" spc="120" dirty="0">
                          <a:solidFill>
                            <a:srgbClr val="3B8B92"/>
                          </a:solidFill>
                          <a:latin typeface="Arial"/>
                          <a:cs typeface="Arial"/>
                        </a:rPr>
                        <a:t> </a:t>
                      </a:r>
                      <a:r>
                        <a:rPr sz="850" b="1" spc="-25" dirty="0">
                          <a:solidFill>
                            <a:srgbClr val="3B8B92"/>
                          </a:solidFill>
                          <a:latin typeface="Arial"/>
                          <a:cs typeface="Arial"/>
                        </a:rPr>
                        <a:t>Tse</a:t>
                      </a:r>
                      <a:endParaRPr sz="850" dirty="0">
                        <a:latin typeface="Arial"/>
                        <a:cs typeface="Arial"/>
                      </a:endParaRPr>
                    </a:p>
                    <a:p>
                      <a:pPr>
                        <a:lnSpc>
                          <a:spcPct val="100000"/>
                        </a:lnSpc>
                        <a:spcBef>
                          <a:spcPts val="45"/>
                        </a:spcBef>
                      </a:pPr>
                      <a:endParaRPr sz="950" dirty="0">
                        <a:latin typeface="Times New Roman"/>
                        <a:cs typeface="Times New Roman"/>
                      </a:endParaRPr>
                    </a:p>
                    <a:p>
                      <a:pPr marL="60960">
                        <a:lnSpc>
                          <a:spcPct val="100000"/>
                        </a:lnSpc>
                        <a:spcBef>
                          <a:spcPts val="5"/>
                        </a:spcBef>
                      </a:pPr>
                      <a:r>
                        <a:rPr sz="850" b="1" dirty="0">
                          <a:solidFill>
                            <a:srgbClr val="3B8B92"/>
                          </a:solidFill>
                          <a:latin typeface="Arial"/>
                          <a:cs typeface="Arial"/>
                        </a:rPr>
                        <a:t>Alexander</a:t>
                      </a:r>
                      <a:r>
                        <a:rPr sz="850" b="1" spc="175" dirty="0">
                          <a:solidFill>
                            <a:srgbClr val="3B8B92"/>
                          </a:solidFill>
                          <a:latin typeface="Arial"/>
                          <a:cs typeface="Arial"/>
                        </a:rPr>
                        <a:t> </a:t>
                      </a:r>
                      <a:r>
                        <a:rPr sz="850" b="1" spc="55" dirty="0">
                          <a:solidFill>
                            <a:srgbClr val="3B8B92"/>
                          </a:solidFill>
                          <a:latin typeface="Arial"/>
                          <a:cs typeface="Arial"/>
                        </a:rPr>
                        <a:t>M</a:t>
                      </a:r>
                      <a:r>
                        <a:rPr lang="en-CA" sz="850" b="1" spc="55" dirty="0">
                          <a:solidFill>
                            <a:srgbClr val="3B8B92"/>
                          </a:solidFill>
                          <a:latin typeface="Arial"/>
                          <a:cs typeface="Arial"/>
                        </a:rPr>
                        <a:t>o</a:t>
                      </a:r>
                      <a:r>
                        <a:rPr sz="850" b="1" spc="55" dirty="0">
                          <a:solidFill>
                            <a:srgbClr val="3B8B92"/>
                          </a:solidFill>
                          <a:latin typeface="Arial"/>
                          <a:cs typeface="Arial"/>
                        </a:rPr>
                        <a:t>ew</a:t>
                      </a:r>
                      <a:r>
                        <a:rPr sz="850" b="1" spc="-25" dirty="0">
                          <a:solidFill>
                            <a:srgbClr val="3B8B92"/>
                          </a:solidFill>
                          <a:latin typeface="Arial"/>
                          <a:cs typeface="Arial"/>
                        </a:rPr>
                        <a:t>es</a:t>
                      </a:r>
                      <a:endParaRPr sz="850" dirty="0">
                        <a:latin typeface="Arial"/>
                        <a:cs typeface="Arial"/>
                      </a:endParaRPr>
                    </a:p>
                    <a:p>
                      <a:pPr>
                        <a:lnSpc>
                          <a:spcPct val="100000"/>
                        </a:lnSpc>
                        <a:spcBef>
                          <a:spcPts val="50"/>
                        </a:spcBef>
                      </a:pPr>
                      <a:endParaRPr sz="950" dirty="0">
                        <a:latin typeface="Times New Roman"/>
                        <a:cs typeface="Times New Roman"/>
                      </a:endParaRPr>
                    </a:p>
                    <a:p>
                      <a:pPr marL="60960">
                        <a:lnSpc>
                          <a:spcPct val="100000"/>
                        </a:lnSpc>
                      </a:pPr>
                      <a:r>
                        <a:rPr sz="850" b="1" dirty="0">
                          <a:solidFill>
                            <a:srgbClr val="3B8B92"/>
                          </a:solidFill>
                          <a:latin typeface="Arial"/>
                          <a:cs typeface="Arial"/>
                        </a:rPr>
                        <a:t>Andrei</a:t>
                      </a:r>
                      <a:r>
                        <a:rPr sz="850" b="1" spc="409" dirty="0">
                          <a:solidFill>
                            <a:srgbClr val="3B8B92"/>
                          </a:solidFill>
                          <a:latin typeface="Arial"/>
                          <a:cs typeface="Arial"/>
                        </a:rPr>
                        <a:t> </a:t>
                      </a:r>
                      <a:r>
                        <a:rPr sz="850" b="1" spc="-10" dirty="0">
                          <a:solidFill>
                            <a:srgbClr val="3B8B92"/>
                          </a:solidFill>
                          <a:latin typeface="Arial"/>
                          <a:cs typeface="Arial"/>
                        </a:rPr>
                        <a:t>Smolyakov</a:t>
                      </a:r>
                      <a:endParaRPr sz="850" dirty="0">
                        <a:latin typeface="Arial"/>
                        <a:cs typeface="Arial"/>
                      </a:endParaRPr>
                    </a:p>
                  </a:txBody>
                  <a:tcPr marL="0" marR="0" marT="39369"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rowSpan="3">
                  <a:txBody>
                    <a:bodyPr/>
                    <a:lstStyle/>
                    <a:p>
                      <a:pPr marL="62865">
                        <a:lnSpc>
                          <a:spcPct val="100000"/>
                        </a:lnSpc>
                        <a:spcBef>
                          <a:spcPts val="309"/>
                        </a:spcBef>
                      </a:pPr>
                      <a:r>
                        <a:rPr sz="850" b="1" dirty="0">
                          <a:solidFill>
                            <a:srgbClr val="3B8B92"/>
                          </a:solidFill>
                          <a:latin typeface="Arial"/>
                          <a:cs typeface="Arial"/>
                        </a:rPr>
                        <a:t>Physics</a:t>
                      </a:r>
                      <a:r>
                        <a:rPr sz="850" b="1" spc="180" dirty="0">
                          <a:solidFill>
                            <a:srgbClr val="3B8B92"/>
                          </a:solidFill>
                          <a:latin typeface="Arial"/>
                          <a:cs typeface="Arial"/>
                        </a:rPr>
                        <a:t> </a:t>
                      </a:r>
                      <a:r>
                        <a:rPr sz="850" b="1" dirty="0">
                          <a:solidFill>
                            <a:srgbClr val="3B8B92"/>
                          </a:solidFill>
                          <a:latin typeface="Arial"/>
                          <a:cs typeface="Arial"/>
                        </a:rPr>
                        <a:t>&amp;</a:t>
                      </a:r>
                      <a:r>
                        <a:rPr sz="850" b="1" spc="110" dirty="0">
                          <a:solidFill>
                            <a:srgbClr val="3B8B92"/>
                          </a:solidFill>
                          <a:latin typeface="Arial"/>
                          <a:cs typeface="Arial"/>
                        </a:rPr>
                        <a:t> </a:t>
                      </a:r>
                      <a:r>
                        <a:rPr sz="850" b="1" dirty="0">
                          <a:solidFill>
                            <a:srgbClr val="3B8B92"/>
                          </a:solidFill>
                          <a:latin typeface="Arial"/>
                          <a:cs typeface="Arial"/>
                        </a:rPr>
                        <a:t>Engg.</a:t>
                      </a:r>
                      <a:r>
                        <a:rPr sz="850" b="1" spc="195" dirty="0">
                          <a:solidFill>
                            <a:srgbClr val="3B8B92"/>
                          </a:solidFill>
                          <a:latin typeface="Arial"/>
                          <a:cs typeface="Arial"/>
                        </a:rPr>
                        <a:t> </a:t>
                      </a:r>
                      <a:r>
                        <a:rPr sz="850" b="1" dirty="0">
                          <a:solidFill>
                            <a:srgbClr val="3B8B92"/>
                          </a:solidFill>
                          <a:latin typeface="Arial"/>
                          <a:cs typeface="Arial"/>
                        </a:rPr>
                        <a:t>Physics,</a:t>
                      </a:r>
                      <a:r>
                        <a:rPr sz="850" b="1" spc="95" dirty="0">
                          <a:solidFill>
                            <a:srgbClr val="3B8B92"/>
                          </a:solidFill>
                          <a:latin typeface="Arial"/>
                          <a:cs typeface="Arial"/>
                        </a:rPr>
                        <a:t> </a:t>
                      </a:r>
                      <a:r>
                        <a:rPr sz="850" b="1" dirty="0">
                          <a:solidFill>
                            <a:srgbClr val="3B8B92"/>
                          </a:solidFill>
                          <a:latin typeface="Arial"/>
                          <a:cs typeface="Arial"/>
                        </a:rPr>
                        <a:t>Arts</a:t>
                      </a:r>
                      <a:r>
                        <a:rPr sz="850" b="1" spc="75" dirty="0">
                          <a:solidFill>
                            <a:srgbClr val="3B8B92"/>
                          </a:solidFill>
                          <a:latin typeface="Arial"/>
                          <a:cs typeface="Arial"/>
                        </a:rPr>
                        <a:t> </a:t>
                      </a:r>
                      <a:r>
                        <a:rPr sz="850" b="1" spc="-25" dirty="0">
                          <a:solidFill>
                            <a:srgbClr val="3B8B92"/>
                          </a:solidFill>
                          <a:latin typeface="Arial"/>
                          <a:cs typeface="Arial"/>
                        </a:rPr>
                        <a:t>and</a:t>
                      </a:r>
                      <a:endParaRPr sz="850">
                        <a:latin typeface="Arial"/>
                        <a:cs typeface="Arial"/>
                      </a:endParaRPr>
                    </a:p>
                    <a:p>
                      <a:pPr marL="62865">
                        <a:lnSpc>
                          <a:spcPct val="100000"/>
                        </a:lnSpc>
                        <a:spcBef>
                          <a:spcPts val="20"/>
                        </a:spcBef>
                      </a:pPr>
                      <a:r>
                        <a:rPr sz="850" b="1" spc="-10" dirty="0">
                          <a:solidFill>
                            <a:srgbClr val="3B8B92"/>
                          </a:solidFill>
                          <a:latin typeface="Arial"/>
                          <a:cs typeface="Arial"/>
                        </a:rPr>
                        <a:t>Science</a:t>
                      </a:r>
                      <a:endParaRPr sz="850">
                        <a:latin typeface="Arial"/>
                        <a:cs typeface="Arial"/>
                      </a:endParaRPr>
                    </a:p>
                    <a:p>
                      <a:pPr marL="62865">
                        <a:lnSpc>
                          <a:spcPct val="100000"/>
                        </a:lnSpc>
                        <a:spcBef>
                          <a:spcPts val="100"/>
                        </a:spcBef>
                      </a:pPr>
                      <a:r>
                        <a:rPr sz="850" b="1" dirty="0">
                          <a:solidFill>
                            <a:srgbClr val="3B8B92"/>
                          </a:solidFill>
                          <a:latin typeface="Arial"/>
                          <a:cs typeface="Arial"/>
                        </a:rPr>
                        <a:t>Physics</a:t>
                      </a:r>
                      <a:r>
                        <a:rPr sz="850" b="1" spc="180" dirty="0">
                          <a:solidFill>
                            <a:srgbClr val="3B8B92"/>
                          </a:solidFill>
                          <a:latin typeface="Arial"/>
                          <a:cs typeface="Arial"/>
                        </a:rPr>
                        <a:t> </a:t>
                      </a:r>
                      <a:r>
                        <a:rPr sz="850" b="1" dirty="0">
                          <a:solidFill>
                            <a:srgbClr val="3B8B92"/>
                          </a:solidFill>
                          <a:latin typeface="Arial"/>
                          <a:cs typeface="Arial"/>
                        </a:rPr>
                        <a:t>&amp;</a:t>
                      </a:r>
                      <a:r>
                        <a:rPr sz="850" b="1" spc="110" dirty="0">
                          <a:solidFill>
                            <a:srgbClr val="3B8B92"/>
                          </a:solidFill>
                          <a:latin typeface="Arial"/>
                          <a:cs typeface="Arial"/>
                        </a:rPr>
                        <a:t> </a:t>
                      </a:r>
                      <a:r>
                        <a:rPr sz="850" b="1" dirty="0">
                          <a:solidFill>
                            <a:srgbClr val="3B8B92"/>
                          </a:solidFill>
                          <a:latin typeface="Arial"/>
                          <a:cs typeface="Arial"/>
                        </a:rPr>
                        <a:t>Engg.</a:t>
                      </a:r>
                      <a:r>
                        <a:rPr sz="850" b="1" spc="195" dirty="0">
                          <a:solidFill>
                            <a:srgbClr val="3B8B92"/>
                          </a:solidFill>
                          <a:latin typeface="Arial"/>
                          <a:cs typeface="Arial"/>
                        </a:rPr>
                        <a:t> </a:t>
                      </a:r>
                      <a:r>
                        <a:rPr sz="850" b="1" dirty="0">
                          <a:solidFill>
                            <a:srgbClr val="3B8B92"/>
                          </a:solidFill>
                          <a:latin typeface="Arial"/>
                          <a:cs typeface="Arial"/>
                        </a:rPr>
                        <a:t>Physics,</a:t>
                      </a:r>
                      <a:r>
                        <a:rPr sz="850" b="1" spc="95" dirty="0">
                          <a:solidFill>
                            <a:srgbClr val="3B8B92"/>
                          </a:solidFill>
                          <a:latin typeface="Arial"/>
                          <a:cs typeface="Arial"/>
                        </a:rPr>
                        <a:t> </a:t>
                      </a:r>
                      <a:r>
                        <a:rPr sz="850" b="1" dirty="0">
                          <a:solidFill>
                            <a:srgbClr val="3B8B92"/>
                          </a:solidFill>
                          <a:latin typeface="Arial"/>
                          <a:cs typeface="Arial"/>
                        </a:rPr>
                        <a:t>Arts</a:t>
                      </a:r>
                      <a:r>
                        <a:rPr sz="850" b="1" spc="75" dirty="0">
                          <a:solidFill>
                            <a:srgbClr val="3B8B92"/>
                          </a:solidFill>
                          <a:latin typeface="Arial"/>
                          <a:cs typeface="Arial"/>
                        </a:rPr>
                        <a:t> </a:t>
                      </a:r>
                      <a:r>
                        <a:rPr sz="850" b="1" spc="-25" dirty="0">
                          <a:solidFill>
                            <a:srgbClr val="3B8B92"/>
                          </a:solidFill>
                          <a:latin typeface="Arial"/>
                          <a:cs typeface="Arial"/>
                        </a:rPr>
                        <a:t>and</a:t>
                      </a:r>
                      <a:endParaRPr sz="850">
                        <a:latin typeface="Arial"/>
                        <a:cs typeface="Arial"/>
                      </a:endParaRPr>
                    </a:p>
                    <a:p>
                      <a:pPr marL="62865">
                        <a:lnSpc>
                          <a:spcPct val="100000"/>
                        </a:lnSpc>
                        <a:spcBef>
                          <a:spcPts val="20"/>
                        </a:spcBef>
                      </a:pPr>
                      <a:r>
                        <a:rPr sz="850" b="1" spc="-10" dirty="0">
                          <a:solidFill>
                            <a:srgbClr val="3B8B92"/>
                          </a:solidFill>
                          <a:latin typeface="Arial"/>
                          <a:cs typeface="Arial"/>
                        </a:rPr>
                        <a:t>Science</a:t>
                      </a:r>
                      <a:endParaRPr sz="850">
                        <a:latin typeface="Arial"/>
                        <a:cs typeface="Arial"/>
                      </a:endParaRPr>
                    </a:p>
                    <a:p>
                      <a:pPr marL="62865">
                        <a:lnSpc>
                          <a:spcPct val="100000"/>
                        </a:lnSpc>
                        <a:spcBef>
                          <a:spcPts val="105"/>
                        </a:spcBef>
                      </a:pPr>
                      <a:r>
                        <a:rPr sz="850" b="1" dirty="0">
                          <a:solidFill>
                            <a:srgbClr val="3B8B92"/>
                          </a:solidFill>
                          <a:latin typeface="Arial"/>
                          <a:cs typeface="Arial"/>
                        </a:rPr>
                        <a:t>Physics</a:t>
                      </a:r>
                      <a:r>
                        <a:rPr sz="850" b="1" spc="175" dirty="0">
                          <a:solidFill>
                            <a:srgbClr val="3B8B92"/>
                          </a:solidFill>
                          <a:latin typeface="Arial"/>
                          <a:cs typeface="Arial"/>
                        </a:rPr>
                        <a:t> </a:t>
                      </a:r>
                      <a:r>
                        <a:rPr sz="850" b="1" dirty="0">
                          <a:solidFill>
                            <a:srgbClr val="3B8B92"/>
                          </a:solidFill>
                          <a:latin typeface="Arial"/>
                          <a:cs typeface="Arial"/>
                        </a:rPr>
                        <a:t>&amp;</a:t>
                      </a:r>
                      <a:r>
                        <a:rPr sz="850" b="1" spc="95" dirty="0">
                          <a:solidFill>
                            <a:srgbClr val="3B8B92"/>
                          </a:solidFill>
                          <a:latin typeface="Arial"/>
                          <a:cs typeface="Arial"/>
                        </a:rPr>
                        <a:t> </a:t>
                      </a:r>
                      <a:r>
                        <a:rPr sz="850" b="1" dirty="0">
                          <a:solidFill>
                            <a:srgbClr val="3B8B92"/>
                          </a:solidFill>
                          <a:latin typeface="Arial"/>
                          <a:cs typeface="Arial"/>
                        </a:rPr>
                        <a:t>Engg.</a:t>
                      </a:r>
                      <a:r>
                        <a:rPr sz="850" b="1" spc="185" dirty="0">
                          <a:solidFill>
                            <a:srgbClr val="3B8B92"/>
                          </a:solidFill>
                          <a:latin typeface="Arial"/>
                          <a:cs typeface="Arial"/>
                        </a:rPr>
                        <a:t> </a:t>
                      </a:r>
                      <a:r>
                        <a:rPr sz="850" b="1" dirty="0">
                          <a:solidFill>
                            <a:srgbClr val="3B8B92"/>
                          </a:solidFill>
                          <a:latin typeface="Arial"/>
                          <a:cs typeface="Arial"/>
                        </a:rPr>
                        <a:t>Physics,</a:t>
                      </a:r>
                      <a:r>
                        <a:rPr sz="850" b="1" spc="85" dirty="0">
                          <a:solidFill>
                            <a:srgbClr val="3B8B92"/>
                          </a:solidFill>
                          <a:latin typeface="Arial"/>
                          <a:cs typeface="Arial"/>
                        </a:rPr>
                        <a:t> </a:t>
                      </a:r>
                      <a:r>
                        <a:rPr sz="850" b="1" dirty="0">
                          <a:solidFill>
                            <a:srgbClr val="3B8B92"/>
                          </a:solidFill>
                          <a:latin typeface="Arial"/>
                          <a:cs typeface="Arial"/>
                        </a:rPr>
                        <a:t>Arts</a:t>
                      </a:r>
                      <a:r>
                        <a:rPr sz="850" b="1" spc="70" dirty="0">
                          <a:solidFill>
                            <a:srgbClr val="3B8B92"/>
                          </a:solidFill>
                          <a:latin typeface="Arial"/>
                          <a:cs typeface="Arial"/>
                        </a:rPr>
                        <a:t> </a:t>
                      </a:r>
                      <a:r>
                        <a:rPr sz="850" b="1" spc="-25" dirty="0">
                          <a:solidFill>
                            <a:srgbClr val="3B8B92"/>
                          </a:solidFill>
                          <a:latin typeface="Arial"/>
                          <a:cs typeface="Arial"/>
                        </a:rPr>
                        <a:t>and</a:t>
                      </a:r>
                      <a:endParaRPr sz="850">
                        <a:latin typeface="Arial"/>
                        <a:cs typeface="Arial"/>
                      </a:endParaRPr>
                    </a:p>
                    <a:p>
                      <a:pPr marL="62865">
                        <a:lnSpc>
                          <a:spcPct val="100000"/>
                        </a:lnSpc>
                        <a:spcBef>
                          <a:spcPts val="20"/>
                        </a:spcBef>
                      </a:pPr>
                      <a:r>
                        <a:rPr sz="850" b="1" spc="-10" dirty="0">
                          <a:solidFill>
                            <a:srgbClr val="3B8B92"/>
                          </a:solidFill>
                          <a:latin typeface="Arial"/>
                          <a:cs typeface="Arial"/>
                        </a:rPr>
                        <a:t>Science</a:t>
                      </a:r>
                      <a:endParaRPr sz="850">
                        <a:latin typeface="Arial"/>
                        <a:cs typeface="Arial"/>
                      </a:endParaRPr>
                    </a:p>
                  </a:txBody>
                  <a:tcPr marL="0" marR="0" marT="39369"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a:txBody>
                    <a:bodyPr/>
                    <a:lstStyle/>
                    <a:p>
                      <a:pPr>
                        <a:lnSpc>
                          <a:spcPct val="100000"/>
                        </a:lnSpc>
                      </a:pPr>
                      <a:endParaRPr sz="1000" dirty="0">
                        <a:latin typeface="Times New Roman"/>
                        <a:cs typeface="Times New Roman"/>
                      </a:endParaRPr>
                    </a:p>
                  </a:txBody>
                  <a:tcPr marL="0" marR="0" marT="0" marB="0">
                    <a:lnL w="12700">
                      <a:solidFill>
                        <a:srgbClr val="797979"/>
                      </a:solidFill>
                      <a:prstDash val="solid"/>
                    </a:lnL>
                    <a:lnR w="12700">
                      <a:solidFill>
                        <a:srgbClr val="797979"/>
                      </a:solidFill>
                      <a:prstDash val="solid"/>
                    </a:lnR>
                    <a:lnB w="12700">
                      <a:solidFill>
                        <a:srgbClr val="797979"/>
                      </a:solidFill>
                      <a:prstDash val="solid"/>
                    </a:lnB>
                    <a:solidFill>
                      <a:srgbClr val="E3F3F4"/>
                    </a:solidFill>
                  </a:tcPr>
                </a:tc>
                <a:tc>
                  <a:txBody>
                    <a:bodyPr/>
                    <a:lstStyle/>
                    <a:p>
                      <a:pPr>
                        <a:lnSpc>
                          <a:spcPct val="100000"/>
                        </a:lnSpc>
                      </a:pPr>
                      <a:endParaRPr sz="900">
                        <a:latin typeface="Times New Roman"/>
                        <a:cs typeface="Times New Roman"/>
                      </a:endParaRPr>
                    </a:p>
                  </a:txBody>
                  <a:tcPr marL="0" marR="0" marT="0" marB="0">
                    <a:lnL w="12700">
                      <a:solidFill>
                        <a:srgbClr val="797979"/>
                      </a:solidFill>
                      <a:prstDash val="solid"/>
                    </a:lnL>
                    <a:lnR w="12700">
                      <a:solidFill>
                        <a:srgbClr val="797979"/>
                      </a:solidFill>
                      <a:prstDash val="solid"/>
                    </a:lnR>
                    <a:lnB w="12700">
                      <a:solidFill>
                        <a:srgbClr val="797979"/>
                      </a:solidFill>
                      <a:prstDash val="solid"/>
                    </a:lnB>
                    <a:solidFill>
                      <a:srgbClr val="E3F3F4"/>
                    </a:solidFill>
                  </a:tcPr>
                </a:tc>
                <a:tc>
                  <a:txBody>
                    <a:bodyPr/>
                    <a:lstStyle/>
                    <a:p>
                      <a:pPr>
                        <a:lnSpc>
                          <a:spcPct val="100000"/>
                        </a:lnSpc>
                      </a:pPr>
                      <a:endParaRPr sz="900">
                        <a:latin typeface="Times New Roman"/>
                        <a:cs typeface="Times New Roman"/>
                      </a:endParaRPr>
                    </a:p>
                  </a:txBody>
                  <a:tcPr marL="0" marR="0" marT="0" marB="0">
                    <a:lnL w="12700">
                      <a:solidFill>
                        <a:srgbClr val="797979"/>
                      </a:solidFill>
                      <a:prstDash val="solid"/>
                    </a:lnL>
                    <a:lnR w="12700">
                      <a:solidFill>
                        <a:srgbClr val="797979"/>
                      </a:solidFill>
                      <a:prstDash val="solid"/>
                    </a:lnR>
                    <a:lnB w="12700">
                      <a:solidFill>
                        <a:srgbClr val="797979"/>
                      </a:solidFill>
                      <a:prstDash val="solid"/>
                    </a:lnB>
                    <a:solidFill>
                      <a:srgbClr val="E3F3F4"/>
                    </a:solidFill>
                  </a:tcPr>
                </a:tc>
                <a:extLst>
                  <a:ext uri="{0D108BD9-81ED-4DB2-BD59-A6C34878D82A}">
                    <a16:rowId xmlns:a16="http://schemas.microsoft.com/office/drawing/2014/main" val="10005"/>
                  </a:ext>
                </a:extLst>
              </a:tr>
              <a:tr h="373380">
                <a:tc vMerge="1">
                  <a:txBody>
                    <a:bodyPr/>
                    <a:lstStyle/>
                    <a:p>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vMerge="1">
                  <a:txBody>
                    <a:bodyPr/>
                    <a:lstStyle/>
                    <a:p>
                      <a:endParaRPr/>
                    </a:p>
                  </a:txBody>
                  <a:tcPr marL="0" marR="0" marT="39369"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vMerge="1">
                  <a:txBody>
                    <a:bodyPr/>
                    <a:lstStyle/>
                    <a:p>
                      <a:endParaRPr/>
                    </a:p>
                  </a:txBody>
                  <a:tcPr marL="0" marR="0" marT="39369"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a:txBody>
                    <a:bodyPr/>
                    <a:lstStyle/>
                    <a:p>
                      <a:pPr marL="58419">
                        <a:lnSpc>
                          <a:spcPct val="100000"/>
                        </a:lnSpc>
                        <a:spcBef>
                          <a:spcPts val="245"/>
                        </a:spcBef>
                      </a:pPr>
                      <a:r>
                        <a:rPr sz="1000" b="1" spc="-10" dirty="0">
                          <a:solidFill>
                            <a:srgbClr val="3B8B92"/>
                          </a:solidFill>
                          <a:latin typeface="Arial"/>
                          <a:cs typeface="Arial"/>
                        </a:rPr>
                        <a:t>1504:</a:t>
                      </a:r>
                      <a:endParaRPr sz="1000" dirty="0">
                        <a:latin typeface="Arial"/>
                        <a:cs typeface="Arial"/>
                      </a:endParaRPr>
                    </a:p>
                    <a:p>
                      <a:pPr marL="58419">
                        <a:lnSpc>
                          <a:spcPct val="100000"/>
                        </a:lnSpc>
                        <a:spcBef>
                          <a:spcPts val="25"/>
                        </a:spcBef>
                      </a:pPr>
                      <a:r>
                        <a:rPr sz="1000" b="1" spc="-10" dirty="0">
                          <a:solidFill>
                            <a:srgbClr val="3B8B92"/>
                          </a:solidFill>
                          <a:latin typeface="Arial"/>
                          <a:cs typeface="Arial"/>
                        </a:rPr>
                        <a:t>Chemistry</a:t>
                      </a:r>
                      <a:endParaRPr sz="1000" dirty="0">
                        <a:latin typeface="Arial"/>
                        <a:cs typeface="Arial"/>
                      </a:endParaRPr>
                    </a:p>
                  </a:txBody>
                  <a:tcPr marL="0" marR="0" marT="311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marL="59690">
                        <a:lnSpc>
                          <a:spcPct val="100000"/>
                        </a:lnSpc>
                        <a:spcBef>
                          <a:spcPts val="285"/>
                        </a:spcBef>
                      </a:pPr>
                      <a:r>
                        <a:rPr sz="850" b="1" dirty="0">
                          <a:solidFill>
                            <a:srgbClr val="3B8B92"/>
                          </a:solidFill>
                          <a:latin typeface="Arial"/>
                          <a:cs typeface="Arial"/>
                        </a:rPr>
                        <a:t>David</a:t>
                      </a:r>
                      <a:r>
                        <a:rPr sz="850" b="1" spc="155" dirty="0">
                          <a:solidFill>
                            <a:srgbClr val="3B8B92"/>
                          </a:solidFill>
                          <a:latin typeface="Arial"/>
                          <a:cs typeface="Arial"/>
                        </a:rPr>
                        <a:t> </a:t>
                      </a:r>
                      <a:r>
                        <a:rPr sz="850" b="1" spc="-10" dirty="0">
                          <a:solidFill>
                            <a:srgbClr val="3B8B92"/>
                          </a:solidFill>
                          <a:latin typeface="Arial"/>
                          <a:cs typeface="Arial"/>
                        </a:rPr>
                        <a:t>Palmer</a:t>
                      </a:r>
                      <a:endParaRPr lang="en-US" sz="850" b="1" spc="-10" dirty="0">
                        <a:solidFill>
                          <a:srgbClr val="3B8B92"/>
                        </a:solidFill>
                        <a:latin typeface="Arial"/>
                        <a:cs typeface="Arial"/>
                      </a:endParaRPr>
                    </a:p>
                    <a:p>
                      <a:pPr marL="59690">
                        <a:lnSpc>
                          <a:spcPct val="100000"/>
                        </a:lnSpc>
                        <a:spcBef>
                          <a:spcPts val="285"/>
                        </a:spcBef>
                      </a:pPr>
                      <a:r>
                        <a:rPr lang="en-US" sz="850" b="1" spc="-10" dirty="0">
                          <a:solidFill>
                            <a:srgbClr val="3B8B92"/>
                          </a:solidFill>
                          <a:latin typeface="Arial"/>
                          <a:cs typeface="Arial"/>
                        </a:rPr>
                        <a:t>Robert Scott</a:t>
                      </a:r>
                      <a:endParaRPr sz="850" dirty="0">
                        <a:latin typeface="Arial"/>
                        <a:cs typeface="Arial"/>
                      </a:endParaRPr>
                    </a:p>
                  </a:txBody>
                  <a:tcPr marL="0" marR="0" marT="3619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marL="60960" marR="382905">
                        <a:lnSpc>
                          <a:spcPct val="102299"/>
                        </a:lnSpc>
                        <a:spcBef>
                          <a:spcPts val="260"/>
                        </a:spcBef>
                      </a:pPr>
                      <a:r>
                        <a:rPr sz="850" b="1" dirty="0">
                          <a:solidFill>
                            <a:srgbClr val="3B8B92"/>
                          </a:solidFill>
                          <a:latin typeface="Arial"/>
                          <a:cs typeface="Arial"/>
                        </a:rPr>
                        <a:t>Chemistry,</a:t>
                      </a:r>
                      <a:r>
                        <a:rPr sz="850" b="1" spc="65" dirty="0">
                          <a:solidFill>
                            <a:srgbClr val="3B8B92"/>
                          </a:solidFill>
                          <a:latin typeface="Arial"/>
                          <a:cs typeface="Arial"/>
                        </a:rPr>
                        <a:t> </a:t>
                      </a:r>
                      <a:r>
                        <a:rPr sz="850" b="1" spc="140" dirty="0">
                          <a:solidFill>
                            <a:srgbClr val="3B8B92"/>
                          </a:solidFill>
                          <a:latin typeface="Arial"/>
                          <a:cs typeface="Arial"/>
                        </a:rPr>
                        <a:t> </a:t>
                      </a:r>
                      <a:r>
                        <a:rPr sz="850" b="1" dirty="0">
                          <a:solidFill>
                            <a:srgbClr val="3B8B92"/>
                          </a:solidFill>
                          <a:latin typeface="Arial"/>
                          <a:cs typeface="Arial"/>
                        </a:rPr>
                        <a:t>Arts</a:t>
                      </a:r>
                      <a:r>
                        <a:rPr sz="850" b="1" spc="220" dirty="0">
                          <a:solidFill>
                            <a:srgbClr val="3B8B92"/>
                          </a:solidFill>
                          <a:latin typeface="Arial"/>
                          <a:cs typeface="Arial"/>
                        </a:rPr>
                        <a:t> </a:t>
                      </a:r>
                      <a:r>
                        <a:rPr sz="850" b="1" spc="-25" dirty="0">
                          <a:solidFill>
                            <a:srgbClr val="3B8B92"/>
                          </a:solidFill>
                          <a:latin typeface="Arial"/>
                          <a:cs typeface="Arial"/>
                        </a:rPr>
                        <a:t>and </a:t>
                      </a:r>
                      <a:r>
                        <a:rPr sz="850" b="1" spc="-10" dirty="0">
                          <a:solidFill>
                            <a:srgbClr val="3B8B92"/>
                          </a:solidFill>
                          <a:latin typeface="Arial"/>
                          <a:cs typeface="Arial"/>
                        </a:rPr>
                        <a:t>Science</a:t>
                      </a:r>
                      <a:endParaRPr lang="en-US" sz="850" b="1" spc="-10" dirty="0">
                        <a:solidFill>
                          <a:srgbClr val="3B8B92"/>
                        </a:solidFill>
                        <a:latin typeface="Arial"/>
                        <a:cs typeface="Arial"/>
                      </a:endParaRPr>
                    </a:p>
                    <a:p>
                      <a:pPr marL="60960" marR="382905" lvl="0" indent="0" defTabSz="914400" eaLnBrk="1" fontAlgn="auto" latinLnBrk="0" hangingPunct="1">
                        <a:lnSpc>
                          <a:spcPct val="102299"/>
                        </a:lnSpc>
                        <a:spcBef>
                          <a:spcPts val="260"/>
                        </a:spcBef>
                        <a:spcAft>
                          <a:spcPts val="0"/>
                        </a:spcAft>
                        <a:buClrTx/>
                        <a:buSzTx/>
                        <a:buFontTx/>
                        <a:buNone/>
                        <a:tabLst/>
                        <a:defRPr/>
                      </a:pPr>
                      <a:r>
                        <a:rPr lang="en-GB" sz="850" b="1" dirty="0">
                          <a:solidFill>
                            <a:srgbClr val="3B8B92"/>
                          </a:solidFill>
                          <a:latin typeface="Arial"/>
                          <a:cs typeface="Arial"/>
                        </a:rPr>
                        <a:t>Chemistry,</a:t>
                      </a:r>
                      <a:r>
                        <a:rPr lang="en-GB" sz="850" b="1" spc="65" dirty="0">
                          <a:solidFill>
                            <a:srgbClr val="3B8B92"/>
                          </a:solidFill>
                          <a:latin typeface="Arial"/>
                          <a:cs typeface="Arial"/>
                        </a:rPr>
                        <a:t> </a:t>
                      </a:r>
                      <a:r>
                        <a:rPr lang="en-GB" sz="850" b="1" spc="140" dirty="0">
                          <a:solidFill>
                            <a:srgbClr val="3B8B92"/>
                          </a:solidFill>
                          <a:latin typeface="Arial"/>
                          <a:cs typeface="Arial"/>
                        </a:rPr>
                        <a:t> </a:t>
                      </a:r>
                      <a:r>
                        <a:rPr lang="en-GB" sz="850" b="1" dirty="0">
                          <a:solidFill>
                            <a:srgbClr val="3B8B92"/>
                          </a:solidFill>
                          <a:latin typeface="Arial"/>
                          <a:cs typeface="Arial"/>
                        </a:rPr>
                        <a:t>Arts</a:t>
                      </a:r>
                      <a:r>
                        <a:rPr lang="en-GB" sz="850" b="1" spc="220" dirty="0">
                          <a:solidFill>
                            <a:srgbClr val="3B8B92"/>
                          </a:solidFill>
                          <a:latin typeface="Arial"/>
                          <a:cs typeface="Arial"/>
                        </a:rPr>
                        <a:t> </a:t>
                      </a:r>
                      <a:r>
                        <a:rPr lang="en-GB" sz="850" b="1" spc="-25" dirty="0">
                          <a:solidFill>
                            <a:srgbClr val="3B8B92"/>
                          </a:solidFill>
                          <a:latin typeface="Arial"/>
                          <a:cs typeface="Arial"/>
                        </a:rPr>
                        <a:t>and </a:t>
                      </a:r>
                      <a:r>
                        <a:rPr lang="en-GB" sz="850" b="1" spc="-10" dirty="0">
                          <a:solidFill>
                            <a:srgbClr val="3B8B92"/>
                          </a:solidFill>
                          <a:latin typeface="Arial"/>
                          <a:cs typeface="Arial"/>
                        </a:rPr>
                        <a:t>Science</a:t>
                      </a:r>
                      <a:endParaRPr lang="en-GB" sz="850" dirty="0">
                        <a:latin typeface="Arial"/>
                        <a:cs typeface="Arial"/>
                      </a:endParaRPr>
                    </a:p>
                    <a:p>
                      <a:pPr marL="60960" marR="382905">
                        <a:lnSpc>
                          <a:spcPct val="102299"/>
                        </a:lnSpc>
                        <a:spcBef>
                          <a:spcPts val="260"/>
                        </a:spcBef>
                      </a:pPr>
                      <a:endParaRPr sz="850" dirty="0">
                        <a:latin typeface="Arial"/>
                        <a:cs typeface="Arial"/>
                      </a:endParaRPr>
                    </a:p>
                  </a:txBody>
                  <a:tcPr marL="0" marR="0" marT="3302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6"/>
                  </a:ext>
                </a:extLst>
              </a:tr>
              <a:tr h="203200">
                <a:tc vMerge="1">
                  <a:txBody>
                    <a:bodyPr/>
                    <a:lstStyle/>
                    <a:p>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vMerge="1">
                  <a:txBody>
                    <a:bodyPr/>
                    <a:lstStyle/>
                    <a:p>
                      <a:endParaRPr/>
                    </a:p>
                  </a:txBody>
                  <a:tcPr marL="0" marR="0" marT="39369"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vMerge="1">
                  <a:txBody>
                    <a:bodyPr/>
                    <a:lstStyle/>
                    <a:p>
                      <a:endParaRPr/>
                    </a:p>
                  </a:txBody>
                  <a:tcPr marL="0" marR="0" marT="39369"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rowSpan="2">
                  <a:txBody>
                    <a:bodyPr/>
                    <a:lstStyle/>
                    <a:p>
                      <a:pPr>
                        <a:lnSpc>
                          <a:spcPct val="100000"/>
                        </a:lnSpc>
                        <a:spcBef>
                          <a:spcPts val="20"/>
                        </a:spcBef>
                      </a:pPr>
                      <a:endParaRPr sz="1000" dirty="0">
                        <a:latin typeface="Times New Roman"/>
                        <a:cs typeface="Times New Roman"/>
                      </a:endParaRPr>
                    </a:p>
                    <a:p>
                      <a:pPr marL="58419">
                        <a:lnSpc>
                          <a:spcPct val="100000"/>
                        </a:lnSpc>
                      </a:pPr>
                      <a:r>
                        <a:rPr sz="1000" b="1" spc="-10" dirty="0">
                          <a:solidFill>
                            <a:srgbClr val="3B8B92"/>
                          </a:solidFill>
                          <a:latin typeface="Arial"/>
                          <a:cs typeface="Arial"/>
                        </a:rPr>
                        <a:t>1506:</a:t>
                      </a:r>
                      <a:endParaRPr sz="1000" dirty="0">
                        <a:latin typeface="Arial"/>
                        <a:cs typeface="Arial"/>
                      </a:endParaRPr>
                    </a:p>
                    <a:p>
                      <a:pPr marL="58419">
                        <a:lnSpc>
                          <a:spcPct val="100000"/>
                        </a:lnSpc>
                        <a:spcBef>
                          <a:spcPts val="25"/>
                        </a:spcBef>
                      </a:pPr>
                      <a:r>
                        <a:rPr sz="1000" b="1" spc="-10" dirty="0">
                          <a:solidFill>
                            <a:srgbClr val="3B8B92"/>
                          </a:solidFill>
                          <a:latin typeface="Arial"/>
                          <a:cs typeface="Arial"/>
                        </a:rPr>
                        <a:t>Geosciences</a:t>
                      </a:r>
                      <a:endParaRPr sz="1000" dirty="0">
                        <a:latin typeface="Arial"/>
                        <a:cs typeface="Arial"/>
                      </a:endParaRPr>
                    </a:p>
                  </a:txBody>
                  <a:tcPr marL="0" marR="0" marT="254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rowSpan="2">
                  <a:txBody>
                    <a:bodyPr/>
                    <a:lstStyle/>
                    <a:p>
                      <a:pPr marL="59690" marR="0" lvl="0" indent="0" algn="l" defTabSz="914400" rtl="0" eaLnBrk="1" fontAlgn="auto" latinLnBrk="0" hangingPunct="1">
                        <a:lnSpc>
                          <a:spcPct val="100000"/>
                        </a:lnSpc>
                        <a:spcBef>
                          <a:spcPts val="285"/>
                        </a:spcBef>
                        <a:spcAft>
                          <a:spcPts val="0"/>
                        </a:spcAft>
                        <a:buClrTx/>
                        <a:buSzTx/>
                        <a:buFontTx/>
                        <a:buNone/>
                        <a:tabLst/>
                        <a:defRPr/>
                      </a:pPr>
                      <a:r>
                        <a:rPr lang="en-GB" sz="850" b="1" spc="-10" dirty="0">
                          <a:solidFill>
                            <a:srgbClr val="3B8B92"/>
                          </a:solidFill>
                          <a:latin typeface="Arial"/>
                          <a:ea typeface="+mn-ea"/>
                          <a:cs typeface="Arial"/>
                        </a:rPr>
                        <a:t>Cherie Westbrook</a:t>
                      </a:r>
                      <a:endParaRPr lang="en-US" sz="850" b="1" spc="-10" dirty="0">
                        <a:solidFill>
                          <a:srgbClr val="3B8B92"/>
                        </a:solidFill>
                        <a:latin typeface="Arial"/>
                        <a:ea typeface="+mn-ea"/>
                        <a:cs typeface="Arial"/>
                      </a:endParaRPr>
                    </a:p>
                    <a:p>
                      <a:pPr marL="59690">
                        <a:lnSpc>
                          <a:spcPct val="100000"/>
                        </a:lnSpc>
                        <a:spcBef>
                          <a:spcPts val="285"/>
                        </a:spcBef>
                      </a:pPr>
                      <a:endParaRPr lang="en-US" sz="850" b="1" dirty="0">
                        <a:solidFill>
                          <a:srgbClr val="3B8B92"/>
                        </a:solidFill>
                        <a:latin typeface="Arial"/>
                        <a:cs typeface="Arial"/>
                      </a:endParaRPr>
                    </a:p>
                    <a:p>
                      <a:pPr marL="59690">
                        <a:lnSpc>
                          <a:spcPct val="100000"/>
                        </a:lnSpc>
                        <a:spcBef>
                          <a:spcPts val="285"/>
                        </a:spcBef>
                      </a:pPr>
                      <a:r>
                        <a:rPr sz="850" b="1" dirty="0">
                          <a:solidFill>
                            <a:srgbClr val="3B8B92"/>
                          </a:solidFill>
                          <a:latin typeface="Arial"/>
                          <a:cs typeface="Arial"/>
                        </a:rPr>
                        <a:t>Adam</a:t>
                      </a:r>
                      <a:r>
                        <a:rPr sz="850" b="1" spc="100" dirty="0">
                          <a:solidFill>
                            <a:srgbClr val="3B8B92"/>
                          </a:solidFill>
                          <a:latin typeface="Arial"/>
                          <a:cs typeface="Arial"/>
                        </a:rPr>
                        <a:t> </a:t>
                      </a:r>
                      <a:r>
                        <a:rPr sz="850" b="1" spc="-10" dirty="0">
                          <a:solidFill>
                            <a:srgbClr val="3B8B92"/>
                          </a:solidFill>
                          <a:latin typeface="Arial"/>
                          <a:cs typeface="Arial"/>
                        </a:rPr>
                        <a:t>Bourassa</a:t>
                      </a:r>
                      <a:endParaRPr sz="850" dirty="0">
                        <a:latin typeface="Arial"/>
                        <a:cs typeface="Arial"/>
                      </a:endParaRPr>
                    </a:p>
                    <a:p>
                      <a:pPr>
                        <a:lnSpc>
                          <a:spcPct val="100000"/>
                        </a:lnSpc>
                        <a:spcBef>
                          <a:spcPts val="50"/>
                        </a:spcBef>
                      </a:pPr>
                      <a:endParaRPr sz="950" dirty="0">
                        <a:latin typeface="Times New Roman"/>
                        <a:cs typeface="Times New Roman"/>
                      </a:endParaRPr>
                    </a:p>
                    <a:p>
                      <a:pPr marL="59690">
                        <a:lnSpc>
                          <a:spcPct val="100000"/>
                        </a:lnSpc>
                        <a:spcBef>
                          <a:spcPts val="5"/>
                        </a:spcBef>
                      </a:pPr>
                      <a:r>
                        <a:rPr sz="850" b="1" dirty="0">
                          <a:solidFill>
                            <a:srgbClr val="3B8B92"/>
                          </a:solidFill>
                          <a:latin typeface="Arial"/>
                          <a:cs typeface="Arial"/>
                        </a:rPr>
                        <a:t>Yuanming</a:t>
                      </a:r>
                      <a:r>
                        <a:rPr sz="850" b="1" spc="175" dirty="0">
                          <a:solidFill>
                            <a:srgbClr val="3B8B92"/>
                          </a:solidFill>
                          <a:latin typeface="Arial"/>
                          <a:cs typeface="Arial"/>
                        </a:rPr>
                        <a:t> </a:t>
                      </a:r>
                      <a:r>
                        <a:rPr sz="850" b="1" spc="-25" dirty="0">
                          <a:solidFill>
                            <a:srgbClr val="3B8B92"/>
                          </a:solidFill>
                          <a:latin typeface="Arial"/>
                          <a:cs typeface="Arial"/>
                        </a:rPr>
                        <a:t>Pan</a:t>
                      </a:r>
                      <a:endParaRPr sz="850" dirty="0">
                        <a:latin typeface="Arial"/>
                        <a:cs typeface="Arial"/>
                      </a:endParaRPr>
                    </a:p>
                    <a:p>
                      <a:pPr>
                        <a:lnSpc>
                          <a:spcPct val="100000"/>
                        </a:lnSpc>
                        <a:spcBef>
                          <a:spcPts val="50"/>
                        </a:spcBef>
                      </a:pPr>
                      <a:endParaRPr sz="950" dirty="0">
                        <a:latin typeface="Times New Roman"/>
                        <a:cs typeface="Times New Roman"/>
                      </a:endParaRPr>
                    </a:p>
                    <a:p>
                      <a:pPr marL="59690">
                        <a:lnSpc>
                          <a:spcPct val="100000"/>
                        </a:lnSpc>
                      </a:pPr>
                      <a:r>
                        <a:rPr sz="850" b="1" dirty="0">
                          <a:solidFill>
                            <a:srgbClr val="3B8B92"/>
                          </a:solidFill>
                          <a:latin typeface="Arial"/>
                          <a:cs typeface="Arial"/>
                        </a:rPr>
                        <a:t>Steven</a:t>
                      </a:r>
                      <a:r>
                        <a:rPr sz="850" b="1" spc="160" dirty="0">
                          <a:solidFill>
                            <a:srgbClr val="3B8B92"/>
                          </a:solidFill>
                          <a:latin typeface="Arial"/>
                          <a:cs typeface="Arial"/>
                        </a:rPr>
                        <a:t> </a:t>
                      </a:r>
                      <a:r>
                        <a:rPr sz="850" b="1" spc="-10" dirty="0">
                          <a:solidFill>
                            <a:srgbClr val="3B8B92"/>
                          </a:solidFill>
                          <a:latin typeface="Arial"/>
                          <a:cs typeface="Arial"/>
                        </a:rPr>
                        <a:t>Siciliano</a:t>
                      </a:r>
                      <a:endParaRPr sz="850" dirty="0">
                        <a:latin typeface="Arial"/>
                        <a:cs typeface="Arial"/>
                      </a:endParaRPr>
                    </a:p>
                  </a:txBody>
                  <a:tcPr marL="0" marR="0" marT="3619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rowSpan="2">
                  <a:txBody>
                    <a:bodyPr/>
                    <a:lstStyle/>
                    <a:p>
                      <a:pPr marL="60960">
                        <a:lnSpc>
                          <a:spcPct val="100000"/>
                        </a:lnSpc>
                        <a:spcBef>
                          <a:spcPts val="285"/>
                        </a:spcBef>
                      </a:pPr>
                      <a:r>
                        <a:rPr lang="en-US" sz="850" b="1" dirty="0">
                          <a:solidFill>
                            <a:srgbClr val="3B8B92"/>
                          </a:solidFill>
                          <a:latin typeface="Arial"/>
                          <a:cs typeface="Arial"/>
                        </a:rPr>
                        <a:t>Geography &amp; Planning, Arts &amp; Science</a:t>
                      </a:r>
                    </a:p>
                    <a:p>
                      <a:pPr marL="60960">
                        <a:lnSpc>
                          <a:spcPct val="100000"/>
                        </a:lnSpc>
                        <a:spcBef>
                          <a:spcPts val="285"/>
                        </a:spcBef>
                      </a:pPr>
                      <a:r>
                        <a:rPr sz="850" b="1" dirty="0">
                          <a:solidFill>
                            <a:srgbClr val="3B8B92"/>
                          </a:solidFill>
                          <a:latin typeface="Arial"/>
                          <a:cs typeface="Arial"/>
                        </a:rPr>
                        <a:t>Physics</a:t>
                      </a:r>
                      <a:r>
                        <a:rPr sz="850" b="1" spc="180" dirty="0">
                          <a:solidFill>
                            <a:srgbClr val="3B8B92"/>
                          </a:solidFill>
                          <a:latin typeface="Arial"/>
                          <a:cs typeface="Arial"/>
                        </a:rPr>
                        <a:t> </a:t>
                      </a:r>
                      <a:r>
                        <a:rPr sz="850" b="1" dirty="0">
                          <a:solidFill>
                            <a:srgbClr val="3B8B92"/>
                          </a:solidFill>
                          <a:latin typeface="Arial"/>
                          <a:cs typeface="Arial"/>
                        </a:rPr>
                        <a:t>&amp;</a:t>
                      </a:r>
                      <a:r>
                        <a:rPr sz="850" b="1" spc="105" dirty="0">
                          <a:solidFill>
                            <a:srgbClr val="3B8B92"/>
                          </a:solidFill>
                          <a:latin typeface="Arial"/>
                          <a:cs typeface="Arial"/>
                        </a:rPr>
                        <a:t> </a:t>
                      </a:r>
                      <a:r>
                        <a:rPr sz="850" b="1" dirty="0">
                          <a:solidFill>
                            <a:srgbClr val="3B8B92"/>
                          </a:solidFill>
                          <a:latin typeface="Arial"/>
                          <a:cs typeface="Arial"/>
                        </a:rPr>
                        <a:t>Engg.</a:t>
                      </a:r>
                      <a:r>
                        <a:rPr sz="850" b="1" spc="195" dirty="0">
                          <a:solidFill>
                            <a:srgbClr val="3B8B92"/>
                          </a:solidFill>
                          <a:latin typeface="Arial"/>
                          <a:cs typeface="Arial"/>
                        </a:rPr>
                        <a:t> </a:t>
                      </a:r>
                      <a:r>
                        <a:rPr sz="850" b="1" dirty="0">
                          <a:solidFill>
                            <a:srgbClr val="3B8B92"/>
                          </a:solidFill>
                          <a:latin typeface="Arial"/>
                          <a:cs typeface="Arial"/>
                        </a:rPr>
                        <a:t>Physics,</a:t>
                      </a:r>
                      <a:r>
                        <a:rPr sz="850" b="1" spc="60" dirty="0">
                          <a:solidFill>
                            <a:srgbClr val="3B8B92"/>
                          </a:solidFill>
                          <a:latin typeface="Arial"/>
                          <a:cs typeface="Arial"/>
                        </a:rPr>
                        <a:t> </a:t>
                      </a:r>
                      <a:r>
                        <a:rPr sz="850" b="1" dirty="0">
                          <a:solidFill>
                            <a:srgbClr val="3B8B92"/>
                          </a:solidFill>
                          <a:latin typeface="Arial"/>
                          <a:cs typeface="Arial"/>
                        </a:rPr>
                        <a:t>Arts</a:t>
                      </a:r>
                      <a:r>
                        <a:rPr sz="850" b="1" spc="85" dirty="0">
                          <a:solidFill>
                            <a:srgbClr val="3B8B92"/>
                          </a:solidFill>
                          <a:latin typeface="Arial"/>
                          <a:cs typeface="Arial"/>
                        </a:rPr>
                        <a:t> </a:t>
                      </a:r>
                      <a:r>
                        <a:rPr sz="850" b="1" spc="-25" dirty="0">
                          <a:solidFill>
                            <a:srgbClr val="3B8B92"/>
                          </a:solidFill>
                          <a:latin typeface="Arial"/>
                          <a:cs typeface="Arial"/>
                        </a:rPr>
                        <a:t>and</a:t>
                      </a:r>
                      <a:endParaRPr sz="850" dirty="0">
                        <a:latin typeface="Arial"/>
                        <a:cs typeface="Arial"/>
                      </a:endParaRPr>
                    </a:p>
                    <a:p>
                      <a:pPr marL="60960">
                        <a:lnSpc>
                          <a:spcPct val="100000"/>
                        </a:lnSpc>
                        <a:spcBef>
                          <a:spcPts val="25"/>
                        </a:spcBef>
                      </a:pPr>
                      <a:r>
                        <a:rPr sz="850" b="1" spc="-10" dirty="0">
                          <a:solidFill>
                            <a:srgbClr val="3B8B92"/>
                          </a:solidFill>
                          <a:latin typeface="Arial"/>
                          <a:cs typeface="Arial"/>
                        </a:rPr>
                        <a:t>Science</a:t>
                      </a:r>
                      <a:endParaRPr sz="850" dirty="0">
                        <a:latin typeface="Arial"/>
                        <a:cs typeface="Arial"/>
                      </a:endParaRPr>
                    </a:p>
                    <a:p>
                      <a:pPr marL="60960">
                        <a:lnSpc>
                          <a:spcPct val="100000"/>
                        </a:lnSpc>
                        <a:spcBef>
                          <a:spcPts val="100"/>
                        </a:spcBef>
                      </a:pPr>
                      <a:r>
                        <a:rPr sz="850" b="1" dirty="0">
                          <a:solidFill>
                            <a:srgbClr val="3B8B92"/>
                          </a:solidFill>
                          <a:latin typeface="Arial"/>
                          <a:cs typeface="Arial"/>
                        </a:rPr>
                        <a:t>Geological</a:t>
                      </a:r>
                      <a:r>
                        <a:rPr sz="850" b="1" spc="320" dirty="0">
                          <a:solidFill>
                            <a:srgbClr val="3B8B92"/>
                          </a:solidFill>
                          <a:latin typeface="Arial"/>
                          <a:cs typeface="Arial"/>
                        </a:rPr>
                        <a:t> </a:t>
                      </a:r>
                      <a:r>
                        <a:rPr sz="850" b="1" dirty="0">
                          <a:solidFill>
                            <a:srgbClr val="3B8B92"/>
                          </a:solidFill>
                          <a:latin typeface="Arial"/>
                          <a:cs typeface="Arial"/>
                        </a:rPr>
                        <a:t>Sciences,</a:t>
                      </a:r>
                      <a:r>
                        <a:rPr sz="850" b="1" spc="35" dirty="0">
                          <a:solidFill>
                            <a:srgbClr val="3B8B92"/>
                          </a:solidFill>
                          <a:latin typeface="Arial"/>
                          <a:cs typeface="Arial"/>
                        </a:rPr>
                        <a:t> </a:t>
                      </a:r>
                      <a:r>
                        <a:rPr sz="850" b="1" dirty="0">
                          <a:solidFill>
                            <a:srgbClr val="3B8B92"/>
                          </a:solidFill>
                          <a:latin typeface="Arial"/>
                          <a:cs typeface="Arial"/>
                        </a:rPr>
                        <a:t>Arts</a:t>
                      </a:r>
                      <a:r>
                        <a:rPr sz="850" b="1" spc="170" dirty="0">
                          <a:solidFill>
                            <a:srgbClr val="3B8B92"/>
                          </a:solidFill>
                          <a:latin typeface="Arial"/>
                          <a:cs typeface="Arial"/>
                        </a:rPr>
                        <a:t> </a:t>
                      </a:r>
                      <a:r>
                        <a:rPr sz="850" b="1" spc="-25" dirty="0">
                          <a:solidFill>
                            <a:srgbClr val="3B8B92"/>
                          </a:solidFill>
                          <a:latin typeface="Arial"/>
                          <a:cs typeface="Arial"/>
                        </a:rPr>
                        <a:t>and</a:t>
                      </a:r>
                      <a:endParaRPr sz="850" dirty="0">
                        <a:latin typeface="Arial"/>
                        <a:cs typeface="Arial"/>
                      </a:endParaRPr>
                    </a:p>
                    <a:p>
                      <a:pPr marL="60960">
                        <a:lnSpc>
                          <a:spcPct val="100000"/>
                        </a:lnSpc>
                        <a:spcBef>
                          <a:spcPts val="20"/>
                        </a:spcBef>
                      </a:pPr>
                      <a:r>
                        <a:rPr sz="850" b="1" spc="-10" dirty="0">
                          <a:solidFill>
                            <a:srgbClr val="3B8B92"/>
                          </a:solidFill>
                          <a:latin typeface="Arial"/>
                          <a:cs typeface="Arial"/>
                        </a:rPr>
                        <a:t>Science</a:t>
                      </a:r>
                      <a:endParaRPr sz="850" dirty="0">
                        <a:latin typeface="Arial"/>
                        <a:cs typeface="Arial"/>
                      </a:endParaRPr>
                    </a:p>
                    <a:p>
                      <a:pPr marL="60960">
                        <a:lnSpc>
                          <a:spcPct val="100000"/>
                        </a:lnSpc>
                        <a:spcBef>
                          <a:spcPts val="105"/>
                        </a:spcBef>
                      </a:pPr>
                      <a:r>
                        <a:rPr sz="850" b="1" dirty="0">
                          <a:solidFill>
                            <a:srgbClr val="3B8B92"/>
                          </a:solidFill>
                          <a:latin typeface="Arial"/>
                          <a:cs typeface="Arial"/>
                        </a:rPr>
                        <a:t>Soil</a:t>
                      </a:r>
                      <a:r>
                        <a:rPr sz="850" b="1" spc="275" dirty="0">
                          <a:solidFill>
                            <a:srgbClr val="3B8B92"/>
                          </a:solidFill>
                          <a:latin typeface="Arial"/>
                          <a:cs typeface="Arial"/>
                        </a:rPr>
                        <a:t> </a:t>
                      </a:r>
                      <a:r>
                        <a:rPr sz="850" b="1" dirty="0">
                          <a:solidFill>
                            <a:srgbClr val="3B8B92"/>
                          </a:solidFill>
                          <a:latin typeface="Arial"/>
                          <a:cs typeface="Arial"/>
                        </a:rPr>
                        <a:t>Sciences,</a:t>
                      </a:r>
                      <a:r>
                        <a:rPr sz="850" b="1" spc="35" dirty="0">
                          <a:solidFill>
                            <a:srgbClr val="3B8B92"/>
                          </a:solidFill>
                          <a:latin typeface="Arial"/>
                          <a:cs typeface="Arial"/>
                        </a:rPr>
                        <a:t> </a:t>
                      </a:r>
                      <a:r>
                        <a:rPr sz="850" b="1" spc="-20" dirty="0">
                          <a:solidFill>
                            <a:srgbClr val="3B8B92"/>
                          </a:solidFill>
                          <a:latin typeface="Arial"/>
                          <a:cs typeface="Arial"/>
                        </a:rPr>
                        <a:t>AgBio</a:t>
                      </a:r>
                      <a:endParaRPr sz="850" dirty="0">
                        <a:latin typeface="Arial"/>
                        <a:cs typeface="Arial"/>
                      </a:endParaRPr>
                    </a:p>
                  </a:txBody>
                  <a:tcPr marL="0" marR="0" marT="3619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extLst>
                  <a:ext uri="{0D108BD9-81ED-4DB2-BD59-A6C34878D82A}">
                    <a16:rowId xmlns:a16="http://schemas.microsoft.com/office/drawing/2014/main" val="10007"/>
                  </a:ext>
                </a:extLst>
              </a:tr>
              <a:tr h="564515">
                <a:tc rowSpan="2">
                  <a:txBody>
                    <a:bodyPr/>
                    <a:lstStyle/>
                    <a:p>
                      <a:pPr>
                        <a:lnSpc>
                          <a:spcPct val="100000"/>
                        </a:lnSpc>
                        <a:spcBef>
                          <a:spcPts val="45"/>
                        </a:spcBef>
                      </a:pPr>
                      <a:endParaRPr sz="1000" dirty="0">
                        <a:latin typeface="Times New Roman"/>
                        <a:cs typeface="Times New Roman"/>
                      </a:endParaRPr>
                    </a:p>
                    <a:p>
                      <a:pPr marL="60325">
                        <a:lnSpc>
                          <a:spcPct val="100000"/>
                        </a:lnSpc>
                        <a:spcBef>
                          <a:spcPts val="5"/>
                        </a:spcBef>
                      </a:pPr>
                      <a:r>
                        <a:rPr sz="1000" b="1" spc="-10" dirty="0">
                          <a:solidFill>
                            <a:srgbClr val="3B8B92"/>
                          </a:solidFill>
                          <a:latin typeface="Arial"/>
                          <a:cs typeface="Arial"/>
                        </a:rPr>
                        <a:t>1507:</a:t>
                      </a:r>
                      <a:endParaRPr sz="1000" dirty="0">
                        <a:latin typeface="Arial"/>
                        <a:cs typeface="Arial"/>
                      </a:endParaRPr>
                    </a:p>
                    <a:p>
                      <a:pPr marL="60325">
                        <a:lnSpc>
                          <a:spcPts val="1230"/>
                        </a:lnSpc>
                        <a:spcBef>
                          <a:spcPts val="20"/>
                        </a:spcBef>
                      </a:pPr>
                      <a:r>
                        <a:rPr sz="1000" b="1" spc="-10" dirty="0">
                          <a:solidFill>
                            <a:srgbClr val="3B8B92"/>
                          </a:solidFill>
                          <a:latin typeface="Arial"/>
                          <a:cs typeface="Arial"/>
                        </a:rPr>
                        <a:t>Computer</a:t>
                      </a:r>
                      <a:endParaRPr sz="1000" dirty="0">
                        <a:latin typeface="Arial"/>
                        <a:cs typeface="Arial"/>
                      </a:endParaRPr>
                    </a:p>
                    <a:p>
                      <a:pPr marL="60325">
                        <a:lnSpc>
                          <a:spcPts val="1230"/>
                        </a:lnSpc>
                      </a:pPr>
                      <a:r>
                        <a:rPr sz="1000" b="1" spc="-10" dirty="0">
                          <a:solidFill>
                            <a:srgbClr val="3B8B92"/>
                          </a:solidFill>
                          <a:latin typeface="Arial"/>
                          <a:cs typeface="Arial"/>
                        </a:rPr>
                        <a:t>Science</a:t>
                      </a:r>
                      <a:endParaRPr sz="1000" dirty="0">
                        <a:latin typeface="Arial"/>
                        <a:cs typeface="Arial"/>
                      </a:endParaRPr>
                    </a:p>
                  </a:txBody>
                  <a:tcPr marL="0" marR="0" marT="57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rowSpan="2">
                  <a:txBody>
                    <a:bodyPr/>
                    <a:lstStyle/>
                    <a:p>
                      <a:pPr marL="60960">
                        <a:lnSpc>
                          <a:spcPct val="100000"/>
                        </a:lnSpc>
                        <a:spcBef>
                          <a:spcPts val="320"/>
                        </a:spcBef>
                      </a:pPr>
                      <a:r>
                        <a:rPr sz="850" b="1" dirty="0">
                          <a:solidFill>
                            <a:srgbClr val="3B8B92"/>
                          </a:solidFill>
                          <a:latin typeface="Arial"/>
                          <a:cs typeface="Arial"/>
                        </a:rPr>
                        <a:t>Chanchal</a:t>
                      </a:r>
                      <a:r>
                        <a:rPr sz="850" b="1" spc="225" dirty="0">
                          <a:solidFill>
                            <a:srgbClr val="3B8B92"/>
                          </a:solidFill>
                          <a:latin typeface="Arial"/>
                          <a:cs typeface="Arial"/>
                        </a:rPr>
                        <a:t> </a:t>
                      </a:r>
                      <a:r>
                        <a:rPr sz="850" b="1" spc="-25" dirty="0">
                          <a:solidFill>
                            <a:srgbClr val="3B8B92"/>
                          </a:solidFill>
                          <a:latin typeface="Arial"/>
                          <a:cs typeface="Arial"/>
                        </a:rPr>
                        <a:t>Roy</a:t>
                      </a:r>
                      <a:endParaRPr sz="950" dirty="0">
                        <a:latin typeface="Times New Roman"/>
                        <a:cs typeface="Times New Roman"/>
                      </a:endParaRPr>
                    </a:p>
                    <a:p>
                      <a:pPr marL="60960">
                        <a:lnSpc>
                          <a:spcPct val="100000"/>
                        </a:lnSpc>
                      </a:pPr>
                      <a:r>
                        <a:rPr sz="850" b="1" dirty="0">
                          <a:solidFill>
                            <a:srgbClr val="3B8B92"/>
                          </a:solidFill>
                          <a:latin typeface="Arial"/>
                          <a:cs typeface="Arial"/>
                        </a:rPr>
                        <a:t>Julita</a:t>
                      </a:r>
                      <a:r>
                        <a:rPr sz="850" b="1" spc="95" dirty="0">
                          <a:solidFill>
                            <a:srgbClr val="3B8B92"/>
                          </a:solidFill>
                          <a:latin typeface="Arial"/>
                          <a:cs typeface="Arial"/>
                        </a:rPr>
                        <a:t> </a:t>
                      </a:r>
                      <a:r>
                        <a:rPr sz="850" b="1" spc="-10" dirty="0">
                          <a:solidFill>
                            <a:srgbClr val="3B8B92"/>
                          </a:solidFill>
                          <a:latin typeface="Arial"/>
                          <a:cs typeface="Arial"/>
                        </a:rPr>
                        <a:t>Vassileva</a:t>
                      </a:r>
                      <a:endParaRPr sz="950" dirty="0">
                        <a:latin typeface="Times New Roman"/>
                        <a:cs typeface="Times New Roman"/>
                      </a:endParaRPr>
                    </a:p>
                    <a:p>
                      <a:pPr marL="60960">
                        <a:lnSpc>
                          <a:spcPct val="100000"/>
                        </a:lnSpc>
                      </a:pPr>
                      <a:r>
                        <a:rPr sz="850" b="1" dirty="0">
                          <a:solidFill>
                            <a:srgbClr val="3B8B92"/>
                          </a:solidFill>
                          <a:latin typeface="Arial"/>
                          <a:cs typeface="Arial"/>
                        </a:rPr>
                        <a:t>Regan</a:t>
                      </a:r>
                      <a:r>
                        <a:rPr sz="850" b="1" spc="105" dirty="0">
                          <a:solidFill>
                            <a:srgbClr val="3B8B92"/>
                          </a:solidFill>
                          <a:latin typeface="Arial"/>
                          <a:cs typeface="Arial"/>
                        </a:rPr>
                        <a:t> </a:t>
                      </a:r>
                      <a:r>
                        <a:rPr sz="850" b="1" spc="-10" dirty="0">
                          <a:solidFill>
                            <a:srgbClr val="3B8B92"/>
                          </a:solidFill>
                          <a:latin typeface="Arial"/>
                          <a:cs typeface="Arial"/>
                        </a:rPr>
                        <a:t>Mandryk</a:t>
                      </a:r>
                      <a:endParaRPr lang="en-US" sz="850" b="1" spc="-10" dirty="0">
                        <a:solidFill>
                          <a:srgbClr val="3B8B92"/>
                        </a:solidFill>
                        <a:latin typeface="Arial"/>
                        <a:cs typeface="Arial"/>
                      </a:endParaRPr>
                    </a:p>
                    <a:p>
                      <a:pPr marL="60960" marR="0" lvl="0" indent="0" algn="l" defTabSz="914400" rtl="0" eaLnBrk="1" fontAlgn="auto" latinLnBrk="0" hangingPunct="1">
                        <a:lnSpc>
                          <a:spcPct val="100000"/>
                        </a:lnSpc>
                        <a:spcBef>
                          <a:spcPts val="0"/>
                        </a:spcBef>
                        <a:spcAft>
                          <a:spcPts val="0"/>
                        </a:spcAft>
                        <a:buClrTx/>
                        <a:buSzTx/>
                        <a:buFontTx/>
                        <a:buNone/>
                        <a:tabLst/>
                        <a:defRPr/>
                      </a:pPr>
                      <a:r>
                        <a:rPr lang="en-US" sz="850" b="1" spc="-10" dirty="0">
                          <a:solidFill>
                            <a:srgbClr val="3B8B92"/>
                          </a:solidFill>
                          <a:latin typeface="Arial"/>
                          <a:ea typeface="+mn-ea"/>
                          <a:cs typeface="Arial"/>
                        </a:rPr>
                        <a:t>Fangxiang Wu</a:t>
                      </a:r>
                    </a:p>
                    <a:p>
                      <a:pPr marL="60960">
                        <a:lnSpc>
                          <a:spcPct val="100000"/>
                        </a:lnSpc>
                      </a:pPr>
                      <a:endParaRPr sz="850" dirty="0">
                        <a:latin typeface="Arial"/>
                        <a:cs typeface="Arial"/>
                      </a:endParaRPr>
                    </a:p>
                  </a:txBody>
                  <a:tcPr marL="0" marR="0" marT="4064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rowSpan="2">
                  <a:txBody>
                    <a:bodyPr/>
                    <a:lstStyle/>
                    <a:p>
                      <a:pPr marL="62865">
                        <a:lnSpc>
                          <a:spcPct val="100000"/>
                        </a:lnSpc>
                        <a:spcBef>
                          <a:spcPts val="320"/>
                        </a:spcBef>
                      </a:pPr>
                      <a:r>
                        <a:rPr sz="850" b="1" spc="45" dirty="0">
                          <a:solidFill>
                            <a:srgbClr val="3B8B92"/>
                          </a:solidFill>
                          <a:latin typeface="Arial"/>
                          <a:cs typeface="Arial"/>
                        </a:rPr>
                        <a:t>Computer</a:t>
                      </a:r>
                      <a:r>
                        <a:rPr sz="850" b="1" spc="85" dirty="0">
                          <a:solidFill>
                            <a:srgbClr val="3B8B92"/>
                          </a:solidFill>
                          <a:latin typeface="Arial"/>
                          <a:cs typeface="Arial"/>
                        </a:rPr>
                        <a:t> </a:t>
                      </a:r>
                      <a:r>
                        <a:rPr sz="850" b="1" dirty="0">
                          <a:solidFill>
                            <a:srgbClr val="3B8B92"/>
                          </a:solidFill>
                          <a:latin typeface="Arial"/>
                          <a:cs typeface="Arial"/>
                        </a:rPr>
                        <a:t>Science,</a:t>
                      </a:r>
                      <a:r>
                        <a:rPr sz="850" b="1" spc="25" dirty="0">
                          <a:solidFill>
                            <a:srgbClr val="3B8B92"/>
                          </a:solidFill>
                          <a:latin typeface="Arial"/>
                          <a:cs typeface="Arial"/>
                        </a:rPr>
                        <a:t> </a:t>
                      </a:r>
                      <a:r>
                        <a:rPr sz="850" b="1" dirty="0">
                          <a:solidFill>
                            <a:srgbClr val="3B8B92"/>
                          </a:solidFill>
                          <a:latin typeface="Arial"/>
                          <a:cs typeface="Arial"/>
                        </a:rPr>
                        <a:t>Arts</a:t>
                      </a:r>
                      <a:r>
                        <a:rPr sz="850" b="1" spc="100" dirty="0">
                          <a:solidFill>
                            <a:srgbClr val="3B8B92"/>
                          </a:solidFill>
                          <a:latin typeface="Arial"/>
                          <a:cs typeface="Arial"/>
                        </a:rPr>
                        <a:t> </a:t>
                      </a:r>
                      <a:r>
                        <a:rPr sz="850" b="1" dirty="0">
                          <a:solidFill>
                            <a:srgbClr val="3B8B92"/>
                          </a:solidFill>
                          <a:latin typeface="Arial"/>
                          <a:cs typeface="Arial"/>
                        </a:rPr>
                        <a:t>and</a:t>
                      </a:r>
                      <a:r>
                        <a:rPr sz="850" b="1" spc="35" dirty="0">
                          <a:solidFill>
                            <a:srgbClr val="3B8B92"/>
                          </a:solidFill>
                          <a:latin typeface="Arial"/>
                          <a:cs typeface="Arial"/>
                        </a:rPr>
                        <a:t> </a:t>
                      </a:r>
                      <a:r>
                        <a:rPr sz="850" b="1" spc="-10" dirty="0">
                          <a:solidFill>
                            <a:srgbClr val="3B8B92"/>
                          </a:solidFill>
                          <a:latin typeface="Arial"/>
                          <a:cs typeface="Arial"/>
                        </a:rPr>
                        <a:t>Science</a:t>
                      </a:r>
                      <a:endParaRPr sz="950" dirty="0">
                        <a:latin typeface="Times New Roman"/>
                        <a:cs typeface="Times New Roman"/>
                      </a:endParaRPr>
                    </a:p>
                    <a:p>
                      <a:pPr marL="62865">
                        <a:lnSpc>
                          <a:spcPct val="100000"/>
                        </a:lnSpc>
                      </a:pPr>
                      <a:r>
                        <a:rPr sz="850" b="1" spc="45" dirty="0">
                          <a:solidFill>
                            <a:srgbClr val="3B8B92"/>
                          </a:solidFill>
                          <a:latin typeface="Arial"/>
                          <a:cs typeface="Arial"/>
                        </a:rPr>
                        <a:t>Computer</a:t>
                      </a:r>
                      <a:r>
                        <a:rPr sz="850" b="1" spc="85" dirty="0">
                          <a:solidFill>
                            <a:srgbClr val="3B8B92"/>
                          </a:solidFill>
                          <a:latin typeface="Arial"/>
                          <a:cs typeface="Arial"/>
                        </a:rPr>
                        <a:t> </a:t>
                      </a:r>
                      <a:r>
                        <a:rPr sz="850" b="1" dirty="0">
                          <a:solidFill>
                            <a:srgbClr val="3B8B92"/>
                          </a:solidFill>
                          <a:latin typeface="Arial"/>
                          <a:cs typeface="Arial"/>
                        </a:rPr>
                        <a:t>Science,</a:t>
                      </a:r>
                      <a:r>
                        <a:rPr sz="850" b="1" spc="25" dirty="0">
                          <a:solidFill>
                            <a:srgbClr val="3B8B92"/>
                          </a:solidFill>
                          <a:latin typeface="Arial"/>
                          <a:cs typeface="Arial"/>
                        </a:rPr>
                        <a:t> </a:t>
                      </a:r>
                      <a:r>
                        <a:rPr sz="850" b="1" dirty="0">
                          <a:solidFill>
                            <a:srgbClr val="3B8B92"/>
                          </a:solidFill>
                          <a:latin typeface="Arial"/>
                          <a:cs typeface="Arial"/>
                        </a:rPr>
                        <a:t>Arts</a:t>
                      </a:r>
                      <a:r>
                        <a:rPr sz="850" b="1" spc="100" dirty="0">
                          <a:solidFill>
                            <a:srgbClr val="3B8B92"/>
                          </a:solidFill>
                          <a:latin typeface="Arial"/>
                          <a:cs typeface="Arial"/>
                        </a:rPr>
                        <a:t> </a:t>
                      </a:r>
                      <a:r>
                        <a:rPr sz="850" b="1" dirty="0">
                          <a:solidFill>
                            <a:srgbClr val="3B8B92"/>
                          </a:solidFill>
                          <a:latin typeface="Arial"/>
                          <a:cs typeface="Arial"/>
                        </a:rPr>
                        <a:t>and</a:t>
                      </a:r>
                      <a:r>
                        <a:rPr sz="850" b="1" spc="35" dirty="0">
                          <a:solidFill>
                            <a:srgbClr val="3B8B92"/>
                          </a:solidFill>
                          <a:latin typeface="Arial"/>
                          <a:cs typeface="Arial"/>
                        </a:rPr>
                        <a:t> </a:t>
                      </a:r>
                      <a:r>
                        <a:rPr sz="850" b="1" spc="-10" dirty="0">
                          <a:solidFill>
                            <a:srgbClr val="3B8B92"/>
                          </a:solidFill>
                          <a:latin typeface="Arial"/>
                          <a:cs typeface="Arial"/>
                        </a:rPr>
                        <a:t>Science</a:t>
                      </a:r>
                      <a:endParaRPr sz="950" dirty="0">
                        <a:latin typeface="Times New Roman"/>
                        <a:cs typeface="Times New Roman"/>
                      </a:endParaRPr>
                    </a:p>
                    <a:p>
                      <a:pPr marL="62865">
                        <a:lnSpc>
                          <a:spcPct val="100000"/>
                        </a:lnSpc>
                      </a:pPr>
                      <a:r>
                        <a:rPr sz="850" b="1" spc="45" dirty="0">
                          <a:solidFill>
                            <a:srgbClr val="3B8B92"/>
                          </a:solidFill>
                          <a:latin typeface="Arial"/>
                          <a:cs typeface="Arial"/>
                        </a:rPr>
                        <a:t>Computer</a:t>
                      </a:r>
                      <a:r>
                        <a:rPr sz="850" b="1" spc="70" dirty="0">
                          <a:solidFill>
                            <a:srgbClr val="3B8B92"/>
                          </a:solidFill>
                          <a:latin typeface="Arial"/>
                          <a:cs typeface="Arial"/>
                        </a:rPr>
                        <a:t> </a:t>
                      </a:r>
                      <a:r>
                        <a:rPr sz="850" b="1" dirty="0">
                          <a:solidFill>
                            <a:srgbClr val="3B8B92"/>
                          </a:solidFill>
                          <a:latin typeface="Arial"/>
                          <a:cs typeface="Arial"/>
                        </a:rPr>
                        <a:t>Science,</a:t>
                      </a:r>
                      <a:r>
                        <a:rPr sz="850" b="1" spc="15" dirty="0">
                          <a:solidFill>
                            <a:srgbClr val="3B8B92"/>
                          </a:solidFill>
                          <a:latin typeface="Arial"/>
                          <a:cs typeface="Arial"/>
                        </a:rPr>
                        <a:t> </a:t>
                      </a:r>
                      <a:r>
                        <a:rPr sz="850" b="1" dirty="0">
                          <a:solidFill>
                            <a:srgbClr val="3B8B92"/>
                          </a:solidFill>
                          <a:latin typeface="Arial"/>
                          <a:cs typeface="Arial"/>
                        </a:rPr>
                        <a:t>Arts</a:t>
                      </a:r>
                      <a:r>
                        <a:rPr sz="850" b="1" spc="95" dirty="0">
                          <a:solidFill>
                            <a:srgbClr val="3B8B92"/>
                          </a:solidFill>
                          <a:latin typeface="Arial"/>
                          <a:cs typeface="Arial"/>
                        </a:rPr>
                        <a:t> </a:t>
                      </a:r>
                      <a:r>
                        <a:rPr sz="850" b="1" dirty="0">
                          <a:solidFill>
                            <a:srgbClr val="3B8B92"/>
                          </a:solidFill>
                          <a:latin typeface="Arial"/>
                          <a:cs typeface="Arial"/>
                        </a:rPr>
                        <a:t>and</a:t>
                      </a:r>
                      <a:r>
                        <a:rPr sz="850" b="1" spc="25" dirty="0">
                          <a:solidFill>
                            <a:srgbClr val="3B8B92"/>
                          </a:solidFill>
                          <a:latin typeface="Arial"/>
                          <a:cs typeface="Arial"/>
                        </a:rPr>
                        <a:t> </a:t>
                      </a:r>
                      <a:r>
                        <a:rPr sz="850" b="1" spc="-10" dirty="0">
                          <a:solidFill>
                            <a:srgbClr val="3B8B92"/>
                          </a:solidFill>
                          <a:latin typeface="Arial"/>
                          <a:cs typeface="Arial"/>
                        </a:rPr>
                        <a:t>Science</a:t>
                      </a:r>
                      <a:endParaRPr lang="en-US" sz="850" b="1" spc="-10" dirty="0">
                        <a:solidFill>
                          <a:srgbClr val="3B8B92"/>
                        </a:solidFill>
                        <a:latin typeface="Arial"/>
                        <a:cs typeface="Arial"/>
                      </a:endParaRPr>
                    </a:p>
                    <a:p>
                      <a:pPr marL="62865" marR="0" lvl="0" indent="0" defTabSz="914400" eaLnBrk="1" fontAlgn="auto" latinLnBrk="0" hangingPunct="1">
                        <a:lnSpc>
                          <a:spcPct val="100000"/>
                        </a:lnSpc>
                        <a:spcBef>
                          <a:spcPts val="0"/>
                        </a:spcBef>
                        <a:spcAft>
                          <a:spcPts val="0"/>
                        </a:spcAft>
                        <a:buClrTx/>
                        <a:buSzTx/>
                        <a:buFontTx/>
                        <a:buNone/>
                        <a:tabLst/>
                        <a:defRPr/>
                      </a:pPr>
                      <a:r>
                        <a:rPr lang="en-US" sz="850" b="1" spc="45" dirty="0">
                          <a:solidFill>
                            <a:srgbClr val="3B8B92"/>
                          </a:solidFill>
                          <a:latin typeface="Arial"/>
                          <a:cs typeface="Arial"/>
                        </a:rPr>
                        <a:t>Computer</a:t>
                      </a:r>
                      <a:r>
                        <a:rPr lang="en-US" sz="850" b="1" spc="70" dirty="0">
                          <a:solidFill>
                            <a:srgbClr val="3B8B92"/>
                          </a:solidFill>
                          <a:latin typeface="Arial"/>
                          <a:cs typeface="Arial"/>
                        </a:rPr>
                        <a:t> </a:t>
                      </a:r>
                      <a:r>
                        <a:rPr lang="en-US" sz="850" b="1" dirty="0">
                          <a:solidFill>
                            <a:srgbClr val="3B8B92"/>
                          </a:solidFill>
                          <a:latin typeface="Arial"/>
                          <a:cs typeface="Arial"/>
                        </a:rPr>
                        <a:t>Science,</a:t>
                      </a:r>
                      <a:r>
                        <a:rPr lang="en-US" sz="850" b="1" spc="15" dirty="0">
                          <a:solidFill>
                            <a:srgbClr val="3B8B92"/>
                          </a:solidFill>
                          <a:latin typeface="Arial"/>
                          <a:cs typeface="Arial"/>
                        </a:rPr>
                        <a:t> </a:t>
                      </a:r>
                      <a:r>
                        <a:rPr lang="en-US" sz="850" b="1" dirty="0">
                          <a:solidFill>
                            <a:srgbClr val="3B8B92"/>
                          </a:solidFill>
                          <a:latin typeface="Arial"/>
                          <a:cs typeface="Arial"/>
                        </a:rPr>
                        <a:t>Arts</a:t>
                      </a:r>
                      <a:r>
                        <a:rPr lang="en-US" sz="850" b="1" spc="95" dirty="0">
                          <a:solidFill>
                            <a:srgbClr val="3B8B92"/>
                          </a:solidFill>
                          <a:latin typeface="Arial"/>
                          <a:cs typeface="Arial"/>
                        </a:rPr>
                        <a:t> </a:t>
                      </a:r>
                      <a:r>
                        <a:rPr lang="en-US" sz="850" b="1" dirty="0">
                          <a:solidFill>
                            <a:srgbClr val="3B8B92"/>
                          </a:solidFill>
                          <a:latin typeface="Arial"/>
                          <a:cs typeface="Arial"/>
                        </a:rPr>
                        <a:t>and</a:t>
                      </a:r>
                      <a:r>
                        <a:rPr lang="en-US" sz="850" b="1" spc="25" dirty="0">
                          <a:solidFill>
                            <a:srgbClr val="3B8B92"/>
                          </a:solidFill>
                          <a:latin typeface="Arial"/>
                          <a:cs typeface="Arial"/>
                        </a:rPr>
                        <a:t> </a:t>
                      </a:r>
                      <a:r>
                        <a:rPr lang="en-US" sz="850" b="1" spc="-10" dirty="0">
                          <a:solidFill>
                            <a:srgbClr val="3B8B92"/>
                          </a:solidFill>
                          <a:latin typeface="Arial"/>
                          <a:cs typeface="Arial"/>
                        </a:rPr>
                        <a:t>Science; Mechanical Engineering, </a:t>
                      </a:r>
                      <a:r>
                        <a:rPr lang="en-US" sz="850" b="1" spc="-10" dirty="0" err="1">
                          <a:solidFill>
                            <a:srgbClr val="3B8B92"/>
                          </a:solidFill>
                          <a:latin typeface="Arial"/>
                          <a:cs typeface="Arial"/>
                        </a:rPr>
                        <a:t>CoE</a:t>
                      </a:r>
                      <a:endParaRPr lang="en-US" sz="850" b="1" spc="-10" dirty="0">
                        <a:solidFill>
                          <a:srgbClr val="3B8B92"/>
                        </a:solidFill>
                        <a:latin typeface="Arial"/>
                        <a:cs typeface="Arial"/>
                      </a:endParaRPr>
                    </a:p>
                    <a:p>
                      <a:pPr marL="62865">
                        <a:lnSpc>
                          <a:spcPct val="100000"/>
                        </a:lnSpc>
                      </a:pPr>
                      <a:endParaRPr sz="850" dirty="0">
                        <a:latin typeface="Arial"/>
                        <a:cs typeface="Arial"/>
                      </a:endParaRPr>
                    </a:p>
                  </a:txBody>
                  <a:tcPr marL="0" marR="0" marT="4064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vMerge="1">
                  <a:txBody>
                    <a:bodyPr/>
                    <a:lstStyle/>
                    <a:p>
                      <a:endParaRPr/>
                    </a:p>
                  </a:txBody>
                  <a:tcPr marL="0" marR="0" marT="254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vMerge="1">
                  <a:txBody>
                    <a:bodyPr/>
                    <a:lstStyle/>
                    <a:p>
                      <a:endParaRPr/>
                    </a:p>
                  </a:txBody>
                  <a:tcPr marL="0" marR="0" marT="3619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tc vMerge="1">
                  <a:txBody>
                    <a:bodyPr/>
                    <a:lstStyle/>
                    <a:p>
                      <a:endParaRPr/>
                    </a:p>
                  </a:txBody>
                  <a:tcPr marL="0" marR="0" marT="3619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3F3F4"/>
                    </a:solidFill>
                  </a:tcPr>
                </a:tc>
                <a:extLst>
                  <a:ext uri="{0D108BD9-81ED-4DB2-BD59-A6C34878D82A}">
                    <a16:rowId xmlns:a16="http://schemas.microsoft.com/office/drawing/2014/main" val="10008"/>
                  </a:ext>
                </a:extLst>
              </a:tr>
              <a:tr h="208915">
                <a:tc vMerge="1">
                  <a:txBody>
                    <a:bodyPr/>
                    <a:lstStyle/>
                    <a:p>
                      <a:endParaRPr/>
                    </a:p>
                  </a:txBody>
                  <a:tcPr marL="0" marR="0" marT="57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vMerge="1">
                  <a:txBody>
                    <a:bodyPr/>
                    <a:lstStyle/>
                    <a:p>
                      <a:endParaRPr/>
                    </a:p>
                  </a:txBody>
                  <a:tcPr marL="0" marR="0" marT="4064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vMerge="1">
                  <a:txBody>
                    <a:bodyPr/>
                    <a:lstStyle/>
                    <a:p>
                      <a:endParaRPr/>
                    </a:p>
                  </a:txBody>
                  <a:tcPr marL="0" marR="0" marT="4064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rowSpan="2">
                  <a:txBody>
                    <a:bodyPr/>
                    <a:lstStyle/>
                    <a:p>
                      <a:pPr>
                        <a:lnSpc>
                          <a:spcPct val="100000"/>
                        </a:lnSpc>
                        <a:spcBef>
                          <a:spcPts val="15"/>
                        </a:spcBef>
                      </a:pPr>
                      <a:endParaRPr sz="1000" dirty="0">
                        <a:latin typeface="Times New Roman"/>
                        <a:cs typeface="Times New Roman"/>
                      </a:endParaRPr>
                    </a:p>
                    <a:p>
                      <a:pPr marL="58419" marR="75565">
                        <a:lnSpc>
                          <a:spcPct val="101699"/>
                        </a:lnSpc>
                        <a:spcBef>
                          <a:spcPts val="5"/>
                        </a:spcBef>
                      </a:pPr>
                      <a:r>
                        <a:rPr sz="1000" b="1" dirty="0">
                          <a:solidFill>
                            <a:srgbClr val="3B8B92"/>
                          </a:solidFill>
                          <a:latin typeface="Arial"/>
                          <a:cs typeface="Arial"/>
                        </a:rPr>
                        <a:t>1508:</a:t>
                      </a:r>
                      <a:r>
                        <a:rPr sz="1000" b="1" spc="25" dirty="0">
                          <a:solidFill>
                            <a:srgbClr val="3B8B92"/>
                          </a:solidFill>
                          <a:latin typeface="Arial"/>
                          <a:cs typeface="Arial"/>
                        </a:rPr>
                        <a:t> </a:t>
                      </a:r>
                      <a:r>
                        <a:rPr sz="1000" b="1" dirty="0">
                          <a:solidFill>
                            <a:srgbClr val="3B8B92"/>
                          </a:solidFill>
                          <a:latin typeface="Arial"/>
                          <a:cs typeface="Arial"/>
                        </a:rPr>
                        <a:t>Math</a:t>
                      </a:r>
                      <a:r>
                        <a:rPr sz="1000" b="1" spc="-15" dirty="0">
                          <a:solidFill>
                            <a:srgbClr val="3B8B92"/>
                          </a:solidFill>
                          <a:latin typeface="Arial"/>
                          <a:cs typeface="Arial"/>
                        </a:rPr>
                        <a:t> </a:t>
                      </a:r>
                      <a:r>
                        <a:rPr sz="1000" b="1" spc="-60" dirty="0">
                          <a:solidFill>
                            <a:srgbClr val="3B8B92"/>
                          </a:solidFill>
                          <a:latin typeface="Arial"/>
                          <a:cs typeface="Arial"/>
                        </a:rPr>
                        <a:t>&amp; </a:t>
                      </a:r>
                      <a:r>
                        <a:rPr sz="1000" b="1" spc="-10" dirty="0">
                          <a:solidFill>
                            <a:srgbClr val="3B8B92"/>
                          </a:solidFill>
                          <a:latin typeface="Arial"/>
                          <a:cs typeface="Arial"/>
                        </a:rPr>
                        <a:t>Statistics</a:t>
                      </a:r>
                      <a:endParaRPr sz="1000" dirty="0">
                        <a:latin typeface="Arial"/>
                        <a:cs typeface="Arial"/>
                      </a:endParaRPr>
                    </a:p>
                  </a:txBody>
                  <a:tcPr marL="0" marR="0" marT="190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rowSpan="2">
                  <a:txBody>
                    <a:bodyPr/>
                    <a:lstStyle/>
                    <a:p>
                      <a:pPr marL="59690">
                        <a:lnSpc>
                          <a:spcPct val="100000"/>
                        </a:lnSpc>
                        <a:spcBef>
                          <a:spcPts val="300"/>
                        </a:spcBef>
                      </a:pPr>
                      <a:r>
                        <a:rPr sz="850" b="1" dirty="0">
                          <a:solidFill>
                            <a:srgbClr val="3B8B92"/>
                          </a:solidFill>
                          <a:latin typeface="Arial"/>
                          <a:cs typeface="Arial"/>
                        </a:rPr>
                        <a:t>Raymond</a:t>
                      </a:r>
                      <a:r>
                        <a:rPr sz="850" b="1" spc="185" dirty="0">
                          <a:solidFill>
                            <a:srgbClr val="3B8B92"/>
                          </a:solidFill>
                          <a:latin typeface="Arial"/>
                          <a:cs typeface="Arial"/>
                        </a:rPr>
                        <a:t> </a:t>
                      </a:r>
                      <a:r>
                        <a:rPr sz="850" b="1" spc="-10" dirty="0">
                          <a:solidFill>
                            <a:srgbClr val="3B8B92"/>
                          </a:solidFill>
                          <a:latin typeface="Arial"/>
                          <a:cs typeface="Arial"/>
                        </a:rPr>
                        <a:t>Spiteri</a:t>
                      </a:r>
                      <a:endParaRPr lang="en-US" sz="850" b="1" spc="-10" dirty="0">
                        <a:solidFill>
                          <a:srgbClr val="3B8B92"/>
                        </a:solidFill>
                        <a:latin typeface="Arial"/>
                        <a:cs typeface="Arial"/>
                      </a:endParaRPr>
                    </a:p>
                    <a:p>
                      <a:pPr marL="59690" marR="0" lvl="0" indent="0" algn="l" defTabSz="914400" rtl="0" eaLnBrk="1" fontAlgn="auto" latinLnBrk="0" hangingPunct="1">
                        <a:lnSpc>
                          <a:spcPct val="100000"/>
                        </a:lnSpc>
                        <a:spcBef>
                          <a:spcPts val="300"/>
                        </a:spcBef>
                        <a:spcAft>
                          <a:spcPts val="0"/>
                        </a:spcAft>
                        <a:buClrTx/>
                        <a:buSzTx/>
                        <a:buFontTx/>
                        <a:buNone/>
                        <a:tabLst/>
                        <a:defRPr/>
                      </a:pPr>
                      <a:endParaRPr lang="en-GB" sz="850" b="1" dirty="0">
                        <a:solidFill>
                          <a:srgbClr val="3B8B92"/>
                        </a:solidFill>
                        <a:latin typeface="Arial"/>
                        <a:ea typeface="+mn-ea"/>
                        <a:cs typeface="Arial"/>
                      </a:endParaRPr>
                    </a:p>
                    <a:p>
                      <a:pPr marL="59690" marR="0" lvl="0" indent="0" algn="l" defTabSz="914400" rtl="0" eaLnBrk="1" fontAlgn="auto" latinLnBrk="0" hangingPunct="1">
                        <a:lnSpc>
                          <a:spcPct val="100000"/>
                        </a:lnSpc>
                        <a:spcBef>
                          <a:spcPts val="300"/>
                        </a:spcBef>
                        <a:spcAft>
                          <a:spcPts val="0"/>
                        </a:spcAft>
                        <a:buClrTx/>
                        <a:buSzTx/>
                        <a:buFontTx/>
                        <a:buNone/>
                        <a:tabLst/>
                        <a:defRPr/>
                      </a:pPr>
                      <a:r>
                        <a:rPr lang="en-GB" sz="850" b="1" dirty="0">
                          <a:solidFill>
                            <a:srgbClr val="3B8B92"/>
                          </a:solidFill>
                          <a:latin typeface="Arial"/>
                          <a:ea typeface="+mn-ea"/>
                          <a:cs typeface="Arial"/>
                        </a:rPr>
                        <a:t>Longhai Li</a:t>
                      </a:r>
                      <a:endParaRPr sz="850" b="1" dirty="0">
                        <a:solidFill>
                          <a:srgbClr val="3B8B92"/>
                        </a:solidFill>
                        <a:latin typeface="Arial"/>
                        <a:ea typeface="+mn-ea"/>
                        <a:cs typeface="Arial"/>
                      </a:endParaRPr>
                    </a:p>
                    <a:p>
                      <a:pPr marL="59690">
                        <a:lnSpc>
                          <a:spcPct val="100000"/>
                        </a:lnSpc>
                      </a:pPr>
                      <a:endParaRPr lang="en-US" sz="850" b="1" dirty="0">
                        <a:solidFill>
                          <a:srgbClr val="3B8B92"/>
                        </a:solidFill>
                        <a:latin typeface="Arial"/>
                        <a:ea typeface="+mn-ea"/>
                        <a:cs typeface="Arial"/>
                      </a:endParaRPr>
                    </a:p>
                    <a:p>
                      <a:pPr marL="59690">
                        <a:lnSpc>
                          <a:spcPct val="100000"/>
                        </a:lnSpc>
                      </a:pPr>
                      <a:r>
                        <a:rPr sz="850" b="1" dirty="0">
                          <a:solidFill>
                            <a:srgbClr val="3B8B92"/>
                          </a:solidFill>
                          <a:latin typeface="Arial"/>
                          <a:ea typeface="+mn-ea"/>
                          <a:cs typeface="Arial"/>
                        </a:rPr>
                        <a:t>Juxin Liu</a:t>
                      </a:r>
                    </a:p>
                  </a:txBody>
                  <a:tcPr marL="0" marR="0" marT="3810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rowSpan="2">
                  <a:txBody>
                    <a:bodyPr/>
                    <a:lstStyle/>
                    <a:p>
                      <a:pPr marL="60960">
                        <a:lnSpc>
                          <a:spcPct val="100000"/>
                        </a:lnSpc>
                        <a:spcBef>
                          <a:spcPts val="300"/>
                        </a:spcBef>
                      </a:pPr>
                      <a:r>
                        <a:rPr sz="850" b="1" spc="45" dirty="0">
                          <a:solidFill>
                            <a:srgbClr val="3B8B92"/>
                          </a:solidFill>
                          <a:latin typeface="Arial"/>
                          <a:cs typeface="Arial"/>
                        </a:rPr>
                        <a:t>Computer</a:t>
                      </a:r>
                      <a:r>
                        <a:rPr sz="850" b="1" spc="85" dirty="0">
                          <a:solidFill>
                            <a:srgbClr val="3B8B92"/>
                          </a:solidFill>
                          <a:latin typeface="Arial"/>
                          <a:cs typeface="Arial"/>
                        </a:rPr>
                        <a:t> </a:t>
                      </a:r>
                      <a:r>
                        <a:rPr sz="850" b="1" dirty="0">
                          <a:solidFill>
                            <a:srgbClr val="3B8B92"/>
                          </a:solidFill>
                          <a:latin typeface="Arial"/>
                          <a:cs typeface="Arial"/>
                        </a:rPr>
                        <a:t>Science,</a:t>
                      </a:r>
                      <a:r>
                        <a:rPr sz="850" b="1" spc="20" dirty="0">
                          <a:solidFill>
                            <a:srgbClr val="3B8B92"/>
                          </a:solidFill>
                          <a:latin typeface="Arial"/>
                          <a:cs typeface="Arial"/>
                        </a:rPr>
                        <a:t> </a:t>
                      </a:r>
                      <a:r>
                        <a:rPr sz="850" b="1" dirty="0">
                          <a:solidFill>
                            <a:srgbClr val="3B8B92"/>
                          </a:solidFill>
                          <a:latin typeface="Arial"/>
                          <a:cs typeface="Arial"/>
                        </a:rPr>
                        <a:t>Arts</a:t>
                      </a:r>
                      <a:r>
                        <a:rPr sz="850" b="1" spc="105" dirty="0">
                          <a:solidFill>
                            <a:srgbClr val="3B8B92"/>
                          </a:solidFill>
                          <a:latin typeface="Arial"/>
                          <a:cs typeface="Arial"/>
                        </a:rPr>
                        <a:t> </a:t>
                      </a:r>
                      <a:r>
                        <a:rPr sz="850" b="1" dirty="0">
                          <a:solidFill>
                            <a:srgbClr val="3B8B92"/>
                          </a:solidFill>
                          <a:latin typeface="Arial"/>
                          <a:cs typeface="Arial"/>
                        </a:rPr>
                        <a:t>and</a:t>
                      </a:r>
                      <a:r>
                        <a:rPr sz="850" b="1" spc="35" dirty="0">
                          <a:solidFill>
                            <a:srgbClr val="3B8B92"/>
                          </a:solidFill>
                          <a:latin typeface="Arial"/>
                          <a:cs typeface="Arial"/>
                        </a:rPr>
                        <a:t> </a:t>
                      </a:r>
                      <a:r>
                        <a:rPr sz="850" b="1" spc="-10" dirty="0">
                          <a:solidFill>
                            <a:srgbClr val="3B8B92"/>
                          </a:solidFill>
                          <a:latin typeface="Arial"/>
                          <a:cs typeface="Arial"/>
                        </a:rPr>
                        <a:t>Science</a:t>
                      </a:r>
                      <a:endParaRPr lang="en-US" sz="850" b="1" spc="-10" dirty="0">
                        <a:solidFill>
                          <a:srgbClr val="3B8B92"/>
                        </a:solidFill>
                        <a:latin typeface="Arial"/>
                        <a:cs typeface="Arial"/>
                      </a:endParaRPr>
                    </a:p>
                    <a:p>
                      <a:pPr marL="60960" marR="0" lvl="0" indent="0" defTabSz="914400" eaLnBrk="1" fontAlgn="auto" latinLnBrk="0" hangingPunct="1">
                        <a:lnSpc>
                          <a:spcPct val="100000"/>
                        </a:lnSpc>
                        <a:spcBef>
                          <a:spcPts val="300"/>
                        </a:spcBef>
                        <a:spcAft>
                          <a:spcPts val="0"/>
                        </a:spcAft>
                        <a:buClrTx/>
                        <a:buSzTx/>
                        <a:buFontTx/>
                        <a:buNone/>
                        <a:tabLst/>
                        <a:defRPr/>
                      </a:pPr>
                      <a:r>
                        <a:rPr lang="en-US" sz="850" b="1" dirty="0">
                          <a:solidFill>
                            <a:srgbClr val="3B8B92"/>
                          </a:solidFill>
                          <a:latin typeface="Arial"/>
                          <a:cs typeface="Arial"/>
                        </a:rPr>
                        <a:t>Mathematics</a:t>
                      </a:r>
                      <a:r>
                        <a:rPr lang="en-US" sz="850" b="1" spc="229" dirty="0">
                          <a:solidFill>
                            <a:srgbClr val="3B8B92"/>
                          </a:solidFill>
                          <a:latin typeface="Arial"/>
                          <a:cs typeface="Arial"/>
                        </a:rPr>
                        <a:t> </a:t>
                      </a:r>
                      <a:r>
                        <a:rPr lang="en-US" sz="850" b="1" dirty="0">
                          <a:solidFill>
                            <a:srgbClr val="3B8B92"/>
                          </a:solidFill>
                          <a:latin typeface="Arial"/>
                          <a:cs typeface="Arial"/>
                        </a:rPr>
                        <a:t>and</a:t>
                      </a:r>
                      <a:r>
                        <a:rPr lang="en-US" sz="850" b="1" spc="135" dirty="0">
                          <a:solidFill>
                            <a:srgbClr val="3B8B92"/>
                          </a:solidFill>
                          <a:latin typeface="Arial"/>
                          <a:cs typeface="Arial"/>
                        </a:rPr>
                        <a:t> </a:t>
                      </a:r>
                      <a:r>
                        <a:rPr lang="en-US" sz="850" b="1" dirty="0">
                          <a:solidFill>
                            <a:srgbClr val="3B8B92"/>
                          </a:solidFill>
                          <a:latin typeface="Arial"/>
                          <a:cs typeface="Arial"/>
                        </a:rPr>
                        <a:t>Statistics,</a:t>
                      </a:r>
                      <a:r>
                        <a:rPr lang="en-US" sz="850" b="1" spc="140" dirty="0">
                          <a:solidFill>
                            <a:srgbClr val="3B8B92"/>
                          </a:solidFill>
                          <a:latin typeface="Arial"/>
                          <a:cs typeface="Arial"/>
                        </a:rPr>
                        <a:t> </a:t>
                      </a:r>
                      <a:r>
                        <a:rPr lang="en-US" sz="850" b="1" dirty="0">
                          <a:solidFill>
                            <a:srgbClr val="3B8B92"/>
                          </a:solidFill>
                          <a:latin typeface="Arial"/>
                          <a:cs typeface="Arial"/>
                        </a:rPr>
                        <a:t>Arts</a:t>
                      </a:r>
                      <a:r>
                        <a:rPr lang="en-US" sz="850" b="1" spc="229" dirty="0">
                          <a:solidFill>
                            <a:srgbClr val="3B8B92"/>
                          </a:solidFill>
                          <a:latin typeface="Arial"/>
                          <a:cs typeface="Arial"/>
                        </a:rPr>
                        <a:t> </a:t>
                      </a:r>
                      <a:r>
                        <a:rPr lang="en-US" sz="850" b="1" spc="-25" dirty="0">
                          <a:solidFill>
                            <a:srgbClr val="3B8B92"/>
                          </a:solidFill>
                          <a:latin typeface="Arial"/>
                          <a:cs typeface="Arial"/>
                        </a:rPr>
                        <a:t>and </a:t>
                      </a:r>
                      <a:r>
                        <a:rPr lang="en-US" sz="850" b="1" spc="-10" dirty="0">
                          <a:solidFill>
                            <a:srgbClr val="3B8B92"/>
                          </a:solidFill>
                          <a:latin typeface="Arial"/>
                          <a:cs typeface="Arial"/>
                        </a:rPr>
                        <a:t>Science</a:t>
                      </a:r>
                      <a:endParaRPr sz="950" dirty="0">
                        <a:latin typeface="Times New Roman"/>
                        <a:cs typeface="Times New Roman"/>
                      </a:endParaRPr>
                    </a:p>
                    <a:p>
                      <a:pPr marL="60960">
                        <a:lnSpc>
                          <a:spcPct val="100000"/>
                        </a:lnSpc>
                      </a:pPr>
                      <a:r>
                        <a:rPr sz="850" b="1" dirty="0">
                          <a:solidFill>
                            <a:srgbClr val="3B8B92"/>
                          </a:solidFill>
                          <a:latin typeface="Arial"/>
                          <a:cs typeface="Arial"/>
                        </a:rPr>
                        <a:t>Mathematics</a:t>
                      </a:r>
                      <a:r>
                        <a:rPr sz="850" b="1" spc="229" dirty="0">
                          <a:solidFill>
                            <a:srgbClr val="3B8B92"/>
                          </a:solidFill>
                          <a:latin typeface="Arial"/>
                          <a:cs typeface="Arial"/>
                        </a:rPr>
                        <a:t> </a:t>
                      </a:r>
                      <a:r>
                        <a:rPr sz="850" b="1" dirty="0">
                          <a:solidFill>
                            <a:srgbClr val="3B8B92"/>
                          </a:solidFill>
                          <a:latin typeface="Arial"/>
                          <a:cs typeface="Arial"/>
                        </a:rPr>
                        <a:t>and</a:t>
                      </a:r>
                      <a:r>
                        <a:rPr sz="850" b="1" spc="135" dirty="0">
                          <a:solidFill>
                            <a:srgbClr val="3B8B92"/>
                          </a:solidFill>
                          <a:latin typeface="Arial"/>
                          <a:cs typeface="Arial"/>
                        </a:rPr>
                        <a:t> </a:t>
                      </a:r>
                      <a:r>
                        <a:rPr sz="850" b="1" dirty="0">
                          <a:solidFill>
                            <a:srgbClr val="3B8B92"/>
                          </a:solidFill>
                          <a:latin typeface="Arial"/>
                          <a:cs typeface="Arial"/>
                        </a:rPr>
                        <a:t>Statistics,</a:t>
                      </a:r>
                      <a:r>
                        <a:rPr sz="850" b="1" spc="140" dirty="0">
                          <a:solidFill>
                            <a:srgbClr val="3B8B92"/>
                          </a:solidFill>
                          <a:latin typeface="Arial"/>
                          <a:cs typeface="Arial"/>
                        </a:rPr>
                        <a:t> </a:t>
                      </a:r>
                      <a:r>
                        <a:rPr sz="850" b="1" dirty="0">
                          <a:solidFill>
                            <a:srgbClr val="3B8B92"/>
                          </a:solidFill>
                          <a:latin typeface="Arial"/>
                          <a:cs typeface="Arial"/>
                        </a:rPr>
                        <a:t>Arts</a:t>
                      </a:r>
                      <a:r>
                        <a:rPr sz="850" b="1" spc="229" dirty="0">
                          <a:solidFill>
                            <a:srgbClr val="3B8B92"/>
                          </a:solidFill>
                          <a:latin typeface="Arial"/>
                          <a:cs typeface="Arial"/>
                        </a:rPr>
                        <a:t> </a:t>
                      </a:r>
                      <a:r>
                        <a:rPr sz="850" b="1" spc="-25" dirty="0">
                          <a:solidFill>
                            <a:srgbClr val="3B8B92"/>
                          </a:solidFill>
                          <a:latin typeface="Arial"/>
                          <a:cs typeface="Arial"/>
                        </a:rPr>
                        <a:t>and</a:t>
                      </a:r>
                      <a:r>
                        <a:rPr lang="en-US" sz="850" b="1" spc="-25" dirty="0">
                          <a:solidFill>
                            <a:srgbClr val="3B8B92"/>
                          </a:solidFill>
                          <a:latin typeface="Arial"/>
                          <a:cs typeface="Arial"/>
                        </a:rPr>
                        <a:t> </a:t>
                      </a:r>
                      <a:r>
                        <a:rPr sz="850" b="1" spc="-10" dirty="0">
                          <a:solidFill>
                            <a:srgbClr val="3B8B92"/>
                          </a:solidFill>
                          <a:latin typeface="Arial"/>
                          <a:cs typeface="Arial"/>
                        </a:rPr>
                        <a:t>Science</a:t>
                      </a:r>
                      <a:endParaRPr sz="850" dirty="0">
                        <a:latin typeface="Arial"/>
                        <a:cs typeface="Arial"/>
                      </a:endParaRPr>
                    </a:p>
                  </a:txBody>
                  <a:tcPr marL="0" marR="0" marT="3810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9"/>
                  </a:ext>
                </a:extLst>
              </a:tr>
              <a:tr h="415290">
                <a:tc rowSpan="2">
                  <a:txBody>
                    <a:bodyPr/>
                    <a:lstStyle/>
                    <a:p>
                      <a:pPr marL="60325">
                        <a:lnSpc>
                          <a:spcPct val="100000"/>
                        </a:lnSpc>
                        <a:spcBef>
                          <a:spcPts val="935"/>
                        </a:spcBef>
                      </a:pPr>
                      <a:r>
                        <a:rPr lang="en-GB" sz="1000" b="1" spc="-10" dirty="0">
                          <a:solidFill>
                            <a:srgbClr val="3B8B92"/>
                          </a:solidFill>
                          <a:latin typeface="Arial"/>
                          <a:cs typeface="Arial"/>
                        </a:rPr>
                        <a:t>1511:</a:t>
                      </a:r>
                      <a:endParaRPr lang="en-GB" sz="1000" dirty="0">
                        <a:latin typeface="Arial"/>
                        <a:cs typeface="Arial"/>
                      </a:endParaRPr>
                    </a:p>
                    <a:p>
                      <a:pPr marL="60325" marR="164465">
                        <a:lnSpc>
                          <a:spcPct val="98500"/>
                        </a:lnSpc>
                        <a:spcBef>
                          <a:spcPts val="40"/>
                        </a:spcBef>
                      </a:pPr>
                      <a:r>
                        <a:rPr lang="en-GB" sz="1000" b="1" dirty="0">
                          <a:solidFill>
                            <a:srgbClr val="3B8B92"/>
                          </a:solidFill>
                          <a:latin typeface="Arial"/>
                          <a:cs typeface="Arial"/>
                        </a:rPr>
                        <a:t>Materials</a:t>
                      </a:r>
                      <a:r>
                        <a:rPr lang="en-GB" sz="1000" b="1" spc="15" dirty="0">
                          <a:solidFill>
                            <a:srgbClr val="3B8B92"/>
                          </a:solidFill>
                          <a:latin typeface="Arial"/>
                          <a:cs typeface="Arial"/>
                        </a:rPr>
                        <a:t> </a:t>
                      </a:r>
                      <a:r>
                        <a:rPr lang="en-GB" sz="1000" b="1" spc="-50" dirty="0">
                          <a:solidFill>
                            <a:srgbClr val="3B8B92"/>
                          </a:solidFill>
                          <a:latin typeface="Arial"/>
                          <a:cs typeface="Arial"/>
                        </a:rPr>
                        <a:t>&amp; </a:t>
                      </a:r>
                      <a:r>
                        <a:rPr lang="en-GB" sz="1000" b="1" spc="-10" dirty="0">
                          <a:solidFill>
                            <a:srgbClr val="3B8B92"/>
                          </a:solidFill>
                          <a:latin typeface="Arial"/>
                          <a:cs typeface="Arial"/>
                        </a:rPr>
                        <a:t>Chemical Engineering</a:t>
                      </a:r>
                      <a:endParaRPr lang="en-GB" sz="1000" dirty="0">
                        <a:latin typeface="Arial"/>
                        <a:cs typeface="Arial"/>
                      </a:endParaRPr>
                    </a:p>
                    <a:p>
                      <a:pPr marL="60325" marR="165100">
                        <a:lnSpc>
                          <a:spcPct val="99600"/>
                        </a:lnSpc>
                        <a:spcBef>
                          <a:spcPts val="295"/>
                        </a:spcBef>
                      </a:pPr>
                      <a:endParaRPr sz="1000" dirty="0">
                        <a:latin typeface="Arial"/>
                        <a:cs typeface="Arial"/>
                      </a:endParaRPr>
                    </a:p>
                  </a:txBody>
                  <a:tcPr marL="0" marR="0" marT="37465" marB="0">
                    <a:lnL w="12700">
                      <a:solidFill>
                        <a:srgbClr val="797979"/>
                      </a:solidFill>
                      <a:prstDash val="solid"/>
                    </a:lnL>
                    <a:lnR w="12700">
                      <a:solidFill>
                        <a:srgbClr val="797979"/>
                      </a:solidFill>
                      <a:prstDash val="solid"/>
                    </a:lnR>
                    <a:lnT w="12700">
                      <a:solidFill>
                        <a:srgbClr val="797979"/>
                      </a:solidFill>
                      <a:prstDash val="solid"/>
                    </a:lnT>
                    <a:lnB w="12700" cap="flat" cmpd="sng" algn="ctr">
                      <a:solidFill>
                        <a:srgbClr val="797979"/>
                      </a:solidFill>
                      <a:prstDash val="solid"/>
                      <a:round/>
                      <a:headEnd type="none" w="med" len="med"/>
                      <a:tailEnd type="none" w="med" len="med"/>
                    </a:lnB>
                    <a:solidFill>
                      <a:srgbClr val="E3F3F4"/>
                    </a:solidFill>
                  </a:tcPr>
                </a:tc>
                <a:tc rowSpan="2">
                  <a:txBody>
                    <a:bodyPr/>
                    <a:lstStyle/>
                    <a:p>
                      <a:pPr marL="60960" marR="0" lvl="0" indent="0" defTabSz="914400" eaLnBrk="1" fontAlgn="auto" latinLnBrk="0" hangingPunct="1">
                        <a:lnSpc>
                          <a:spcPct val="100000"/>
                        </a:lnSpc>
                        <a:spcBef>
                          <a:spcPts val="325"/>
                        </a:spcBef>
                        <a:spcAft>
                          <a:spcPts val="0"/>
                        </a:spcAft>
                        <a:buClrTx/>
                        <a:buSzTx/>
                        <a:buFontTx/>
                        <a:buNone/>
                        <a:tabLst/>
                        <a:defRPr/>
                      </a:pPr>
                      <a:r>
                        <a:rPr lang="en-GB" sz="850" b="1" dirty="0">
                          <a:solidFill>
                            <a:srgbClr val="3B8B92"/>
                          </a:solidFill>
                          <a:latin typeface="Arial"/>
                          <a:cs typeface="Arial"/>
                        </a:rPr>
                        <a:t>Ildiko Badea</a:t>
                      </a:r>
                    </a:p>
                    <a:p>
                      <a:pPr marL="60960" marR="0" lvl="0" indent="0" defTabSz="914400" eaLnBrk="1" fontAlgn="auto" latinLnBrk="0" hangingPunct="1">
                        <a:lnSpc>
                          <a:spcPct val="100000"/>
                        </a:lnSpc>
                        <a:spcBef>
                          <a:spcPts val="325"/>
                        </a:spcBef>
                        <a:spcAft>
                          <a:spcPts val="0"/>
                        </a:spcAft>
                        <a:buClrTx/>
                        <a:buSzTx/>
                        <a:buFontTx/>
                        <a:buNone/>
                        <a:tabLst/>
                        <a:defRPr/>
                      </a:pPr>
                      <a:endParaRPr lang="en-GB" sz="850" b="1" dirty="0">
                        <a:solidFill>
                          <a:srgbClr val="3B8B92"/>
                        </a:solidFill>
                        <a:latin typeface="Arial"/>
                        <a:cs typeface="Arial"/>
                      </a:endParaRPr>
                    </a:p>
                    <a:p>
                      <a:pPr marL="60960" marR="0" lvl="0" indent="0" defTabSz="914400" eaLnBrk="1" fontAlgn="auto" latinLnBrk="0" hangingPunct="1">
                        <a:lnSpc>
                          <a:spcPct val="100000"/>
                        </a:lnSpc>
                        <a:spcBef>
                          <a:spcPts val="325"/>
                        </a:spcBef>
                        <a:spcAft>
                          <a:spcPts val="0"/>
                        </a:spcAft>
                        <a:buClrTx/>
                        <a:buSzTx/>
                        <a:buFontTx/>
                        <a:buNone/>
                        <a:tabLst/>
                        <a:defRPr/>
                      </a:pPr>
                      <a:r>
                        <a:rPr lang="en-GB" sz="850" b="1" dirty="0">
                          <a:solidFill>
                            <a:srgbClr val="3B8B92"/>
                          </a:solidFill>
                          <a:latin typeface="Arial"/>
                          <a:cs typeface="Arial"/>
                        </a:rPr>
                        <a:t>Ajay</a:t>
                      </a:r>
                      <a:r>
                        <a:rPr lang="en-GB" sz="850" b="1" spc="120" dirty="0">
                          <a:solidFill>
                            <a:srgbClr val="3B8B92"/>
                          </a:solidFill>
                          <a:latin typeface="Arial"/>
                          <a:cs typeface="Arial"/>
                        </a:rPr>
                        <a:t> </a:t>
                      </a:r>
                      <a:r>
                        <a:rPr lang="en-GB" sz="850" b="1" spc="-10" dirty="0">
                          <a:solidFill>
                            <a:srgbClr val="3B8B92"/>
                          </a:solidFill>
                          <a:latin typeface="Arial"/>
                          <a:cs typeface="Arial"/>
                        </a:rPr>
                        <a:t>Dalai</a:t>
                      </a:r>
                      <a:endParaRPr lang="en-GB" sz="850" dirty="0">
                        <a:latin typeface="Arial"/>
                        <a:cs typeface="Arial"/>
                      </a:endParaRPr>
                    </a:p>
                    <a:p>
                      <a:pPr marL="60960">
                        <a:lnSpc>
                          <a:spcPct val="100000"/>
                        </a:lnSpc>
                        <a:spcBef>
                          <a:spcPts val="325"/>
                        </a:spcBef>
                      </a:pPr>
                      <a:endParaRPr lang="en-US" sz="850" dirty="0">
                        <a:latin typeface="Arial"/>
                        <a:cs typeface="Arial"/>
                      </a:endParaRPr>
                    </a:p>
                    <a:p>
                      <a:pPr marL="60960">
                        <a:lnSpc>
                          <a:spcPct val="100000"/>
                        </a:lnSpc>
                        <a:spcBef>
                          <a:spcPts val="325"/>
                        </a:spcBef>
                      </a:pPr>
                      <a:endParaRPr sz="850" dirty="0">
                        <a:latin typeface="Arial"/>
                        <a:cs typeface="Arial"/>
                      </a:endParaRPr>
                    </a:p>
                  </a:txBody>
                  <a:tcPr marL="0" marR="0" marT="41275" marB="0">
                    <a:lnL w="12700">
                      <a:solidFill>
                        <a:srgbClr val="797979"/>
                      </a:solidFill>
                      <a:prstDash val="solid"/>
                    </a:lnL>
                    <a:lnR w="12700">
                      <a:solidFill>
                        <a:srgbClr val="797979"/>
                      </a:solidFill>
                      <a:prstDash val="solid"/>
                    </a:lnR>
                    <a:lnT w="12700">
                      <a:solidFill>
                        <a:srgbClr val="797979"/>
                      </a:solidFill>
                      <a:prstDash val="solid"/>
                    </a:lnT>
                    <a:lnB w="12700" cap="flat" cmpd="sng" algn="ctr">
                      <a:solidFill>
                        <a:srgbClr val="797979"/>
                      </a:solidFill>
                      <a:prstDash val="solid"/>
                      <a:round/>
                      <a:headEnd type="none" w="med" len="med"/>
                      <a:tailEnd type="none" w="med" len="med"/>
                    </a:lnB>
                    <a:solidFill>
                      <a:srgbClr val="E3F3F4"/>
                    </a:solidFill>
                  </a:tcPr>
                </a:tc>
                <a:tc rowSpan="2">
                  <a:txBody>
                    <a:bodyPr/>
                    <a:lstStyle/>
                    <a:p>
                      <a:pPr marL="62865" marR="88265" lvl="0" indent="0" defTabSz="914400" eaLnBrk="1" fontAlgn="auto" latinLnBrk="0" hangingPunct="1">
                        <a:lnSpc>
                          <a:spcPct val="106200"/>
                        </a:lnSpc>
                        <a:spcBef>
                          <a:spcPts val="260"/>
                        </a:spcBef>
                        <a:spcAft>
                          <a:spcPts val="0"/>
                        </a:spcAft>
                        <a:buClrTx/>
                        <a:buSzTx/>
                        <a:buFontTx/>
                        <a:buNone/>
                        <a:tabLst/>
                        <a:defRPr/>
                      </a:pPr>
                      <a:r>
                        <a:rPr lang="en-US" sz="800" b="1" dirty="0">
                          <a:solidFill>
                            <a:srgbClr val="3B8B92"/>
                          </a:solidFill>
                          <a:latin typeface="Arial"/>
                          <a:cs typeface="Arial"/>
                        </a:rPr>
                        <a:t>Pharmacy</a:t>
                      </a:r>
                      <a:r>
                        <a:rPr lang="en-US" sz="800" b="1" spc="130" dirty="0">
                          <a:solidFill>
                            <a:srgbClr val="3B8B92"/>
                          </a:solidFill>
                          <a:latin typeface="Arial"/>
                          <a:cs typeface="Arial"/>
                        </a:rPr>
                        <a:t> </a:t>
                      </a:r>
                      <a:r>
                        <a:rPr lang="en-US" sz="800" b="1" dirty="0">
                          <a:solidFill>
                            <a:srgbClr val="3B8B92"/>
                          </a:solidFill>
                          <a:latin typeface="Arial"/>
                          <a:cs typeface="Arial"/>
                        </a:rPr>
                        <a:t>and </a:t>
                      </a:r>
                      <a:r>
                        <a:rPr lang="en-US" sz="800" b="1" spc="-10" dirty="0">
                          <a:solidFill>
                            <a:srgbClr val="3B8B92"/>
                          </a:solidFill>
                          <a:latin typeface="Arial"/>
                          <a:cs typeface="Arial"/>
                        </a:rPr>
                        <a:t>Nutrition </a:t>
                      </a:r>
                      <a:endParaRPr lang="en-US" sz="850" b="1" dirty="0">
                        <a:solidFill>
                          <a:srgbClr val="3B8B92"/>
                        </a:solidFill>
                        <a:latin typeface="Arial"/>
                        <a:cs typeface="Arial"/>
                      </a:endParaRPr>
                    </a:p>
                    <a:p>
                      <a:pPr marL="62865" marR="88265" lvl="0" indent="0" defTabSz="914400" eaLnBrk="1" fontAlgn="auto" latinLnBrk="0" hangingPunct="1">
                        <a:lnSpc>
                          <a:spcPct val="106200"/>
                        </a:lnSpc>
                        <a:spcBef>
                          <a:spcPts val="260"/>
                        </a:spcBef>
                        <a:spcAft>
                          <a:spcPts val="0"/>
                        </a:spcAft>
                        <a:buClrTx/>
                        <a:buSzTx/>
                        <a:buFontTx/>
                        <a:buNone/>
                        <a:tabLst/>
                        <a:defRPr/>
                      </a:pPr>
                      <a:endParaRPr lang="en-US" sz="850" b="1" dirty="0">
                        <a:solidFill>
                          <a:srgbClr val="3B8B92"/>
                        </a:solidFill>
                        <a:latin typeface="Arial"/>
                        <a:cs typeface="Arial"/>
                      </a:endParaRPr>
                    </a:p>
                    <a:p>
                      <a:pPr marL="62865" marR="88265" lvl="0" indent="0" defTabSz="914400" eaLnBrk="1" fontAlgn="auto" latinLnBrk="0" hangingPunct="1">
                        <a:lnSpc>
                          <a:spcPct val="106200"/>
                        </a:lnSpc>
                        <a:spcBef>
                          <a:spcPts val="260"/>
                        </a:spcBef>
                        <a:spcAft>
                          <a:spcPts val="0"/>
                        </a:spcAft>
                        <a:buClrTx/>
                        <a:buSzTx/>
                        <a:buFontTx/>
                        <a:buNone/>
                        <a:tabLst/>
                        <a:defRPr/>
                      </a:pPr>
                      <a:r>
                        <a:rPr lang="en-US" sz="850" b="1" dirty="0">
                          <a:solidFill>
                            <a:srgbClr val="3B8B92"/>
                          </a:solidFill>
                          <a:latin typeface="Arial"/>
                          <a:cs typeface="Arial"/>
                        </a:rPr>
                        <a:t>Chemical</a:t>
                      </a:r>
                      <a:r>
                        <a:rPr lang="en-US" sz="850" b="1" spc="10" dirty="0">
                          <a:solidFill>
                            <a:srgbClr val="3B8B92"/>
                          </a:solidFill>
                          <a:latin typeface="Arial"/>
                          <a:cs typeface="Arial"/>
                        </a:rPr>
                        <a:t> </a:t>
                      </a:r>
                      <a:r>
                        <a:rPr lang="en-US" sz="850" b="1" dirty="0">
                          <a:solidFill>
                            <a:srgbClr val="3B8B92"/>
                          </a:solidFill>
                          <a:latin typeface="Arial"/>
                          <a:cs typeface="Arial"/>
                        </a:rPr>
                        <a:t>and</a:t>
                      </a:r>
                      <a:r>
                        <a:rPr lang="en-US" sz="850" b="1" spc="210" dirty="0">
                          <a:solidFill>
                            <a:srgbClr val="3B8B92"/>
                          </a:solidFill>
                          <a:latin typeface="Arial"/>
                          <a:cs typeface="Arial"/>
                        </a:rPr>
                        <a:t> </a:t>
                      </a:r>
                      <a:r>
                        <a:rPr lang="en-US" sz="850" b="1" dirty="0">
                          <a:solidFill>
                            <a:srgbClr val="3B8B92"/>
                          </a:solidFill>
                          <a:latin typeface="Arial"/>
                          <a:cs typeface="Arial"/>
                        </a:rPr>
                        <a:t>Biological</a:t>
                      </a:r>
                      <a:r>
                        <a:rPr lang="en-US" sz="850" b="1" spc="434" dirty="0">
                          <a:solidFill>
                            <a:srgbClr val="3B8B92"/>
                          </a:solidFill>
                          <a:latin typeface="Arial"/>
                          <a:cs typeface="Arial"/>
                        </a:rPr>
                        <a:t> </a:t>
                      </a:r>
                      <a:r>
                        <a:rPr lang="en-US" sz="850" b="1" dirty="0">
                          <a:solidFill>
                            <a:srgbClr val="3B8B92"/>
                          </a:solidFill>
                          <a:latin typeface="Arial"/>
                          <a:cs typeface="Arial"/>
                        </a:rPr>
                        <a:t>Engineering,</a:t>
                      </a:r>
                      <a:r>
                        <a:rPr lang="en-US" sz="850" b="1" spc="95" dirty="0">
                          <a:solidFill>
                            <a:srgbClr val="3B8B92"/>
                          </a:solidFill>
                          <a:latin typeface="Arial"/>
                          <a:cs typeface="Arial"/>
                        </a:rPr>
                        <a:t> </a:t>
                      </a:r>
                      <a:r>
                        <a:rPr lang="en-US" sz="850" b="1" spc="-25" dirty="0" err="1">
                          <a:solidFill>
                            <a:srgbClr val="3B8B92"/>
                          </a:solidFill>
                          <a:latin typeface="Arial"/>
                          <a:cs typeface="Arial"/>
                        </a:rPr>
                        <a:t>CoE</a:t>
                      </a:r>
                      <a:endParaRPr lang="en-US" sz="850" dirty="0">
                        <a:latin typeface="Arial"/>
                        <a:cs typeface="Arial"/>
                      </a:endParaRPr>
                    </a:p>
                    <a:p>
                      <a:pPr marL="62865" marR="88265">
                        <a:lnSpc>
                          <a:spcPct val="106200"/>
                        </a:lnSpc>
                        <a:spcBef>
                          <a:spcPts val="260"/>
                        </a:spcBef>
                      </a:pPr>
                      <a:endParaRPr sz="850" dirty="0">
                        <a:latin typeface="Arial"/>
                        <a:cs typeface="Arial"/>
                      </a:endParaRPr>
                    </a:p>
                  </a:txBody>
                  <a:tcPr marL="0" marR="0" marT="33020" marB="0">
                    <a:lnL w="12700">
                      <a:solidFill>
                        <a:srgbClr val="797979"/>
                      </a:solidFill>
                      <a:prstDash val="solid"/>
                    </a:lnL>
                    <a:lnR w="12700">
                      <a:solidFill>
                        <a:srgbClr val="797979"/>
                      </a:solidFill>
                      <a:prstDash val="solid"/>
                    </a:lnR>
                    <a:lnT w="12700">
                      <a:solidFill>
                        <a:srgbClr val="797979"/>
                      </a:solidFill>
                      <a:prstDash val="solid"/>
                    </a:lnT>
                    <a:lnB w="12700" cap="flat" cmpd="sng" algn="ctr">
                      <a:solidFill>
                        <a:srgbClr val="797979"/>
                      </a:solidFill>
                      <a:prstDash val="solid"/>
                      <a:round/>
                      <a:headEnd type="none" w="med" len="med"/>
                      <a:tailEnd type="none" w="med" len="med"/>
                    </a:lnB>
                    <a:solidFill>
                      <a:srgbClr val="E3F3F4"/>
                    </a:solidFill>
                  </a:tcPr>
                </a:tc>
                <a:tc vMerge="1">
                  <a:txBody>
                    <a:bodyPr/>
                    <a:lstStyle/>
                    <a:p>
                      <a:endParaRPr/>
                    </a:p>
                  </a:txBody>
                  <a:tcPr marL="0" marR="0" marT="190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vMerge="1">
                  <a:txBody>
                    <a:bodyPr/>
                    <a:lstStyle/>
                    <a:p>
                      <a:endParaRPr/>
                    </a:p>
                  </a:txBody>
                  <a:tcPr marL="0" marR="0" marT="3810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vMerge="1">
                  <a:txBody>
                    <a:bodyPr/>
                    <a:lstStyle/>
                    <a:p>
                      <a:endParaRPr/>
                    </a:p>
                  </a:txBody>
                  <a:tcPr marL="0" marR="0" marT="3810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10"/>
                  </a:ext>
                </a:extLst>
              </a:tr>
              <a:tr h="124842">
                <a:tc vMerge="1">
                  <a:txBody>
                    <a:bodyPr/>
                    <a:lstStyle/>
                    <a:p>
                      <a:endParaRPr/>
                    </a:p>
                  </a:txBody>
                  <a:tcPr marL="0" marR="0" marT="37465" marB="0">
                    <a:lnL w="12700">
                      <a:solidFill>
                        <a:srgbClr val="797979"/>
                      </a:solidFill>
                      <a:prstDash val="solid"/>
                    </a:lnL>
                    <a:lnR w="12700" cap="flat" cmpd="sng" algn="ctr">
                      <a:solidFill>
                        <a:srgbClr val="797979"/>
                      </a:solidFill>
                      <a:prstDash val="solid"/>
                      <a:round/>
                      <a:headEnd type="none" w="med" len="med"/>
                      <a:tailEnd type="none" w="med" len="med"/>
                    </a:lnR>
                    <a:lnT w="12700" cap="flat" cmpd="sng" algn="ctr">
                      <a:solidFill>
                        <a:srgbClr val="797979"/>
                      </a:solidFill>
                      <a:prstDash val="solid"/>
                      <a:round/>
                      <a:headEnd type="none" w="med" len="med"/>
                      <a:tailEnd type="none" w="med" len="med"/>
                    </a:lnT>
                    <a:lnB w="12700">
                      <a:solidFill>
                        <a:srgbClr val="797979"/>
                      </a:solidFill>
                      <a:prstDash val="solid"/>
                    </a:lnB>
                    <a:solidFill>
                      <a:srgbClr val="E3F3F4"/>
                    </a:solidFill>
                  </a:tcPr>
                </a:tc>
                <a:tc vMerge="1">
                  <a:txBody>
                    <a:bodyPr/>
                    <a:lstStyle/>
                    <a:p>
                      <a:endParaRPr/>
                    </a:p>
                  </a:txBody>
                  <a:tcPr marL="0" marR="0" marT="41275" marB="0">
                    <a:lnL w="12700" cap="flat" cmpd="sng" algn="ctr">
                      <a:solidFill>
                        <a:srgbClr val="797979"/>
                      </a:solidFill>
                      <a:prstDash val="solid"/>
                      <a:round/>
                      <a:headEnd type="none" w="med" len="med"/>
                      <a:tailEnd type="none" w="med" len="med"/>
                    </a:lnL>
                    <a:lnR w="12700" cap="flat" cmpd="sng" algn="ctr">
                      <a:solidFill>
                        <a:srgbClr val="797979"/>
                      </a:solidFill>
                      <a:prstDash val="solid"/>
                      <a:round/>
                      <a:headEnd type="none" w="med" len="med"/>
                      <a:tailEnd type="none" w="med" len="med"/>
                    </a:lnR>
                    <a:lnT w="12700" cap="flat" cmpd="sng" algn="ctr">
                      <a:solidFill>
                        <a:srgbClr val="797979"/>
                      </a:solidFill>
                      <a:prstDash val="solid"/>
                      <a:round/>
                      <a:headEnd type="none" w="med" len="med"/>
                      <a:tailEnd type="none" w="med" len="med"/>
                    </a:lnT>
                    <a:lnB w="12700">
                      <a:solidFill>
                        <a:srgbClr val="797979"/>
                      </a:solidFill>
                      <a:prstDash val="solid"/>
                    </a:lnB>
                    <a:solidFill>
                      <a:srgbClr val="E3F3F4"/>
                    </a:solidFill>
                  </a:tcPr>
                </a:tc>
                <a:tc vMerge="1">
                  <a:txBody>
                    <a:bodyPr/>
                    <a:lstStyle/>
                    <a:p>
                      <a:endParaRPr dirty="0"/>
                    </a:p>
                  </a:txBody>
                  <a:tcPr marL="0" marR="0" marT="33020" marB="0">
                    <a:lnL w="12700" cap="flat" cmpd="sng" algn="ctr">
                      <a:solidFill>
                        <a:srgbClr val="797979"/>
                      </a:solidFill>
                      <a:prstDash val="solid"/>
                      <a:round/>
                      <a:headEnd type="none" w="med" len="med"/>
                      <a:tailEnd type="none" w="med" len="med"/>
                    </a:lnL>
                    <a:lnR w="12700" cap="flat" cmpd="sng" algn="ctr">
                      <a:solidFill>
                        <a:srgbClr val="797979"/>
                      </a:solidFill>
                      <a:prstDash val="solid"/>
                      <a:round/>
                      <a:headEnd type="none" w="med" len="med"/>
                      <a:tailEnd type="none" w="med" len="med"/>
                    </a:lnR>
                    <a:lnT w="12700" cap="flat" cmpd="sng" algn="ctr">
                      <a:solidFill>
                        <a:srgbClr val="797979"/>
                      </a:solidFill>
                      <a:prstDash val="solid"/>
                      <a:round/>
                      <a:headEnd type="none" w="med" len="med"/>
                      <a:tailEnd type="none" w="med" len="med"/>
                    </a:lnT>
                    <a:lnB w="12700">
                      <a:solidFill>
                        <a:srgbClr val="797979"/>
                      </a:solidFill>
                      <a:prstDash val="solid"/>
                    </a:lnB>
                    <a:solidFill>
                      <a:srgbClr val="E3F3F4"/>
                    </a:solidFill>
                  </a:tcPr>
                </a:tc>
                <a:tc rowSpan="2">
                  <a:txBody>
                    <a:bodyPr/>
                    <a:lstStyle/>
                    <a:p>
                      <a:pPr marL="58419">
                        <a:lnSpc>
                          <a:spcPct val="100000"/>
                        </a:lnSpc>
                        <a:spcBef>
                          <a:spcPts val="560"/>
                        </a:spcBef>
                      </a:pPr>
                      <a:r>
                        <a:rPr sz="1000" b="1" spc="-10" dirty="0">
                          <a:solidFill>
                            <a:srgbClr val="3B8B92"/>
                          </a:solidFill>
                          <a:latin typeface="Arial"/>
                          <a:cs typeface="Arial"/>
                        </a:rPr>
                        <a:t>1510:</a:t>
                      </a:r>
                      <a:endParaRPr sz="1000" dirty="0">
                        <a:latin typeface="Arial"/>
                        <a:cs typeface="Arial"/>
                      </a:endParaRPr>
                    </a:p>
                    <a:p>
                      <a:pPr marL="58419" marR="121920">
                        <a:lnSpc>
                          <a:spcPct val="98500"/>
                        </a:lnSpc>
                        <a:spcBef>
                          <a:spcPts val="40"/>
                        </a:spcBef>
                      </a:pPr>
                      <a:r>
                        <a:rPr sz="1000" b="1" dirty="0">
                          <a:solidFill>
                            <a:srgbClr val="3B8B92"/>
                          </a:solidFill>
                          <a:latin typeface="Arial"/>
                          <a:cs typeface="Arial"/>
                        </a:rPr>
                        <a:t>Electrical</a:t>
                      </a:r>
                      <a:r>
                        <a:rPr sz="1000" b="1" spc="-25" dirty="0">
                          <a:solidFill>
                            <a:srgbClr val="3B8B92"/>
                          </a:solidFill>
                          <a:latin typeface="Arial"/>
                          <a:cs typeface="Arial"/>
                        </a:rPr>
                        <a:t> </a:t>
                      </a:r>
                      <a:r>
                        <a:rPr sz="1000" b="1" spc="-50" dirty="0">
                          <a:solidFill>
                            <a:srgbClr val="3B8B92"/>
                          </a:solidFill>
                          <a:latin typeface="Arial"/>
                          <a:cs typeface="Arial"/>
                        </a:rPr>
                        <a:t>&amp; </a:t>
                      </a:r>
                      <a:r>
                        <a:rPr sz="1000" b="1" spc="-10" dirty="0">
                          <a:solidFill>
                            <a:srgbClr val="3B8B92"/>
                          </a:solidFill>
                          <a:latin typeface="Arial"/>
                          <a:cs typeface="Arial"/>
                        </a:rPr>
                        <a:t>Computer Engineering</a:t>
                      </a:r>
                      <a:endParaRPr sz="1000" dirty="0">
                        <a:latin typeface="Arial"/>
                        <a:cs typeface="Arial"/>
                      </a:endParaRPr>
                    </a:p>
                  </a:txBody>
                  <a:tcPr marL="0" marR="0" marT="71120" marB="0">
                    <a:lnL w="12700" cap="flat" cmpd="sng" algn="ctr">
                      <a:solidFill>
                        <a:srgbClr val="797979"/>
                      </a:solidFill>
                      <a:prstDash val="solid"/>
                      <a:round/>
                      <a:headEnd type="none" w="med" len="med"/>
                      <a:tailEnd type="none" w="med" len="med"/>
                    </a:lnL>
                    <a:lnR w="12700" cap="flat" cmpd="sng" algn="ctr">
                      <a:solidFill>
                        <a:srgbClr val="797979"/>
                      </a:solidFill>
                      <a:prstDash val="solid"/>
                      <a:round/>
                      <a:headEnd type="none" w="med" len="med"/>
                      <a:tailEnd type="none" w="med" len="med"/>
                    </a:lnR>
                    <a:lnT w="12700" cap="flat" cmpd="sng" algn="ctr">
                      <a:solidFill>
                        <a:srgbClr val="797979"/>
                      </a:solidFill>
                      <a:prstDash val="solid"/>
                      <a:round/>
                      <a:headEnd type="none" w="med" len="med"/>
                      <a:tailEnd type="none" w="med" len="med"/>
                    </a:lnT>
                    <a:lnB w="12700">
                      <a:solidFill>
                        <a:srgbClr val="797979"/>
                      </a:solidFill>
                      <a:prstDash val="solid"/>
                    </a:lnB>
                    <a:solidFill>
                      <a:srgbClr val="E3F3F4"/>
                    </a:solidFill>
                  </a:tcPr>
                </a:tc>
                <a:tc rowSpan="2">
                  <a:txBody>
                    <a:bodyPr/>
                    <a:lstStyle/>
                    <a:p>
                      <a:pPr marL="59690">
                        <a:lnSpc>
                          <a:spcPct val="100000"/>
                        </a:lnSpc>
                        <a:spcBef>
                          <a:spcPts val="305"/>
                        </a:spcBef>
                      </a:pPr>
                      <a:r>
                        <a:rPr lang="en-US" sz="850" b="1" dirty="0">
                          <a:solidFill>
                            <a:srgbClr val="3B8B92"/>
                          </a:solidFill>
                          <a:latin typeface="Arial"/>
                          <a:cs typeface="Arial"/>
                        </a:rPr>
                        <a:t>Ramakrishna Gokaraju</a:t>
                      </a:r>
                      <a:endParaRPr sz="850" dirty="0">
                        <a:latin typeface="Arial"/>
                        <a:cs typeface="Arial"/>
                      </a:endParaRPr>
                    </a:p>
                    <a:p>
                      <a:pPr>
                        <a:lnSpc>
                          <a:spcPct val="100000"/>
                        </a:lnSpc>
                        <a:spcBef>
                          <a:spcPts val="50"/>
                        </a:spcBef>
                      </a:pPr>
                      <a:endParaRPr sz="950" dirty="0">
                        <a:latin typeface="Times New Roman"/>
                        <a:cs typeface="Times New Roman"/>
                      </a:endParaRPr>
                    </a:p>
                    <a:p>
                      <a:pPr marL="59690">
                        <a:lnSpc>
                          <a:spcPct val="100000"/>
                        </a:lnSpc>
                      </a:pPr>
                      <a:r>
                        <a:rPr sz="850" b="1" dirty="0">
                          <a:solidFill>
                            <a:srgbClr val="3B8B92"/>
                          </a:solidFill>
                          <a:latin typeface="Arial"/>
                          <a:cs typeface="Arial"/>
                        </a:rPr>
                        <a:t>Safa</a:t>
                      </a:r>
                      <a:r>
                        <a:rPr sz="850" b="1" spc="105" dirty="0">
                          <a:solidFill>
                            <a:srgbClr val="3B8B92"/>
                          </a:solidFill>
                          <a:latin typeface="Arial"/>
                          <a:cs typeface="Arial"/>
                        </a:rPr>
                        <a:t> </a:t>
                      </a:r>
                      <a:r>
                        <a:rPr sz="850" b="1" dirty="0">
                          <a:solidFill>
                            <a:srgbClr val="3B8B92"/>
                          </a:solidFill>
                          <a:latin typeface="Arial"/>
                          <a:cs typeface="Arial"/>
                        </a:rPr>
                        <a:t>O</a:t>
                      </a:r>
                      <a:r>
                        <a:rPr sz="850" b="1" spc="70" dirty="0">
                          <a:solidFill>
                            <a:srgbClr val="3B8B92"/>
                          </a:solidFill>
                          <a:latin typeface="Arial"/>
                          <a:cs typeface="Arial"/>
                        </a:rPr>
                        <a:t> </a:t>
                      </a:r>
                      <a:r>
                        <a:rPr sz="850" b="1" spc="-10" dirty="0">
                          <a:solidFill>
                            <a:srgbClr val="3B8B92"/>
                          </a:solidFill>
                          <a:latin typeface="Arial"/>
                          <a:cs typeface="Arial"/>
                        </a:rPr>
                        <a:t>Kasap</a:t>
                      </a:r>
                      <a:endParaRPr sz="850" dirty="0">
                        <a:latin typeface="Arial"/>
                        <a:cs typeface="Arial"/>
                      </a:endParaRPr>
                    </a:p>
                  </a:txBody>
                  <a:tcPr marL="0" marR="0" marT="38735" marB="0">
                    <a:lnL w="12700" cap="flat" cmpd="sng" algn="ctr">
                      <a:solidFill>
                        <a:srgbClr val="797979"/>
                      </a:solidFill>
                      <a:prstDash val="solid"/>
                      <a:round/>
                      <a:headEnd type="none" w="med" len="med"/>
                      <a:tailEnd type="none" w="med" len="med"/>
                    </a:lnL>
                    <a:lnR w="12700" cap="flat" cmpd="sng" algn="ctr">
                      <a:solidFill>
                        <a:srgbClr val="797979"/>
                      </a:solidFill>
                      <a:prstDash val="solid"/>
                      <a:round/>
                      <a:headEnd type="none" w="med" len="med"/>
                      <a:tailEnd type="none" w="med" len="med"/>
                    </a:lnR>
                    <a:lnT w="12700" cap="flat" cmpd="sng" algn="ctr">
                      <a:solidFill>
                        <a:srgbClr val="797979"/>
                      </a:solidFill>
                      <a:prstDash val="solid"/>
                      <a:round/>
                      <a:headEnd type="none" w="med" len="med"/>
                      <a:tailEnd type="none" w="med" len="med"/>
                    </a:lnT>
                    <a:lnB w="12700">
                      <a:solidFill>
                        <a:srgbClr val="797979"/>
                      </a:solidFill>
                      <a:prstDash val="solid"/>
                    </a:lnB>
                    <a:solidFill>
                      <a:srgbClr val="E3F3F4"/>
                    </a:solidFill>
                  </a:tcPr>
                </a:tc>
                <a:tc rowSpan="2">
                  <a:txBody>
                    <a:bodyPr/>
                    <a:lstStyle/>
                    <a:p>
                      <a:pPr marL="60960">
                        <a:lnSpc>
                          <a:spcPct val="100000"/>
                        </a:lnSpc>
                        <a:spcBef>
                          <a:spcPts val="305"/>
                        </a:spcBef>
                      </a:pPr>
                      <a:r>
                        <a:rPr sz="850" b="1" dirty="0">
                          <a:solidFill>
                            <a:srgbClr val="3B8B92"/>
                          </a:solidFill>
                          <a:latin typeface="Arial"/>
                          <a:cs typeface="Arial"/>
                        </a:rPr>
                        <a:t>Electrical</a:t>
                      </a:r>
                      <a:r>
                        <a:rPr sz="850" b="1" spc="145" dirty="0">
                          <a:solidFill>
                            <a:srgbClr val="3B8B92"/>
                          </a:solidFill>
                          <a:latin typeface="Arial"/>
                          <a:cs typeface="Arial"/>
                        </a:rPr>
                        <a:t> </a:t>
                      </a:r>
                      <a:r>
                        <a:rPr sz="850" b="1" dirty="0">
                          <a:solidFill>
                            <a:srgbClr val="3B8B92"/>
                          </a:solidFill>
                          <a:latin typeface="Arial"/>
                          <a:cs typeface="Arial"/>
                        </a:rPr>
                        <a:t>and</a:t>
                      </a:r>
                      <a:r>
                        <a:rPr sz="850" b="1" spc="80" dirty="0">
                          <a:solidFill>
                            <a:srgbClr val="3B8B92"/>
                          </a:solidFill>
                          <a:latin typeface="Arial"/>
                          <a:cs typeface="Arial"/>
                        </a:rPr>
                        <a:t> </a:t>
                      </a:r>
                      <a:r>
                        <a:rPr sz="850" b="1" spc="35" dirty="0">
                          <a:solidFill>
                            <a:srgbClr val="3B8B92"/>
                          </a:solidFill>
                          <a:latin typeface="Arial"/>
                          <a:cs typeface="Arial"/>
                        </a:rPr>
                        <a:t>Computer</a:t>
                      </a:r>
                      <a:endParaRPr sz="850" dirty="0">
                        <a:latin typeface="Arial"/>
                        <a:cs typeface="Arial"/>
                      </a:endParaRPr>
                    </a:p>
                    <a:p>
                      <a:pPr marL="60960">
                        <a:lnSpc>
                          <a:spcPct val="100000"/>
                        </a:lnSpc>
                        <a:spcBef>
                          <a:spcPts val="20"/>
                        </a:spcBef>
                      </a:pPr>
                      <a:r>
                        <a:rPr sz="850" b="1" dirty="0">
                          <a:solidFill>
                            <a:srgbClr val="3B8B92"/>
                          </a:solidFill>
                          <a:latin typeface="Arial"/>
                          <a:cs typeface="Arial"/>
                        </a:rPr>
                        <a:t>Engineering,</a:t>
                      </a:r>
                      <a:r>
                        <a:rPr sz="850" b="1" spc="245" dirty="0">
                          <a:solidFill>
                            <a:srgbClr val="3B8B92"/>
                          </a:solidFill>
                          <a:latin typeface="Arial"/>
                          <a:cs typeface="Arial"/>
                        </a:rPr>
                        <a:t> </a:t>
                      </a:r>
                      <a:r>
                        <a:rPr sz="850" b="1" spc="-25" dirty="0">
                          <a:solidFill>
                            <a:srgbClr val="3B8B92"/>
                          </a:solidFill>
                          <a:latin typeface="Arial"/>
                          <a:cs typeface="Arial"/>
                        </a:rPr>
                        <a:t>CoE</a:t>
                      </a:r>
                      <a:endParaRPr sz="850" dirty="0">
                        <a:latin typeface="Arial"/>
                        <a:cs typeface="Arial"/>
                      </a:endParaRPr>
                    </a:p>
                    <a:p>
                      <a:pPr marL="60960">
                        <a:lnSpc>
                          <a:spcPct val="100000"/>
                        </a:lnSpc>
                        <a:spcBef>
                          <a:spcPts val="105"/>
                        </a:spcBef>
                      </a:pPr>
                      <a:r>
                        <a:rPr sz="850" b="1" dirty="0">
                          <a:solidFill>
                            <a:srgbClr val="3B8B92"/>
                          </a:solidFill>
                          <a:latin typeface="Arial"/>
                          <a:cs typeface="Arial"/>
                        </a:rPr>
                        <a:t>Electrical</a:t>
                      </a:r>
                      <a:r>
                        <a:rPr sz="850" b="1" spc="160" dirty="0">
                          <a:solidFill>
                            <a:srgbClr val="3B8B92"/>
                          </a:solidFill>
                          <a:latin typeface="Arial"/>
                          <a:cs typeface="Arial"/>
                        </a:rPr>
                        <a:t> </a:t>
                      </a:r>
                      <a:r>
                        <a:rPr sz="850" b="1" dirty="0">
                          <a:solidFill>
                            <a:srgbClr val="3B8B92"/>
                          </a:solidFill>
                          <a:latin typeface="Arial"/>
                          <a:cs typeface="Arial"/>
                        </a:rPr>
                        <a:t>and</a:t>
                      </a:r>
                      <a:r>
                        <a:rPr sz="850" b="1" spc="100" dirty="0">
                          <a:solidFill>
                            <a:srgbClr val="3B8B92"/>
                          </a:solidFill>
                          <a:latin typeface="Arial"/>
                          <a:cs typeface="Arial"/>
                        </a:rPr>
                        <a:t> </a:t>
                      </a:r>
                      <a:r>
                        <a:rPr sz="850" b="1" spc="35" dirty="0">
                          <a:solidFill>
                            <a:srgbClr val="3B8B92"/>
                          </a:solidFill>
                          <a:latin typeface="Arial"/>
                          <a:cs typeface="Arial"/>
                        </a:rPr>
                        <a:t>Computer</a:t>
                      </a:r>
                      <a:endParaRPr sz="850" dirty="0">
                        <a:latin typeface="Arial"/>
                        <a:cs typeface="Arial"/>
                      </a:endParaRPr>
                    </a:p>
                    <a:p>
                      <a:pPr marL="60960">
                        <a:lnSpc>
                          <a:spcPct val="100000"/>
                        </a:lnSpc>
                        <a:spcBef>
                          <a:spcPts val="20"/>
                        </a:spcBef>
                      </a:pPr>
                      <a:r>
                        <a:rPr sz="850" b="1" dirty="0">
                          <a:solidFill>
                            <a:srgbClr val="3B8B92"/>
                          </a:solidFill>
                          <a:latin typeface="Arial"/>
                          <a:cs typeface="Arial"/>
                        </a:rPr>
                        <a:t>Engineering,</a:t>
                      </a:r>
                      <a:r>
                        <a:rPr sz="850" b="1" spc="229" dirty="0">
                          <a:solidFill>
                            <a:srgbClr val="3B8B92"/>
                          </a:solidFill>
                          <a:latin typeface="Arial"/>
                          <a:cs typeface="Arial"/>
                        </a:rPr>
                        <a:t> </a:t>
                      </a:r>
                      <a:r>
                        <a:rPr sz="850" b="1" spc="-25" dirty="0">
                          <a:solidFill>
                            <a:srgbClr val="3B8B92"/>
                          </a:solidFill>
                          <a:latin typeface="Arial"/>
                          <a:cs typeface="Arial"/>
                        </a:rPr>
                        <a:t>CoE</a:t>
                      </a:r>
                      <a:endParaRPr sz="850" dirty="0">
                        <a:latin typeface="Arial"/>
                        <a:cs typeface="Arial"/>
                      </a:endParaRPr>
                    </a:p>
                  </a:txBody>
                  <a:tcPr marL="0" marR="0" marT="38735" marB="0">
                    <a:lnL w="12700" cap="flat" cmpd="sng" algn="ctr">
                      <a:solidFill>
                        <a:srgbClr val="797979"/>
                      </a:solidFill>
                      <a:prstDash val="solid"/>
                      <a:round/>
                      <a:headEnd type="none" w="med" len="med"/>
                      <a:tailEnd type="none" w="med" len="med"/>
                    </a:lnL>
                    <a:lnR w="12700">
                      <a:solidFill>
                        <a:srgbClr val="797979"/>
                      </a:solidFill>
                      <a:prstDash val="solid"/>
                    </a:lnR>
                    <a:lnT w="12700" cap="flat" cmpd="sng" algn="ctr">
                      <a:solidFill>
                        <a:srgbClr val="797979"/>
                      </a:solidFill>
                      <a:prstDash val="solid"/>
                      <a:round/>
                      <a:headEnd type="none" w="med" len="med"/>
                      <a:tailEnd type="none" w="med" len="med"/>
                    </a:lnT>
                    <a:lnB w="12700">
                      <a:solidFill>
                        <a:srgbClr val="797979"/>
                      </a:solidFill>
                      <a:prstDash val="solid"/>
                    </a:lnB>
                    <a:solidFill>
                      <a:srgbClr val="E3F3F4"/>
                    </a:solidFill>
                  </a:tcPr>
                </a:tc>
                <a:extLst>
                  <a:ext uri="{0D108BD9-81ED-4DB2-BD59-A6C34878D82A}">
                    <a16:rowId xmlns:a16="http://schemas.microsoft.com/office/drawing/2014/main" val="10011"/>
                  </a:ext>
                </a:extLst>
              </a:tr>
              <a:tr h="482600">
                <a:tc>
                  <a:txBody>
                    <a:bodyPr/>
                    <a:lstStyle/>
                    <a:p>
                      <a:pPr marL="58419">
                        <a:lnSpc>
                          <a:spcPct val="100000"/>
                        </a:lnSpc>
                        <a:spcBef>
                          <a:spcPts val="630"/>
                        </a:spcBef>
                      </a:pPr>
                      <a:r>
                        <a:rPr sz="1000" b="1" spc="-10" dirty="0">
                          <a:solidFill>
                            <a:srgbClr val="3B8B92"/>
                          </a:solidFill>
                          <a:latin typeface="Arial"/>
                          <a:cs typeface="Arial"/>
                        </a:rPr>
                        <a:t>1512:</a:t>
                      </a:r>
                      <a:endParaRPr sz="1000" dirty="0">
                        <a:latin typeface="Arial"/>
                        <a:cs typeface="Arial"/>
                      </a:endParaRPr>
                    </a:p>
                    <a:p>
                      <a:pPr marL="58419">
                        <a:lnSpc>
                          <a:spcPts val="1230"/>
                        </a:lnSpc>
                        <a:spcBef>
                          <a:spcPts val="25"/>
                        </a:spcBef>
                      </a:pPr>
                      <a:r>
                        <a:rPr sz="1000" b="1" spc="-10" dirty="0">
                          <a:solidFill>
                            <a:srgbClr val="3B8B92"/>
                          </a:solidFill>
                          <a:latin typeface="Arial"/>
                          <a:cs typeface="Arial"/>
                        </a:rPr>
                        <a:t>Mechanical</a:t>
                      </a:r>
                      <a:endParaRPr sz="1000" dirty="0">
                        <a:latin typeface="Arial"/>
                        <a:cs typeface="Arial"/>
                      </a:endParaRPr>
                    </a:p>
                    <a:p>
                      <a:pPr marL="58419">
                        <a:lnSpc>
                          <a:spcPts val="944"/>
                        </a:lnSpc>
                      </a:pPr>
                      <a:r>
                        <a:rPr sz="1000" b="1" spc="-10" dirty="0">
                          <a:solidFill>
                            <a:srgbClr val="3B8B92"/>
                          </a:solidFill>
                          <a:latin typeface="Arial"/>
                          <a:cs typeface="Arial"/>
                        </a:rPr>
                        <a:t>Engineering</a:t>
                      </a:r>
                      <a:endParaRPr sz="1000" dirty="0">
                        <a:latin typeface="Arial"/>
                        <a:cs typeface="Arial"/>
                      </a:endParaRPr>
                    </a:p>
                  </a:txBody>
                  <a:tcPr marL="0" marR="0" marT="80010" marB="0">
                    <a:lnL w="12700">
                      <a:solidFill>
                        <a:srgbClr val="797979"/>
                      </a:solidFill>
                      <a:prstDash val="solid"/>
                    </a:lnL>
                    <a:lnR w="12700" cap="flat" cmpd="sng" algn="ctr">
                      <a:solidFill>
                        <a:srgbClr val="797979"/>
                      </a:solidFill>
                      <a:prstDash val="solid"/>
                      <a:round/>
                      <a:headEnd type="none" w="med" len="med"/>
                      <a:tailEnd type="none" w="med" len="med"/>
                    </a:lnR>
                    <a:lnT w="12700" cap="flat" cmpd="sng" algn="ctr">
                      <a:solidFill>
                        <a:srgbClr val="797979"/>
                      </a:solidFill>
                      <a:prstDash val="solid"/>
                      <a:round/>
                      <a:headEnd type="none" w="med" len="med"/>
                      <a:tailEnd type="none" w="med" len="med"/>
                    </a:lnT>
                    <a:lnB w="12700">
                      <a:solidFill>
                        <a:srgbClr val="797979"/>
                      </a:solidFill>
                      <a:prstDash val="solid"/>
                    </a:lnB>
                    <a:solidFill>
                      <a:srgbClr val="F3F8F9"/>
                    </a:solidFill>
                  </a:tcPr>
                </a:tc>
                <a:tc>
                  <a:txBody>
                    <a:bodyPr/>
                    <a:lstStyle/>
                    <a:p>
                      <a:pPr marL="59690">
                        <a:lnSpc>
                          <a:spcPct val="100000"/>
                        </a:lnSpc>
                        <a:spcBef>
                          <a:spcPts val="315"/>
                        </a:spcBef>
                      </a:pPr>
                      <a:r>
                        <a:rPr sz="850" b="1" dirty="0">
                          <a:solidFill>
                            <a:srgbClr val="3B8B92"/>
                          </a:solidFill>
                          <a:latin typeface="Arial"/>
                          <a:cs typeface="Arial"/>
                        </a:rPr>
                        <a:t>Carey</a:t>
                      </a:r>
                      <a:r>
                        <a:rPr sz="850" b="1" spc="-20" dirty="0">
                          <a:solidFill>
                            <a:srgbClr val="3B8B92"/>
                          </a:solidFill>
                          <a:latin typeface="Arial"/>
                          <a:cs typeface="Arial"/>
                        </a:rPr>
                        <a:t> </a:t>
                      </a:r>
                      <a:r>
                        <a:rPr sz="850" b="1" dirty="0">
                          <a:solidFill>
                            <a:srgbClr val="3B8B92"/>
                          </a:solidFill>
                          <a:latin typeface="Arial"/>
                          <a:cs typeface="Arial"/>
                        </a:rPr>
                        <a:t>J</a:t>
                      </a:r>
                      <a:r>
                        <a:rPr sz="850" b="1" spc="215" dirty="0">
                          <a:solidFill>
                            <a:srgbClr val="3B8B92"/>
                          </a:solidFill>
                          <a:latin typeface="Arial"/>
                          <a:cs typeface="Arial"/>
                        </a:rPr>
                        <a:t> </a:t>
                      </a:r>
                      <a:r>
                        <a:rPr sz="850" b="1" spc="-10" dirty="0">
                          <a:solidFill>
                            <a:srgbClr val="3B8B92"/>
                          </a:solidFill>
                          <a:latin typeface="Arial"/>
                          <a:cs typeface="Arial"/>
                        </a:rPr>
                        <a:t>Simonson</a:t>
                      </a:r>
                      <a:endParaRPr sz="950" dirty="0">
                        <a:latin typeface="Times New Roman"/>
                        <a:cs typeface="Times New Roman"/>
                      </a:endParaRPr>
                    </a:p>
                    <a:p>
                      <a:pPr marL="59690">
                        <a:lnSpc>
                          <a:spcPct val="100000"/>
                        </a:lnSpc>
                      </a:pPr>
                      <a:r>
                        <a:rPr sz="850" b="1" dirty="0">
                          <a:solidFill>
                            <a:srgbClr val="3B8B92"/>
                          </a:solidFill>
                          <a:latin typeface="Arial"/>
                          <a:cs typeface="Arial"/>
                        </a:rPr>
                        <a:t>James</a:t>
                      </a:r>
                      <a:r>
                        <a:rPr sz="850" b="1" spc="215" dirty="0">
                          <a:solidFill>
                            <a:srgbClr val="3B8B92"/>
                          </a:solidFill>
                          <a:latin typeface="Arial"/>
                          <a:cs typeface="Arial"/>
                        </a:rPr>
                        <a:t> </a:t>
                      </a:r>
                      <a:r>
                        <a:rPr sz="850" b="1" spc="-10" dirty="0">
                          <a:solidFill>
                            <a:srgbClr val="3B8B92"/>
                          </a:solidFill>
                          <a:latin typeface="Arial"/>
                          <a:cs typeface="Arial"/>
                        </a:rPr>
                        <a:t>Johnston</a:t>
                      </a:r>
                      <a:endParaRPr lang="en-US" sz="850" b="1" spc="-10" dirty="0">
                        <a:solidFill>
                          <a:srgbClr val="3B8B92"/>
                        </a:solidFill>
                        <a:latin typeface="Arial"/>
                        <a:cs typeface="Arial"/>
                      </a:endParaRPr>
                    </a:p>
                    <a:p>
                      <a:pPr marL="59690" marR="0" lvl="0" indent="0" defTabSz="914400" eaLnBrk="1" fontAlgn="auto" latinLnBrk="0" hangingPunct="1">
                        <a:lnSpc>
                          <a:spcPct val="100000"/>
                        </a:lnSpc>
                        <a:spcBef>
                          <a:spcPts val="0"/>
                        </a:spcBef>
                        <a:spcAft>
                          <a:spcPts val="0"/>
                        </a:spcAft>
                        <a:buClrTx/>
                        <a:buSzTx/>
                        <a:buFontTx/>
                        <a:buNone/>
                        <a:tabLst/>
                        <a:defRPr/>
                      </a:pPr>
                      <a:r>
                        <a:rPr lang="en-US" sz="850" b="1" dirty="0" err="1">
                          <a:solidFill>
                            <a:srgbClr val="3B8B92"/>
                          </a:solidFill>
                          <a:latin typeface="Arial"/>
                          <a:ea typeface="+mn-ea"/>
                          <a:cs typeface="Arial"/>
                        </a:rPr>
                        <a:t>Xiongbiao</a:t>
                      </a:r>
                      <a:r>
                        <a:rPr lang="en-US" sz="850" b="1" dirty="0">
                          <a:solidFill>
                            <a:srgbClr val="3B8B92"/>
                          </a:solidFill>
                          <a:latin typeface="Arial"/>
                          <a:ea typeface="+mn-ea"/>
                          <a:cs typeface="Arial"/>
                        </a:rPr>
                        <a:t> Chen</a:t>
                      </a:r>
                    </a:p>
                  </a:txBody>
                  <a:tcPr marL="0" marR="0" marT="40005" marB="0">
                    <a:lnL w="12700" cap="flat" cmpd="sng" algn="ctr">
                      <a:solidFill>
                        <a:srgbClr val="797979"/>
                      </a:solidFill>
                      <a:prstDash val="solid"/>
                      <a:round/>
                      <a:headEnd type="none" w="med" len="med"/>
                      <a:tailEnd type="none" w="med" len="med"/>
                    </a:lnL>
                    <a:lnR w="12700" cap="flat" cmpd="sng" algn="ctr">
                      <a:solidFill>
                        <a:srgbClr val="797979"/>
                      </a:solidFill>
                      <a:prstDash val="solid"/>
                      <a:round/>
                      <a:headEnd type="none" w="med" len="med"/>
                      <a:tailEnd type="none" w="med" len="med"/>
                    </a:lnR>
                    <a:lnT w="12700" cap="flat" cmpd="sng" algn="ctr">
                      <a:solidFill>
                        <a:srgbClr val="797979"/>
                      </a:solidFill>
                      <a:prstDash val="solid"/>
                      <a:round/>
                      <a:headEnd type="none" w="med" len="med"/>
                      <a:tailEnd type="none" w="med" len="med"/>
                    </a:lnT>
                    <a:lnB w="12700">
                      <a:solidFill>
                        <a:srgbClr val="797979"/>
                      </a:solidFill>
                      <a:prstDash val="solid"/>
                    </a:lnB>
                    <a:solidFill>
                      <a:srgbClr val="F3F8F9"/>
                    </a:solidFill>
                  </a:tcPr>
                </a:tc>
                <a:tc>
                  <a:txBody>
                    <a:bodyPr/>
                    <a:lstStyle/>
                    <a:p>
                      <a:pPr marL="60960">
                        <a:lnSpc>
                          <a:spcPct val="100000"/>
                        </a:lnSpc>
                        <a:spcBef>
                          <a:spcPts val="315"/>
                        </a:spcBef>
                      </a:pPr>
                      <a:r>
                        <a:rPr sz="850" b="1" dirty="0">
                          <a:solidFill>
                            <a:srgbClr val="3B8B92"/>
                          </a:solidFill>
                          <a:latin typeface="Arial"/>
                          <a:cs typeface="Arial"/>
                        </a:rPr>
                        <a:t>Mechanical</a:t>
                      </a:r>
                      <a:r>
                        <a:rPr sz="850" b="1" spc="325" dirty="0">
                          <a:solidFill>
                            <a:srgbClr val="3B8B92"/>
                          </a:solidFill>
                          <a:latin typeface="Arial"/>
                          <a:cs typeface="Arial"/>
                        </a:rPr>
                        <a:t> </a:t>
                      </a:r>
                      <a:r>
                        <a:rPr sz="850" b="1" dirty="0">
                          <a:solidFill>
                            <a:srgbClr val="3B8B92"/>
                          </a:solidFill>
                          <a:latin typeface="Arial"/>
                          <a:cs typeface="Arial"/>
                        </a:rPr>
                        <a:t>Engineering,</a:t>
                      </a:r>
                      <a:r>
                        <a:rPr sz="850" b="1" spc="190" dirty="0">
                          <a:solidFill>
                            <a:srgbClr val="3B8B92"/>
                          </a:solidFill>
                          <a:latin typeface="Arial"/>
                          <a:cs typeface="Arial"/>
                        </a:rPr>
                        <a:t> </a:t>
                      </a:r>
                      <a:r>
                        <a:rPr sz="850" b="1" spc="-25" dirty="0" err="1">
                          <a:solidFill>
                            <a:srgbClr val="3B8B92"/>
                          </a:solidFill>
                          <a:latin typeface="Arial"/>
                          <a:cs typeface="Arial"/>
                        </a:rPr>
                        <a:t>CoE</a:t>
                      </a:r>
                      <a:endParaRPr sz="950" dirty="0">
                        <a:latin typeface="Times New Roman"/>
                        <a:cs typeface="Times New Roman"/>
                      </a:endParaRPr>
                    </a:p>
                    <a:p>
                      <a:pPr marL="60960">
                        <a:lnSpc>
                          <a:spcPct val="100000"/>
                        </a:lnSpc>
                      </a:pPr>
                      <a:r>
                        <a:rPr sz="850" b="1" dirty="0">
                          <a:solidFill>
                            <a:srgbClr val="3B8B92"/>
                          </a:solidFill>
                          <a:latin typeface="Arial"/>
                          <a:cs typeface="Arial"/>
                        </a:rPr>
                        <a:t>Mechanical</a:t>
                      </a:r>
                      <a:r>
                        <a:rPr sz="850" b="1" spc="325" dirty="0">
                          <a:solidFill>
                            <a:srgbClr val="3B8B92"/>
                          </a:solidFill>
                          <a:latin typeface="Arial"/>
                          <a:cs typeface="Arial"/>
                        </a:rPr>
                        <a:t> </a:t>
                      </a:r>
                      <a:r>
                        <a:rPr sz="850" b="1" dirty="0">
                          <a:solidFill>
                            <a:srgbClr val="3B8B92"/>
                          </a:solidFill>
                          <a:latin typeface="Arial"/>
                          <a:cs typeface="Arial"/>
                        </a:rPr>
                        <a:t>Engineering,</a:t>
                      </a:r>
                      <a:r>
                        <a:rPr sz="850" b="1" spc="190" dirty="0">
                          <a:solidFill>
                            <a:srgbClr val="3B8B92"/>
                          </a:solidFill>
                          <a:latin typeface="Arial"/>
                          <a:cs typeface="Arial"/>
                        </a:rPr>
                        <a:t> </a:t>
                      </a:r>
                      <a:r>
                        <a:rPr sz="850" b="1" spc="-25" dirty="0" err="1">
                          <a:solidFill>
                            <a:srgbClr val="3B8B92"/>
                          </a:solidFill>
                          <a:latin typeface="Arial"/>
                          <a:cs typeface="Arial"/>
                        </a:rPr>
                        <a:t>CoE</a:t>
                      </a:r>
                      <a:endParaRPr lang="en-US" sz="850" b="1" spc="-25" dirty="0">
                        <a:solidFill>
                          <a:srgbClr val="3B8B92"/>
                        </a:solidFill>
                        <a:latin typeface="Arial"/>
                        <a:cs typeface="Arial"/>
                      </a:endParaRPr>
                    </a:p>
                    <a:p>
                      <a:pPr marL="60960" marR="0" lvl="0" indent="0" defTabSz="914400" eaLnBrk="1" fontAlgn="auto" latinLnBrk="0" hangingPunct="1">
                        <a:lnSpc>
                          <a:spcPct val="100000"/>
                        </a:lnSpc>
                        <a:spcBef>
                          <a:spcPts val="0"/>
                        </a:spcBef>
                        <a:spcAft>
                          <a:spcPts val="0"/>
                        </a:spcAft>
                        <a:buClrTx/>
                        <a:buSzTx/>
                        <a:buFontTx/>
                        <a:buNone/>
                        <a:tabLst/>
                        <a:defRPr/>
                      </a:pPr>
                      <a:r>
                        <a:rPr lang="en-US" sz="850" b="1" dirty="0">
                          <a:solidFill>
                            <a:srgbClr val="3B8B92"/>
                          </a:solidFill>
                          <a:latin typeface="Arial"/>
                          <a:cs typeface="Arial"/>
                        </a:rPr>
                        <a:t>Mechanical</a:t>
                      </a:r>
                      <a:r>
                        <a:rPr lang="en-US" sz="850" b="1" spc="325" dirty="0">
                          <a:solidFill>
                            <a:srgbClr val="3B8B92"/>
                          </a:solidFill>
                          <a:latin typeface="Arial"/>
                          <a:cs typeface="Arial"/>
                        </a:rPr>
                        <a:t> </a:t>
                      </a:r>
                      <a:r>
                        <a:rPr lang="en-US" sz="850" b="1" dirty="0">
                          <a:solidFill>
                            <a:srgbClr val="3B8B92"/>
                          </a:solidFill>
                          <a:latin typeface="Arial"/>
                          <a:cs typeface="Arial"/>
                        </a:rPr>
                        <a:t>Engineering,</a:t>
                      </a:r>
                      <a:r>
                        <a:rPr lang="en-US" sz="850" b="1" spc="190" dirty="0">
                          <a:solidFill>
                            <a:srgbClr val="3B8B92"/>
                          </a:solidFill>
                          <a:latin typeface="Arial"/>
                          <a:cs typeface="Arial"/>
                        </a:rPr>
                        <a:t> </a:t>
                      </a:r>
                      <a:r>
                        <a:rPr lang="en-US" sz="850" b="1" spc="-25" dirty="0" err="1">
                          <a:solidFill>
                            <a:srgbClr val="3B8B92"/>
                          </a:solidFill>
                          <a:latin typeface="Arial"/>
                          <a:cs typeface="Arial"/>
                        </a:rPr>
                        <a:t>CoE</a:t>
                      </a:r>
                      <a:endParaRPr lang="en-US" sz="850" dirty="0">
                        <a:latin typeface="Arial"/>
                        <a:cs typeface="Arial"/>
                      </a:endParaRPr>
                    </a:p>
                  </a:txBody>
                  <a:tcPr marL="0" marR="0" marT="40005" marB="0">
                    <a:lnL w="12700" cap="flat" cmpd="sng" algn="ctr">
                      <a:solidFill>
                        <a:srgbClr val="797979"/>
                      </a:solidFill>
                      <a:prstDash val="solid"/>
                      <a:round/>
                      <a:headEnd type="none" w="med" len="med"/>
                      <a:tailEnd type="none" w="med" len="med"/>
                    </a:lnL>
                    <a:lnR w="12700" cap="flat" cmpd="sng" algn="ctr">
                      <a:solidFill>
                        <a:srgbClr val="797979"/>
                      </a:solidFill>
                      <a:prstDash val="solid"/>
                      <a:round/>
                      <a:headEnd type="none" w="med" len="med"/>
                      <a:tailEnd type="none" w="med" len="med"/>
                    </a:lnR>
                    <a:lnT w="12700" cap="flat" cmpd="sng" algn="ctr">
                      <a:solidFill>
                        <a:srgbClr val="797979"/>
                      </a:solidFill>
                      <a:prstDash val="solid"/>
                      <a:round/>
                      <a:headEnd type="none" w="med" len="med"/>
                      <a:tailEnd type="none" w="med" len="med"/>
                    </a:lnT>
                    <a:lnB w="12700">
                      <a:solidFill>
                        <a:srgbClr val="797979"/>
                      </a:solidFill>
                      <a:prstDash val="solid"/>
                    </a:lnB>
                    <a:solidFill>
                      <a:srgbClr val="F3F8F9"/>
                    </a:solidFill>
                  </a:tcPr>
                </a:tc>
                <a:tc vMerge="1">
                  <a:txBody>
                    <a:bodyPr/>
                    <a:lstStyle/>
                    <a:p>
                      <a:endParaRPr/>
                    </a:p>
                  </a:txBody>
                  <a:tcPr marL="0" marR="0" marT="71120" marB="0">
                    <a:lnL w="12700" cap="flat" cmpd="sng" algn="ctr">
                      <a:solidFill>
                        <a:srgbClr val="797979"/>
                      </a:solidFill>
                      <a:prstDash val="solid"/>
                      <a:round/>
                      <a:headEnd type="none" w="med" len="med"/>
                      <a:tailEnd type="none" w="med" len="med"/>
                    </a:lnL>
                    <a:lnR w="12700" cap="flat" cmpd="sng" algn="ctr">
                      <a:solidFill>
                        <a:srgbClr val="797979"/>
                      </a:solidFill>
                      <a:prstDash val="solid"/>
                      <a:round/>
                      <a:headEnd type="none" w="med" len="med"/>
                      <a:tailEnd type="none" w="med" len="med"/>
                    </a:lnR>
                    <a:lnT w="12700" cap="flat" cmpd="sng" algn="ctr">
                      <a:solidFill>
                        <a:srgbClr val="797979"/>
                      </a:solidFill>
                      <a:prstDash val="solid"/>
                      <a:round/>
                      <a:headEnd type="none" w="med" len="med"/>
                      <a:tailEnd type="none" w="med" len="med"/>
                    </a:lnT>
                    <a:lnB w="12700">
                      <a:solidFill>
                        <a:srgbClr val="797979"/>
                      </a:solidFill>
                      <a:prstDash val="solid"/>
                    </a:lnB>
                    <a:solidFill>
                      <a:srgbClr val="E3F3F4"/>
                    </a:solidFill>
                  </a:tcPr>
                </a:tc>
                <a:tc vMerge="1">
                  <a:txBody>
                    <a:bodyPr/>
                    <a:lstStyle/>
                    <a:p>
                      <a:endParaRPr/>
                    </a:p>
                  </a:txBody>
                  <a:tcPr marL="0" marR="0" marT="38735" marB="0">
                    <a:lnL w="12700" cap="flat" cmpd="sng" algn="ctr">
                      <a:solidFill>
                        <a:srgbClr val="797979"/>
                      </a:solidFill>
                      <a:prstDash val="solid"/>
                      <a:round/>
                      <a:headEnd type="none" w="med" len="med"/>
                      <a:tailEnd type="none" w="med" len="med"/>
                    </a:lnL>
                    <a:lnR w="12700" cap="flat" cmpd="sng" algn="ctr">
                      <a:solidFill>
                        <a:srgbClr val="797979"/>
                      </a:solidFill>
                      <a:prstDash val="solid"/>
                      <a:round/>
                      <a:headEnd type="none" w="med" len="med"/>
                      <a:tailEnd type="none" w="med" len="med"/>
                    </a:lnR>
                    <a:lnT w="12700" cap="flat" cmpd="sng" algn="ctr">
                      <a:solidFill>
                        <a:srgbClr val="797979"/>
                      </a:solidFill>
                      <a:prstDash val="solid"/>
                      <a:round/>
                      <a:headEnd type="none" w="med" len="med"/>
                      <a:tailEnd type="none" w="med" len="med"/>
                    </a:lnT>
                    <a:lnB w="12700">
                      <a:solidFill>
                        <a:srgbClr val="797979"/>
                      </a:solidFill>
                      <a:prstDash val="solid"/>
                    </a:lnB>
                    <a:solidFill>
                      <a:srgbClr val="E3F3F4"/>
                    </a:solidFill>
                  </a:tcPr>
                </a:tc>
                <a:tc vMerge="1">
                  <a:txBody>
                    <a:bodyPr/>
                    <a:lstStyle/>
                    <a:p>
                      <a:endParaRPr dirty="0"/>
                    </a:p>
                  </a:txBody>
                  <a:tcPr marL="0" marR="0" marT="38735" marB="0">
                    <a:lnL w="12700" cap="flat" cmpd="sng" algn="ctr">
                      <a:solidFill>
                        <a:srgbClr val="797979"/>
                      </a:solidFill>
                      <a:prstDash val="solid"/>
                      <a:round/>
                      <a:headEnd type="none" w="med" len="med"/>
                      <a:tailEnd type="none" w="med" len="med"/>
                    </a:lnL>
                    <a:lnR w="12700">
                      <a:solidFill>
                        <a:srgbClr val="797979"/>
                      </a:solidFill>
                      <a:prstDash val="solid"/>
                    </a:lnR>
                    <a:lnT w="12700" cap="flat" cmpd="sng" algn="ctr">
                      <a:solidFill>
                        <a:srgbClr val="797979"/>
                      </a:solidFill>
                      <a:prstDash val="solid"/>
                      <a:round/>
                      <a:headEnd type="none" w="med" len="med"/>
                      <a:tailEnd type="none" w="med" len="med"/>
                    </a:lnT>
                    <a:lnB w="12700">
                      <a:solidFill>
                        <a:srgbClr val="797979"/>
                      </a:solidFill>
                      <a:prstDash val="solid"/>
                    </a:lnB>
                    <a:solidFill>
                      <a:srgbClr val="E3F3F4"/>
                    </a:solidFill>
                  </a:tcPr>
                </a:tc>
                <a:extLst>
                  <a:ext uri="{0D108BD9-81ED-4DB2-BD59-A6C34878D82A}">
                    <a16:rowId xmlns:a16="http://schemas.microsoft.com/office/drawing/2014/main" val="10012"/>
                  </a:ext>
                </a:extLst>
              </a:tr>
            </a:tbl>
          </a:graphicData>
        </a:graphic>
      </p:graphicFrame>
      <p:sp>
        <p:nvSpPr>
          <p:cNvPr id="7" name="object 7"/>
          <p:cNvSpPr txBox="1">
            <a:spLocks noGrp="1"/>
          </p:cNvSpPr>
          <p:nvPr>
            <p:ph type="title"/>
          </p:nvPr>
        </p:nvSpPr>
        <p:spPr>
          <a:xfrm>
            <a:off x="2123820" y="19050"/>
            <a:ext cx="5213985" cy="514350"/>
          </a:xfrm>
          <a:prstGeom prst="rect">
            <a:avLst/>
          </a:prstGeom>
        </p:spPr>
        <p:txBody>
          <a:bodyPr vert="horz" wrap="square" lIns="0" tIns="13335" rIns="0" bIns="0" rtlCol="0">
            <a:spAutoFit/>
          </a:bodyPr>
          <a:lstStyle/>
          <a:p>
            <a:pPr marL="12700">
              <a:lnSpc>
                <a:spcPct val="100000"/>
              </a:lnSpc>
              <a:spcBef>
                <a:spcPts val="105"/>
              </a:spcBef>
            </a:pPr>
            <a:r>
              <a:rPr sz="3200" b="0" dirty="0">
                <a:latin typeface="Calibri"/>
                <a:cs typeface="Calibri"/>
              </a:rPr>
              <a:t>Internal</a:t>
            </a:r>
            <a:r>
              <a:rPr sz="3200" b="0" spc="20" dirty="0">
                <a:latin typeface="Calibri"/>
                <a:cs typeface="Calibri"/>
              </a:rPr>
              <a:t> </a:t>
            </a:r>
            <a:r>
              <a:rPr sz="3200" b="0" dirty="0">
                <a:latin typeface="Calibri"/>
                <a:cs typeface="Calibri"/>
              </a:rPr>
              <a:t>Review</a:t>
            </a:r>
            <a:r>
              <a:rPr sz="3200" b="0" spc="-75" dirty="0">
                <a:latin typeface="Calibri"/>
                <a:cs typeface="Calibri"/>
              </a:rPr>
              <a:t> </a:t>
            </a:r>
            <a:r>
              <a:rPr sz="3200" b="0" dirty="0">
                <a:latin typeface="Calibri"/>
                <a:cs typeface="Calibri"/>
              </a:rPr>
              <a:t>–</a:t>
            </a:r>
            <a:r>
              <a:rPr sz="3200" b="0" spc="-30" dirty="0">
                <a:latin typeface="Calibri"/>
                <a:cs typeface="Calibri"/>
              </a:rPr>
              <a:t> </a:t>
            </a:r>
            <a:r>
              <a:rPr sz="3200" b="0" dirty="0">
                <a:latin typeface="Calibri"/>
                <a:cs typeface="Calibri"/>
              </a:rPr>
              <a:t>Manisha</a:t>
            </a:r>
            <a:r>
              <a:rPr sz="3200" b="0" spc="50" dirty="0">
                <a:latin typeface="Calibri"/>
                <a:cs typeface="Calibri"/>
              </a:rPr>
              <a:t> </a:t>
            </a:r>
            <a:r>
              <a:rPr sz="3200" b="0" spc="-10" dirty="0">
                <a:latin typeface="Calibri"/>
                <a:cs typeface="Calibri"/>
              </a:rPr>
              <a:t>Jalla</a:t>
            </a:r>
            <a:endParaRPr sz="3200" dirty="0">
              <a:latin typeface="Calibri"/>
              <a:cs typeface="Calibri"/>
            </a:endParaRPr>
          </a:p>
        </p:txBody>
      </p:sp>
    </p:spTree>
    <p:extLst>
      <p:ext uri="{BB962C8B-B14F-4D97-AF65-F5344CB8AC3E}">
        <p14:creationId xmlns:p14="http://schemas.microsoft.com/office/powerpoint/2010/main" val="227601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p:nvPr/>
        </p:nvSpPr>
        <p:spPr>
          <a:xfrm>
            <a:off x="7635875" y="5998209"/>
            <a:ext cx="1145540" cy="257175"/>
          </a:xfrm>
          <a:prstGeom prst="rect">
            <a:avLst/>
          </a:prstGeom>
        </p:spPr>
        <p:txBody>
          <a:bodyPr vert="horz" wrap="square" lIns="0" tIns="15240" rIns="0" bIns="0" rtlCol="0">
            <a:spAutoFit/>
          </a:bodyPr>
          <a:lstStyle/>
          <a:p>
            <a:pPr marL="12700">
              <a:lnSpc>
                <a:spcPct val="100000"/>
              </a:lnSpc>
              <a:spcBef>
                <a:spcPts val="120"/>
              </a:spcBef>
            </a:pPr>
            <a:r>
              <a:rPr sz="1500" spc="-10" dirty="0">
                <a:solidFill>
                  <a:srgbClr val="FFFFFF"/>
                </a:solidFill>
                <a:latin typeface="Calibri"/>
                <a:cs typeface="Calibri"/>
                <a:hlinkClick r:id="rId4"/>
              </a:rPr>
              <a:t>www.usask.ca</a:t>
            </a:r>
            <a:endParaRPr sz="1500">
              <a:latin typeface="Calibri"/>
              <a:cs typeface="Calibri"/>
            </a:endParaRPr>
          </a:p>
        </p:txBody>
      </p:sp>
      <p:graphicFrame>
        <p:nvGraphicFramePr>
          <p:cNvPr id="6" name="object 6"/>
          <p:cNvGraphicFramePr>
            <a:graphicFrameLocks noGrp="1"/>
          </p:cNvGraphicFramePr>
          <p:nvPr>
            <p:extLst>
              <p:ext uri="{D42A27DB-BD31-4B8C-83A1-F6EECF244321}">
                <p14:modId xmlns:p14="http://schemas.microsoft.com/office/powerpoint/2010/main" val="1003555736"/>
              </p:ext>
            </p:extLst>
          </p:nvPr>
        </p:nvGraphicFramePr>
        <p:xfrm>
          <a:off x="391744" y="679450"/>
          <a:ext cx="6230620" cy="5028564"/>
        </p:xfrm>
        <a:graphic>
          <a:graphicData uri="http://schemas.openxmlformats.org/drawingml/2006/table">
            <a:tbl>
              <a:tblPr firstRow="1" bandRow="1">
                <a:tableStyleId>{2D5ABB26-0587-4C30-8999-92F81FD0307C}</a:tableStyleId>
              </a:tblPr>
              <a:tblGrid>
                <a:gridCol w="1378585">
                  <a:extLst>
                    <a:ext uri="{9D8B030D-6E8A-4147-A177-3AD203B41FA5}">
                      <a16:colId xmlns:a16="http://schemas.microsoft.com/office/drawing/2014/main" val="20000"/>
                    </a:ext>
                  </a:extLst>
                </a:gridCol>
                <a:gridCol w="1623060">
                  <a:extLst>
                    <a:ext uri="{9D8B030D-6E8A-4147-A177-3AD203B41FA5}">
                      <a16:colId xmlns:a16="http://schemas.microsoft.com/office/drawing/2014/main" val="20001"/>
                    </a:ext>
                  </a:extLst>
                </a:gridCol>
                <a:gridCol w="3228975">
                  <a:extLst>
                    <a:ext uri="{9D8B030D-6E8A-4147-A177-3AD203B41FA5}">
                      <a16:colId xmlns:a16="http://schemas.microsoft.com/office/drawing/2014/main" val="20002"/>
                    </a:ext>
                  </a:extLst>
                </a:gridCol>
              </a:tblGrid>
              <a:tr h="737235">
                <a:tc>
                  <a:txBody>
                    <a:bodyPr/>
                    <a:lstStyle/>
                    <a:p>
                      <a:pPr marL="455295" marR="161925" indent="-295275">
                        <a:lnSpc>
                          <a:spcPct val="100000"/>
                        </a:lnSpc>
                        <a:spcBef>
                          <a:spcPts val="280"/>
                        </a:spcBef>
                      </a:pPr>
                      <a:r>
                        <a:rPr sz="1200" b="1" dirty="0">
                          <a:solidFill>
                            <a:srgbClr val="E3E3E3"/>
                          </a:solidFill>
                          <a:latin typeface="Arial"/>
                          <a:cs typeface="Arial"/>
                        </a:rPr>
                        <a:t>RTI</a:t>
                      </a:r>
                      <a:r>
                        <a:rPr sz="1200" b="1" spc="-50" dirty="0">
                          <a:solidFill>
                            <a:srgbClr val="E3E3E3"/>
                          </a:solidFill>
                          <a:latin typeface="Arial"/>
                          <a:cs typeface="Arial"/>
                        </a:rPr>
                        <a:t> </a:t>
                      </a:r>
                      <a:r>
                        <a:rPr sz="1200" b="1" spc="-10" dirty="0">
                          <a:solidFill>
                            <a:srgbClr val="E3E3E3"/>
                          </a:solidFill>
                          <a:latin typeface="Arial"/>
                          <a:cs typeface="Arial"/>
                        </a:rPr>
                        <a:t>Evaluation Group</a:t>
                      </a:r>
                      <a:endParaRPr sz="1200">
                        <a:latin typeface="Arial"/>
                        <a:cs typeface="Arial"/>
                      </a:endParaRPr>
                    </a:p>
                  </a:txBody>
                  <a:tcPr marL="0" marR="0" marT="35560"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45969F"/>
                    </a:solidFill>
                  </a:tcPr>
                </a:tc>
                <a:tc>
                  <a:txBody>
                    <a:bodyPr/>
                    <a:lstStyle/>
                    <a:p>
                      <a:pPr marL="314325">
                        <a:lnSpc>
                          <a:spcPct val="100000"/>
                        </a:lnSpc>
                        <a:spcBef>
                          <a:spcPts val="280"/>
                        </a:spcBef>
                      </a:pPr>
                      <a:r>
                        <a:rPr sz="1200" b="1" dirty="0">
                          <a:solidFill>
                            <a:srgbClr val="E3E3E3"/>
                          </a:solidFill>
                          <a:latin typeface="Arial"/>
                          <a:cs typeface="Arial"/>
                        </a:rPr>
                        <a:t>Faculty </a:t>
                      </a:r>
                      <a:r>
                        <a:rPr sz="1200" b="1" spc="-20" dirty="0">
                          <a:solidFill>
                            <a:srgbClr val="E3E3E3"/>
                          </a:solidFill>
                          <a:latin typeface="Arial"/>
                          <a:cs typeface="Arial"/>
                        </a:rPr>
                        <a:t>Name</a:t>
                      </a:r>
                      <a:endParaRPr sz="1200">
                        <a:latin typeface="Arial"/>
                        <a:cs typeface="Arial"/>
                      </a:endParaRPr>
                    </a:p>
                  </a:txBody>
                  <a:tcPr marL="0" marR="0" marT="35560"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45969F"/>
                    </a:solidFill>
                  </a:tcPr>
                </a:tc>
                <a:tc>
                  <a:txBody>
                    <a:bodyPr/>
                    <a:lstStyle/>
                    <a:p>
                      <a:pPr marL="733425">
                        <a:lnSpc>
                          <a:spcPct val="100000"/>
                        </a:lnSpc>
                        <a:spcBef>
                          <a:spcPts val="280"/>
                        </a:spcBef>
                      </a:pPr>
                      <a:r>
                        <a:rPr sz="1200" b="1" dirty="0">
                          <a:solidFill>
                            <a:srgbClr val="E3E3E3"/>
                          </a:solidFill>
                          <a:latin typeface="Arial"/>
                          <a:cs typeface="Arial"/>
                        </a:rPr>
                        <a:t>Department</a:t>
                      </a:r>
                      <a:r>
                        <a:rPr sz="1200" b="1" spc="-60" dirty="0">
                          <a:solidFill>
                            <a:srgbClr val="E3E3E3"/>
                          </a:solidFill>
                          <a:latin typeface="Arial"/>
                          <a:cs typeface="Arial"/>
                        </a:rPr>
                        <a:t> </a:t>
                      </a:r>
                      <a:r>
                        <a:rPr sz="1200" b="1" dirty="0">
                          <a:solidFill>
                            <a:srgbClr val="E3E3E3"/>
                          </a:solidFill>
                          <a:latin typeface="Arial"/>
                          <a:cs typeface="Arial"/>
                        </a:rPr>
                        <a:t>and </a:t>
                      </a:r>
                      <a:r>
                        <a:rPr sz="1200" b="1" spc="-10" dirty="0">
                          <a:solidFill>
                            <a:srgbClr val="E3E3E3"/>
                          </a:solidFill>
                          <a:latin typeface="Arial"/>
                          <a:cs typeface="Arial"/>
                        </a:rPr>
                        <a:t>College</a:t>
                      </a:r>
                      <a:endParaRPr sz="1200">
                        <a:latin typeface="Arial"/>
                        <a:cs typeface="Arial"/>
                      </a:endParaRPr>
                    </a:p>
                  </a:txBody>
                  <a:tcPr marL="0" marR="0" marT="35560"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45969F"/>
                    </a:solidFill>
                  </a:tcPr>
                </a:tc>
                <a:extLst>
                  <a:ext uri="{0D108BD9-81ED-4DB2-BD59-A6C34878D82A}">
                    <a16:rowId xmlns:a16="http://schemas.microsoft.com/office/drawing/2014/main" val="10000"/>
                  </a:ext>
                </a:extLst>
              </a:tr>
              <a:tr h="988694">
                <a:tc>
                  <a:txBody>
                    <a:bodyPr/>
                    <a:lstStyle/>
                    <a:p>
                      <a:pPr>
                        <a:lnSpc>
                          <a:spcPct val="100000"/>
                        </a:lnSpc>
                        <a:spcBef>
                          <a:spcPts val="55"/>
                        </a:spcBef>
                      </a:pPr>
                      <a:endParaRPr sz="1400">
                        <a:latin typeface="Times New Roman"/>
                        <a:cs typeface="Times New Roman"/>
                      </a:endParaRPr>
                    </a:p>
                    <a:p>
                      <a:pPr marL="68580" marR="304165">
                        <a:lnSpc>
                          <a:spcPts val="1280"/>
                        </a:lnSpc>
                      </a:pPr>
                      <a:r>
                        <a:rPr sz="1100" b="1" dirty="0">
                          <a:solidFill>
                            <a:srgbClr val="18184D"/>
                          </a:solidFill>
                          <a:latin typeface="Arial"/>
                          <a:cs typeface="Arial"/>
                        </a:rPr>
                        <a:t>Genes,</a:t>
                      </a:r>
                      <a:r>
                        <a:rPr sz="1100" b="1" spc="80" dirty="0">
                          <a:solidFill>
                            <a:srgbClr val="18184D"/>
                          </a:solidFill>
                          <a:latin typeface="Arial"/>
                          <a:cs typeface="Arial"/>
                        </a:rPr>
                        <a:t> </a:t>
                      </a:r>
                      <a:r>
                        <a:rPr sz="1100" b="1" dirty="0">
                          <a:solidFill>
                            <a:srgbClr val="18184D"/>
                          </a:solidFill>
                          <a:latin typeface="Arial"/>
                          <a:cs typeface="Arial"/>
                        </a:rPr>
                        <a:t>Cells</a:t>
                      </a:r>
                      <a:r>
                        <a:rPr sz="1100" b="1" spc="-25" dirty="0">
                          <a:solidFill>
                            <a:srgbClr val="18184D"/>
                          </a:solidFill>
                          <a:latin typeface="Arial"/>
                          <a:cs typeface="Arial"/>
                        </a:rPr>
                        <a:t> </a:t>
                      </a:r>
                      <a:r>
                        <a:rPr sz="1100" b="1" spc="-50" dirty="0">
                          <a:solidFill>
                            <a:srgbClr val="18184D"/>
                          </a:solidFill>
                          <a:latin typeface="Arial"/>
                          <a:cs typeface="Arial"/>
                        </a:rPr>
                        <a:t>&amp; </a:t>
                      </a:r>
                      <a:r>
                        <a:rPr sz="1100" b="1" spc="-10" dirty="0">
                          <a:solidFill>
                            <a:srgbClr val="18184D"/>
                          </a:solidFill>
                          <a:latin typeface="Arial"/>
                          <a:cs typeface="Arial"/>
                        </a:rPr>
                        <a:t>Molecules</a:t>
                      </a:r>
                      <a:endParaRPr sz="1100">
                        <a:latin typeface="Arial"/>
                        <a:cs typeface="Arial"/>
                      </a:endParaRPr>
                    </a:p>
                  </a:txBody>
                  <a:tcPr marL="0" marR="0" marT="6985"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B9DDE0"/>
                    </a:solidFill>
                  </a:tcPr>
                </a:tc>
                <a:tc>
                  <a:txBody>
                    <a:bodyPr/>
                    <a:lstStyle/>
                    <a:p>
                      <a:pPr marL="69850" marR="522605">
                        <a:lnSpc>
                          <a:spcPct val="100200"/>
                        </a:lnSpc>
                        <a:spcBef>
                          <a:spcPts val="225"/>
                        </a:spcBef>
                      </a:pPr>
                      <a:r>
                        <a:rPr lang="en-US" sz="1100" b="1" dirty="0">
                          <a:solidFill>
                            <a:srgbClr val="18184D"/>
                          </a:solidFill>
                          <a:latin typeface="Arial"/>
                          <a:cs typeface="Arial"/>
                        </a:rPr>
                        <a:t>Suresh Tikoo</a:t>
                      </a:r>
                    </a:p>
                    <a:p>
                      <a:pPr marL="69850" marR="522605">
                        <a:lnSpc>
                          <a:spcPct val="100200"/>
                        </a:lnSpc>
                        <a:spcBef>
                          <a:spcPts val="225"/>
                        </a:spcBef>
                      </a:pPr>
                      <a:r>
                        <a:rPr sz="1100" b="1" dirty="0">
                          <a:solidFill>
                            <a:srgbClr val="18184D"/>
                          </a:solidFill>
                          <a:latin typeface="Arial"/>
                          <a:cs typeface="Arial"/>
                        </a:rPr>
                        <a:t>Thomas</a:t>
                      </a:r>
                      <a:r>
                        <a:rPr sz="1100" b="1" spc="30" dirty="0">
                          <a:solidFill>
                            <a:srgbClr val="18184D"/>
                          </a:solidFill>
                          <a:latin typeface="Arial"/>
                          <a:cs typeface="Arial"/>
                        </a:rPr>
                        <a:t> </a:t>
                      </a:r>
                      <a:r>
                        <a:rPr sz="1100" b="1" spc="-10" dirty="0">
                          <a:solidFill>
                            <a:srgbClr val="18184D"/>
                          </a:solidFill>
                          <a:latin typeface="Arial"/>
                          <a:cs typeface="Arial"/>
                        </a:rPr>
                        <a:t>Fisher </a:t>
                      </a:r>
                      <a:r>
                        <a:rPr sz="1100" b="1" dirty="0">
                          <a:solidFill>
                            <a:srgbClr val="18184D"/>
                          </a:solidFill>
                          <a:latin typeface="Arial"/>
                          <a:cs typeface="Arial"/>
                        </a:rPr>
                        <a:t>Wei</a:t>
                      </a:r>
                      <a:r>
                        <a:rPr sz="1100" b="1" spc="35" dirty="0">
                          <a:solidFill>
                            <a:srgbClr val="18184D"/>
                          </a:solidFill>
                          <a:latin typeface="Arial"/>
                          <a:cs typeface="Arial"/>
                        </a:rPr>
                        <a:t> </a:t>
                      </a:r>
                      <a:r>
                        <a:rPr sz="1100" b="1" spc="-20" dirty="0">
                          <a:solidFill>
                            <a:srgbClr val="18184D"/>
                          </a:solidFill>
                          <a:latin typeface="Arial"/>
                          <a:cs typeface="Arial"/>
                        </a:rPr>
                        <a:t>Xiao </a:t>
                      </a:r>
                      <a:r>
                        <a:rPr sz="1100" b="1" dirty="0">
                          <a:solidFill>
                            <a:srgbClr val="18184D"/>
                          </a:solidFill>
                          <a:latin typeface="Arial"/>
                          <a:cs typeface="Arial"/>
                        </a:rPr>
                        <a:t>Patrick</a:t>
                      </a:r>
                      <a:r>
                        <a:rPr sz="1100" b="1" spc="60" dirty="0">
                          <a:solidFill>
                            <a:srgbClr val="18184D"/>
                          </a:solidFill>
                          <a:latin typeface="Arial"/>
                          <a:cs typeface="Arial"/>
                        </a:rPr>
                        <a:t> </a:t>
                      </a:r>
                      <a:r>
                        <a:rPr sz="1100" b="1" spc="-10" dirty="0">
                          <a:solidFill>
                            <a:srgbClr val="18184D"/>
                          </a:solidFill>
                          <a:latin typeface="Arial"/>
                          <a:cs typeface="Arial"/>
                        </a:rPr>
                        <a:t>Krone</a:t>
                      </a:r>
                      <a:endParaRPr sz="1100" dirty="0">
                        <a:latin typeface="Arial"/>
                        <a:cs typeface="Arial"/>
                      </a:endParaRPr>
                    </a:p>
                    <a:p>
                      <a:pPr marL="69850">
                        <a:lnSpc>
                          <a:spcPct val="100000"/>
                        </a:lnSpc>
                        <a:spcBef>
                          <a:spcPts val="40"/>
                        </a:spcBef>
                      </a:pPr>
                      <a:r>
                        <a:rPr sz="1100" b="1" dirty="0">
                          <a:solidFill>
                            <a:srgbClr val="18184D"/>
                          </a:solidFill>
                          <a:latin typeface="Arial"/>
                          <a:cs typeface="Arial"/>
                        </a:rPr>
                        <a:t>(Emeritus</a:t>
                      </a:r>
                      <a:r>
                        <a:rPr sz="1100" b="1" spc="114" dirty="0">
                          <a:solidFill>
                            <a:srgbClr val="18184D"/>
                          </a:solidFill>
                          <a:latin typeface="Arial"/>
                          <a:cs typeface="Arial"/>
                        </a:rPr>
                        <a:t> </a:t>
                      </a:r>
                      <a:r>
                        <a:rPr sz="1100" b="1" spc="-10" dirty="0">
                          <a:solidFill>
                            <a:srgbClr val="18184D"/>
                          </a:solidFill>
                          <a:latin typeface="Arial"/>
                          <a:cs typeface="Arial"/>
                        </a:rPr>
                        <a:t>Professor)</a:t>
                      </a:r>
                      <a:endParaRPr sz="1100" dirty="0">
                        <a:latin typeface="Arial"/>
                        <a:cs typeface="Arial"/>
                      </a:endParaRPr>
                    </a:p>
                  </a:txBody>
                  <a:tcPr marL="0" marR="0" marT="28575"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B9DDE0"/>
                    </a:solidFill>
                  </a:tcPr>
                </a:tc>
                <a:tc>
                  <a:txBody>
                    <a:bodyPr/>
                    <a:lstStyle/>
                    <a:p>
                      <a:pPr marL="72390">
                        <a:lnSpc>
                          <a:spcPct val="100000"/>
                        </a:lnSpc>
                        <a:spcBef>
                          <a:spcPts val="225"/>
                        </a:spcBef>
                      </a:pPr>
                      <a:r>
                        <a:rPr lang="en-US" sz="1100" b="1" dirty="0">
                          <a:solidFill>
                            <a:srgbClr val="18184D"/>
                          </a:solidFill>
                          <a:latin typeface="Arial"/>
                          <a:cs typeface="Arial"/>
                        </a:rPr>
                        <a:t>School of Public Health, VIDO</a:t>
                      </a:r>
                    </a:p>
                    <a:p>
                      <a:pPr marL="72390">
                        <a:lnSpc>
                          <a:spcPct val="100000"/>
                        </a:lnSpc>
                        <a:spcBef>
                          <a:spcPts val="225"/>
                        </a:spcBef>
                      </a:pPr>
                      <a:r>
                        <a:rPr sz="1100" b="1" dirty="0">
                          <a:solidFill>
                            <a:srgbClr val="18184D"/>
                          </a:solidFill>
                          <a:latin typeface="Arial"/>
                          <a:cs typeface="Arial"/>
                        </a:rPr>
                        <a:t>APP,</a:t>
                      </a:r>
                      <a:r>
                        <a:rPr sz="1100" b="1" spc="175" dirty="0">
                          <a:solidFill>
                            <a:srgbClr val="18184D"/>
                          </a:solidFill>
                          <a:latin typeface="Arial"/>
                          <a:cs typeface="Arial"/>
                        </a:rPr>
                        <a:t> </a:t>
                      </a:r>
                      <a:r>
                        <a:rPr sz="1100" b="1" dirty="0">
                          <a:solidFill>
                            <a:srgbClr val="18184D"/>
                          </a:solidFill>
                          <a:latin typeface="Arial"/>
                          <a:cs typeface="Arial"/>
                        </a:rPr>
                        <a:t>College</a:t>
                      </a:r>
                      <a:r>
                        <a:rPr sz="1100" b="1" spc="-5" dirty="0">
                          <a:solidFill>
                            <a:srgbClr val="18184D"/>
                          </a:solidFill>
                          <a:latin typeface="Arial"/>
                          <a:cs typeface="Arial"/>
                        </a:rPr>
                        <a:t> </a:t>
                      </a:r>
                      <a:r>
                        <a:rPr sz="1100" b="1" dirty="0">
                          <a:solidFill>
                            <a:srgbClr val="18184D"/>
                          </a:solidFill>
                          <a:latin typeface="Arial"/>
                          <a:cs typeface="Arial"/>
                        </a:rPr>
                        <a:t>of</a:t>
                      </a:r>
                      <a:r>
                        <a:rPr sz="1100" b="1" spc="-80" dirty="0">
                          <a:solidFill>
                            <a:srgbClr val="18184D"/>
                          </a:solidFill>
                          <a:latin typeface="Arial"/>
                          <a:cs typeface="Arial"/>
                        </a:rPr>
                        <a:t> </a:t>
                      </a:r>
                      <a:r>
                        <a:rPr sz="1100" b="1" spc="-10" dirty="0">
                          <a:solidFill>
                            <a:srgbClr val="18184D"/>
                          </a:solidFill>
                          <a:latin typeface="Arial"/>
                          <a:cs typeface="Arial"/>
                        </a:rPr>
                        <a:t>Medicine</a:t>
                      </a:r>
                      <a:endParaRPr sz="1100" dirty="0">
                        <a:latin typeface="Arial"/>
                        <a:cs typeface="Arial"/>
                      </a:endParaRPr>
                    </a:p>
                    <a:p>
                      <a:pPr marL="72390">
                        <a:lnSpc>
                          <a:spcPts val="1300"/>
                        </a:lnSpc>
                        <a:spcBef>
                          <a:spcPts val="45"/>
                        </a:spcBef>
                      </a:pPr>
                      <a:r>
                        <a:rPr sz="1100" b="1" dirty="0">
                          <a:solidFill>
                            <a:srgbClr val="18184D"/>
                          </a:solidFill>
                          <a:latin typeface="Arial"/>
                          <a:cs typeface="Arial"/>
                        </a:rPr>
                        <a:t>BMI,</a:t>
                      </a:r>
                      <a:r>
                        <a:rPr sz="1100" b="1" spc="5" dirty="0">
                          <a:solidFill>
                            <a:srgbClr val="18184D"/>
                          </a:solidFill>
                          <a:latin typeface="Arial"/>
                          <a:cs typeface="Arial"/>
                        </a:rPr>
                        <a:t> </a:t>
                      </a:r>
                      <a:r>
                        <a:rPr sz="1100" b="1" dirty="0">
                          <a:solidFill>
                            <a:srgbClr val="18184D"/>
                          </a:solidFill>
                          <a:latin typeface="Arial"/>
                          <a:cs typeface="Arial"/>
                        </a:rPr>
                        <a:t>College</a:t>
                      </a:r>
                      <a:r>
                        <a:rPr sz="1100" b="1" spc="10" dirty="0">
                          <a:solidFill>
                            <a:srgbClr val="18184D"/>
                          </a:solidFill>
                          <a:latin typeface="Arial"/>
                          <a:cs typeface="Arial"/>
                        </a:rPr>
                        <a:t> </a:t>
                      </a:r>
                      <a:r>
                        <a:rPr sz="1100" b="1" dirty="0">
                          <a:solidFill>
                            <a:srgbClr val="18184D"/>
                          </a:solidFill>
                          <a:latin typeface="Arial"/>
                          <a:cs typeface="Arial"/>
                        </a:rPr>
                        <a:t>of</a:t>
                      </a:r>
                      <a:r>
                        <a:rPr sz="1100" b="1" spc="25" dirty="0">
                          <a:solidFill>
                            <a:srgbClr val="18184D"/>
                          </a:solidFill>
                          <a:latin typeface="Arial"/>
                          <a:cs typeface="Arial"/>
                        </a:rPr>
                        <a:t> </a:t>
                      </a:r>
                      <a:r>
                        <a:rPr sz="1100" b="1" spc="-10" dirty="0">
                          <a:solidFill>
                            <a:srgbClr val="18184D"/>
                          </a:solidFill>
                          <a:latin typeface="Arial"/>
                          <a:cs typeface="Arial"/>
                        </a:rPr>
                        <a:t>Medicine</a:t>
                      </a:r>
                      <a:endParaRPr sz="1100" dirty="0">
                        <a:latin typeface="Arial"/>
                        <a:cs typeface="Arial"/>
                      </a:endParaRPr>
                    </a:p>
                    <a:p>
                      <a:pPr marL="72390">
                        <a:lnSpc>
                          <a:spcPts val="1300"/>
                        </a:lnSpc>
                      </a:pPr>
                      <a:r>
                        <a:rPr sz="1100" b="1" dirty="0">
                          <a:solidFill>
                            <a:srgbClr val="18184D"/>
                          </a:solidFill>
                          <a:latin typeface="Arial"/>
                          <a:cs typeface="Arial"/>
                        </a:rPr>
                        <a:t>Anatomy</a:t>
                      </a:r>
                      <a:r>
                        <a:rPr sz="1100" b="1" spc="-5" dirty="0">
                          <a:solidFill>
                            <a:srgbClr val="18184D"/>
                          </a:solidFill>
                          <a:latin typeface="Arial"/>
                          <a:cs typeface="Arial"/>
                        </a:rPr>
                        <a:t> </a:t>
                      </a:r>
                      <a:r>
                        <a:rPr sz="1100" b="1" dirty="0">
                          <a:solidFill>
                            <a:srgbClr val="18184D"/>
                          </a:solidFill>
                          <a:latin typeface="Arial"/>
                          <a:cs typeface="Arial"/>
                        </a:rPr>
                        <a:t>&amp;</a:t>
                      </a:r>
                      <a:r>
                        <a:rPr sz="1100" b="1" spc="-30" dirty="0">
                          <a:solidFill>
                            <a:srgbClr val="18184D"/>
                          </a:solidFill>
                          <a:latin typeface="Arial"/>
                          <a:cs typeface="Arial"/>
                        </a:rPr>
                        <a:t> </a:t>
                      </a:r>
                      <a:r>
                        <a:rPr sz="1100" b="1" dirty="0">
                          <a:solidFill>
                            <a:srgbClr val="18184D"/>
                          </a:solidFill>
                          <a:latin typeface="Arial"/>
                          <a:cs typeface="Arial"/>
                        </a:rPr>
                        <a:t>Cell</a:t>
                      </a:r>
                      <a:r>
                        <a:rPr sz="1100" b="1" spc="-15" dirty="0">
                          <a:solidFill>
                            <a:srgbClr val="18184D"/>
                          </a:solidFill>
                          <a:latin typeface="Arial"/>
                          <a:cs typeface="Arial"/>
                        </a:rPr>
                        <a:t> </a:t>
                      </a:r>
                      <a:r>
                        <a:rPr sz="1100" b="1" dirty="0">
                          <a:solidFill>
                            <a:srgbClr val="18184D"/>
                          </a:solidFill>
                          <a:latin typeface="Arial"/>
                          <a:cs typeface="Arial"/>
                        </a:rPr>
                        <a:t>Biology,</a:t>
                      </a:r>
                      <a:r>
                        <a:rPr sz="1100" b="1" spc="-10" dirty="0">
                          <a:solidFill>
                            <a:srgbClr val="18184D"/>
                          </a:solidFill>
                          <a:latin typeface="Arial"/>
                          <a:cs typeface="Arial"/>
                        </a:rPr>
                        <a:t> </a:t>
                      </a:r>
                      <a:r>
                        <a:rPr sz="1100" b="1" dirty="0">
                          <a:solidFill>
                            <a:srgbClr val="18184D"/>
                          </a:solidFill>
                          <a:latin typeface="Arial"/>
                          <a:cs typeface="Arial"/>
                        </a:rPr>
                        <a:t>College</a:t>
                      </a:r>
                      <a:r>
                        <a:rPr sz="1100" b="1" spc="-10" dirty="0">
                          <a:solidFill>
                            <a:srgbClr val="18184D"/>
                          </a:solidFill>
                          <a:latin typeface="Arial"/>
                          <a:cs typeface="Arial"/>
                        </a:rPr>
                        <a:t> </a:t>
                      </a:r>
                      <a:r>
                        <a:rPr sz="1100" b="1" dirty="0">
                          <a:solidFill>
                            <a:srgbClr val="18184D"/>
                          </a:solidFill>
                          <a:latin typeface="Arial"/>
                          <a:cs typeface="Arial"/>
                        </a:rPr>
                        <a:t>of</a:t>
                      </a:r>
                      <a:r>
                        <a:rPr sz="1100" b="1" spc="5" dirty="0">
                          <a:solidFill>
                            <a:srgbClr val="18184D"/>
                          </a:solidFill>
                          <a:latin typeface="Arial"/>
                          <a:cs typeface="Arial"/>
                        </a:rPr>
                        <a:t> </a:t>
                      </a:r>
                      <a:r>
                        <a:rPr sz="1100" b="1" spc="-10" dirty="0">
                          <a:solidFill>
                            <a:srgbClr val="18184D"/>
                          </a:solidFill>
                          <a:latin typeface="Arial"/>
                          <a:cs typeface="Arial"/>
                        </a:rPr>
                        <a:t>Medicine</a:t>
                      </a:r>
                      <a:endParaRPr sz="1100" dirty="0">
                        <a:latin typeface="Arial"/>
                        <a:cs typeface="Arial"/>
                      </a:endParaRPr>
                    </a:p>
                  </a:txBody>
                  <a:tcPr marL="0" marR="0" marT="28575"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B9DDE0"/>
                    </a:solidFill>
                  </a:tcPr>
                </a:tc>
                <a:extLst>
                  <a:ext uri="{0D108BD9-81ED-4DB2-BD59-A6C34878D82A}">
                    <a16:rowId xmlns:a16="http://schemas.microsoft.com/office/drawing/2014/main" val="10001"/>
                  </a:ext>
                </a:extLst>
              </a:tr>
              <a:tr h="738505">
                <a:tc>
                  <a:txBody>
                    <a:bodyPr/>
                    <a:lstStyle/>
                    <a:p>
                      <a:pPr>
                        <a:lnSpc>
                          <a:spcPct val="100000"/>
                        </a:lnSpc>
                        <a:spcBef>
                          <a:spcPts val="25"/>
                        </a:spcBef>
                      </a:pPr>
                      <a:endParaRPr sz="1300">
                        <a:latin typeface="Times New Roman"/>
                        <a:cs typeface="Times New Roman"/>
                      </a:endParaRPr>
                    </a:p>
                    <a:p>
                      <a:pPr marL="68580" marR="294005">
                        <a:lnSpc>
                          <a:spcPct val="103200"/>
                        </a:lnSpc>
                      </a:pPr>
                      <a:r>
                        <a:rPr sz="1100" b="1" spc="-10" dirty="0">
                          <a:solidFill>
                            <a:srgbClr val="18184D"/>
                          </a:solidFill>
                          <a:latin typeface="Arial"/>
                          <a:cs typeface="Arial"/>
                        </a:rPr>
                        <a:t>Environmental Sciences</a:t>
                      </a:r>
                      <a:endParaRPr sz="1100">
                        <a:latin typeface="Arial"/>
                        <a:cs typeface="Arial"/>
                      </a:endParaRPr>
                    </a:p>
                  </a:txBody>
                  <a:tcPr marL="0" marR="0" marT="317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marL="69850">
                        <a:lnSpc>
                          <a:spcPct val="100000"/>
                        </a:lnSpc>
                        <a:spcBef>
                          <a:spcPts val="240"/>
                        </a:spcBef>
                      </a:pPr>
                      <a:r>
                        <a:rPr sz="1100" b="1" dirty="0">
                          <a:solidFill>
                            <a:srgbClr val="18184D"/>
                          </a:solidFill>
                          <a:latin typeface="Arial"/>
                          <a:cs typeface="Arial"/>
                        </a:rPr>
                        <a:t>Robert</a:t>
                      </a:r>
                      <a:r>
                        <a:rPr sz="1100" b="1" spc="145" dirty="0">
                          <a:solidFill>
                            <a:srgbClr val="18184D"/>
                          </a:solidFill>
                          <a:latin typeface="Arial"/>
                          <a:cs typeface="Arial"/>
                        </a:rPr>
                        <a:t> </a:t>
                      </a:r>
                      <a:r>
                        <a:rPr sz="1100" b="1" spc="-10" dirty="0">
                          <a:solidFill>
                            <a:srgbClr val="18184D"/>
                          </a:solidFill>
                          <a:latin typeface="Arial"/>
                          <a:cs typeface="Arial"/>
                        </a:rPr>
                        <a:t>Clark</a:t>
                      </a:r>
                      <a:endParaRPr sz="1100">
                        <a:latin typeface="Arial"/>
                        <a:cs typeface="Arial"/>
                      </a:endParaRPr>
                    </a:p>
                    <a:p>
                      <a:pPr marL="69850">
                        <a:lnSpc>
                          <a:spcPct val="100000"/>
                        </a:lnSpc>
                        <a:spcBef>
                          <a:spcPts val="40"/>
                        </a:spcBef>
                      </a:pPr>
                      <a:r>
                        <a:rPr sz="1100" b="1" dirty="0">
                          <a:solidFill>
                            <a:srgbClr val="18184D"/>
                          </a:solidFill>
                          <a:latin typeface="Arial"/>
                          <a:cs typeface="Arial"/>
                        </a:rPr>
                        <a:t>Christy</a:t>
                      </a:r>
                      <a:r>
                        <a:rPr sz="1100" b="1" spc="15" dirty="0">
                          <a:solidFill>
                            <a:srgbClr val="18184D"/>
                          </a:solidFill>
                          <a:latin typeface="Arial"/>
                          <a:cs typeface="Arial"/>
                        </a:rPr>
                        <a:t> </a:t>
                      </a:r>
                      <a:r>
                        <a:rPr sz="1100" b="1" spc="-10" dirty="0">
                          <a:solidFill>
                            <a:srgbClr val="18184D"/>
                          </a:solidFill>
                          <a:latin typeface="Arial"/>
                          <a:cs typeface="Arial"/>
                        </a:rPr>
                        <a:t>Morrissey</a:t>
                      </a:r>
                      <a:endParaRPr sz="1100">
                        <a:latin typeface="Arial"/>
                        <a:cs typeface="Arial"/>
                      </a:endParaRPr>
                    </a:p>
                  </a:txBody>
                  <a:tcPr marL="0" marR="0" marT="304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marL="72390">
                        <a:lnSpc>
                          <a:spcPct val="100000"/>
                        </a:lnSpc>
                        <a:spcBef>
                          <a:spcPts val="240"/>
                        </a:spcBef>
                      </a:pPr>
                      <a:r>
                        <a:rPr sz="1100" b="1" dirty="0">
                          <a:solidFill>
                            <a:srgbClr val="18184D"/>
                          </a:solidFill>
                          <a:latin typeface="Arial"/>
                          <a:cs typeface="Arial"/>
                        </a:rPr>
                        <a:t>Global</a:t>
                      </a:r>
                      <a:r>
                        <a:rPr sz="1100" b="1" spc="-10" dirty="0">
                          <a:solidFill>
                            <a:srgbClr val="18184D"/>
                          </a:solidFill>
                          <a:latin typeface="Arial"/>
                          <a:cs typeface="Arial"/>
                        </a:rPr>
                        <a:t> </a:t>
                      </a:r>
                      <a:r>
                        <a:rPr sz="1100" b="1" dirty="0">
                          <a:solidFill>
                            <a:srgbClr val="18184D"/>
                          </a:solidFill>
                          <a:latin typeface="Arial"/>
                          <a:cs typeface="Arial"/>
                        </a:rPr>
                        <a:t>Institute for</a:t>
                      </a:r>
                      <a:r>
                        <a:rPr sz="1100" b="1" spc="30" dirty="0">
                          <a:solidFill>
                            <a:srgbClr val="18184D"/>
                          </a:solidFill>
                          <a:latin typeface="Arial"/>
                          <a:cs typeface="Arial"/>
                        </a:rPr>
                        <a:t> </a:t>
                      </a:r>
                      <a:r>
                        <a:rPr sz="1100" b="1" dirty="0">
                          <a:solidFill>
                            <a:srgbClr val="18184D"/>
                          </a:solidFill>
                          <a:latin typeface="Arial"/>
                          <a:cs typeface="Arial"/>
                        </a:rPr>
                        <a:t>Water</a:t>
                      </a:r>
                      <a:r>
                        <a:rPr sz="1100" b="1" spc="35" dirty="0">
                          <a:solidFill>
                            <a:srgbClr val="18184D"/>
                          </a:solidFill>
                          <a:latin typeface="Arial"/>
                          <a:cs typeface="Arial"/>
                        </a:rPr>
                        <a:t> </a:t>
                      </a:r>
                      <a:r>
                        <a:rPr sz="1100" b="1" spc="-10" dirty="0">
                          <a:solidFill>
                            <a:srgbClr val="18184D"/>
                          </a:solidFill>
                          <a:latin typeface="Arial"/>
                          <a:cs typeface="Arial"/>
                        </a:rPr>
                        <a:t>Security</a:t>
                      </a:r>
                      <a:endParaRPr sz="1100">
                        <a:latin typeface="Arial"/>
                        <a:cs typeface="Arial"/>
                      </a:endParaRPr>
                    </a:p>
                    <a:p>
                      <a:pPr marL="72390" marR="321310">
                        <a:lnSpc>
                          <a:spcPct val="100099"/>
                        </a:lnSpc>
                        <a:spcBef>
                          <a:spcPts val="40"/>
                        </a:spcBef>
                      </a:pPr>
                      <a:r>
                        <a:rPr sz="1100" b="1" dirty="0">
                          <a:solidFill>
                            <a:srgbClr val="18184D"/>
                          </a:solidFill>
                          <a:latin typeface="Arial"/>
                          <a:cs typeface="Arial"/>
                        </a:rPr>
                        <a:t>School of</a:t>
                      </a:r>
                      <a:r>
                        <a:rPr sz="1100" b="1" spc="25" dirty="0">
                          <a:solidFill>
                            <a:srgbClr val="18184D"/>
                          </a:solidFill>
                          <a:latin typeface="Arial"/>
                          <a:cs typeface="Arial"/>
                        </a:rPr>
                        <a:t> </a:t>
                      </a:r>
                      <a:r>
                        <a:rPr sz="1100" b="1" dirty="0">
                          <a:solidFill>
                            <a:srgbClr val="18184D"/>
                          </a:solidFill>
                          <a:latin typeface="Arial"/>
                          <a:cs typeface="Arial"/>
                        </a:rPr>
                        <a:t>Environment</a:t>
                      </a:r>
                      <a:r>
                        <a:rPr sz="1100" b="1" spc="-70" dirty="0">
                          <a:solidFill>
                            <a:srgbClr val="18184D"/>
                          </a:solidFill>
                          <a:latin typeface="Arial"/>
                          <a:cs typeface="Arial"/>
                        </a:rPr>
                        <a:t> </a:t>
                      </a:r>
                      <a:r>
                        <a:rPr sz="1100" b="1" dirty="0">
                          <a:solidFill>
                            <a:srgbClr val="18184D"/>
                          </a:solidFill>
                          <a:latin typeface="Arial"/>
                          <a:cs typeface="Arial"/>
                        </a:rPr>
                        <a:t>and</a:t>
                      </a:r>
                      <a:r>
                        <a:rPr sz="1100" b="1" spc="35" dirty="0">
                          <a:solidFill>
                            <a:srgbClr val="18184D"/>
                          </a:solidFill>
                          <a:latin typeface="Arial"/>
                          <a:cs typeface="Arial"/>
                        </a:rPr>
                        <a:t> </a:t>
                      </a:r>
                      <a:r>
                        <a:rPr sz="1100" b="1" spc="-10" dirty="0">
                          <a:solidFill>
                            <a:srgbClr val="18184D"/>
                          </a:solidFill>
                          <a:latin typeface="Arial"/>
                          <a:cs typeface="Arial"/>
                        </a:rPr>
                        <a:t>Sustainability; </a:t>
                      </a:r>
                      <a:r>
                        <a:rPr sz="1100" b="1" dirty="0">
                          <a:solidFill>
                            <a:srgbClr val="18184D"/>
                          </a:solidFill>
                          <a:latin typeface="Arial"/>
                          <a:cs typeface="Arial"/>
                        </a:rPr>
                        <a:t>Biology,</a:t>
                      </a:r>
                      <a:r>
                        <a:rPr sz="1100" b="1" spc="10" dirty="0">
                          <a:solidFill>
                            <a:srgbClr val="18184D"/>
                          </a:solidFill>
                          <a:latin typeface="Arial"/>
                          <a:cs typeface="Arial"/>
                        </a:rPr>
                        <a:t> </a:t>
                      </a:r>
                      <a:r>
                        <a:rPr sz="1100" b="1" dirty="0">
                          <a:solidFill>
                            <a:srgbClr val="18184D"/>
                          </a:solidFill>
                          <a:latin typeface="Arial"/>
                          <a:cs typeface="Arial"/>
                        </a:rPr>
                        <a:t>College</a:t>
                      </a:r>
                      <a:r>
                        <a:rPr sz="1100" b="1" spc="5" dirty="0">
                          <a:solidFill>
                            <a:srgbClr val="18184D"/>
                          </a:solidFill>
                          <a:latin typeface="Arial"/>
                          <a:cs typeface="Arial"/>
                        </a:rPr>
                        <a:t> </a:t>
                      </a:r>
                      <a:r>
                        <a:rPr sz="1100" b="1" dirty="0">
                          <a:solidFill>
                            <a:srgbClr val="18184D"/>
                          </a:solidFill>
                          <a:latin typeface="Arial"/>
                          <a:cs typeface="Arial"/>
                        </a:rPr>
                        <a:t>of</a:t>
                      </a:r>
                      <a:r>
                        <a:rPr sz="1100" b="1" spc="-75" dirty="0">
                          <a:solidFill>
                            <a:srgbClr val="18184D"/>
                          </a:solidFill>
                          <a:latin typeface="Arial"/>
                          <a:cs typeface="Arial"/>
                        </a:rPr>
                        <a:t> </a:t>
                      </a:r>
                      <a:r>
                        <a:rPr sz="1100" b="1" dirty="0">
                          <a:solidFill>
                            <a:srgbClr val="18184D"/>
                          </a:solidFill>
                          <a:latin typeface="Arial"/>
                          <a:cs typeface="Arial"/>
                        </a:rPr>
                        <a:t>Arts</a:t>
                      </a:r>
                      <a:r>
                        <a:rPr sz="1100" b="1" spc="5" dirty="0">
                          <a:solidFill>
                            <a:srgbClr val="18184D"/>
                          </a:solidFill>
                          <a:latin typeface="Arial"/>
                          <a:cs typeface="Arial"/>
                        </a:rPr>
                        <a:t> </a:t>
                      </a:r>
                      <a:r>
                        <a:rPr sz="1100" b="1" dirty="0">
                          <a:solidFill>
                            <a:srgbClr val="18184D"/>
                          </a:solidFill>
                          <a:latin typeface="Arial"/>
                          <a:cs typeface="Arial"/>
                        </a:rPr>
                        <a:t>and</a:t>
                      </a:r>
                      <a:r>
                        <a:rPr sz="1100" b="1" spc="30" dirty="0">
                          <a:solidFill>
                            <a:srgbClr val="18184D"/>
                          </a:solidFill>
                          <a:latin typeface="Arial"/>
                          <a:cs typeface="Arial"/>
                        </a:rPr>
                        <a:t> </a:t>
                      </a:r>
                      <a:r>
                        <a:rPr sz="1100" b="1" spc="-10" dirty="0">
                          <a:solidFill>
                            <a:srgbClr val="18184D"/>
                          </a:solidFill>
                          <a:latin typeface="Arial"/>
                          <a:cs typeface="Arial"/>
                        </a:rPr>
                        <a:t>Science; </a:t>
                      </a:r>
                      <a:r>
                        <a:rPr sz="1100" b="1" dirty="0">
                          <a:solidFill>
                            <a:srgbClr val="18184D"/>
                          </a:solidFill>
                          <a:latin typeface="Arial"/>
                          <a:cs typeface="Arial"/>
                        </a:rPr>
                        <a:t>Toxicology</a:t>
                      </a:r>
                      <a:r>
                        <a:rPr sz="1100" b="1" spc="85" dirty="0">
                          <a:solidFill>
                            <a:srgbClr val="18184D"/>
                          </a:solidFill>
                          <a:latin typeface="Arial"/>
                          <a:cs typeface="Arial"/>
                        </a:rPr>
                        <a:t> </a:t>
                      </a:r>
                      <a:r>
                        <a:rPr sz="1100" b="1" spc="-10" dirty="0">
                          <a:solidFill>
                            <a:srgbClr val="18184D"/>
                          </a:solidFill>
                          <a:latin typeface="Arial"/>
                          <a:cs typeface="Arial"/>
                        </a:rPr>
                        <a:t>Centre</a:t>
                      </a:r>
                      <a:endParaRPr sz="1100">
                        <a:latin typeface="Arial"/>
                        <a:cs typeface="Arial"/>
                      </a:endParaRPr>
                    </a:p>
                  </a:txBody>
                  <a:tcPr marL="0" marR="0" marT="304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2"/>
                  </a:ext>
                </a:extLst>
              </a:tr>
              <a:tr h="573405">
                <a:tc>
                  <a:txBody>
                    <a:bodyPr/>
                    <a:lstStyle/>
                    <a:p>
                      <a:pPr marL="68580" marR="419734">
                        <a:lnSpc>
                          <a:spcPct val="100099"/>
                        </a:lnSpc>
                        <a:spcBef>
                          <a:spcPts val="254"/>
                        </a:spcBef>
                      </a:pPr>
                      <a:r>
                        <a:rPr sz="1100" b="1" spc="-10" dirty="0">
                          <a:solidFill>
                            <a:srgbClr val="18184D"/>
                          </a:solidFill>
                          <a:latin typeface="Arial"/>
                          <a:cs typeface="Arial"/>
                        </a:rPr>
                        <a:t>Biological </a:t>
                      </a:r>
                      <a:r>
                        <a:rPr sz="1100" b="1" dirty="0">
                          <a:solidFill>
                            <a:srgbClr val="18184D"/>
                          </a:solidFill>
                          <a:latin typeface="Arial"/>
                          <a:cs typeface="Arial"/>
                        </a:rPr>
                        <a:t>Systems</a:t>
                      </a:r>
                      <a:r>
                        <a:rPr sz="1100" b="1" spc="40" dirty="0">
                          <a:solidFill>
                            <a:srgbClr val="18184D"/>
                          </a:solidFill>
                          <a:latin typeface="Arial"/>
                          <a:cs typeface="Arial"/>
                        </a:rPr>
                        <a:t> </a:t>
                      </a:r>
                      <a:r>
                        <a:rPr sz="1100" b="1" spc="-25" dirty="0">
                          <a:solidFill>
                            <a:srgbClr val="18184D"/>
                          </a:solidFill>
                          <a:latin typeface="Arial"/>
                          <a:cs typeface="Arial"/>
                        </a:rPr>
                        <a:t>and </a:t>
                      </a:r>
                      <a:r>
                        <a:rPr sz="1100" b="1" spc="-10" dirty="0">
                          <a:solidFill>
                            <a:srgbClr val="18184D"/>
                          </a:solidFill>
                          <a:latin typeface="Arial"/>
                          <a:cs typeface="Arial"/>
                        </a:rPr>
                        <a:t>Functions</a:t>
                      </a:r>
                      <a:endParaRPr sz="1100">
                        <a:latin typeface="Arial"/>
                        <a:cs typeface="Arial"/>
                      </a:endParaRPr>
                    </a:p>
                  </a:txBody>
                  <a:tcPr marL="0" marR="0" marT="32384"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9DDE0"/>
                    </a:solidFill>
                  </a:tcPr>
                </a:tc>
                <a:tc>
                  <a:txBody>
                    <a:bodyPr/>
                    <a:lstStyle/>
                    <a:p>
                      <a:pPr marL="69850" marR="297815">
                        <a:lnSpc>
                          <a:spcPct val="103299"/>
                        </a:lnSpc>
                        <a:spcBef>
                          <a:spcPts val="200"/>
                        </a:spcBef>
                      </a:pPr>
                      <a:r>
                        <a:rPr sz="1100" b="1" dirty="0">
                          <a:solidFill>
                            <a:srgbClr val="18184D"/>
                          </a:solidFill>
                          <a:latin typeface="Arial"/>
                          <a:cs typeface="Arial"/>
                        </a:rPr>
                        <a:t>Jaswant</a:t>
                      </a:r>
                      <a:r>
                        <a:rPr sz="1100" b="1" spc="140" dirty="0">
                          <a:solidFill>
                            <a:srgbClr val="18184D"/>
                          </a:solidFill>
                          <a:latin typeface="Arial"/>
                          <a:cs typeface="Arial"/>
                        </a:rPr>
                        <a:t> </a:t>
                      </a:r>
                      <a:r>
                        <a:rPr sz="1100" b="1" spc="-10" dirty="0">
                          <a:solidFill>
                            <a:srgbClr val="18184D"/>
                          </a:solidFill>
                          <a:latin typeface="Arial"/>
                          <a:cs typeface="Arial"/>
                        </a:rPr>
                        <a:t>Singh </a:t>
                      </a:r>
                      <a:r>
                        <a:rPr sz="1100" b="1" dirty="0">
                          <a:solidFill>
                            <a:srgbClr val="18184D"/>
                          </a:solidFill>
                          <a:latin typeface="Arial"/>
                          <a:cs typeface="Arial"/>
                        </a:rPr>
                        <a:t>Valerie</a:t>
                      </a:r>
                      <a:r>
                        <a:rPr sz="1100" b="1" spc="150" dirty="0">
                          <a:solidFill>
                            <a:srgbClr val="18184D"/>
                          </a:solidFill>
                          <a:latin typeface="Arial"/>
                          <a:cs typeface="Arial"/>
                        </a:rPr>
                        <a:t> </a:t>
                      </a:r>
                      <a:r>
                        <a:rPr sz="1100" b="1" spc="-10" dirty="0">
                          <a:solidFill>
                            <a:srgbClr val="18184D"/>
                          </a:solidFill>
                          <a:latin typeface="Arial"/>
                          <a:cs typeface="Arial"/>
                        </a:rPr>
                        <a:t>Thompson</a:t>
                      </a:r>
                      <a:endParaRPr sz="1100">
                        <a:latin typeface="Arial"/>
                        <a:cs typeface="Arial"/>
                      </a:endParaRPr>
                    </a:p>
                  </a:txBody>
                  <a:tcPr marL="0" marR="0" marT="2540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9DDE0"/>
                    </a:solidFill>
                  </a:tcPr>
                </a:tc>
                <a:tc>
                  <a:txBody>
                    <a:bodyPr/>
                    <a:lstStyle/>
                    <a:p>
                      <a:pPr marL="72390" marR="452120">
                        <a:lnSpc>
                          <a:spcPct val="103299"/>
                        </a:lnSpc>
                        <a:spcBef>
                          <a:spcPts val="200"/>
                        </a:spcBef>
                      </a:pPr>
                      <a:r>
                        <a:rPr sz="1100" b="1" dirty="0">
                          <a:solidFill>
                            <a:srgbClr val="18184D"/>
                          </a:solidFill>
                          <a:latin typeface="Arial"/>
                          <a:cs typeface="Arial"/>
                        </a:rPr>
                        <a:t>Veterinary</a:t>
                      </a:r>
                      <a:r>
                        <a:rPr sz="1100" b="1" spc="-30" dirty="0">
                          <a:solidFill>
                            <a:srgbClr val="18184D"/>
                          </a:solidFill>
                          <a:latin typeface="Arial"/>
                          <a:cs typeface="Arial"/>
                        </a:rPr>
                        <a:t> </a:t>
                      </a:r>
                      <a:r>
                        <a:rPr sz="1100" b="1" dirty="0">
                          <a:solidFill>
                            <a:srgbClr val="18184D"/>
                          </a:solidFill>
                          <a:latin typeface="Arial"/>
                          <a:cs typeface="Arial"/>
                        </a:rPr>
                        <a:t>Biomedical</a:t>
                      </a:r>
                      <a:r>
                        <a:rPr sz="1100" b="1" spc="80" dirty="0">
                          <a:solidFill>
                            <a:srgbClr val="18184D"/>
                          </a:solidFill>
                          <a:latin typeface="Arial"/>
                          <a:cs typeface="Arial"/>
                        </a:rPr>
                        <a:t> </a:t>
                      </a:r>
                      <a:r>
                        <a:rPr sz="1100" b="1" dirty="0">
                          <a:solidFill>
                            <a:srgbClr val="18184D"/>
                          </a:solidFill>
                          <a:latin typeface="Arial"/>
                          <a:cs typeface="Arial"/>
                        </a:rPr>
                        <a:t>Sciences,</a:t>
                      </a:r>
                      <a:r>
                        <a:rPr sz="1100" b="1" spc="-45" dirty="0">
                          <a:solidFill>
                            <a:srgbClr val="18184D"/>
                          </a:solidFill>
                          <a:latin typeface="Arial"/>
                          <a:cs typeface="Arial"/>
                        </a:rPr>
                        <a:t> </a:t>
                      </a:r>
                      <a:r>
                        <a:rPr sz="1100" b="1" spc="-20" dirty="0">
                          <a:solidFill>
                            <a:srgbClr val="18184D"/>
                          </a:solidFill>
                          <a:latin typeface="Arial"/>
                          <a:cs typeface="Arial"/>
                        </a:rPr>
                        <a:t>WCVM </a:t>
                      </a:r>
                      <a:r>
                        <a:rPr sz="1100" b="1" dirty="0">
                          <a:solidFill>
                            <a:srgbClr val="18184D"/>
                          </a:solidFill>
                          <a:latin typeface="Arial"/>
                          <a:cs typeface="Arial"/>
                        </a:rPr>
                        <a:t>Psychology</a:t>
                      </a:r>
                      <a:r>
                        <a:rPr sz="1100" b="1" spc="-60" dirty="0">
                          <a:solidFill>
                            <a:srgbClr val="18184D"/>
                          </a:solidFill>
                          <a:latin typeface="Arial"/>
                          <a:cs typeface="Arial"/>
                        </a:rPr>
                        <a:t> </a:t>
                      </a:r>
                      <a:r>
                        <a:rPr sz="1100" b="1" dirty="0">
                          <a:solidFill>
                            <a:srgbClr val="18184D"/>
                          </a:solidFill>
                          <a:latin typeface="Arial"/>
                          <a:cs typeface="Arial"/>
                        </a:rPr>
                        <a:t>College</a:t>
                      </a:r>
                      <a:r>
                        <a:rPr sz="1100" b="1" spc="45" dirty="0">
                          <a:solidFill>
                            <a:srgbClr val="18184D"/>
                          </a:solidFill>
                          <a:latin typeface="Arial"/>
                          <a:cs typeface="Arial"/>
                        </a:rPr>
                        <a:t> </a:t>
                      </a:r>
                      <a:r>
                        <a:rPr sz="1100" b="1" dirty="0">
                          <a:solidFill>
                            <a:srgbClr val="18184D"/>
                          </a:solidFill>
                          <a:latin typeface="Arial"/>
                          <a:cs typeface="Arial"/>
                        </a:rPr>
                        <a:t>of</a:t>
                      </a:r>
                      <a:r>
                        <a:rPr sz="1100" b="1" spc="-45" dirty="0">
                          <a:solidFill>
                            <a:srgbClr val="18184D"/>
                          </a:solidFill>
                          <a:latin typeface="Arial"/>
                          <a:cs typeface="Arial"/>
                        </a:rPr>
                        <a:t> </a:t>
                      </a:r>
                      <a:r>
                        <a:rPr sz="1100" b="1" dirty="0">
                          <a:solidFill>
                            <a:srgbClr val="18184D"/>
                          </a:solidFill>
                          <a:latin typeface="Arial"/>
                          <a:cs typeface="Arial"/>
                        </a:rPr>
                        <a:t>Arts</a:t>
                      </a:r>
                      <a:r>
                        <a:rPr sz="1100" b="1" spc="45" dirty="0">
                          <a:solidFill>
                            <a:srgbClr val="18184D"/>
                          </a:solidFill>
                          <a:latin typeface="Arial"/>
                          <a:cs typeface="Arial"/>
                        </a:rPr>
                        <a:t> </a:t>
                      </a:r>
                      <a:r>
                        <a:rPr sz="1100" b="1" dirty="0">
                          <a:solidFill>
                            <a:srgbClr val="18184D"/>
                          </a:solidFill>
                          <a:latin typeface="Arial"/>
                          <a:cs typeface="Arial"/>
                        </a:rPr>
                        <a:t>and</a:t>
                      </a:r>
                      <a:r>
                        <a:rPr sz="1100" b="1" spc="75" dirty="0">
                          <a:solidFill>
                            <a:srgbClr val="18184D"/>
                          </a:solidFill>
                          <a:latin typeface="Arial"/>
                          <a:cs typeface="Arial"/>
                        </a:rPr>
                        <a:t> </a:t>
                      </a:r>
                      <a:r>
                        <a:rPr sz="1100" b="1" spc="-10" dirty="0">
                          <a:solidFill>
                            <a:srgbClr val="18184D"/>
                          </a:solidFill>
                          <a:latin typeface="Arial"/>
                          <a:cs typeface="Arial"/>
                        </a:rPr>
                        <a:t>Science</a:t>
                      </a:r>
                      <a:endParaRPr sz="1100">
                        <a:latin typeface="Arial"/>
                        <a:cs typeface="Arial"/>
                      </a:endParaRPr>
                    </a:p>
                  </a:txBody>
                  <a:tcPr marL="0" marR="0" marT="2540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9DDE0"/>
                    </a:solidFill>
                  </a:tcPr>
                </a:tc>
                <a:extLst>
                  <a:ext uri="{0D108BD9-81ED-4DB2-BD59-A6C34878D82A}">
                    <a16:rowId xmlns:a16="http://schemas.microsoft.com/office/drawing/2014/main" val="10003"/>
                  </a:ext>
                </a:extLst>
              </a:tr>
              <a:tr h="459740">
                <a:tc>
                  <a:txBody>
                    <a:bodyPr/>
                    <a:lstStyle/>
                    <a:p>
                      <a:pPr>
                        <a:lnSpc>
                          <a:spcPct val="100000"/>
                        </a:lnSpc>
                        <a:spcBef>
                          <a:spcPts val="40"/>
                        </a:spcBef>
                      </a:pPr>
                      <a:endParaRPr sz="950">
                        <a:latin typeface="Times New Roman"/>
                        <a:cs typeface="Times New Roman"/>
                      </a:endParaRPr>
                    </a:p>
                    <a:p>
                      <a:pPr marL="68580">
                        <a:lnSpc>
                          <a:spcPct val="100000"/>
                        </a:lnSpc>
                      </a:pPr>
                      <a:r>
                        <a:rPr sz="1100" b="1" spc="-10" dirty="0">
                          <a:solidFill>
                            <a:srgbClr val="18184D"/>
                          </a:solidFill>
                          <a:latin typeface="Arial"/>
                          <a:cs typeface="Arial"/>
                        </a:rPr>
                        <a:t>Chemistry</a:t>
                      </a:r>
                      <a:endParaRPr sz="1100">
                        <a:latin typeface="Arial"/>
                        <a:cs typeface="Arial"/>
                      </a:endParaRPr>
                    </a:p>
                  </a:txBody>
                  <a:tcPr marL="0" marR="0" marT="50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marL="69850">
                        <a:lnSpc>
                          <a:spcPct val="100000"/>
                        </a:lnSpc>
                        <a:spcBef>
                          <a:spcPts val="254"/>
                        </a:spcBef>
                      </a:pPr>
                      <a:r>
                        <a:rPr sz="1100" b="1" dirty="0">
                          <a:solidFill>
                            <a:srgbClr val="18184D"/>
                          </a:solidFill>
                          <a:latin typeface="Arial"/>
                          <a:cs typeface="Arial"/>
                        </a:rPr>
                        <a:t>Michel</a:t>
                      </a:r>
                      <a:r>
                        <a:rPr sz="1100" b="1" spc="145" dirty="0">
                          <a:solidFill>
                            <a:srgbClr val="18184D"/>
                          </a:solidFill>
                          <a:latin typeface="Arial"/>
                          <a:cs typeface="Arial"/>
                        </a:rPr>
                        <a:t> </a:t>
                      </a:r>
                      <a:r>
                        <a:rPr sz="1100" b="1" spc="-10" dirty="0">
                          <a:solidFill>
                            <a:srgbClr val="18184D"/>
                          </a:solidFill>
                          <a:latin typeface="Arial"/>
                          <a:cs typeface="Arial"/>
                        </a:rPr>
                        <a:t>Gravel</a:t>
                      </a:r>
                      <a:endParaRPr sz="1100">
                        <a:latin typeface="Arial"/>
                        <a:cs typeface="Arial"/>
                      </a:endParaRPr>
                    </a:p>
                  </a:txBody>
                  <a:tcPr marL="0" marR="0" marT="32384"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marL="72390">
                        <a:lnSpc>
                          <a:spcPct val="100000"/>
                        </a:lnSpc>
                        <a:spcBef>
                          <a:spcPts val="254"/>
                        </a:spcBef>
                      </a:pPr>
                      <a:r>
                        <a:rPr sz="1100" b="1" dirty="0">
                          <a:solidFill>
                            <a:srgbClr val="18184D"/>
                          </a:solidFill>
                          <a:latin typeface="Arial"/>
                          <a:cs typeface="Arial"/>
                        </a:rPr>
                        <a:t>Chemistry,</a:t>
                      </a:r>
                      <a:r>
                        <a:rPr sz="1100" b="1" spc="-5" dirty="0">
                          <a:solidFill>
                            <a:srgbClr val="18184D"/>
                          </a:solidFill>
                          <a:latin typeface="Arial"/>
                          <a:cs typeface="Arial"/>
                        </a:rPr>
                        <a:t> </a:t>
                      </a:r>
                      <a:r>
                        <a:rPr sz="1100" b="1" dirty="0">
                          <a:solidFill>
                            <a:srgbClr val="18184D"/>
                          </a:solidFill>
                          <a:latin typeface="Arial"/>
                          <a:cs typeface="Arial"/>
                        </a:rPr>
                        <a:t>College</a:t>
                      </a:r>
                      <a:r>
                        <a:rPr sz="1100" b="1" spc="5" dirty="0">
                          <a:solidFill>
                            <a:srgbClr val="18184D"/>
                          </a:solidFill>
                          <a:latin typeface="Arial"/>
                          <a:cs typeface="Arial"/>
                        </a:rPr>
                        <a:t> </a:t>
                      </a:r>
                      <a:r>
                        <a:rPr sz="1100" b="1" dirty="0">
                          <a:solidFill>
                            <a:srgbClr val="18184D"/>
                          </a:solidFill>
                          <a:latin typeface="Arial"/>
                          <a:cs typeface="Arial"/>
                        </a:rPr>
                        <a:t>of</a:t>
                      </a:r>
                      <a:r>
                        <a:rPr sz="1100" b="1" spc="10" dirty="0">
                          <a:solidFill>
                            <a:srgbClr val="18184D"/>
                          </a:solidFill>
                          <a:latin typeface="Arial"/>
                          <a:cs typeface="Arial"/>
                        </a:rPr>
                        <a:t> </a:t>
                      </a:r>
                      <a:r>
                        <a:rPr sz="1100" b="1" dirty="0">
                          <a:solidFill>
                            <a:srgbClr val="18184D"/>
                          </a:solidFill>
                          <a:latin typeface="Arial"/>
                          <a:cs typeface="Arial"/>
                        </a:rPr>
                        <a:t>Arts</a:t>
                      </a:r>
                      <a:r>
                        <a:rPr sz="1100" b="1" spc="5" dirty="0">
                          <a:solidFill>
                            <a:srgbClr val="18184D"/>
                          </a:solidFill>
                          <a:latin typeface="Arial"/>
                          <a:cs typeface="Arial"/>
                        </a:rPr>
                        <a:t> </a:t>
                      </a:r>
                      <a:r>
                        <a:rPr sz="1100" b="1" dirty="0">
                          <a:solidFill>
                            <a:srgbClr val="18184D"/>
                          </a:solidFill>
                          <a:latin typeface="Arial"/>
                          <a:cs typeface="Arial"/>
                        </a:rPr>
                        <a:t>and</a:t>
                      </a:r>
                      <a:r>
                        <a:rPr sz="1100" b="1" spc="20" dirty="0">
                          <a:solidFill>
                            <a:srgbClr val="18184D"/>
                          </a:solidFill>
                          <a:latin typeface="Arial"/>
                          <a:cs typeface="Arial"/>
                        </a:rPr>
                        <a:t> </a:t>
                      </a:r>
                      <a:r>
                        <a:rPr sz="1100" b="1" spc="-10" dirty="0">
                          <a:solidFill>
                            <a:srgbClr val="18184D"/>
                          </a:solidFill>
                          <a:latin typeface="Arial"/>
                          <a:cs typeface="Arial"/>
                        </a:rPr>
                        <a:t>Science</a:t>
                      </a:r>
                      <a:endParaRPr sz="1100">
                        <a:latin typeface="Arial"/>
                        <a:cs typeface="Arial"/>
                      </a:endParaRPr>
                    </a:p>
                  </a:txBody>
                  <a:tcPr marL="0" marR="0" marT="32384"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4"/>
                  </a:ext>
                </a:extLst>
              </a:tr>
              <a:tr h="808990">
                <a:tc>
                  <a:txBody>
                    <a:bodyPr/>
                    <a:lstStyle/>
                    <a:p>
                      <a:pPr marL="68580" marR="460375">
                        <a:lnSpc>
                          <a:spcPct val="100099"/>
                        </a:lnSpc>
                        <a:spcBef>
                          <a:spcPts val="535"/>
                        </a:spcBef>
                      </a:pPr>
                      <a:r>
                        <a:rPr sz="1100" b="1" dirty="0">
                          <a:solidFill>
                            <a:srgbClr val="18184D"/>
                          </a:solidFill>
                          <a:latin typeface="Arial"/>
                          <a:cs typeface="Arial"/>
                        </a:rPr>
                        <a:t>Materials</a:t>
                      </a:r>
                      <a:r>
                        <a:rPr sz="1100" b="1" spc="80" dirty="0">
                          <a:solidFill>
                            <a:srgbClr val="18184D"/>
                          </a:solidFill>
                          <a:latin typeface="Arial"/>
                          <a:cs typeface="Arial"/>
                        </a:rPr>
                        <a:t> </a:t>
                      </a:r>
                      <a:r>
                        <a:rPr sz="1100" b="1" spc="-50" dirty="0">
                          <a:solidFill>
                            <a:srgbClr val="18184D"/>
                          </a:solidFill>
                          <a:latin typeface="Arial"/>
                          <a:cs typeface="Arial"/>
                        </a:rPr>
                        <a:t>&amp; </a:t>
                      </a:r>
                      <a:r>
                        <a:rPr sz="1100" b="1" spc="-10" dirty="0">
                          <a:solidFill>
                            <a:srgbClr val="18184D"/>
                          </a:solidFill>
                          <a:latin typeface="Arial"/>
                          <a:cs typeface="Arial"/>
                        </a:rPr>
                        <a:t>Chemical Engineering</a:t>
                      </a:r>
                      <a:endParaRPr sz="1100">
                        <a:latin typeface="Arial"/>
                        <a:cs typeface="Arial"/>
                      </a:endParaRPr>
                    </a:p>
                  </a:txBody>
                  <a:tcPr marL="0" marR="0" marT="6794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9DDE0"/>
                    </a:solidFill>
                  </a:tcPr>
                </a:tc>
                <a:tc>
                  <a:txBody>
                    <a:bodyPr/>
                    <a:lstStyle/>
                    <a:p>
                      <a:pPr>
                        <a:lnSpc>
                          <a:spcPct val="100000"/>
                        </a:lnSpc>
                        <a:spcBef>
                          <a:spcPts val="10"/>
                        </a:spcBef>
                      </a:pPr>
                      <a:endParaRPr sz="1400" dirty="0">
                        <a:latin typeface="Times New Roman"/>
                        <a:cs typeface="Times New Roman"/>
                      </a:endParaRPr>
                    </a:p>
                    <a:p>
                      <a:pPr marL="69850" marR="0" lvl="0" indent="0" algn="l" defTabSz="914400" rtl="0" eaLnBrk="1" fontAlgn="auto" latinLnBrk="0" hangingPunct="1">
                        <a:lnSpc>
                          <a:spcPct val="100000"/>
                        </a:lnSpc>
                        <a:spcBef>
                          <a:spcPts val="0"/>
                        </a:spcBef>
                        <a:spcAft>
                          <a:spcPts val="0"/>
                        </a:spcAft>
                        <a:buClrTx/>
                        <a:buSzTx/>
                        <a:buFontTx/>
                        <a:buNone/>
                        <a:tabLst/>
                        <a:defRPr/>
                      </a:pPr>
                      <a:r>
                        <a:rPr lang="en-GB" sz="1100" b="1" spc="-20" dirty="0">
                          <a:solidFill>
                            <a:srgbClr val="18184D"/>
                          </a:solidFill>
                          <a:latin typeface="Arial"/>
                          <a:ea typeface="+mn-ea"/>
                          <a:cs typeface="Arial"/>
                        </a:rPr>
                        <a:t>Amira Abdelrasoul</a:t>
                      </a:r>
                      <a:endParaRPr lang="en-US" sz="1100" b="1" spc="-20" dirty="0">
                        <a:solidFill>
                          <a:srgbClr val="18184D"/>
                        </a:solidFill>
                        <a:latin typeface="Arial"/>
                        <a:ea typeface="+mn-ea"/>
                        <a:cs typeface="Arial"/>
                      </a:endParaRPr>
                    </a:p>
                    <a:p>
                      <a:pPr marL="69850">
                        <a:lnSpc>
                          <a:spcPct val="100000"/>
                        </a:lnSpc>
                      </a:pPr>
                      <a:endParaRPr lang="en-US" sz="1100" b="1" dirty="0">
                        <a:solidFill>
                          <a:srgbClr val="18184D"/>
                        </a:solidFill>
                        <a:latin typeface="Arial"/>
                        <a:cs typeface="Arial"/>
                      </a:endParaRPr>
                    </a:p>
                    <a:p>
                      <a:pPr marL="69850">
                        <a:lnSpc>
                          <a:spcPct val="100000"/>
                        </a:lnSpc>
                      </a:pPr>
                      <a:r>
                        <a:rPr sz="1100" b="1" dirty="0">
                          <a:solidFill>
                            <a:srgbClr val="18184D"/>
                          </a:solidFill>
                          <a:latin typeface="Arial"/>
                          <a:cs typeface="Arial"/>
                        </a:rPr>
                        <a:t>Qiaoqin</a:t>
                      </a:r>
                      <a:r>
                        <a:rPr sz="1100" b="1" spc="114" dirty="0">
                          <a:solidFill>
                            <a:srgbClr val="18184D"/>
                          </a:solidFill>
                          <a:latin typeface="Arial"/>
                          <a:cs typeface="Arial"/>
                        </a:rPr>
                        <a:t> </a:t>
                      </a:r>
                      <a:r>
                        <a:rPr sz="1100" b="1" spc="-20" dirty="0">
                          <a:solidFill>
                            <a:srgbClr val="18184D"/>
                          </a:solidFill>
                          <a:latin typeface="Arial"/>
                          <a:cs typeface="Arial"/>
                        </a:rPr>
                        <a:t>Yang</a:t>
                      </a:r>
                      <a:endParaRPr lang="en-US" sz="1100" b="1" spc="-20" dirty="0">
                        <a:solidFill>
                          <a:srgbClr val="18184D"/>
                        </a:solidFill>
                        <a:latin typeface="Arial"/>
                        <a:cs typeface="Arial"/>
                      </a:endParaRPr>
                    </a:p>
                    <a:p>
                      <a:pPr marL="69850">
                        <a:lnSpc>
                          <a:spcPct val="100000"/>
                        </a:lnSpc>
                      </a:pPr>
                      <a:endParaRPr sz="1100" dirty="0">
                        <a:latin typeface="Arial"/>
                        <a:cs typeface="Arial"/>
                      </a:endParaRPr>
                    </a:p>
                  </a:txBody>
                  <a:tcPr marL="0" marR="0" marT="127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9DDE0"/>
                    </a:solidFill>
                  </a:tcPr>
                </a:tc>
                <a:tc>
                  <a:txBody>
                    <a:bodyPr/>
                    <a:lstStyle/>
                    <a:p>
                      <a:pPr>
                        <a:lnSpc>
                          <a:spcPct val="100000"/>
                        </a:lnSpc>
                        <a:spcBef>
                          <a:spcPts val="10"/>
                        </a:spcBef>
                      </a:pPr>
                      <a:endParaRPr sz="1400" dirty="0">
                        <a:latin typeface="Times New Roman"/>
                        <a:cs typeface="Times New Roman"/>
                      </a:endParaRPr>
                    </a:p>
                    <a:p>
                      <a:pPr marL="72390">
                        <a:lnSpc>
                          <a:spcPct val="100000"/>
                        </a:lnSpc>
                      </a:pPr>
                      <a:r>
                        <a:rPr lang="en-GB" sz="1100" b="1" dirty="0">
                          <a:solidFill>
                            <a:srgbClr val="18184D"/>
                          </a:solidFill>
                          <a:latin typeface="Arial"/>
                          <a:ea typeface="+mn-ea"/>
                          <a:cs typeface="Arial"/>
                        </a:rPr>
                        <a:t>Chemical and Biological Engineering, </a:t>
                      </a:r>
                      <a:r>
                        <a:rPr lang="en-GB" sz="1100" b="1" dirty="0" err="1">
                          <a:solidFill>
                            <a:srgbClr val="18184D"/>
                          </a:solidFill>
                          <a:latin typeface="Arial"/>
                          <a:ea typeface="+mn-ea"/>
                          <a:cs typeface="Arial"/>
                        </a:rPr>
                        <a:t>CoE</a:t>
                      </a:r>
                      <a:endParaRPr lang="en-US" sz="1100" b="1" dirty="0">
                        <a:solidFill>
                          <a:srgbClr val="18184D"/>
                        </a:solidFill>
                        <a:latin typeface="Arial"/>
                        <a:ea typeface="+mn-ea"/>
                        <a:cs typeface="Arial"/>
                      </a:endParaRPr>
                    </a:p>
                    <a:p>
                      <a:pPr marL="72390">
                        <a:lnSpc>
                          <a:spcPct val="100000"/>
                        </a:lnSpc>
                      </a:pPr>
                      <a:endParaRPr lang="en-US" sz="1100" b="1" dirty="0">
                        <a:solidFill>
                          <a:srgbClr val="18184D"/>
                        </a:solidFill>
                        <a:latin typeface="Arial"/>
                        <a:cs typeface="Arial"/>
                      </a:endParaRPr>
                    </a:p>
                    <a:p>
                      <a:pPr marL="72390">
                        <a:lnSpc>
                          <a:spcPct val="100000"/>
                        </a:lnSpc>
                      </a:pPr>
                      <a:r>
                        <a:rPr sz="1100" b="1" dirty="0">
                          <a:solidFill>
                            <a:srgbClr val="18184D"/>
                          </a:solidFill>
                          <a:latin typeface="Arial"/>
                          <a:cs typeface="Arial"/>
                        </a:rPr>
                        <a:t>Mechanical</a:t>
                      </a:r>
                      <a:r>
                        <a:rPr sz="1100" b="1" spc="-10" dirty="0">
                          <a:solidFill>
                            <a:srgbClr val="18184D"/>
                          </a:solidFill>
                          <a:latin typeface="Arial"/>
                          <a:cs typeface="Arial"/>
                        </a:rPr>
                        <a:t> </a:t>
                      </a:r>
                      <a:r>
                        <a:rPr sz="1100" b="1" dirty="0">
                          <a:solidFill>
                            <a:srgbClr val="18184D"/>
                          </a:solidFill>
                          <a:latin typeface="Arial"/>
                          <a:cs typeface="Arial"/>
                        </a:rPr>
                        <a:t>Engineering,</a:t>
                      </a:r>
                      <a:r>
                        <a:rPr sz="1100" b="1" spc="30" dirty="0">
                          <a:solidFill>
                            <a:srgbClr val="18184D"/>
                          </a:solidFill>
                          <a:latin typeface="Arial"/>
                          <a:cs typeface="Arial"/>
                        </a:rPr>
                        <a:t> </a:t>
                      </a:r>
                      <a:r>
                        <a:rPr sz="1100" b="1" spc="-25" dirty="0">
                          <a:solidFill>
                            <a:srgbClr val="18184D"/>
                          </a:solidFill>
                          <a:latin typeface="Arial"/>
                          <a:cs typeface="Arial"/>
                        </a:rPr>
                        <a:t>CoE</a:t>
                      </a:r>
                      <a:endParaRPr sz="1100" dirty="0">
                        <a:latin typeface="Arial"/>
                        <a:cs typeface="Arial"/>
                      </a:endParaRPr>
                    </a:p>
                  </a:txBody>
                  <a:tcPr marL="0" marR="0" marT="127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9DDE0"/>
                    </a:solidFill>
                  </a:tcPr>
                </a:tc>
                <a:extLst>
                  <a:ext uri="{0D108BD9-81ED-4DB2-BD59-A6C34878D82A}">
                    <a16:rowId xmlns:a16="http://schemas.microsoft.com/office/drawing/2014/main" val="10005"/>
                  </a:ext>
                </a:extLst>
              </a:tr>
              <a:tr h="645795">
                <a:tc>
                  <a:txBody>
                    <a:bodyPr/>
                    <a:lstStyle/>
                    <a:p>
                      <a:pPr>
                        <a:lnSpc>
                          <a:spcPct val="100000"/>
                        </a:lnSpc>
                        <a:spcBef>
                          <a:spcPts val="15"/>
                        </a:spcBef>
                      </a:pPr>
                      <a:endParaRPr sz="1050">
                        <a:latin typeface="Times New Roman"/>
                        <a:cs typeface="Times New Roman"/>
                      </a:endParaRPr>
                    </a:p>
                    <a:p>
                      <a:pPr marL="109855">
                        <a:lnSpc>
                          <a:spcPct val="100000"/>
                        </a:lnSpc>
                      </a:pPr>
                      <a:r>
                        <a:rPr sz="1100" b="1" spc="-10" dirty="0">
                          <a:solidFill>
                            <a:srgbClr val="18184D"/>
                          </a:solidFill>
                          <a:latin typeface="Arial"/>
                          <a:cs typeface="Arial"/>
                        </a:rPr>
                        <a:t>Engineering</a:t>
                      </a:r>
                      <a:endParaRPr sz="1100">
                        <a:latin typeface="Arial"/>
                        <a:cs typeface="Arial"/>
                      </a:endParaRPr>
                    </a:p>
                  </a:txBody>
                  <a:tcPr marL="0" marR="0" marT="190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spcBef>
                          <a:spcPts val="20"/>
                        </a:spcBef>
                      </a:pPr>
                      <a:endParaRPr sz="1400">
                        <a:latin typeface="Times New Roman"/>
                        <a:cs typeface="Times New Roman"/>
                      </a:endParaRPr>
                    </a:p>
                    <a:p>
                      <a:pPr marL="69850">
                        <a:lnSpc>
                          <a:spcPct val="100000"/>
                        </a:lnSpc>
                      </a:pPr>
                      <a:r>
                        <a:rPr sz="1100" b="1" dirty="0">
                          <a:solidFill>
                            <a:srgbClr val="18184D"/>
                          </a:solidFill>
                          <a:latin typeface="Arial"/>
                          <a:cs typeface="Arial"/>
                        </a:rPr>
                        <a:t>Ildiko</a:t>
                      </a:r>
                      <a:r>
                        <a:rPr sz="1100" b="1" spc="60" dirty="0">
                          <a:solidFill>
                            <a:srgbClr val="18184D"/>
                          </a:solidFill>
                          <a:latin typeface="Arial"/>
                          <a:cs typeface="Arial"/>
                        </a:rPr>
                        <a:t> </a:t>
                      </a:r>
                      <a:r>
                        <a:rPr sz="1100" b="1" spc="-10" dirty="0">
                          <a:solidFill>
                            <a:srgbClr val="18184D"/>
                          </a:solidFill>
                          <a:latin typeface="Arial"/>
                          <a:cs typeface="Arial"/>
                        </a:rPr>
                        <a:t>Badea</a:t>
                      </a:r>
                      <a:endParaRPr sz="1100">
                        <a:latin typeface="Arial"/>
                        <a:cs typeface="Arial"/>
                      </a:endParaRPr>
                    </a:p>
                  </a:txBody>
                  <a:tcPr marL="0" marR="0" marT="254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marL="72390">
                        <a:lnSpc>
                          <a:spcPct val="100000"/>
                        </a:lnSpc>
                        <a:spcBef>
                          <a:spcPts val="270"/>
                        </a:spcBef>
                      </a:pPr>
                      <a:r>
                        <a:rPr sz="1100" b="1" dirty="0">
                          <a:solidFill>
                            <a:srgbClr val="18184D"/>
                          </a:solidFill>
                          <a:latin typeface="Arial"/>
                          <a:cs typeface="Arial"/>
                        </a:rPr>
                        <a:t>College</a:t>
                      </a:r>
                      <a:r>
                        <a:rPr sz="1100" b="1" spc="35" dirty="0">
                          <a:solidFill>
                            <a:srgbClr val="18184D"/>
                          </a:solidFill>
                          <a:latin typeface="Arial"/>
                          <a:cs typeface="Arial"/>
                        </a:rPr>
                        <a:t> </a:t>
                      </a:r>
                      <a:r>
                        <a:rPr sz="1100" b="1" dirty="0">
                          <a:solidFill>
                            <a:srgbClr val="18184D"/>
                          </a:solidFill>
                          <a:latin typeface="Arial"/>
                          <a:cs typeface="Arial"/>
                        </a:rPr>
                        <a:t>of</a:t>
                      </a:r>
                      <a:r>
                        <a:rPr sz="1100" b="1" spc="-55" dirty="0">
                          <a:solidFill>
                            <a:srgbClr val="18184D"/>
                          </a:solidFill>
                          <a:latin typeface="Arial"/>
                          <a:cs typeface="Arial"/>
                        </a:rPr>
                        <a:t> </a:t>
                      </a:r>
                      <a:r>
                        <a:rPr sz="1100" b="1" dirty="0">
                          <a:solidFill>
                            <a:srgbClr val="18184D"/>
                          </a:solidFill>
                          <a:latin typeface="Arial"/>
                          <a:cs typeface="Arial"/>
                        </a:rPr>
                        <a:t>Pharmacy</a:t>
                      </a:r>
                      <a:r>
                        <a:rPr sz="1100" b="1" spc="-65" dirty="0">
                          <a:solidFill>
                            <a:srgbClr val="18184D"/>
                          </a:solidFill>
                          <a:latin typeface="Arial"/>
                          <a:cs typeface="Arial"/>
                        </a:rPr>
                        <a:t> </a:t>
                      </a:r>
                      <a:r>
                        <a:rPr sz="1100" b="1" dirty="0">
                          <a:solidFill>
                            <a:srgbClr val="18184D"/>
                          </a:solidFill>
                          <a:latin typeface="Arial"/>
                          <a:cs typeface="Arial"/>
                        </a:rPr>
                        <a:t>and</a:t>
                      </a:r>
                      <a:r>
                        <a:rPr sz="1100" b="1" spc="60" dirty="0">
                          <a:solidFill>
                            <a:srgbClr val="18184D"/>
                          </a:solidFill>
                          <a:latin typeface="Arial"/>
                          <a:cs typeface="Arial"/>
                        </a:rPr>
                        <a:t> </a:t>
                      </a:r>
                      <a:r>
                        <a:rPr sz="1100" b="1" spc="-10" dirty="0">
                          <a:solidFill>
                            <a:srgbClr val="18184D"/>
                          </a:solidFill>
                          <a:latin typeface="Arial"/>
                          <a:cs typeface="Arial"/>
                        </a:rPr>
                        <a:t>Nutrition</a:t>
                      </a:r>
                      <a:endParaRPr sz="1100" dirty="0">
                        <a:latin typeface="Arial"/>
                        <a:cs typeface="Arial"/>
                      </a:endParaRPr>
                    </a:p>
                  </a:txBody>
                  <a:tcPr marL="0" marR="0" marT="3429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6"/>
                  </a:ext>
                </a:extLst>
              </a:tr>
            </a:tbl>
          </a:graphicData>
        </a:graphic>
      </p:graphicFrame>
      <p:sp>
        <p:nvSpPr>
          <p:cNvPr id="7" name="object 7"/>
          <p:cNvSpPr txBox="1">
            <a:spLocks noGrp="1"/>
          </p:cNvSpPr>
          <p:nvPr>
            <p:ph type="title"/>
          </p:nvPr>
        </p:nvSpPr>
        <p:spPr>
          <a:xfrm>
            <a:off x="3366515" y="61912"/>
            <a:ext cx="2614930" cy="513715"/>
          </a:xfrm>
          <a:prstGeom prst="rect">
            <a:avLst/>
          </a:prstGeom>
        </p:spPr>
        <p:txBody>
          <a:bodyPr vert="horz" wrap="square" lIns="0" tIns="12700" rIns="0" bIns="0" rtlCol="0">
            <a:spAutoFit/>
          </a:bodyPr>
          <a:lstStyle/>
          <a:p>
            <a:pPr marL="12700">
              <a:lnSpc>
                <a:spcPct val="100000"/>
              </a:lnSpc>
              <a:spcBef>
                <a:spcPts val="100"/>
              </a:spcBef>
            </a:pPr>
            <a:r>
              <a:rPr sz="3200" b="0" dirty="0">
                <a:latin typeface="Calibri"/>
                <a:cs typeface="Calibri"/>
              </a:rPr>
              <a:t>Internal</a:t>
            </a:r>
            <a:r>
              <a:rPr sz="3200" b="0" spc="15" dirty="0">
                <a:latin typeface="Calibri"/>
                <a:cs typeface="Calibri"/>
              </a:rPr>
              <a:t> </a:t>
            </a:r>
            <a:r>
              <a:rPr sz="3200" b="0" spc="-10" dirty="0">
                <a:latin typeface="Calibri"/>
                <a:cs typeface="Calibri"/>
              </a:rPr>
              <a:t>Review</a:t>
            </a:r>
            <a:endParaRPr sz="32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37463" y="906421"/>
            <a:ext cx="7747000" cy="4241546"/>
          </a:xfrm>
          <a:prstGeom prst="rect">
            <a:avLst/>
          </a:prstGeom>
        </p:spPr>
        <p:txBody>
          <a:bodyPr vert="horz" wrap="square" lIns="0" tIns="263525" rIns="0" bIns="0" rtlCol="0">
            <a:spAutoFit/>
          </a:bodyPr>
          <a:lstStyle/>
          <a:p>
            <a:pPr marL="12700">
              <a:lnSpc>
                <a:spcPct val="100000"/>
              </a:lnSpc>
              <a:spcBef>
                <a:spcPts val="2075"/>
              </a:spcBef>
            </a:pPr>
            <a:r>
              <a:rPr sz="4000" dirty="0">
                <a:solidFill>
                  <a:srgbClr val="585858"/>
                </a:solidFill>
                <a:latin typeface="Calibri"/>
                <a:cs typeface="Calibri"/>
              </a:rPr>
              <a:t>Schedule</a:t>
            </a:r>
            <a:r>
              <a:rPr sz="4000" spc="-30" dirty="0">
                <a:solidFill>
                  <a:srgbClr val="585858"/>
                </a:solidFill>
                <a:latin typeface="Calibri"/>
                <a:cs typeface="Calibri"/>
              </a:rPr>
              <a:t> </a:t>
            </a:r>
            <a:r>
              <a:rPr sz="4000" dirty="0">
                <a:solidFill>
                  <a:srgbClr val="585858"/>
                </a:solidFill>
                <a:latin typeface="Calibri"/>
                <a:cs typeface="Calibri"/>
              </a:rPr>
              <a:t>of</a:t>
            </a:r>
            <a:r>
              <a:rPr sz="4000" spc="-40" dirty="0">
                <a:solidFill>
                  <a:srgbClr val="585858"/>
                </a:solidFill>
                <a:latin typeface="Calibri"/>
                <a:cs typeface="Calibri"/>
              </a:rPr>
              <a:t> </a:t>
            </a:r>
            <a:r>
              <a:rPr sz="4000" spc="-10" dirty="0">
                <a:solidFill>
                  <a:srgbClr val="585858"/>
                </a:solidFill>
                <a:latin typeface="Calibri"/>
                <a:cs typeface="Calibri"/>
              </a:rPr>
              <a:t>events</a:t>
            </a:r>
            <a:endParaRPr sz="4000" dirty="0">
              <a:latin typeface="Calibri"/>
              <a:cs typeface="Calibri"/>
            </a:endParaRPr>
          </a:p>
          <a:p>
            <a:pPr marL="454025">
              <a:lnSpc>
                <a:spcPct val="100000"/>
              </a:lnSpc>
              <a:spcBef>
                <a:spcPts val="985"/>
              </a:spcBef>
            </a:pPr>
            <a:r>
              <a:rPr sz="2000" dirty="0">
                <a:solidFill>
                  <a:srgbClr val="5B5B5B"/>
                </a:solidFill>
                <a:latin typeface="Calibri"/>
                <a:cs typeface="Calibri"/>
              </a:rPr>
              <a:t>Welcome,</a:t>
            </a:r>
            <a:r>
              <a:rPr sz="2000" spc="45" dirty="0">
                <a:solidFill>
                  <a:srgbClr val="5B5B5B"/>
                </a:solidFill>
                <a:latin typeface="Calibri"/>
                <a:cs typeface="Calibri"/>
              </a:rPr>
              <a:t> </a:t>
            </a:r>
            <a:r>
              <a:rPr sz="2000" dirty="0">
                <a:solidFill>
                  <a:srgbClr val="5B5B5B"/>
                </a:solidFill>
                <a:latin typeface="Calibri"/>
                <a:cs typeface="Calibri"/>
              </a:rPr>
              <a:t>Introductions,</a:t>
            </a:r>
            <a:r>
              <a:rPr sz="2000" spc="-25" dirty="0">
                <a:solidFill>
                  <a:srgbClr val="5B5B5B"/>
                </a:solidFill>
                <a:latin typeface="Calibri"/>
                <a:cs typeface="Calibri"/>
              </a:rPr>
              <a:t> </a:t>
            </a:r>
            <a:r>
              <a:rPr sz="2000" dirty="0">
                <a:solidFill>
                  <a:srgbClr val="5B5B5B"/>
                </a:solidFill>
                <a:latin typeface="Calibri"/>
                <a:cs typeface="Calibri"/>
              </a:rPr>
              <a:t>and</a:t>
            </a:r>
            <a:r>
              <a:rPr sz="2000" spc="-25" dirty="0">
                <a:solidFill>
                  <a:srgbClr val="5B5B5B"/>
                </a:solidFill>
                <a:latin typeface="Calibri"/>
                <a:cs typeface="Calibri"/>
              </a:rPr>
              <a:t> </a:t>
            </a:r>
            <a:r>
              <a:rPr sz="2000" dirty="0">
                <a:solidFill>
                  <a:srgbClr val="5B5B5B"/>
                </a:solidFill>
                <a:latin typeface="Calibri"/>
                <a:cs typeface="Calibri"/>
              </a:rPr>
              <a:t>Overview</a:t>
            </a:r>
            <a:r>
              <a:rPr sz="2000" spc="-5" dirty="0">
                <a:solidFill>
                  <a:srgbClr val="5B5B5B"/>
                </a:solidFill>
                <a:latin typeface="Calibri"/>
                <a:cs typeface="Calibri"/>
              </a:rPr>
              <a:t> </a:t>
            </a:r>
            <a:r>
              <a:rPr sz="2000" dirty="0">
                <a:solidFill>
                  <a:srgbClr val="5B5B5B"/>
                </a:solidFill>
                <a:latin typeface="Calibri"/>
                <a:cs typeface="Calibri"/>
              </a:rPr>
              <a:t>of</a:t>
            </a:r>
            <a:r>
              <a:rPr sz="2000" spc="20" dirty="0">
                <a:solidFill>
                  <a:srgbClr val="5B5B5B"/>
                </a:solidFill>
                <a:latin typeface="Calibri"/>
                <a:cs typeface="Calibri"/>
              </a:rPr>
              <a:t> </a:t>
            </a:r>
            <a:r>
              <a:rPr sz="2000" spc="-25" dirty="0">
                <a:solidFill>
                  <a:srgbClr val="5B5B5B"/>
                </a:solidFill>
                <a:latin typeface="Calibri"/>
                <a:cs typeface="Calibri"/>
              </a:rPr>
              <a:t>the</a:t>
            </a:r>
            <a:endParaRPr sz="2000" dirty="0">
              <a:latin typeface="Calibri"/>
              <a:cs typeface="Calibri"/>
            </a:endParaRPr>
          </a:p>
          <a:p>
            <a:pPr marL="454025">
              <a:lnSpc>
                <a:spcPct val="100000"/>
              </a:lnSpc>
              <a:spcBef>
                <a:spcPts val="5"/>
              </a:spcBef>
            </a:pPr>
            <a:r>
              <a:rPr sz="2000" dirty="0">
                <a:solidFill>
                  <a:srgbClr val="5B5B5B"/>
                </a:solidFill>
                <a:latin typeface="Calibri"/>
                <a:cs typeface="Calibri"/>
              </a:rPr>
              <a:t>Evaluation/Rating</a:t>
            </a:r>
            <a:r>
              <a:rPr sz="2000" spc="20" dirty="0">
                <a:solidFill>
                  <a:srgbClr val="5B5B5B"/>
                </a:solidFill>
                <a:latin typeface="Calibri"/>
                <a:cs typeface="Calibri"/>
              </a:rPr>
              <a:t> </a:t>
            </a:r>
            <a:r>
              <a:rPr sz="2000" dirty="0">
                <a:solidFill>
                  <a:srgbClr val="5B5B5B"/>
                </a:solidFill>
                <a:latin typeface="Calibri"/>
                <a:cs typeface="Calibri"/>
              </a:rPr>
              <a:t>Process</a:t>
            </a:r>
            <a:r>
              <a:rPr sz="2000" spc="-50" dirty="0">
                <a:solidFill>
                  <a:srgbClr val="5B5B5B"/>
                </a:solidFill>
                <a:latin typeface="Calibri"/>
                <a:cs typeface="Calibri"/>
              </a:rPr>
              <a:t> </a:t>
            </a:r>
            <a:r>
              <a:rPr sz="2000" dirty="0">
                <a:solidFill>
                  <a:srgbClr val="5B5B5B"/>
                </a:solidFill>
                <a:latin typeface="Calibri"/>
                <a:cs typeface="Calibri"/>
              </a:rPr>
              <a:t>at</a:t>
            </a:r>
            <a:r>
              <a:rPr sz="2000" spc="-10" dirty="0">
                <a:solidFill>
                  <a:srgbClr val="5B5B5B"/>
                </a:solidFill>
                <a:latin typeface="Calibri"/>
                <a:cs typeface="Calibri"/>
              </a:rPr>
              <a:t> NSERC</a:t>
            </a:r>
            <a:endParaRPr sz="2000" dirty="0">
              <a:latin typeface="Calibri"/>
              <a:cs typeface="Calibri"/>
            </a:endParaRPr>
          </a:p>
          <a:p>
            <a:pPr marL="454025">
              <a:lnSpc>
                <a:spcPct val="100000"/>
              </a:lnSpc>
              <a:spcBef>
                <a:spcPts val="1205"/>
              </a:spcBef>
            </a:pPr>
            <a:r>
              <a:rPr sz="2000" dirty="0">
                <a:solidFill>
                  <a:srgbClr val="5B5B5B"/>
                </a:solidFill>
                <a:latin typeface="Calibri"/>
                <a:cs typeface="Calibri"/>
              </a:rPr>
              <a:t>Research</a:t>
            </a:r>
            <a:r>
              <a:rPr sz="2000" spc="15" dirty="0">
                <a:solidFill>
                  <a:srgbClr val="5B5B5B"/>
                </a:solidFill>
                <a:latin typeface="Calibri"/>
                <a:cs typeface="Calibri"/>
              </a:rPr>
              <a:t> </a:t>
            </a:r>
            <a:r>
              <a:rPr sz="2000" dirty="0">
                <a:solidFill>
                  <a:srgbClr val="5B5B5B"/>
                </a:solidFill>
                <a:latin typeface="Calibri"/>
                <a:cs typeface="Calibri"/>
              </a:rPr>
              <a:t>Facilitators</a:t>
            </a:r>
            <a:r>
              <a:rPr sz="2000" spc="-25" dirty="0">
                <a:solidFill>
                  <a:srgbClr val="5B5B5B"/>
                </a:solidFill>
                <a:latin typeface="Calibri"/>
                <a:cs typeface="Calibri"/>
              </a:rPr>
              <a:t> </a:t>
            </a:r>
            <a:r>
              <a:rPr sz="2000" dirty="0">
                <a:solidFill>
                  <a:srgbClr val="5B5B5B"/>
                </a:solidFill>
                <a:latin typeface="Calibri"/>
                <a:cs typeface="Calibri"/>
              </a:rPr>
              <a:t>&amp;</a:t>
            </a:r>
            <a:r>
              <a:rPr sz="2000" spc="30" dirty="0">
                <a:solidFill>
                  <a:srgbClr val="5B5B5B"/>
                </a:solidFill>
                <a:latin typeface="Calibri"/>
                <a:cs typeface="Calibri"/>
              </a:rPr>
              <a:t> </a:t>
            </a:r>
            <a:r>
              <a:rPr lang="en-US" sz="2000" spc="30" dirty="0">
                <a:solidFill>
                  <a:srgbClr val="5B5B5B"/>
                </a:solidFill>
                <a:latin typeface="Calibri"/>
                <a:cs typeface="Calibri"/>
              </a:rPr>
              <a:t>Specialists</a:t>
            </a:r>
            <a:r>
              <a:rPr sz="2000" spc="-10" dirty="0">
                <a:solidFill>
                  <a:srgbClr val="5B5B5B"/>
                </a:solidFill>
                <a:latin typeface="Calibri"/>
                <a:cs typeface="Calibri"/>
              </a:rPr>
              <a:t>:</a:t>
            </a:r>
            <a:endParaRPr sz="2000" dirty="0">
              <a:latin typeface="Calibri"/>
              <a:cs typeface="Calibri"/>
            </a:endParaRPr>
          </a:p>
          <a:p>
            <a:pPr marL="454025">
              <a:lnSpc>
                <a:spcPct val="100000"/>
              </a:lnSpc>
              <a:spcBef>
                <a:spcPts val="5"/>
              </a:spcBef>
            </a:pPr>
            <a:r>
              <a:rPr sz="2000" dirty="0">
                <a:solidFill>
                  <a:srgbClr val="5B5B5B"/>
                </a:solidFill>
                <a:latin typeface="Calibri"/>
                <a:cs typeface="Calibri"/>
              </a:rPr>
              <a:t>Tips</a:t>
            </a:r>
            <a:r>
              <a:rPr sz="2000" spc="5" dirty="0">
                <a:solidFill>
                  <a:srgbClr val="5B5B5B"/>
                </a:solidFill>
                <a:latin typeface="Calibri"/>
                <a:cs typeface="Calibri"/>
              </a:rPr>
              <a:t> </a:t>
            </a:r>
            <a:r>
              <a:rPr sz="2000" dirty="0">
                <a:solidFill>
                  <a:srgbClr val="5B5B5B"/>
                </a:solidFill>
                <a:latin typeface="Calibri"/>
                <a:cs typeface="Calibri"/>
              </a:rPr>
              <a:t>on</a:t>
            </a:r>
            <a:r>
              <a:rPr sz="2000" spc="-85" dirty="0">
                <a:solidFill>
                  <a:srgbClr val="5B5B5B"/>
                </a:solidFill>
                <a:latin typeface="Calibri"/>
                <a:cs typeface="Calibri"/>
              </a:rPr>
              <a:t> </a:t>
            </a:r>
            <a:r>
              <a:rPr sz="2000" dirty="0">
                <a:solidFill>
                  <a:srgbClr val="5B5B5B"/>
                </a:solidFill>
                <a:latin typeface="Calibri"/>
                <a:cs typeface="Calibri"/>
              </a:rPr>
              <a:t>HQP,</a:t>
            </a:r>
            <a:r>
              <a:rPr sz="2000" spc="-15" dirty="0">
                <a:solidFill>
                  <a:srgbClr val="5B5B5B"/>
                </a:solidFill>
                <a:latin typeface="Calibri"/>
                <a:cs typeface="Calibri"/>
              </a:rPr>
              <a:t> </a:t>
            </a:r>
            <a:r>
              <a:rPr sz="2000" dirty="0">
                <a:solidFill>
                  <a:srgbClr val="5B5B5B"/>
                </a:solidFill>
                <a:latin typeface="Calibri"/>
                <a:cs typeface="Calibri"/>
              </a:rPr>
              <a:t>EDI,</a:t>
            </a:r>
            <a:r>
              <a:rPr sz="2000" spc="60" dirty="0">
                <a:solidFill>
                  <a:srgbClr val="5B5B5B"/>
                </a:solidFill>
                <a:latin typeface="Calibri"/>
                <a:cs typeface="Calibri"/>
              </a:rPr>
              <a:t> </a:t>
            </a:r>
            <a:r>
              <a:rPr sz="2000" dirty="0">
                <a:solidFill>
                  <a:srgbClr val="5B5B5B"/>
                </a:solidFill>
                <a:latin typeface="Calibri"/>
                <a:cs typeface="Calibri"/>
              </a:rPr>
              <a:t>CCV,</a:t>
            </a:r>
            <a:r>
              <a:rPr sz="2000" spc="-20" dirty="0">
                <a:solidFill>
                  <a:srgbClr val="5B5B5B"/>
                </a:solidFill>
                <a:latin typeface="Calibri"/>
                <a:cs typeface="Calibri"/>
              </a:rPr>
              <a:t> </a:t>
            </a:r>
            <a:r>
              <a:rPr sz="2000" dirty="0">
                <a:solidFill>
                  <a:srgbClr val="5B5B5B"/>
                </a:solidFill>
                <a:latin typeface="Calibri"/>
                <a:cs typeface="Calibri"/>
              </a:rPr>
              <a:t>and</a:t>
            </a:r>
            <a:r>
              <a:rPr sz="2000" spc="-15" dirty="0">
                <a:solidFill>
                  <a:srgbClr val="5B5B5B"/>
                </a:solidFill>
                <a:latin typeface="Calibri"/>
                <a:cs typeface="Calibri"/>
              </a:rPr>
              <a:t> </a:t>
            </a:r>
            <a:r>
              <a:rPr sz="2000" dirty="0">
                <a:solidFill>
                  <a:srgbClr val="5B5B5B"/>
                </a:solidFill>
                <a:latin typeface="Calibri"/>
                <a:cs typeface="Calibri"/>
              </a:rPr>
              <a:t>Internal</a:t>
            </a:r>
            <a:r>
              <a:rPr sz="2000" spc="100" dirty="0">
                <a:solidFill>
                  <a:srgbClr val="5B5B5B"/>
                </a:solidFill>
                <a:latin typeface="Calibri"/>
                <a:cs typeface="Calibri"/>
              </a:rPr>
              <a:t> </a:t>
            </a:r>
            <a:r>
              <a:rPr sz="2000" spc="-10" dirty="0">
                <a:solidFill>
                  <a:srgbClr val="5B5B5B"/>
                </a:solidFill>
                <a:latin typeface="Calibri"/>
                <a:cs typeface="Calibri"/>
              </a:rPr>
              <a:t>Review</a:t>
            </a:r>
            <a:endParaRPr sz="2000" dirty="0">
              <a:latin typeface="Calibri"/>
              <a:cs typeface="Calibri"/>
            </a:endParaRPr>
          </a:p>
          <a:p>
            <a:pPr marL="454025" marR="754380">
              <a:lnSpc>
                <a:spcPct val="150200"/>
              </a:lnSpc>
            </a:pPr>
            <a:r>
              <a:rPr sz="2000" dirty="0">
                <a:solidFill>
                  <a:srgbClr val="5B5B5B"/>
                </a:solidFill>
                <a:latin typeface="Calibri"/>
                <a:cs typeface="Calibri"/>
              </a:rPr>
              <a:t>NSERC</a:t>
            </a:r>
            <a:r>
              <a:rPr sz="2000" spc="-20" dirty="0">
                <a:solidFill>
                  <a:srgbClr val="5B5B5B"/>
                </a:solidFill>
                <a:latin typeface="Calibri"/>
                <a:cs typeface="Calibri"/>
              </a:rPr>
              <a:t> </a:t>
            </a:r>
            <a:r>
              <a:rPr lang="en-US" sz="2000" dirty="0">
                <a:solidFill>
                  <a:srgbClr val="5B5B5B"/>
                </a:solidFill>
                <a:latin typeface="Calibri"/>
                <a:cs typeface="Calibri"/>
              </a:rPr>
              <a:t>DG</a:t>
            </a:r>
            <a:r>
              <a:rPr sz="2000" spc="-5" dirty="0">
                <a:solidFill>
                  <a:srgbClr val="5B5B5B"/>
                </a:solidFill>
                <a:latin typeface="Calibri"/>
                <a:cs typeface="Calibri"/>
              </a:rPr>
              <a:t> </a:t>
            </a:r>
            <a:r>
              <a:rPr lang="en-US" sz="2000" spc="-5" dirty="0">
                <a:solidFill>
                  <a:srgbClr val="5B5B5B"/>
                </a:solidFill>
                <a:latin typeface="Calibri"/>
                <a:cs typeface="Calibri"/>
              </a:rPr>
              <a:t>Evaluation Group </a:t>
            </a:r>
            <a:r>
              <a:rPr sz="2000" dirty="0">
                <a:solidFill>
                  <a:srgbClr val="5B5B5B"/>
                </a:solidFill>
                <a:latin typeface="Calibri"/>
                <a:cs typeface="Calibri"/>
              </a:rPr>
              <a:t>Members:</a:t>
            </a:r>
            <a:r>
              <a:rPr sz="2000" spc="35" dirty="0">
                <a:solidFill>
                  <a:srgbClr val="5B5B5B"/>
                </a:solidFill>
                <a:latin typeface="Calibri"/>
                <a:cs typeface="Calibri"/>
              </a:rPr>
              <a:t> </a:t>
            </a:r>
            <a:r>
              <a:rPr sz="2000" dirty="0">
                <a:solidFill>
                  <a:srgbClr val="5B5B5B"/>
                </a:solidFill>
                <a:latin typeface="Calibri"/>
                <a:cs typeface="Calibri"/>
              </a:rPr>
              <a:t>Tips</a:t>
            </a:r>
            <a:r>
              <a:rPr sz="2000" spc="35" dirty="0">
                <a:solidFill>
                  <a:srgbClr val="5B5B5B"/>
                </a:solidFill>
                <a:latin typeface="Calibri"/>
                <a:cs typeface="Calibri"/>
              </a:rPr>
              <a:t> </a:t>
            </a:r>
            <a:r>
              <a:rPr sz="2000" dirty="0">
                <a:solidFill>
                  <a:srgbClr val="5B5B5B"/>
                </a:solidFill>
                <a:latin typeface="Calibri"/>
                <a:cs typeface="Calibri"/>
              </a:rPr>
              <a:t>from</a:t>
            </a:r>
            <a:r>
              <a:rPr lang="en-US" sz="2000" dirty="0">
                <a:solidFill>
                  <a:srgbClr val="5B5B5B"/>
                </a:solidFill>
                <a:latin typeface="Calibri"/>
                <a:cs typeface="Calibri"/>
              </a:rPr>
              <a:t> </a:t>
            </a:r>
            <a:r>
              <a:rPr sz="2000" spc="-10" dirty="0">
                <a:solidFill>
                  <a:srgbClr val="5B5B5B"/>
                </a:solidFill>
                <a:latin typeface="Calibri"/>
                <a:cs typeface="Calibri"/>
              </a:rPr>
              <a:t>adjudication </a:t>
            </a:r>
            <a:r>
              <a:rPr sz="2000" spc="-25" dirty="0">
                <a:solidFill>
                  <a:srgbClr val="5B5B5B"/>
                </a:solidFill>
                <a:latin typeface="Calibri"/>
                <a:cs typeface="Calibri"/>
              </a:rPr>
              <a:t>Q&amp;A</a:t>
            </a:r>
            <a:endParaRPr lang="en-US" sz="2000" dirty="0">
              <a:latin typeface="Calibri"/>
              <a:cs typeface="Calibri"/>
            </a:endParaRPr>
          </a:p>
          <a:p>
            <a:pPr marL="454025">
              <a:lnSpc>
                <a:spcPct val="100000"/>
              </a:lnSpc>
              <a:spcBef>
                <a:spcPts val="1200"/>
              </a:spcBef>
            </a:pPr>
            <a:r>
              <a:rPr lang="en-US" sz="2000" dirty="0">
                <a:solidFill>
                  <a:srgbClr val="5B5B5B"/>
                </a:solidFill>
                <a:latin typeface="Calibri"/>
                <a:cs typeface="Calibri"/>
              </a:rPr>
              <a:t>Session on RTI Grants: Research Facilitators and RTI Evaluation</a:t>
            </a:r>
          </a:p>
          <a:p>
            <a:pPr marL="454025">
              <a:lnSpc>
                <a:spcPct val="100000"/>
              </a:lnSpc>
              <a:spcBef>
                <a:spcPts val="1200"/>
              </a:spcBef>
            </a:pPr>
            <a:r>
              <a:rPr lang="en-US" sz="2000" dirty="0">
                <a:solidFill>
                  <a:srgbClr val="5B5B5B"/>
                </a:solidFill>
                <a:latin typeface="Calibri"/>
                <a:cs typeface="Calibri"/>
              </a:rPr>
              <a:t>Group Members; Q&amp;A </a:t>
            </a:r>
            <a:endParaRPr lang="en-US" sz="2000" dirty="0">
              <a:latin typeface="Calibri"/>
              <a:cs typeface="Calibri"/>
            </a:endParaRPr>
          </a:p>
        </p:txBody>
      </p:sp>
      <p:sp>
        <p:nvSpPr>
          <p:cNvPr id="7" name="object 7"/>
          <p:cNvSpPr txBox="1"/>
          <p:nvPr/>
        </p:nvSpPr>
        <p:spPr>
          <a:xfrm>
            <a:off x="7300341" y="6013212"/>
            <a:ext cx="1480185" cy="280035"/>
          </a:xfrm>
          <a:prstGeom prst="rect">
            <a:avLst/>
          </a:prstGeom>
        </p:spPr>
        <p:txBody>
          <a:bodyPr vert="horz" wrap="square" lIns="0" tIns="0" rIns="0" bIns="0" rtlCol="0">
            <a:spAutoFit/>
          </a:bodyPr>
          <a:lstStyle/>
          <a:p>
            <a:pPr marL="12700">
              <a:lnSpc>
                <a:spcPts val="2000"/>
              </a:lnSpc>
            </a:pPr>
            <a:r>
              <a:rPr sz="2000" spc="-10" dirty="0">
                <a:solidFill>
                  <a:srgbClr val="FFFFFF"/>
                </a:solidFill>
                <a:latin typeface="Calibri"/>
                <a:cs typeface="Calibri"/>
                <a:hlinkClick r:id="rId2"/>
              </a:rPr>
              <a:t>www.usask.ca</a:t>
            </a:r>
            <a:endParaRPr sz="2000">
              <a:latin typeface="Calibri"/>
              <a:cs typeface="Calibri"/>
            </a:endParaRPr>
          </a:p>
        </p:txBody>
      </p:sp>
      <p:sp>
        <p:nvSpPr>
          <p:cNvPr id="3" name="object 3"/>
          <p:cNvSpPr txBox="1"/>
          <p:nvPr/>
        </p:nvSpPr>
        <p:spPr>
          <a:xfrm>
            <a:off x="231457" y="1920557"/>
            <a:ext cx="158559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5B5B5B"/>
                </a:solidFill>
                <a:latin typeface="Calibri"/>
                <a:cs typeface="Calibri"/>
              </a:rPr>
              <a:t>1:00</a:t>
            </a:r>
            <a:r>
              <a:rPr sz="2000" spc="-65" dirty="0">
                <a:solidFill>
                  <a:srgbClr val="5B5B5B"/>
                </a:solidFill>
                <a:latin typeface="Calibri"/>
                <a:cs typeface="Calibri"/>
              </a:rPr>
              <a:t> </a:t>
            </a:r>
            <a:r>
              <a:rPr sz="2000" dirty="0">
                <a:solidFill>
                  <a:srgbClr val="5B5B5B"/>
                </a:solidFill>
                <a:latin typeface="Calibri"/>
                <a:cs typeface="Calibri"/>
              </a:rPr>
              <a:t>–</a:t>
            </a:r>
            <a:r>
              <a:rPr sz="2000" spc="35" dirty="0">
                <a:solidFill>
                  <a:srgbClr val="5B5B5B"/>
                </a:solidFill>
                <a:latin typeface="Calibri"/>
                <a:cs typeface="Calibri"/>
              </a:rPr>
              <a:t> </a:t>
            </a:r>
            <a:r>
              <a:rPr sz="2000" dirty="0">
                <a:solidFill>
                  <a:srgbClr val="5B5B5B"/>
                </a:solidFill>
                <a:latin typeface="Calibri"/>
                <a:cs typeface="Calibri"/>
              </a:rPr>
              <a:t>1:10</a:t>
            </a:r>
            <a:r>
              <a:rPr sz="2000" spc="20" dirty="0">
                <a:solidFill>
                  <a:srgbClr val="5B5B5B"/>
                </a:solidFill>
                <a:latin typeface="Calibri"/>
                <a:cs typeface="Calibri"/>
              </a:rPr>
              <a:t> </a:t>
            </a:r>
            <a:r>
              <a:rPr sz="2000" spc="-25" dirty="0">
                <a:solidFill>
                  <a:srgbClr val="5B5B5B"/>
                </a:solidFill>
                <a:latin typeface="Calibri"/>
                <a:cs typeface="Calibri"/>
              </a:rPr>
              <a:t>PM</a:t>
            </a:r>
            <a:endParaRPr sz="2000">
              <a:latin typeface="Calibri"/>
              <a:cs typeface="Calibri"/>
            </a:endParaRPr>
          </a:p>
        </p:txBody>
      </p:sp>
      <p:sp>
        <p:nvSpPr>
          <p:cNvPr id="4" name="object 4"/>
          <p:cNvSpPr txBox="1"/>
          <p:nvPr/>
        </p:nvSpPr>
        <p:spPr>
          <a:xfrm>
            <a:off x="231457" y="2683827"/>
            <a:ext cx="158559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5B5B5B"/>
                </a:solidFill>
                <a:latin typeface="Calibri"/>
                <a:cs typeface="Calibri"/>
              </a:rPr>
              <a:t>1:10</a:t>
            </a:r>
            <a:r>
              <a:rPr sz="2000" spc="-65" dirty="0">
                <a:solidFill>
                  <a:srgbClr val="5B5B5B"/>
                </a:solidFill>
                <a:latin typeface="Calibri"/>
                <a:cs typeface="Calibri"/>
              </a:rPr>
              <a:t> </a:t>
            </a:r>
            <a:r>
              <a:rPr sz="2000" dirty="0">
                <a:solidFill>
                  <a:srgbClr val="5B5B5B"/>
                </a:solidFill>
                <a:latin typeface="Calibri"/>
                <a:cs typeface="Calibri"/>
              </a:rPr>
              <a:t>–</a:t>
            </a:r>
            <a:r>
              <a:rPr sz="2000" spc="35" dirty="0">
                <a:solidFill>
                  <a:srgbClr val="5B5B5B"/>
                </a:solidFill>
                <a:latin typeface="Calibri"/>
                <a:cs typeface="Calibri"/>
              </a:rPr>
              <a:t> </a:t>
            </a:r>
            <a:r>
              <a:rPr sz="2000" dirty="0">
                <a:solidFill>
                  <a:srgbClr val="5B5B5B"/>
                </a:solidFill>
                <a:latin typeface="Calibri"/>
                <a:cs typeface="Calibri"/>
              </a:rPr>
              <a:t>1:</a:t>
            </a:r>
            <a:r>
              <a:rPr lang="en-CA" sz="2000" dirty="0">
                <a:solidFill>
                  <a:srgbClr val="5B5B5B"/>
                </a:solidFill>
                <a:latin typeface="Calibri"/>
                <a:cs typeface="Calibri"/>
              </a:rPr>
              <a:t>35</a:t>
            </a:r>
            <a:r>
              <a:rPr sz="2000" spc="20" dirty="0">
                <a:solidFill>
                  <a:srgbClr val="5B5B5B"/>
                </a:solidFill>
                <a:latin typeface="Calibri"/>
                <a:cs typeface="Calibri"/>
              </a:rPr>
              <a:t> </a:t>
            </a:r>
            <a:r>
              <a:rPr sz="2000" spc="-25" dirty="0">
                <a:solidFill>
                  <a:srgbClr val="5B5B5B"/>
                </a:solidFill>
                <a:latin typeface="Calibri"/>
                <a:cs typeface="Calibri"/>
              </a:rPr>
              <a:t>PM</a:t>
            </a:r>
            <a:endParaRPr sz="2000" dirty="0">
              <a:latin typeface="Calibri"/>
              <a:cs typeface="Calibri"/>
            </a:endParaRPr>
          </a:p>
        </p:txBody>
      </p:sp>
      <p:sp>
        <p:nvSpPr>
          <p:cNvPr id="5" name="object 5"/>
          <p:cNvSpPr txBox="1"/>
          <p:nvPr/>
        </p:nvSpPr>
        <p:spPr>
          <a:xfrm>
            <a:off x="231457" y="3293935"/>
            <a:ext cx="1585595" cy="1399540"/>
          </a:xfrm>
          <a:prstGeom prst="rect">
            <a:avLst/>
          </a:prstGeom>
        </p:spPr>
        <p:txBody>
          <a:bodyPr vert="horz" wrap="square" lIns="0" tIns="165735" rIns="0" bIns="0" rtlCol="0">
            <a:spAutoFit/>
          </a:bodyPr>
          <a:lstStyle/>
          <a:p>
            <a:pPr marL="12700">
              <a:lnSpc>
                <a:spcPct val="100000"/>
              </a:lnSpc>
              <a:spcBef>
                <a:spcPts val="1305"/>
              </a:spcBef>
            </a:pPr>
            <a:r>
              <a:rPr sz="2000" dirty="0">
                <a:solidFill>
                  <a:srgbClr val="5B5B5B"/>
                </a:solidFill>
                <a:latin typeface="Calibri"/>
                <a:cs typeface="Calibri"/>
              </a:rPr>
              <a:t>1:</a:t>
            </a:r>
            <a:r>
              <a:rPr lang="en-CA" sz="2000" dirty="0">
                <a:solidFill>
                  <a:srgbClr val="5B5B5B"/>
                </a:solidFill>
                <a:latin typeface="Calibri"/>
                <a:cs typeface="Calibri"/>
              </a:rPr>
              <a:t>35</a:t>
            </a:r>
            <a:r>
              <a:rPr sz="2000" spc="-65" dirty="0">
                <a:solidFill>
                  <a:srgbClr val="5B5B5B"/>
                </a:solidFill>
                <a:latin typeface="Calibri"/>
                <a:cs typeface="Calibri"/>
              </a:rPr>
              <a:t> </a:t>
            </a:r>
            <a:r>
              <a:rPr sz="2000" dirty="0">
                <a:solidFill>
                  <a:srgbClr val="5B5B5B"/>
                </a:solidFill>
                <a:latin typeface="Calibri"/>
                <a:cs typeface="Calibri"/>
              </a:rPr>
              <a:t>–</a:t>
            </a:r>
            <a:r>
              <a:rPr sz="2000" spc="35" dirty="0">
                <a:solidFill>
                  <a:srgbClr val="5B5B5B"/>
                </a:solidFill>
                <a:latin typeface="Calibri"/>
                <a:cs typeface="Calibri"/>
              </a:rPr>
              <a:t> </a:t>
            </a:r>
            <a:r>
              <a:rPr sz="2000" dirty="0">
                <a:solidFill>
                  <a:srgbClr val="5B5B5B"/>
                </a:solidFill>
                <a:latin typeface="Calibri"/>
                <a:cs typeface="Calibri"/>
              </a:rPr>
              <a:t>2:</a:t>
            </a:r>
            <a:r>
              <a:rPr lang="en-US" sz="2000" dirty="0">
                <a:solidFill>
                  <a:srgbClr val="5B5B5B"/>
                </a:solidFill>
                <a:latin typeface="Calibri"/>
                <a:cs typeface="Calibri"/>
              </a:rPr>
              <a:t>00</a:t>
            </a:r>
            <a:r>
              <a:rPr sz="2000" spc="20" dirty="0">
                <a:solidFill>
                  <a:srgbClr val="5B5B5B"/>
                </a:solidFill>
                <a:latin typeface="Calibri"/>
                <a:cs typeface="Calibri"/>
              </a:rPr>
              <a:t> </a:t>
            </a:r>
            <a:r>
              <a:rPr sz="2000" spc="-25" dirty="0">
                <a:solidFill>
                  <a:srgbClr val="5B5B5B"/>
                </a:solidFill>
                <a:latin typeface="Calibri"/>
                <a:cs typeface="Calibri"/>
              </a:rPr>
              <a:t>PM</a:t>
            </a:r>
            <a:endParaRPr sz="2000" dirty="0">
              <a:latin typeface="Calibri"/>
              <a:cs typeface="Calibri"/>
            </a:endParaRPr>
          </a:p>
          <a:p>
            <a:pPr marL="12700">
              <a:lnSpc>
                <a:spcPct val="100000"/>
              </a:lnSpc>
              <a:spcBef>
                <a:spcPts val="1205"/>
              </a:spcBef>
            </a:pPr>
            <a:r>
              <a:rPr sz="2000" dirty="0">
                <a:solidFill>
                  <a:srgbClr val="5B5B5B"/>
                </a:solidFill>
                <a:latin typeface="Calibri"/>
                <a:cs typeface="Calibri"/>
              </a:rPr>
              <a:t>2:</a:t>
            </a:r>
            <a:r>
              <a:rPr lang="en-US" sz="2000" dirty="0">
                <a:solidFill>
                  <a:srgbClr val="5B5B5B"/>
                </a:solidFill>
                <a:latin typeface="Calibri"/>
                <a:cs typeface="Calibri"/>
              </a:rPr>
              <a:t>00</a:t>
            </a:r>
            <a:r>
              <a:rPr sz="2000" spc="-65" dirty="0">
                <a:solidFill>
                  <a:srgbClr val="5B5B5B"/>
                </a:solidFill>
                <a:latin typeface="Calibri"/>
                <a:cs typeface="Calibri"/>
              </a:rPr>
              <a:t> </a:t>
            </a:r>
            <a:r>
              <a:rPr sz="2000" dirty="0">
                <a:solidFill>
                  <a:srgbClr val="5B5B5B"/>
                </a:solidFill>
                <a:latin typeface="Calibri"/>
                <a:cs typeface="Calibri"/>
              </a:rPr>
              <a:t>–</a:t>
            </a:r>
            <a:r>
              <a:rPr sz="2000" spc="35" dirty="0">
                <a:solidFill>
                  <a:srgbClr val="5B5B5B"/>
                </a:solidFill>
                <a:latin typeface="Calibri"/>
                <a:cs typeface="Calibri"/>
              </a:rPr>
              <a:t> </a:t>
            </a:r>
            <a:r>
              <a:rPr lang="en-US" sz="2000" spc="35" dirty="0">
                <a:solidFill>
                  <a:srgbClr val="5B5B5B"/>
                </a:solidFill>
                <a:latin typeface="Calibri"/>
                <a:cs typeface="Calibri"/>
              </a:rPr>
              <a:t>2</a:t>
            </a:r>
            <a:r>
              <a:rPr sz="2000" dirty="0">
                <a:solidFill>
                  <a:srgbClr val="5B5B5B"/>
                </a:solidFill>
                <a:latin typeface="Calibri"/>
                <a:cs typeface="Calibri"/>
              </a:rPr>
              <a:t>:</a:t>
            </a:r>
            <a:r>
              <a:rPr lang="en-US" sz="2000" dirty="0">
                <a:solidFill>
                  <a:srgbClr val="5B5B5B"/>
                </a:solidFill>
                <a:latin typeface="Calibri"/>
                <a:cs typeface="Calibri"/>
              </a:rPr>
              <a:t>3</a:t>
            </a:r>
            <a:r>
              <a:rPr sz="2000" dirty="0">
                <a:solidFill>
                  <a:srgbClr val="5B5B5B"/>
                </a:solidFill>
                <a:latin typeface="Calibri"/>
                <a:cs typeface="Calibri"/>
              </a:rPr>
              <a:t>0</a:t>
            </a:r>
            <a:r>
              <a:rPr sz="2000" spc="20" dirty="0">
                <a:solidFill>
                  <a:srgbClr val="5B5B5B"/>
                </a:solidFill>
                <a:latin typeface="Calibri"/>
                <a:cs typeface="Calibri"/>
              </a:rPr>
              <a:t> </a:t>
            </a:r>
            <a:r>
              <a:rPr sz="2000" spc="-25" dirty="0">
                <a:solidFill>
                  <a:srgbClr val="5B5B5B"/>
                </a:solidFill>
                <a:latin typeface="Calibri"/>
                <a:cs typeface="Calibri"/>
              </a:rPr>
              <a:t>PM</a:t>
            </a:r>
            <a:endParaRPr sz="2000" dirty="0">
              <a:latin typeface="Calibri"/>
              <a:cs typeface="Calibri"/>
            </a:endParaRPr>
          </a:p>
          <a:p>
            <a:pPr marL="12700">
              <a:lnSpc>
                <a:spcPct val="100000"/>
              </a:lnSpc>
              <a:spcBef>
                <a:spcPts val="1205"/>
              </a:spcBef>
            </a:pPr>
            <a:r>
              <a:rPr lang="en-US" sz="2000" dirty="0">
                <a:solidFill>
                  <a:srgbClr val="5B5B5B"/>
                </a:solidFill>
                <a:latin typeface="Calibri"/>
                <a:cs typeface="Calibri"/>
              </a:rPr>
              <a:t>2</a:t>
            </a:r>
            <a:r>
              <a:rPr sz="2000" dirty="0">
                <a:solidFill>
                  <a:srgbClr val="5B5B5B"/>
                </a:solidFill>
                <a:latin typeface="Calibri"/>
                <a:cs typeface="Calibri"/>
              </a:rPr>
              <a:t>:</a:t>
            </a:r>
            <a:r>
              <a:rPr lang="en-US" sz="2000" dirty="0">
                <a:solidFill>
                  <a:srgbClr val="5B5B5B"/>
                </a:solidFill>
                <a:latin typeface="Calibri"/>
                <a:cs typeface="Calibri"/>
              </a:rPr>
              <a:t>3</a:t>
            </a:r>
            <a:r>
              <a:rPr sz="2000" dirty="0">
                <a:solidFill>
                  <a:srgbClr val="5B5B5B"/>
                </a:solidFill>
                <a:latin typeface="Calibri"/>
                <a:cs typeface="Calibri"/>
              </a:rPr>
              <a:t>0</a:t>
            </a:r>
            <a:r>
              <a:rPr sz="2000" spc="-65" dirty="0">
                <a:solidFill>
                  <a:srgbClr val="5B5B5B"/>
                </a:solidFill>
                <a:latin typeface="Calibri"/>
                <a:cs typeface="Calibri"/>
              </a:rPr>
              <a:t> </a:t>
            </a:r>
            <a:r>
              <a:rPr sz="2000" dirty="0">
                <a:solidFill>
                  <a:srgbClr val="5B5B5B"/>
                </a:solidFill>
                <a:latin typeface="Calibri"/>
                <a:cs typeface="Calibri"/>
              </a:rPr>
              <a:t>–</a:t>
            </a:r>
            <a:r>
              <a:rPr sz="2000" spc="35" dirty="0">
                <a:solidFill>
                  <a:srgbClr val="5B5B5B"/>
                </a:solidFill>
                <a:latin typeface="Calibri"/>
                <a:cs typeface="Calibri"/>
              </a:rPr>
              <a:t> </a:t>
            </a:r>
            <a:r>
              <a:rPr sz="2000" dirty="0">
                <a:solidFill>
                  <a:srgbClr val="5B5B5B"/>
                </a:solidFill>
                <a:latin typeface="Calibri"/>
                <a:cs typeface="Calibri"/>
              </a:rPr>
              <a:t>3:</a:t>
            </a:r>
            <a:r>
              <a:rPr lang="en-US" sz="2000" dirty="0">
                <a:solidFill>
                  <a:srgbClr val="5B5B5B"/>
                </a:solidFill>
                <a:latin typeface="Calibri"/>
                <a:cs typeface="Calibri"/>
              </a:rPr>
              <a:t>0</a:t>
            </a:r>
            <a:r>
              <a:rPr sz="2000" dirty="0">
                <a:solidFill>
                  <a:srgbClr val="5B5B5B"/>
                </a:solidFill>
                <a:latin typeface="Calibri"/>
                <a:cs typeface="Calibri"/>
              </a:rPr>
              <a:t>0</a:t>
            </a:r>
            <a:r>
              <a:rPr sz="2000" spc="20" dirty="0">
                <a:solidFill>
                  <a:srgbClr val="5B5B5B"/>
                </a:solidFill>
                <a:latin typeface="Calibri"/>
                <a:cs typeface="Calibri"/>
              </a:rPr>
              <a:t> </a:t>
            </a:r>
            <a:r>
              <a:rPr sz="2000" spc="-25" dirty="0">
                <a:solidFill>
                  <a:srgbClr val="5B5B5B"/>
                </a:solidFill>
                <a:latin typeface="Calibri"/>
                <a:cs typeface="Calibri"/>
              </a:rPr>
              <a:t>PM</a:t>
            </a:r>
            <a:endParaRPr sz="2000" dirty="0">
              <a:latin typeface="Calibri"/>
              <a:cs typeface="Calibri"/>
            </a:endParaRPr>
          </a:p>
        </p:txBody>
      </p:sp>
      <p:sp>
        <p:nvSpPr>
          <p:cNvPr id="6" name="object 6"/>
          <p:cNvSpPr txBox="1"/>
          <p:nvPr/>
        </p:nvSpPr>
        <p:spPr>
          <a:xfrm>
            <a:off x="1930400" y="-33019"/>
            <a:ext cx="7137400" cy="948337"/>
          </a:xfrm>
          <a:prstGeom prst="rect">
            <a:avLst/>
          </a:prstGeom>
        </p:spPr>
        <p:txBody>
          <a:bodyPr vert="horz" wrap="square" lIns="0" tIns="24765" rIns="0" bIns="0" rtlCol="0">
            <a:spAutoFit/>
          </a:bodyPr>
          <a:lstStyle/>
          <a:p>
            <a:pPr marL="33020" marR="5080" indent="1905" algn="ctr">
              <a:lnSpc>
                <a:spcPts val="1680"/>
              </a:lnSpc>
              <a:spcBef>
                <a:spcPts val="195"/>
              </a:spcBef>
            </a:pPr>
            <a:r>
              <a:rPr sz="1450" i="1" spc="-130" dirty="0">
                <a:latin typeface="Times New Roman"/>
                <a:cs typeface="Times New Roman"/>
              </a:rPr>
              <a:t>We</a:t>
            </a:r>
            <a:r>
              <a:rPr sz="1450" i="1" spc="55" dirty="0">
                <a:latin typeface="Times New Roman"/>
                <a:cs typeface="Times New Roman"/>
              </a:rPr>
              <a:t> </a:t>
            </a:r>
            <a:r>
              <a:rPr sz="1450" i="1" spc="-10" dirty="0">
                <a:latin typeface="Times New Roman"/>
                <a:cs typeface="Times New Roman"/>
              </a:rPr>
              <a:t>acknowledge</a:t>
            </a:r>
            <a:r>
              <a:rPr sz="1450" i="1" spc="-120" dirty="0">
                <a:latin typeface="Times New Roman"/>
                <a:cs typeface="Times New Roman"/>
              </a:rPr>
              <a:t> </a:t>
            </a:r>
            <a:r>
              <a:rPr sz="1450" i="1" spc="-10" dirty="0">
                <a:latin typeface="Times New Roman"/>
                <a:cs typeface="Times New Roman"/>
              </a:rPr>
              <a:t>that</a:t>
            </a:r>
            <a:r>
              <a:rPr sz="1450" i="1" spc="-114" dirty="0">
                <a:latin typeface="Times New Roman"/>
                <a:cs typeface="Times New Roman"/>
              </a:rPr>
              <a:t> </a:t>
            </a:r>
            <a:r>
              <a:rPr sz="1450" i="1" dirty="0">
                <a:latin typeface="Times New Roman"/>
                <a:cs typeface="Times New Roman"/>
              </a:rPr>
              <a:t>we</a:t>
            </a:r>
            <a:r>
              <a:rPr sz="1450" i="1" spc="-25" dirty="0">
                <a:latin typeface="Times New Roman"/>
                <a:cs typeface="Times New Roman"/>
              </a:rPr>
              <a:t> </a:t>
            </a:r>
            <a:r>
              <a:rPr sz="1450" i="1" dirty="0">
                <a:latin typeface="Times New Roman"/>
                <a:cs typeface="Times New Roman"/>
              </a:rPr>
              <a:t>live</a:t>
            </a:r>
            <a:r>
              <a:rPr sz="1450" i="1" spc="-114" dirty="0">
                <a:latin typeface="Times New Roman"/>
                <a:cs typeface="Times New Roman"/>
              </a:rPr>
              <a:t> </a:t>
            </a:r>
            <a:r>
              <a:rPr sz="1450" i="1" spc="-10" dirty="0">
                <a:latin typeface="Times New Roman"/>
                <a:cs typeface="Times New Roman"/>
              </a:rPr>
              <a:t>and</a:t>
            </a:r>
            <a:r>
              <a:rPr sz="1450" i="1" spc="-114" dirty="0">
                <a:latin typeface="Times New Roman"/>
                <a:cs typeface="Times New Roman"/>
              </a:rPr>
              <a:t> </a:t>
            </a:r>
            <a:r>
              <a:rPr sz="1450" i="1" spc="-10" dirty="0">
                <a:latin typeface="Times New Roman"/>
                <a:cs typeface="Times New Roman"/>
              </a:rPr>
              <a:t>work</a:t>
            </a:r>
            <a:r>
              <a:rPr sz="1450" i="1" spc="-114" dirty="0">
                <a:latin typeface="Times New Roman"/>
                <a:cs typeface="Times New Roman"/>
              </a:rPr>
              <a:t> </a:t>
            </a:r>
            <a:r>
              <a:rPr sz="1450" i="1" dirty="0">
                <a:latin typeface="Times New Roman"/>
                <a:cs typeface="Times New Roman"/>
              </a:rPr>
              <a:t>on</a:t>
            </a:r>
            <a:r>
              <a:rPr sz="1450" i="1" spc="-30" dirty="0">
                <a:latin typeface="Times New Roman"/>
                <a:cs typeface="Times New Roman"/>
              </a:rPr>
              <a:t> </a:t>
            </a:r>
            <a:r>
              <a:rPr sz="1450" i="1" spc="-35" dirty="0">
                <a:latin typeface="Times New Roman"/>
                <a:cs typeface="Times New Roman"/>
              </a:rPr>
              <a:t>Treaty</a:t>
            </a:r>
            <a:r>
              <a:rPr sz="1450" i="1" spc="-30" dirty="0">
                <a:latin typeface="Times New Roman"/>
                <a:cs typeface="Times New Roman"/>
              </a:rPr>
              <a:t> </a:t>
            </a:r>
            <a:r>
              <a:rPr sz="1450" i="1" dirty="0">
                <a:latin typeface="Times New Roman"/>
                <a:cs typeface="Times New Roman"/>
              </a:rPr>
              <a:t>6</a:t>
            </a:r>
            <a:r>
              <a:rPr sz="1450" i="1" spc="-25" dirty="0">
                <a:latin typeface="Times New Roman"/>
                <a:cs typeface="Times New Roman"/>
              </a:rPr>
              <a:t> Territory</a:t>
            </a:r>
            <a:r>
              <a:rPr sz="1450" i="1" spc="-120" dirty="0">
                <a:latin typeface="Times New Roman"/>
                <a:cs typeface="Times New Roman"/>
              </a:rPr>
              <a:t> </a:t>
            </a:r>
            <a:r>
              <a:rPr sz="1450" i="1" spc="-10" dirty="0">
                <a:latin typeface="Times New Roman"/>
                <a:cs typeface="Times New Roman"/>
              </a:rPr>
              <a:t>and</a:t>
            </a:r>
            <a:r>
              <a:rPr sz="1450" i="1" spc="-114" dirty="0">
                <a:latin typeface="Times New Roman"/>
                <a:cs typeface="Times New Roman"/>
              </a:rPr>
              <a:t> </a:t>
            </a:r>
            <a:r>
              <a:rPr sz="1450" i="1" spc="-10" dirty="0">
                <a:latin typeface="Times New Roman"/>
                <a:cs typeface="Times New Roman"/>
              </a:rPr>
              <a:t>the</a:t>
            </a:r>
            <a:r>
              <a:rPr sz="1450" i="1" spc="-114" dirty="0">
                <a:latin typeface="Times New Roman"/>
                <a:cs typeface="Times New Roman"/>
              </a:rPr>
              <a:t> </a:t>
            </a:r>
            <a:r>
              <a:rPr sz="1450" i="1" spc="-20" dirty="0">
                <a:latin typeface="Times New Roman"/>
                <a:cs typeface="Times New Roman"/>
              </a:rPr>
              <a:t>Homeland</a:t>
            </a:r>
            <a:r>
              <a:rPr sz="1450" i="1" spc="-120" dirty="0">
                <a:latin typeface="Times New Roman"/>
                <a:cs typeface="Times New Roman"/>
              </a:rPr>
              <a:t> </a:t>
            </a:r>
            <a:r>
              <a:rPr sz="1450" i="1" dirty="0">
                <a:latin typeface="Times New Roman"/>
                <a:cs typeface="Times New Roman"/>
              </a:rPr>
              <a:t>of</a:t>
            </a:r>
            <a:r>
              <a:rPr sz="1450" i="1" spc="-30" dirty="0">
                <a:latin typeface="Times New Roman"/>
                <a:cs typeface="Times New Roman"/>
              </a:rPr>
              <a:t> </a:t>
            </a:r>
            <a:r>
              <a:rPr sz="1450" i="1" dirty="0">
                <a:latin typeface="Times New Roman"/>
                <a:cs typeface="Times New Roman"/>
              </a:rPr>
              <a:t>the</a:t>
            </a:r>
            <a:r>
              <a:rPr sz="1450" i="1" spc="-30" dirty="0">
                <a:latin typeface="Times New Roman"/>
                <a:cs typeface="Times New Roman"/>
              </a:rPr>
              <a:t> </a:t>
            </a:r>
            <a:r>
              <a:rPr sz="1450" i="1" dirty="0">
                <a:latin typeface="Times New Roman"/>
                <a:cs typeface="Times New Roman"/>
              </a:rPr>
              <a:t>Métis.</a:t>
            </a:r>
            <a:r>
              <a:rPr sz="1450" i="1" spc="-75" dirty="0">
                <a:latin typeface="Times New Roman"/>
                <a:cs typeface="Times New Roman"/>
              </a:rPr>
              <a:t> </a:t>
            </a:r>
            <a:r>
              <a:rPr sz="1450" i="1" spc="-25" dirty="0">
                <a:latin typeface="Times New Roman"/>
                <a:cs typeface="Times New Roman"/>
              </a:rPr>
              <a:t>We </a:t>
            </a:r>
            <a:r>
              <a:rPr sz="1450" i="1" dirty="0">
                <a:latin typeface="Times New Roman"/>
                <a:cs typeface="Times New Roman"/>
              </a:rPr>
              <a:t>pay</a:t>
            </a:r>
            <a:r>
              <a:rPr sz="1450" i="1" spc="-30" dirty="0">
                <a:latin typeface="Times New Roman"/>
                <a:cs typeface="Times New Roman"/>
              </a:rPr>
              <a:t> </a:t>
            </a:r>
            <a:r>
              <a:rPr sz="1450" i="1" spc="-10" dirty="0">
                <a:latin typeface="Times New Roman"/>
                <a:cs typeface="Times New Roman"/>
              </a:rPr>
              <a:t>our</a:t>
            </a:r>
            <a:r>
              <a:rPr sz="1450" i="1" spc="-114" dirty="0">
                <a:latin typeface="Times New Roman"/>
                <a:cs typeface="Times New Roman"/>
              </a:rPr>
              <a:t> </a:t>
            </a:r>
            <a:r>
              <a:rPr sz="1450" i="1" spc="-20" dirty="0">
                <a:latin typeface="Times New Roman"/>
                <a:cs typeface="Times New Roman"/>
              </a:rPr>
              <a:t>respect</a:t>
            </a:r>
            <a:r>
              <a:rPr sz="1450" i="1" spc="-30" dirty="0">
                <a:latin typeface="Times New Roman"/>
                <a:cs typeface="Times New Roman"/>
              </a:rPr>
              <a:t> </a:t>
            </a:r>
            <a:r>
              <a:rPr sz="1450" i="1" dirty="0">
                <a:latin typeface="Times New Roman"/>
                <a:cs typeface="Times New Roman"/>
              </a:rPr>
              <a:t>to</a:t>
            </a:r>
            <a:r>
              <a:rPr sz="1450" i="1" spc="-25" dirty="0">
                <a:latin typeface="Times New Roman"/>
                <a:cs typeface="Times New Roman"/>
              </a:rPr>
              <a:t> </a:t>
            </a:r>
            <a:r>
              <a:rPr sz="1450" i="1" dirty="0">
                <a:latin typeface="Times New Roman"/>
                <a:cs typeface="Times New Roman"/>
              </a:rPr>
              <a:t>the</a:t>
            </a:r>
            <a:r>
              <a:rPr sz="1450" i="1" spc="-20" dirty="0">
                <a:latin typeface="Times New Roman"/>
                <a:cs typeface="Times New Roman"/>
              </a:rPr>
              <a:t> </a:t>
            </a:r>
            <a:r>
              <a:rPr sz="1450" i="1" dirty="0">
                <a:latin typeface="Times New Roman"/>
                <a:cs typeface="Times New Roman"/>
              </a:rPr>
              <a:t>First</a:t>
            </a:r>
            <a:r>
              <a:rPr sz="1450" i="1" spc="-114" dirty="0">
                <a:latin typeface="Times New Roman"/>
                <a:cs typeface="Times New Roman"/>
              </a:rPr>
              <a:t> </a:t>
            </a:r>
            <a:r>
              <a:rPr sz="1450" i="1" dirty="0">
                <a:latin typeface="Times New Roman"/>
                <a:cs typeface="Times New Roman"/>
              </a:rPr>
              <a:t>Nations</a:t>
            </a:r>
            <a:r>
              <a:rPr sz="1450" i="1" spc="-114" dirty="0">
                <a:latin typeface="Times New Roman"/>
                <a:cs typeface="Times New Roman"/>
              </a:rPr>
              <a:t> </a:t>
            </a:r>
            <a:r>
              <a:rPr sz="1450" i="1" spc="-10" dirty="0">
                <a:latin typeface="Times New Roman"/>
                <a:cs typeface="Times New Roman"/>
              </a:rPr>
              <a:t>and</a:t>
            </a:r>
            <a:r>
              <a:rPr sz="1450" i="1" spc="-114" dirty="0">
                <a:latin typeface="Times New Roman"/>
                <a:cs typeface="Times New Roman"/>
              </a:rPr>
              <a:t> </a:t>
            </a:r>
            <a:r>
              <a:rPr sz="1450" i="1" dirty="0">
                <a:latin typeface="Times New Roman"/>
                <a:cs typeface="Times New Roman"/>
              </a:rPr>
              <a:t>Métis</a:t>
            </a:r>
            <a:r>
              <a:rPr sz="1450" i="1" spc="-105" dirty="0">
                <a:latin typeface="Times New Roman"/>
                <a:cs typeface="Times New Roman"/>
              </a:rPr>
              <a:t> </a:t>
            </a:r>
            <a:r>
              <a:rPr sz="1450" i="1" spc="-25" dirty="0">
                <a:latin typeface="Times New Roman"/>
                <a:cs typeface="Times New Roman"/>
              </a:rPr>
              <a:t>ancestors</a:t>
            </a:r>
            <a:r>
              <a:rPr sz="1450" i="1" spc="-110" dirty="0">
                <a:latin typeface="Times New Roman"/>
                <a:cs typeface="Times New Roman"/>
              </a:rPr>
              <a:t> </a:t>
            </a:r>
            <a:r>
              <a:rPr sz="1450" i="1" spc="-10" dirty="0">
                <a:latin typeface="Times New Roman"/>
                <a:cs typeface="Times New Roman"/>
              </a:rPr>
              <a:t>of</a:t>
            </a:r>
            <a:r>
              <a:rPr sz="1450" i="1" spc="-110" dirty="0">
                <a:latin typeface="Times New Roman"/>
                <a:cs typeface="Times New Roman"/>
              </a:rPr>
              <a:t> </a:t>
            </a:r>
            <a:r>
              <a:rPr sz="1450" i="1" dirty="0">
                <a:latin typeface="Times New Roman"/>
                <a:cs typeface="Times New Roman"/>
              </a:rPr>
              <a:t>this</a:t>
            </a:r>
            <a:r>
              <a:rPr sz="1450" i="1" spc="-110" dirty="0">
                <a:latin typeface="Times New Roman"/>
                <a:cs typeface="Times New Roman"/>
              </a:rPr>
              <a:t> </a:t>
            </a:r>
            <a:r>
              <a:rPr sz="1450" i="1" spc="-10" dirty="0">
                <a:latin typeface="Times New Roman"/>
                <a:cs typeface="Times New Roman"/>
              </a:rPr>
              <a:t>place</a:t>
            </a:r>
            <a:r>
              <a:rPr sz="1450" i="1" spc="-114" dirty="0">
                <a:latin typeface="Times New Roman"/>
                <a:cs typeface="Times New Roman"/>
              </a:rPr>
              <a:t> </a:t>
            </a:r>
            <a:r>
              <a:rPr sz="1450" i="1" spc="-10" dirty="0">
                <a:latin typeface="Times New Roman"/>
                <a:cs typeface="Times New Roman"/>
              </a:rPr>
              <a:t>and</a:t>
            </a:r>
            <a:r>
              <a:rPr sz="1450" i="1" spc="-110" dirty="0">
                <a:latin typeface="Times New Roman"/>
                <a:cs typeface="Times New Roman"/>
              </a:rPr>
              <a:t> </a:t>
            </a:r>
            <a:r>
              <a:rPr sz="1450" i="1" spc="-10" dirty="0">
                <a:latin typeface="Times New Roman"/>
                <a:cs typeface="Times New Roman"/>
              </a:rPr>
              <a:t>reaffirm</a:t>
            </a:r>
            <a:r>
              <a:rPr sz="1450" i="1" spc="-110" dirty="0">
                <a:latin typeface="Times New Roman"/>
                <a:cs typeface="Times New Roman"/>
              </a:rPr>
              <a:t> </a:t>
            </a:r>
            <a:r>
              <a:rPr sz="1450" i="1" spc="-10" dirty="0">
                <a:latin typeface="Times New Roman"/>
                <a:cs typeface="Times New Roman"/>
              </a:rPr>
              <a:t>our</a:t>
            </a:r>
            <a:r>
              <a:rPr sz="1450" i="1" spc="-114" dirty="0">
                <a:latin typeface="Times New Roman"/>
                <a:cs typeface="Times New Roman"/>
              </a:rPr>
              <a:t> </a:t>
            </a:r>
            <a:r>
              <a:rPr sz="1450" i="1" spc="-10" dirty="0">
                <a:latin typeface="Times New Roman"/>
                <a:cs typeface="Times New Roman"/>
              </a:rPr>
              <a:t>relationship </a:t>
            </a:r>
            <a:r>
              <a:rPr sz="1450" i="1" dirty="0">
                <a:latin typeface="Times New Roman"/>
                <a:cs typeface="Times New Roman"/>
              </a:rPr>
              <a:t>with</a:t>
            </a:r>
            <a:r>
              <a:rPr sz="1450" i="1" spc="-100" dirty="0">
                <a:latin typeface="Times New Roman"/>
                <a:cs typeface="Times New Roman"/>
              </a:rPr>
              <a:t> </a:t>
            </a:r>
            <a:r>
              <a:rPr sz="1450" i="1" spc="-10" dirty="0">
                <a:latin typeface="Times New Roman"/>
                <a:cs typeface="Times New Roman"/>
              </a:rPr>
              <a:t>one</a:t>
            </a:r>
            <a:r>
              <a:rPr sz="1450" i="1" spc="-100" dirty="0">
                <a:latin typeface="Times New Roman"/>
                <a:cs typeface="Times New Roman"/>
              </a:rPr>
              <a:t> </a:t>
            </a:r>
            <a:r>
              <a:rPr sz="1450" i="1" spc="-10" dirty="0">
                <a:latin typeface="Times New Roman"/>
                <a:cs typeface="Times New Roman"/>
              </a:rPr>
              <a:t>another.</a:t>
            </a:r>
            <a:endParaRPr sz="1450" dirty="0">
              <a:latin typeface="Times New Roman"/>
              <a:cs typeface="Times New Roman"/>
            </a:endParaRPr>
          </a:p>
          <a:p>
            <a:pPr marL="12700">
              <a:lnSpc>
                <a:spcPts val="2120"/>
              </a:lnSpc>
            </a:pPr>
            <a:r>
              <a:rPr sz="1850" i="1" dirty="0">
                <a:latin typeface="Arial"/>
                <a:cs typeface="Arial"/>
              </a:rPr>
              <a:t>~</a:t>
            </a:r>
            <a:r>
              <a:rPr sz="1850" i="1" spc="-130" dirty="0">
                <a:latin typeface="Arial"/>
                <a:cs typeface="Arial"/>
              </a:rPr>
              <a:t> </a:t>
            </a:r>
            <a:r>
              <a:rPr sz="1850" spc="-20" dirty="0">
                <a:latin typeface="Arial"/>
                <a:cs typeface="Arial"/>
              </a:rPr>
              <a:t>Please</a:t>
            </a:r>
            <a:r>
              <a:rPr sz="1850" spc="-110" dirty="0">
                <a:latin typeface="Arial"/>
                <a:cs typeface="Arial"/>
              </a:rPr>
              <a:t> </a:t>
            </a:r>
            <a:r>
              <a:rPr sz="1850" dirty="0">
                <a:latin typeface="Arial"/>
                <a:cs typeface="Arial"/>
              </a:rPr>
              <a:t>note:</a:t>
            </a:r>
            <a:r>
              <a:rPr sz="1850" spc="-65" dirty="0">
                <a:latin typeface="Arial"/>
                <a:cs typeface="Arial"/>
              </a:rPr>
              <a:t> </a:t>
            </a:r>
            <a:r>
              <a:rPr sz="1850" spc="-10" dirty="0">
                <a:latin typeface="Arial"/>
                <a:cs typeface="Arial"/>
              </a:rPr>
              <a:t>this</a:t>
            </a:r>
            <a:r>
              <a:rPr sz="1850" spc="-40" dirty="0">
                <a:latin typeface="Arial"/>
                <a:cs typeface="Arial"/>
              </a:rPr>
              <a:t> </a:t>
            </a:r>
            <a:r>
              <a:rPr sz="1850" spc="-30" dirty="0">
                <a:latin typeface="Arial"/>
                <a:cs typeface="Arial"/>
              </a:rPr>
              <a:t>workshop</a:t>
            </a:r>
            <a:r>
              <a:rPr sz="1850" spc="-100" dirty="0">
                <a:latin typeface="Arial"/>
                <a:cs typeface="Arial"/>
              </a:rPr>
              <a:t> </a:t>
            </a:r>
            <a:r>
              <a:rPr sz="1850" dirty="0">
                <a:latin typeface="Arial"/>
                <a:cs typeface="Arial"/>
              </a:rPr>
              <a:t>is</a:t>
            </a:r>
            <a:r>
              <a:rPr sz="1850" spc="-35" dirty="0">
                <a:latin typeface="Arial"/>
                <a:cs typeface="Arial"/>
              </a:rPr>
              <a:t> </a:t>
            </a:r>
            <a:r>
              <a:rPr sz="1850" spc="-20" dirty="0">
                <a:latin typeface="Arial"/>
                <a:cs typeface="Arial"/>
              </a:rPr>
              <a:t>being</a:t>
            </a:r>
            <a:r>
              <a:rPr sz="1850" spc="-65" dirty="0">
                <a:latin typeface="Arial"/>
                <a:cs typeface="Arial"/>
              </a:rPr>
              <a:t> </a:t>
            </a:r>
            <a:r>
              <a:rPr sz="1850" spc="-10" dirty="0">
                <a:latin typeface="Arial"/>
                <a:cs typeface="Arial"/>
              </a:rPr>
              <a:t>recorded</a:t>
            </a:r>
            <a:r>
              <a:rPr sz="1850" i="1" spc="-10" dirty="0">
                <a:latin typeface="Arial"/>
                <a:cs typeface="Arial"/>
              </a:rPr>
              <a:t>.</a:t>
            </a:r>
            <a:endParaRPr sz="185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p:nvPr/>
        </p:nvSpPr>
        <p:spPr>
          <a:xfrm>
            <a:off x="7635875" y="5998209"/>
            <a:ext cx="1145540" cy="257175"/>
          </a:xfrm>
          <a:prstGeom prst="rect">
            <a:avLst/>
          </a:prstGeom>
        </p:spPr>
        <p:txBody>
          <a:bodyPr vert="horz" wrap="square" lIns="0" tIns="15240" rIns="0" bIns="0" rtlCol="0">
            <a:spAutoFit/>
          </a:bodyPr>
          <a:lstStyle/>
          <a:p>
            <a:pPr marL="12700">
              <a:lnSpc>
                <a:spcPct val="100000"/>
              </a:lnSpc>
              <a:spcBef>
                <a:spcPts val="120"/>
              </a:spcBef>
            </a:pPr>
            <a:r>
              <a:rPr sz="1500" spc="-10" dirty="0">
                <a:solidFill>
                  <a:srgbClr val="FFFFFF"/>
                </a:solidFill>
                <a:latin typeface="Calibri"/>
                <a:cs typeface="Calibri"/>
                <a:hlinkClick r:id="rId4"/>
              </a:rPr>
              <a:t>www.usask.ca</a:t>
            </a:r>
            <a:endParaRPr sz="1500">
              <a:latin typeface="Calibri"/>
              <a:cs typeface="Calibri"/>
            </a:endParaRPr>
          </a:p>
        </p:txBody>
      </p:sp>
      <p:sp>
        <p:nvSpPr>
          <p:cNvPr id="7" name="object 7"/>
          <p:cNvSpPr txBox="1">
            <a:spLocks noGrp="1"/>
          </p:cNvSpPr>
          <p:nvPr>
            <p:ph type="title"/>
          </p:nvPr>
        </p:nvSpPr>
        <p:spPr>
          <a:xfrm>
            <a:off x="3366515" y="61912"/>
            <a:ext cx="2614930" cy="513715"/>
          </a:xfrm>
          <a:prstGeom prst="rect">
            <a:avLst/>
          </a:prstGeom>
        </p:spPr>
        <p:txBody>
          <a:bodyPr vert="horz" wrap="square" lIns="0" tIns="12700" rIns="0" bIns="0" rtlCol="0">
            <a:spAutoFit/>
          </a:bodyPr>
          <a:lstStyle/>
          <a:p>
            <a:pPr marL="12700">
              <a:lnSpc>
                <a:spcPct val="100000"/>
              </a:lnSpc>
              <a:spcBef>
                <a:spcPts val="100"/>
              </a:spcBef>
            </a:pPr>
            <a:r>
              <a:rPr sz="3200" b="0" dirty="0">
                <a:latin typeface="Calibri"/>
                <a:cs typeface="Calibri"/>
              </a:rPr>
              <a:t>Internal</a:t>
            </a:r>
            <a:r>
              <a:rPr sz="3200" b="0" spc="15" dirty="0">
                <a:latin typeface="Calibri"/>
                <a:cs typeface="Calibri"/>
              </a:rPr>
              <a:t> </a:t>
            </a:r>
            <a:r>
              <a:rPr sz="3200" b="0" spc="-10" dirty="0">
                <a:latin typeface="Calibri"/>
                <a:cs typeface="Calibri"/>
              </a:rPr>
              <a:t>Review</a:t>
            </a:r>
            <a:endParaRPr sz="3200" dirty="0">
              <a:latin typeface="Calibri"/>
              <a:cs typeface="Calibri"/>
            </a:endParaRPr>
          </a:p>
        </p:txBody>
      </p:sp>
      <p:sp>
        <p:nvSpPr>
          <p:cNvPr id="8" name="TextBox 7">
            <a:extLst>
              <a:ext uri="{FF2B5EF4-FFF2-40B4-BE49-F238E27FC236}">
                <a16:creationId xmlns:a16="http://schemas.microsoft.com/office/drawing/2014/main" id="{A26B5631-C182-0D73-83B0-7B4467A3E783}"/>
              </a:ext>
            </a:extLst>
          </p:cNvPr>
          <p:cNvSpPr txBox="1"/>
          <p:nvPr/>
        </p:nvSpPr>
        <p:spPr>
          <a:xfrm>
            <a:off x="762000" y="1981200"/>
            <a:ext cx="7467600" cy="2123658"/>
          </a:xfrm>
          <a:prstGeom prst="rect">
            <a:avLst/>
          </a:prstGeom>
          <a:noFill/>
        </p:spPr>
        <p:txBody>
          <a:bodyPr wrap="square" rtlCol="0">
            <a:spAutoFit/>
          </a:bodyPr>
          <a:lstStyle/>
          <a:p>
            <a:r>
              <a:rPr lang="en-US" sz="2400" b="1" dirty="0">
                <a:hlinkClick r:id="rId5"/>
              </a:rPr>
              <a:t>List of Researchers from USask who are currently holding (or have recently held NSERC Discovery Grant)</a:t>
            </a:r>
            <a:endParaRPr lang="en-US" sz="2400" b="1" dirty="0"/>
          </a:p>
          <a:p>
            <a:endParaRPr lang="en-US" sz="2400" b="1" dirty="0"/>
          </a:p>
          <a:p>
            <a:pPr lvl="2"/>
            <a:r>
              <a:rPr lang="en-US" dirty="0"/>
              <a:t>	Please refer to this list while suggesting internal reviewers, if 	you are participating in the USask Internal Review Program. </a:t>
            </a:r>
          </a:p>
        </p:txBody>
      </p:sp>
    </p:spTree>
    <p:extLst>
      <p:ext uri="{BB962C8B-B14F-4D97-AF65-F5344CB8AC3E}">
        <p14:creationId xmlns:p14="http://schemas.microsoft.com/office/powerpoint/2010/main" val="171884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8575" y="6059170"/>
            <a:ext cx="1120140" cy="193040"/>
          </a:xfrm>
          <a:prstGeom prst="rect">
            <a:avLst/>
          </a:prstGeom>
        </p:spPr>
        <p:txBody>
          <a:bodyPr vert="horz" wrap="square" lIns="0" tIns="0" rIns="0" bIns="0" rtlCol="0">
            <a:spAutoFit/>
          </a:bodyPr>
          <a:lstStyle/>
          <a:p>
            <a:pPr>
              <a:lnSpc>
                <a:spcPts val="1440"/>
              </a:lnSpc>
            </a:pPr>
            <a:r>
              <a:rPr sz="1500" spc="-10" dirty="0">
                <a:solidFill>
                  <a:srgbClr val="FFFFFF"/>
                </a:solidFill>
                <a:latin typeface="Calibri"/>
                <a:cs typeface="Calibri"/>
                <a:hlinkClick r:id="rId2"/>
              </a:rPr>
              <a:t>www.usask.ca</a:t>
            </a:r>
            <a:endParaRPr sz="1500">
              <a:latin typeface="Calibri"/>
              <a:cs typeface="Calibri"/>
            </a:endParaRPr>
          </a:p>
        </p:txBody>
      </p:sp>
      <p:grpSp>
        <p:nvGrpSpPr>
          <p:cNvPr id="3" name="object 3"/>
          <p:cNvGrpSpPr/>
          <p:nvPr/>
        </p:nvGrpSpPr>
        <p:grpSpPr>
          <a:xfrm>
            <a:off x="0" y="0"/>
            <a:ext cx="9144000" cy="690880"/>
            <a:chOff x="0" y="0"/>
            <a:chExt cx="9144000" cy="690880"/>
          </a:xfrm>
        </p:grpSpPr>
        <p:pic>
          <p:nvPicPr>
            <p:cNvPr id="4" name="object 4"/>
            <p:cNvPicPr/>
            <p:nvPr/>
          </p:nvPicPr>
          <p:blipFill>
            <a:blip r:embed="rId3" cstate="print"/>
            <a:stretch>
              <a:fillRect/>
            </a:stretch>
          </p:blipFill>
          <p:spPr>
            <a:xfrm>
              <a:off x="0" y="0"/>
              <a:ext cx="9143999" cy="690879"/>
            </a:xfrm>
            <a:prstGeom prst="rect">
              <a:avLst/>
            </a:prstGeom>
          </p:spPr>
        </p:pic>
        <p:pic>
          <p:nvPicPr>
            <p:cNvPr id="5" name="object 5"/>
            <p:cNvPicPr/>
            <p:nvPr/>
          </p:nvPicPr>
          <p:blipFill>
            <a:blip r:embed="rId4" cstate="print"/>
            <a:stretch>
              <a:fillRect/>
            </a:stretch>
          </p:blipFill>
          <p:spPr>
            <a:xfrm>
              <a:off x="233680" y="203200"/>
              <a:ext cx="1676400" cy="365760"/>
            </a:xfrm>
            <a:prstGeom prst="rect">
              <a:avLst/>
            </a:prstGeom>
          </p:spPr>
        </p:pic>
      </p:grpSp>
      <p:grpSp>
        <p:nvGrpSpPr>
          <p:cNvPr id="6" name="object 6"/>
          <p:cNvGrpSpPr/>
          <p:nvPr/>
        </p:nvGrpSpPr>
        <p:grpSpPr>
          <a:xfrm>
            <a:off x="2895600" y="1036319"/>
            <a:ext cx="548640" cy="1097280"/>
            <a:chOff x="2895600" y="1036319"/>
            <a:chExt cx="548640" cy="1097280"/>
          </a:xfrm>
        </p:grpSpPr>
        <p:sp>
          <p:nvSpPr>
            <p:cNvPr id="7" name="object 7"/>
            <p:cNvSpPr/>
            <p:nvPr/>
          </p:nvSpPr>
          <p:spPr>
            <a:xfrm>
              <a:off x="2966720" y="1036319"/>
              <a:ext cx="477520" cy="1097280"/>
            </a:xfrm>
            <a:custGeom>
              <a:avLst/>
              <a:gdLst/>
              <a:ahLst/>
              <a:cxnLst/>
              <a:rect l="l" t="t" r="r" b="b"/>
              <a:pathLst>
                <a:path w="477520" h="1097280">
                  <a:moveTo>
                    <a:pt x="457200" y="868680"/>
                  </a:moveTo>
                  <a:lnTo>
                    <a:pt x="228600" y="640080"/>
                  </a:lnTo>
                  <a:lnTo>
                    <a:pt x="228600" y="754380"/>
                  </a:lnTo>
                  <a:lnTo>
                    <a:pt x="0" y="754380"/>
                  </a:lnTo>
                  <a:lnTo>
                    <a:pt x="0" y="982980"/>
                  </a:lnTo>
                  <a:lnTo>
                    <a:pt x="228600" y="982980"/>
                  </a:lnTo>
                  <a:lnTo>
                    <a:pt x="228600" y="1097280"/>
                  </a:lnTo>
                  <a:lnTo>
                    <a:pt x="457200" y="868680"/>
                  </a:lnTo>
                  <a:close/>
                </a:path>
                <a:path w="477520" h="1097280">
                  <a:moveTo>
                    <a:pt x="477520" y="228600"/>
                  </a:moveTo>
                  <a:lnTo>
                    <a:pt x="248920" y="0"/>
                  </a:lnTo>
                  <a:lnTo>
                    <a:pt x="248920" y="114300"/>
                  </a:lnTo>
                  <a:lnTo>
                    <a:pt x="20320" y="114300"/>
                  </a:lnTo>
                  <a:lnTo>
                    <a:pt x="20320" y="342900"/>
                  </a:lnTo>
                  <a:lnTo>
                    <a:pt x="248920" y="342900"/>
                  </a:lnTo>
                  <a:lnTo>
                    <a:pt x="248920" y="457200"/>
                  </a:lnTo>
                  <a:lnTo>
                    <a:pt x="477520" y="228600"/>
                  </a:lnTo>
                  <a:close/>
                </a:path>
              </a:pathLst>
            </a:custGeom>
            <a:solidFill>
              <a:srgbClr val="339933"/>
            </a:solidFill>
          </p:spPr>
          <p:txBody>
            <a:bodyPr wrap="square" lIns="0" tIns="0" rIns="0" bIns="0" rtlCol="0"/>
            <a:lstStyle/>
            <a:p>
              <a:endParaRPr/>
            </a:p>
          </p:txBody>
        </p:sp>
        <p:sp>
          <p:nvSpPr>
            <p:cNvPr id="8" name="object 8"/>
            <p:cNvSpPr/>
            <p:nvPr/>
          </p:nvSpPr>
          <p:spPr>
            <a:xfrm>
              <a:off x="2895600" y="1219199"/>
              <a:ext cx="457200" cy="457200"/>
            </a:xfrm>
            <a:custGeom>
              <a:avLst/>
              <a:gdLst/>
              <a:ahLst/>
              <a:cxnLst/>
              <a:rect l="l" t="t" r="r" b="b"/>
              <a:pathLst>
                <a:path w="457200" h="457200">
                  <a:moveTo>
                    <a:pt x="228600" y="0"/>
                  </a:moveTo>
                  <a:lnTo>
                    <a:pt x="228600" y="114300"/>
                  </a:lnTo>
                  <a:lnTo>
                    <a:pt x="0" y="114300"/>
                  </a:lnTo>
                  <a:lnTo>
                    <a:pt x="0" y="342900"/>
                  </a:lnTo>
                  <a:lnTo>
                    <a:pt x="228600" y="342900"/>
                  </a:lnTo>
                  <a:lnTo>
                    <a:pt x="228600" y="457200"/>
                  </a:lnTo>
                  <a:lnTo>
                    <a:pt x="457200" y="228600"/>
                  </a:lnTo>
                  <a:lnTo>
                    <a:pt x="228600" y="0"/>
                  </a:lnTo>
                  <a:close/>
                </a:path>
              </a:pathLst>
            </a:custGeom>
            <a:solidFill>
              <a:srgbClr val="89C5CD"/>
            </a:solidFill>
          </p:spPr>
          <p:txBody>
            <a:bodyPr wrap="square" lIns="0" tIns="0" rIns="0" bIns="0" rtlCol="0"/>
            <a:lstStyle/>
            <a:p>
              <a:endParaRPr/>
            </a:p>
          </p:txBody>
        </p:sp>
      </p:grpSp>
      <p:sp>
        <p:nvSpPr>
          <p:cNvPr id="9" name="object 9"/>
          <p:cNvSpPr txBox="1">
            <a:spLocks noGrp="1"/>
          </p:cNvSpPr>
          <p:nvPr>
            <p:ph type="title"/>
          </p:nvPr>
        </p:nvSpPr>
        <p:spPr>
          <a:xfrm>
            <a:off x="1151572" y="948436"/>
            <a:ext cx="1717039" cy="1130300"/>
          </a:xfrm>
          <a:prstGeom prst="rect">
            <a:avLst/>
          </a:prstGeom>
        </p:spPr>
        <p:txBody>
          <a:bodyPr vert="horz" wrap="square" lIns="0" tIns="10160" rIns="0" bIns="0" rtlCol="0">
            <a:spAutoFit/>
          </a:bodyPr>
          <a:lstStyle/>
          <a:p>
            <a:pPr marL="12700" marR="5080" indent="22225">
              <a:lnSpc>
                <a:spcPct val="100899"/>
              </a:lnSpc>
              <a:spcBef>
                <a:spcPts val="80"/>
              </a:spcBef>
            </a:pPr>
            <a:r>
              <a:rPr sz="2400" b="0" dirty="0">
                <a:solidFill>
                  <a:srgbClr val="000000"/>
                </a:solidFill>
                <a:latin typeface="Calibri"/>
                <a:cs typeface="Calibri"/>
              </a:rPr>
              <a:t>Intention</a:t>
            </a:r>
            <a:r>
              <a:rPr sz="2400" b="0" spc="-150" dirty="0">
                <a:solidFill>
                  <a:srgbClr val="000000"/>
                </a:solidFill>
                <a:latin typeface="Calibri"/>
                <a:cs typeface="Calibri"/>
              </a:rPr>
              <a:t> </a:t>
            </a:r>
            <a:r>
              <a:rPr sz="2400" b="0" spc="-25" dirty="0">
                <a:solidFill>
                  <a:srgbClr val="000000"/>
                </a:solidFill>
                <a:latin typeface="Calibri"/>
                <a:cs typeface="Calibri"/>
              </a:rPr>
              <a:t>to </a:t>
            </a:r>
            <a:r>
              <a:rPr sz="2400" b="0" dirty="0">
                <a:solidFill>
                  <a:srgbClr val="000000"/>
                </a:solidFill>
                <a:latin typeface="Calibri"/>
                <a:cs typeface="Calibri"/>
              </a:rPr>
              <a:t>apply</a:t>
            </a:r>
            <a:r>
              <a:rPr sz="2400" b="0" spc="-35" dirty="0">
                <a:solidFill>
                  <a:srgbClr val="000000"/>
                </a:solidFill>
                <a:latin typeface="Calibri"/>
                <a:cs typeface="Calibri"/>
              </a:rPr>
              <a:t> </a:t>
            </a:r>
            <a:r>
              <a:rPr sz="2400" b="0" spc="-10" dirty="0">
                <a:solidFill>
                  <a:srgbClr val="000000"/>
                </a:solidFill>
                <a:latin typeface="Calibri"/>
                <a:cs typeface="Calibri"/>
              </a:rPr>
              <a:t>(USask) </a:t>
            </a:r>
            <a:r>
              <a:rPr sz="2400" b="0" dirty="0">
                <a:solidFill>
                  <a:srgbClr val="000000"/>
                </a:solidFill>
                <a:latin typeface="Calibri"/>
                <a:cs typeface="Calibri"/>
              </a:rPr>
              <a:t>NOI</a:t>
            </a:r>
            <a:r>
              <a:rPr sz="2400" b="0" spc="-50" dirty="0">
                <a:solidFill>
                  <a:srgbClr val="000000"/>
                </a:solidFill>
                <a:latin typeface="Calibri"/>
                <a:cs typeface="Calibri"/>
              </a:rPr>
              <a:t> </a:t>
            </a:r>
            <a:r>
              <a:rPr sz="2400" b="0" dirty="0">
                <a:solidFill>
                  <a:srgbClr val="000000"/>
                </a:solidFill>
                <a:latin typeface="Calibri"/>
                <a:cs typeface="Calibri"/>
              </a:rPr>
              <a:t>to</a:t>
            </a:r>
            <a:r>
              <a:rPr sz="2400" b="0" spc="5" dirty="0">
                <a:solidFill>
                  <a:srgbClr val="000000"/>
                </a:solidFill>
                <a:latin typeface="Calibri"/>
                <a:cs typeface="Calibri"/>
              </a:rPr>
              <a:t> </a:t>
            </a:r>
            <a:r>
              <a:rPr sz="2400" b="0" spc="-10" dirty="0">
                <a:solidFill>
                  <a:srgbClr val="000000"/>
                </a:solidFill>
                <a:latin typeface="Calibri"/>
                <a:cs typeface="Calibri"/>
              </a:rPr>
              <a:t>NSERC</a:t>
            </a:r>
            <a:endParaRPr sz="2400">
              <a:latin typeface="Calibri"/>
              <a:cs typeface="Calibri"/>
            </a:endParaRPr>
          </a:p>
        </p:txBody>
      </p:sp>
      <p:grpSp>
        <p:nvGrpSpPr>
          <p:cNvPr id="10" name="object 10"/>
          <p:cNvGrpSpPr/>
          <p:nvPr/>
        </p:nvGrpSpPr>
        <p:grpSpPr>
          <a:xfrm>
            <a:off x="2936239" y="3281679"/>
            <a:ext cx="558800" cy="619760"/>
            <a:chOff x="2936239" y="3281679"/>
            <a:chExt cx="558800" cy="619760"/>
          </a:xfrm>
        </p:grpSpPr>
        <p:sp>
          <p:nvSpPr>
            <p:cNvPr id="11" name="object 11"/>
            <p:cNvSpPr/>
            <p:nvPr/>
          </p:nvSpPr>
          <p:spPr>
            <a:xfrm>
              <a:off x="2936239" y="3444239"/>
              <a:ext cx="457200" cy="457200"/>
            </a:xfrm>
            <a:custGeom>
              <a:avLst/>
              <a:gdLst/>
              <a:ahLst/>
              <a:cxnLst/>
              <a:rect l="l" t="t" r="r" b="b"/>
              <a:pathLst>
                <a:path w="457200" h="457200">
                  <a:moveTo>
                    <a:pt x="228600" y="0"/>
                  </a:moveTo>
                  <a:lnTo>
                    <a:pt x="228600" y="114300"/>
                  </a:lnTo>
                  <a:lnTo>
                    <a:pt x="0" y="114300"/>
                  </a:lnTo>
                  <a:lnTo>
                    <a:pt x="0" y="342900"/>
                  </a:lnTo>
                  <a:lnTo>
                    <a:pt x="228600" y="342900"/>
                  </a:lnTo>
                  <a:lnTo>
                    <a:pt x="228600" y="457200"/>
                  </a:lnTo>
                  <a:lnTo>
                    <a:pt x="457200" y="228600"/>
                  </a:lnTo>
                  <a:lnTo>
                    <a:pt x="228600" y="0"/>
                  </a:lnTo>
                  <a:close/>
                </a:path>
              </a:pathLst>
            </a:custGeom>
            <a:solidFill>
              <a:srgbClr val="339933"/>
            </a:solidFill>
          </p:spPr>
          <p:txBody>
            <a:bodyPr wrap="square" lIns="0" tIns="0" rIns="0" bIns="0" rtlCol="0"/>
            <a:lstStyle/>
            <a:p>
              <a:endParaRPr/>
            </a:p>
          </p:txBody>
        </p:sp>
        <p:sp>
          <p:nvSpPr>
            <p:cNvPr id="12" name="object 12"/>
            <p:cNvSpPr/>
            <p:nvPr/>
          </p:nvSpPr>
          <p:spPr>
            <a:xfrm>
              <a:off x="3037839" y="3281679"/>
              <a:ext cx="457200" cy="457200"/>
            </a:xfrm>
            <a:custGeom>
              <a:avLst/>
              <a:gdLst/>
              <a:ahLst/>
              <a:cxnLst/>
              <a:rect l="l" t="t" r="r" b="b"/>
              <a:pathLst>
                <a:path w="457200" h="457200">
                  <a:moveTo>
                    <a:pt x="228600" y="0"/>
                  </a:moveTo>
                  <a:lnTo>
                    <a:pt x="228600" y="114300"/>
                  </a:lnTo>
                  <a:lnTo>
                    <a:pt x="0" y="114300"/>
                  </a:lnTo>
                  <a:lnTo>
                    <a:pt x="0" y="342900"/>
                  </a:lnTo>
                  <a:lnTo>
                    <a:pt x="228600" y="342900"/>
                  </a:lnTo>
                  <a:lnTo>
                    <a:pt x="228600" y="457200"/>
                  </a:lnTo>
                  <a:lnTo>
                    <a:pt x="457200" y="228600"/>
                  </a:lnTo>
                  <a:lnTo>
                    <a:pt x="228600" y="0"/>
                  </a:lnTo>
                  <a:close/>
                </a:path>
              </a:pathLst>
            </a:custGeom>
            <a:solidFill>
              <a:srgbClr val="89C5CD"/>
            </a:solidFill>
          </p:spPr>
          <p:txBody>
            <a:bodyPr wrap="square" lIns="0" tIns="0" rIns="0" bIns="0" rtlCol="0"/>
            <a:lstStyle/>
            <a:p>
              <a:endParaRPr/>
            </a:p>
          </p:txBody>
        </p:sp>
      </p:grpSp>
      <p:sp>
        <p:nvSpPr>
          <p:cNvPr id="13" name="object 13"/>
          <p:cNvSpPr txBox="1"/>
          <p:nvPr/>
        </p:nvSpPr>
        <p:spPr>
          <a:xfrm>
            <a:off x="129539" y="3036506"/>
            <a:ext cx="2758440" cy="2724785"/>
          </a:xfrm>
          <a:prstGeom prst="rect">
            <a:avLst/>
          </a:prstGeom>
        </p:spPr>
        <p:txBody>
          <a:bodyPr vert="horz" wrap="square" lIns="0" tIns="12700" rIns="0" bIns="0" rtlCol="0">
            <a:spAutoFit/>
          </a:bodyPr>
          <a:lstStyle/>
          <a:p>
            <a:pPr marL="965835" marR="5080">
              <a:lnSpc>
                <a:spcPct val="100000"/>
              </a:lnSpc>
              <a:spcBef>
                <a:spcPts val="100"/>
              </a:spcBef>
            </a:pPr>
            <a:r>
              <a:rPr sz="2400" dirty="0">
                <a:latin typeface="Calibri"/>
                <a:cs typeface="Calibri"/>
              </a:rPr>
              <a:t>Draft</a:t>
            </a:r>
            <a:r>
              <a:rPr sz="2400" spc="-105" dirty="0">
                <a:latin typeface="Calibri"/>
                <a:cs typeface="Calibri"/>
              </a:rPr>
              <a:t> </a:t>
            </a:r>
            <a:r>
              <a:rPr sz="2400" spc="-10" dirty="0">
                <a:latin typeface="Calibri"/>
                <a:cs typeface="Calibri"/>
              </a:rPr>
              <a:t>proposal </a:t>
            </a:r>
            <a:r>
              <a:rPr sz="2400" dirty="0">
                <a:latin typeface="Calibri"/>
                <a:cs typeface="Calibri"/>
              </a:rPr>
              <a:t>for</a:t>
            </a:r>
            <a:r>
              <a:rPr sz="2400" spc="-25" dirty="0">
                <a:latin typeface="Calibri"/>
                <a:cs typeface="Calibri"/>
              </a:rPr>
              <a:t> </a:t>
            </a:r>
            <a:r>
              <a:rPr sz="2400" spc="-10" dirty="0">
                <a:latin typeface="Calibri"/>
                <a:cs typeface="Calibri"/>
              </a:rPr>
              <a:t>internal review(USask)</a:t>
            </a:r>
            <a:endParaRPr sz="2400" dirty="0">
              <a:latin typeface="Calibri"/>
              <a:cs typeface="Calibri"/>
            </a:endParaRPr>
          </a:p>
          <a:p>
            <a:pPr>
              <a:lnSpc>
                <a:spcPct val="100000"/>
              </a:lnSpc>
            </a:pPr>
            <a:endParaRPr sz="2400" dirty="0">
              <a:latin typeface="Calibri"/>
              <a:cs typeface="Calibri"/>
            </a:endParaRPr>
          </a:p>
          <a:p>
            <a:pPr marL="12700">
              <a:lnSpc>
                <a:spcPct val="100000"/>
              </a:lnSpc>
              <a:spcBef>
                <a:spcPts val="1465"/>
              </a:spcBef>
            </a:pPr>
            <a:r>
              <a:rPr lang="en-US" sz="2000" dirty="0">
                <a:latin typeface="Calibri"/>
                <a:cs typeface="Calibri"/>
              </a:rPr>
              <a:t>Compliance </a:t>
            </a:r>
            <a:r>
              <a:rPr sz="2000" spc="-10" dirty="0">
                <a:latin typeface="Calibri"/>
                <a:cs typeface="Calibri"/>
              </a:rPr>
              <a:t>deadline</a:t>
            </a:r>
            <a:endParaRPr sz="2000" dirty="0">
              <a:latin typeface="Calibri"/>
              <a:cs typeface="Calibri"/>
            </a:endParaRPr>
          </a:p>
          <a:p>
            <a:pPr marL="12700">
              <a:lnSpc>
                <a:spcPts val="2395"/>
              </a:lnSpc>
              <a:spcBef>
                <a:spcPts val="5"/>
              </a:spcBef>
            </a:pPr>
            <a:r>
              <a:rPr sz="2000" spc="-10" dirty="0">
                <a:latin typeface="Calibri"/>
                <a:cs typeface="Calibri"/>
              </a:rPr>
              <a:t>(RTI)</a:t>
            </a:r>
            <a:endParaRPr sz="2000" dirty="0">
              <a:latin typeface="Calibri"/>
              <a:cs typeface="Calibri"/>
            </a:endParaRPr>
          </a:p>
          <a:p>
            <a:pPr marL="12700" marR="121920">
              <a:lnSpc>
                <a:spcPts val="1680"/>
              </a:lnSpc>
              <a:spcBef>
                <a:spcPts val="100"/>
              </a:spcBef>
            </a:pPr>
            <a:r>
              <a:rPr sz="1450" spc="-20" dirty="0">
                <a:latin typeface="Calibri"/>
                <a:cs typeface="Calibri"/>
              </a:rPr>
              <a:t>(ask</a:t>
            </a:r>
            <a:r>
              <a:rPr sz="1450" spc="-105" dirty="0">
                <a:latin typeface="Calibri"/>
                <a:cs typeface="Calibri"/>
              </a:rPr>
              <a:t> </a:t>
            </a:r>
            <a:r>
              <a:rPr sz="1450" dirty="0">
                <a:latin typeface="Calibri"/>
                <a:cs typeface="Calibri"/>
              </a:rPr>
              <a:t>your</a:t>
            </a:r>
            <a:r>
              <a:rPr sz="1450" spc="-25" dirty="0">
                <a:latin typeface="Calibri"/>
                <a:cs typeface="Calibri"/>
              </a:rPr>
              <a:t> </a:t>
            </a:r>
            <a:r>
              <a:rPr sz="1450" dirty="0">
                <a:latin typeface="Calibri"/>
                <a:cs typeface="Calibri"/>
              </a:rPr>
              <a:t>RF</a:t>
            </a:r>
            <a:r>
              <a:rPr sz="1450" spc="-105" dirty="0">
                <a:latin typeface="Calibri"/>
                <a:cs typeface="Calibri"/>
              </a:rPr>
              <a:t> </a:t>
            </a:r>
            <a:r>
              <a:rPr sz="1450" dirty="0">
                <a:latin typeface="Calibri"/>
                <a:cs typeface="Calibri"/>
              </a:rPr>
              <a:t>for</a:t>
            </a:r>
            <a:r>
              <a:rPr sz="1450" spc="-105" dirty="0">
                <a:latin typeface="Calibri"/>
                <a:cs typeface="Calibri"/>
              </a:rPr>
              <a:t> </a:t>
            </a:r>
            <a:r>
              <a:rPr sz="1450" spc="-10" dirty="0">
                <a:latin typeface="Calibri"/>
                <a:cs typeface="Calibri"/>
              </a:rPr>
              <a:t>earlier</a:t>
            </a:r>
            <a:r>
              <a:rPr sz="1450" spc="-105" dirty="0">
                <a:latin typeface="Calibri"/>
                <a:cs typeface="Calibri"/>
              </a:rPr>
              <a:t> </a:t>
            </a:r>
            <a:r>
              <a:rPr sz="1450" spc="-10" dirty="0">
                <a:latin typeface="Calibri"/>
                <a:cs typeface="Calibri"/>
              </a:rPr>
              <a:t>college/dept deadlines)</a:t>
            </a:r>
            <a:endParaRPr sz="1450" dirty="0">
              <a:latin typeface="Calibri"/>
              <a:cs typeface="Calibri"/>
            </a:endParaRPr>
          </a:p>
        </p:txBody>
      </p:sp>
      <p:graphicFrame>
        <p:nvGraphicFramePr>
          <p:cNvPr id="14" name="object 14"/>
          <p:cNvGraphicFramePr>
            <a:graphicFrameLocks noGrp="1"/>
          </p:cNvGraphicFramePr>
          <p:nvPr>
            <p:extLst>
              <p:ext uri="{D42A27DB-BD31-4B8C-83A1-F6EECF244321}">
                <p14:modId xmlns:p14="http://schemas.microsoft.com/office/powerpoint/2010/main" val="650292866"/>
              </p:ext>
            </p:extLst>
          </p:nvPr>
        </p:nvGraphicFramePr>
        <p:xfrm>
          <a:off x="3730244" y="69850"/>
          <a:ext cx="5403215" cy="6774814"/>
        </p:xfrm>
        <a:graphic>
          <a:graphicData uri="http://schemas.openxmlformats.org/drawingml/2006/table">
            <a:tbl>
              <a:tblPr firstRow="1" bandRow="1">
                <a:tableStyleId>{2D5ABB26-0587-4C30-8999-92F81FD0307C}</a:tableStyleId>
              </a:tblPr>
              <a:tblGrid>
                <a:gridCol w="299720">
                  <a:extLst>
                    <a:ext uri="{9D8B030D-6E8A-4147-A177-3AD203B41FA5}">
                      <a16:colId xmlns:a16="http://schemas.microsoft.com/office/drawing/2014/main" val="20000"/>
                    </a:ext>
                  </a:extLst>
                </a:gridCol>
                <a:gridCol w="382905">
                  <a:extLst>
                    <a:ext uri="{9D8B030D-6E8A-4147-A177-3AD203B41FA5}">
                      <a16:colId xmlns:a16="http://schemas.microsoft.com/office/drawing/2014/main" val="20001"/>
                    </a:ext>
                  </a:extLst>
                </a:gridCol>
                <a:gridCol w="3035935">
                  <a:extLst>
                    <a:ext uri="{9D8B030D-6E8A-4147-A177-3AD203B41FA5}">
                      <a16:colId xmlns:a16="http://schemas.microsoft.com/office/drawing/2014/main" val="20002"/>
                    </a:ext>
                  </a:extLst>
                </a:gridCol>
                <a:gridCol w="1684655">
                  <a:extLst>
                    <a:ext uri="{9D8B030D-6E8A-4147-A177-3AD203B41FA5}">
                      <a16:colId xmlns:a16="http://schemas.microsoft.com/office/drawing/2014/main" val="20003"/>
                    </a:ext>
                  </a:extLst>
                </a:gridCol>
              </a:tblGrid>
              <a:tr h="365125">
                <a:tc gridSpan="4">
                  <a:txBody>
                    <a:bodyPr/>
                    <a:lstStyle/>
                    <a:p>
                      <a:pPr marL="1892300" marR="565785" indent="-1322705">
                        <a:lnSpc>
                          <a:spcPts val="1200"/>
                        </a:lnSpc>
                      </a:pPr>
                      <a:r>
                        <a:rPr sz="850" b="1" spc="-10" dirty="0">
                          <a:latin typeface="Arial"/>
                          <a:cs typeface="Arial"/>
                        </a:rPr>
                        <a:t>NSERC</a:t>
                      </a:r>
                      <a:r>
                        <a:rPr sz="850" b="1" spc="155" dirty="0">
                          <a:latin typeface="Arial"/>
                          <a:cs typeface="Arial"/>
                        </a:rPr>
                        <a:t>  </a:t>
                      </a:r>
                      <a:r>
                        <a:rPr sz="850" b="1" dirty="0">
                          <a:latin typeface="Arial"/>
                          <a:cs typeface="Arial"/>
                        </a:rPr>
                        <a:t>Discovery</a:t>
                      </a:r>
                      <a:r>
                        <a:rPr sz="850" b="1" spc="85" dirty="0">
                          <a:latin typeface="Arial"/>
                          <a:cs typeface="Arial"/>
                        </a:rPr>
                        <a:t> </a:t>
                      </a:r>
                      <a:r>
                        <a:rPr sz="850" b="1" dirty="0">
                          <a:latin typeface="Arial"/>
                          <a:cs typeface="Arial"/>
                        </a:rPr>
                        <a:t>Grant</a:t>
                      </a:r>
                      <a:r>
                        <a:rPr sz="850" b="1" spc="140" dirty="0">
                          <a:latin typeface="Arial"/>
                          <a:cs typeface="Arial"/>
                        </a:rPr>
                        <a:t> </a:t>
                      </a:r>
                      <a:r>
                        <a:rPr sz="850" b="1" dirty="0">
                          <a:latin typeface="Arial"/>
                          <a:cs typeface="Arial"/>
                        </a:rPr>
                        <a:t>(DG)</a:t>
                      </a:r>
                      <a:r>
                        <a:rPr sz="850" b="1" spc="355" dirty="0">
                          <a:latin typeface="Arial"/>
                          <a:cs typeface="Arial"/>
                        </a:rPr>
                        <a:t> </a:t>
                      </a:r>
                      <a:r>
                        <a:rPr sz="850" b="1" dirty="0">
                          <a:latin typeface="Arial"/>
                          <a:cs typeface="Arial"/>
                        </a:rPr>
                        <a:t>and</a:t>
                      </a:r>
                      <a:r>
                        <a:rPr sz="850" b="1" spc="130" dirty="0">
                          <a:latin typeface="Arial"/>
                          <a:cs typeface="Arial"/>
                        </a:rPr>
                        <a:t> </a:t>
                      </a:r>
                      <a:r>
                        <a:rPr sz="850" b="1" dirty="0">
                          <a:latin typeface="Arial"/>
                          <a:cs typeface="Arial"/>
                        </a:rPr>
                        <a:t>Research</a:t>
                      </a:r>
                      <a:r>
                        <a:rPr sz="850" b="1" spc="20" dirty="0">
                          <a:latin typeface="Arial"/>
                          <a:cs typeface="Arial"/>
                        </a:rPr>
                        <a:t> </a:t>
                      </a:r>
                      <a:r>
                        <a:rPr sz="850" b="1" dirty="0">
                          <a:latin typeface="Arial"/>
                          <a:cs typeface="Arial"/>
                        </a:rPr>
                        <a:t>Tools</a:t>
                      </a:r>
                      <a:r>
                        <a:rPr sz="850" b="1" spc="80" dirty="0">
                          <a:latin typeface="Arial"/>
                          <a:cs typeface="Arial"/>
                        </a:rPr>
                        <a:t> </a:t>
                      </a:r>
                      <a:r>
                        <a:rPr sz="850" b="1" dirty="0">
                          <a:latin typeface="Arial"/>
                          <a:cs typeface="Arial"/>
                        </a:rPr>
                        <a:t>and</a:t>
                      </a:r>
                      <a:r>
                        <a:rPr sz="850" b="1" spc="130" dirty="0">
                          <a:latin typeface="Arial"/>
                          <a:cs typeface="Arial"/>
                        </a:rPr>
                        <a:t> </a:t>
                      </a:r>
                      <a:r>
                        <a:rPr sz="850" b="1" dirty="0">
                          <a:latin typeface="Arial"/>
                          <a:cs typeface="Arial"/>
                        </a:rPr>
                        <a:t>Instruments</a:t>
                      </a:r>
                      <a:r>
                        <a:rPr sz="850" b="1" spc="85" dirty="0">
                          <a:latin typeface="Arial"/>
                          <a:cs typeface="Arial"/>
                        </a:rPr>
                        <a:t> </a:t>
                      </a:r>
                      <a:r>
                        <a:rPr sz="850" b="1" dirty="0">
                          <a:latin typeface="Arial"/>
                          <a:cs typeface="Arial"/>
                        </a:rPr>
                        <a:t>Grant</a:t>
                      </a:r>
                      <a:r>
                        <a:rPr sz="850" b="1" spc="25" dirty="0">
                          <a:latin typeface="Arial"/>
                          <a:cs typeface="Arial"/>
                        </a:rPr>
                        <a:t> </a:t>
                      </a:r>
                      <a:r>
                        <a:rPr sz="850" b="1" spc="-10" dirty="0">
                          <a:latin typeface="Arial"/>
                          <a:cs typeface="Arial"/>
                        </a:rPr>
                        <a:t>(RTI) </a:t>
                      </a:r>
                      <a:r>
                        <a:rPr lang="en-US" sz="850" b="1" spc="-10" dirty="0">
                          <a:latin typeface="Arial"/>
                          <a:cs typeface="Arial"/>
                        </a:rPr>
                        <a:t>October / </a:t>
                      </a:r>
                      <a:r>
                        <a:rPr sz="850" b="1" dirty="0">
                          <a:latin typeface="Arial"/>
                          <a:cs typeface="Arial"/>
                        </a:rPr>
                        <a:t>November</a:t>
                      </a:r>
                      <a:r>
                        <a:rPr sz="850" b="1" spc="135" dirty="0">
                          <a:latin typeface="Arial"/>
                          <a:cs typeface="Arial"/>
                        </a:rPr>
                        <a:t> </a:t>
                      </a:r>
                      <a:r>
                        <a:rPr sz="850" b="1" dirty="0">
                          <a:latin typeface="Arial"/>
                          <a:cs typeface="Arial"/>
                        </a:rPr>
                        <a:t>202</a:t>
                      </a:r>
                      <a:r>
                        <a:rPr lang="en-US" sz="850" b="1" dirty="0">
                          <a:latin typeface="Arial"/>
                          <a:cs typeface="Arial"/>
                        </a:rPr>
                        <a:t>3</a:t>
                      </a:r>
                      <a:r>
                        <a:rPr sz="850" b="1" spc="160" dirty="0">
                          <a:latin typeface="Arial"/>
                          <a:cs typeface="Arial"/>
                        </a:rPr>
                        <a:t> </a:t>
                      </a:r>
                      <a:r>
                        <a:rPr sz="850" b="1" spc="-10" dirty="0">
                          <a:latin typeface="Arial"/>
                          <a:cs typeface="Arial"/>
                        </a:rPr>
                        <a:t>Competitions</a:t>
                      </a:r>
                      <a:endParaRPr sz="850" dirty="0">
                        <a:latin typeface="Arial"/>
                        <a:cs typeface="Arial"/>
                      </a:endParaRPr>
                    </a:p>
                  </a:txBody>
                  <a:tcPr marL="0" marR="0" marT="0" marB="0">
                    <a:lnL w="12700">
                      <a:solidFill>
                        <a:srgbClr val="797979"/>
                      </a:solidFill>
                      <a:prstDash val="solid"/>
                    </a:lnL>
                    <a:lnR w="6350">
                      <a:solidFill>
                        <a:srgbClr val="797979"/>
                      </a:solidFill>
                      <a:prstDash val="solid"/>
                    </a:lnR>
                    <a:lnT w="12700">
                      <a:solidFill>
                        <a:srgbClr val="797979"/>
                      </a:solidFill>
                      <a:prstDash val="solid"/>
                    </a:lnT>
                    <a:lnB w="38100">
                      <a:solidFill>
                        <a:srgbClr val="797979"/>
                      </a:solidFill>
                      <a:prstDash val="solid"/>
                    </a:lnB>
                    <a:solidFill>
                      <a:srgbClr val="BADFE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4629">
                <a:tc gridSpan="4">
                  <a:txBody>
                    <a:bodyPr/>
                    <a:lstStyle/>
                    <a:p>
                      <a:pPr marL="5715" algn="ctr">
                        <a:lnSpc>
                          <a:spcPct val="100000"/>
                        </a:lnSpc>
                        <a:spcBef>
                          <a:spcPts val="114"/>
                        </a:spcBef>
                      </a:pPr>
                      <a:r>
                        <a:rPr sz="850" b="1" dirty="0">
                          <a:latin typeface="Arial"/>
                          <a:cs typeface="Arial"/>
                        </a:rPr>
                        <a:t>Internal</a:t>
                      </a:r>
                      <a:r>
                        <a:rPr sz="850" b="1" spc="50" dirty="0">
                          <a:latin typeface="Arial"/>
                          <a:cs typeface="Arial"/>
                        </a:rPr>
                        <a:t> </a:t>
                      </a:r>
                      <a:r>
                        <a:rPr sz="850" b="1" dirty="0">
                          <a:latin typeface="Arial"/>
                          <a:cs typeface="Arial"/>
                        </a:rPr>
                        <a:t>Review</a:t>
                      </a:r>
                      <a:r>
                        <a:rPr sz="850" b="1" spc="290" dirty="0">
                          <a:latin typeface="Arial"/>
                          <a:cs typeface="Arial"/>
                        </a:rPr>
                        <a:t> </a:t>
                      </a:r>
                      <a:r>
                        <a:rPr sz="850" b="1" dirty="0">
                          <a:latin typeface="Arial"/>
                          <a:cs typeface="Arial"/>
                        </a:rPr>
                        <a:t>and</a:t>
                      </a:r>
                      <a:r>
                        <a:rPr sz="850" b="1" spc="254" dirty="0">
                          <a:latin typeface="Arial"/>
                          <a:cs typeface="Arial"/>
                        </a:rPr>
                        <a:t> </a:t>
                      </a:r>
                      <a:r>
                        <a:rPr sz="850" b="1" dirty="0">
                          <a:latin typeface="Arial"/>
                          <a:cs typeface="Arial"/>
                        </a:rPr>
                        <a:t>Submission</a:t>
                      </a:r>
                      <a:r>
                        <a:rPr sz="850" b="1" spc="100" dirty="0">
                          <a:latin typeface="Arial"/>
                          <a:cs typeface="Arial"/>
                        </a:rPr>
                        <a:t> </a:t>
                      </a:r>
                      <a:r>
                        <a:rPr sz="850" b="1" spc="-10" dirty="0">
                          <a:latin typeface="Arial"/>
                          <a:cs typeface="Arial"/>
                        </a:rPr>
                        <a:t>Timelines</a:t>
                      </a:r>
                      <a:endParaRPr sz="850">
                        <a:latin typeface="Arial"/>
                        <a:cs typeface="Arial"/>
                      </a:endParaRPr>
                    </a:p>
                  </a:txBody>
                  <a:tcPr marL="0" marR="0" marT="14604" marB="0">
                    <a:lnL w="12700">
                      <a:solidFill>
                        <a:srgbClr val="797979"/>
                      </a:solidFill>
                      <a:prstDash val="solid"/>
                    </a:lnL>
                    <a:lnR w="6350">
                      <a:solidFill>
                        <a:srgbClr val="797979"/>
                      </a:solidFill>
                      <a:prstDash val="solid"/>
                    </a:lnR>
                    <a:lnT w="38100">
                      <a:solidFill>
                        <a:srgbClr val="797979"/>
                      </a:solidFill>
                      <a:prstDash val="solid"/>
                    </a:lnT>
                    <a:lnB w="12700">
                      <a:solidFill>
                        <a:srgbClr val="797979"/>
                      </a:solidFill>
                      <a:prstDash val="solid"/>
                    </a:lnB>
                    <a:solidFill>
                      <a:srgbClr val="BADFE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54330">
                <a:tc>
                  <a:txBody>
                    <a:bodyPr/>
                    <a:lstStyle/>
                    <a:p>
                      <a:pPr algn="ctr">
                        <a:lnSpc>
                          <a:spcPct val="100000"/>
                        </a:lnSpc>
                        <a:spcBef>
                          <a:spcPts val="75"/>
                        </a:spcBef>
                      </a:pPr>
                      <a:r>
                        <a:rPr sz="1050" b="1" spc="-25" dirty="0">
                          <a:latin typeface="Arial"/>
                          <a:cs typeface="Arial"/>
                        </a:rPr>
                        <a:t>DG</a:t>
                      </a:r>
                      <a:endParaRPr sz="1050">
                        <a:latin typeface="Arial"/>
                        <a:cs typeface="Arial"/>
                      </a:endParaRPr>
                    </a:p>
                  </a:txBody>
                  <a:tcPr marL="0" marR="0" marT="952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marR="635" algn="ctr">
                        <a:lnSpc>
                          <a:spcPct val="100000"/>
                        </a:lnSpc>
                        <a:spcBef>
                          <a:spcPts val="75"/>
                        </a:spcBef>
                      </a:pPr>
                      <a:r>
                        <a:rPr sz="1050" b="1" spc="-25" dirty="0">
                          <a:latin typeface="Arial"/>
                          <a:cs typeface="Arial"/>
                        </a:rPr>
                        <a:t>RTI</a:t>
                      </a:r>
                      <a:endParaRPr sz="1050">
                        <a:latin typeface="Arial"/>
                        <a:cs typeface="Arial"/>
                      </a:endParaRPr>
                    </a:p>
                  </a:txBody>
                  <a:tcPr marL="0" marR="0" marT="952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gn="ctr">
                        <a:lnSpc>
                          <a:spcPct val="100000"/>
                        </a:lnSpc>
                        <a:spcBef>
                          <a:spcPts val="114"/>
                        </a:spcBef>
                      </a:pPr>
                      <a:r>
                        <a:rPr sz="850" b="1" spc="-35" dirty="0">
                          <a:latin typeface="Arial"/>
                          <a:cs typeface="Arial"/>
                        </a:rPr>
                        <a:t>REQUIREM</a:t>
                      </a:r>
                      <a:r>
                        <a:rPr sz="850" b="1" spc="-40" dirty="0">
                          <a:latin typeface="Arial"/>
                          <a:cs typeface="Arial"/>
                        </a:rPr>
                        <a:t> </a:t>
                      </a:r>
                      <a:r>
                        <a:rPr sz="850" b="1" spc="-25" dirty="0">
                          <a:latin typeface="Arial"/>
                          <a:cs typeface="Arial"/>
                        </a:rPr>
                        <a:t>ENT</a:t>
                      </a:r>
                      <a:endParaRPr sz="850">
                        <a:latin typeface="Arial"/>
                        <a:cs typeface="Arial"/>
                      </a:endParaRPr>
                    </a:p>
                  </a:txBody>
                  <a:tcPr marL="0" marR="0" marT="14604"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marL="34925">
                        <a:lnSpc>
                          <a:spcPct val="100000"/>
                        </a:lnSpc>
                        <a:spcBef>
                          <a:spcPts val="114"/>
                        </a:spcBef>
                      </a:pPr>
                      <a:r>
                        <a:rPr sz="850" b="1" spc="-10" dirty="0">
                          <a:latin typeface="Arial"/>
                          <a:cs typeface="Arial"/>
                        </a:rPr>
                        <a:t>DEADLINE</a:t>
                      </a:r>
                      <a:endParaRPr sz="850">
                        <a:latin typeface="Arial"/>
                        <a:cs typeface="Arial"/>
                      </a:endParaRPr>
                    </a:p>
                  </a:txBody>
                  <a:tcPr marL="0" marR="0" marT="14604"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2"/>
                  </a:ext>
                </a:extLst>
              </a:tr>
              <a:tr h="657860">
                <a:tc>
                  <a:txBody>
                    <a:bodyPr/>
                    <a:lstStyle/>
                    <a:p>
                      <a:pPr>
                        <a:lnSpc>
                          <a:spcPct val="100000"/>
                        </a:lnSpc>
                        <a:spcBef>
                          <a:spcPts val="30"/>
                        </a:spcBef>
                      </a:pPr>
                      <a:endParaRPr sz="1300">
                        <a:latin typeface="Times New Roman"/>
                        <a:cs typeface="Times New Roman"/>
                      </a:endParaRPr>
                    </a:p>
                    <a:p>
                      <a:pPr algn="ctr">
                        <a:lnSpc>
                          <a:spcPct val="100000"/>
                        </a:lnSpc>
                      </a:pPr>
                      <a:r>
                        <a:rPr sz="1050" b="1" dirty="0">
                          <a:latin typeface="Arial"/>
                          <a:cs typeface="Arial"/>
                        </a:rPr>
                        <a:t>X</a:t>
                      </a:r>
                      <a:endParaRPr sz="1050">
                        <a:latin typeface="Arial"/>
                        <a:cs typeface="Arial"/>
                      </a:endParaRPr>
                    </a:p>
                  </a:txBody>
                  <a:tcPr marL="0" marR="0" marT="381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a:lnSpc>
                          <a:spcPct val="100000"/>
                        </a:lnSpc>
                        <a:spcBef>
                          <a:spcPts val="30"/>
                        </a:spcBef>
                      </a:pPr>
                      <a:endParaRPr sz="1300">
                        <a:latin typeface="Times New Roman"/>
                        <a:cs typeface="Times New Roman"/>
                      </a:endParaRPr>
                    </a:p>
                    <a:p>
                      <a:pPr algn="ctr">
                        <a:lnSpc>
                          <a:spcPct val="100000"/>
                        </a:lnSpc>
                      </a:pPr>
                      <a:r>
                        <a:rPr sz="1050" b="1" dirty="0">
                          <a:latin typeface="Arial"/>
                          <a:cs typeface="Arial"/>
                        </a:rPr>
                        <a:t>X</a:t>
                      </a:r>
                      <a:endParaRPr sz="1050">
                        <a:latin typeface="Arial"/>
                        <a:cs typeface="Arial"/>
                      </a:endParaRPr>
                    </a:p>
                  </a:txBody>
                  <a:tcPr marL="0" marR="0" marT="381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tc>
                  <a:txBody>
                    <a:bodyPr/>
                    <a:lstStyle/>
                    <a:p>
                      <a:pPr>
                        <a:lnSpc>
                          <a:spcPct val="100000"/>
                        </a:lnSpc>
                        <a:spcBef>
                          <a:spcPts val="5"/>
                        </a:spcBef>
                      </a:pPr>
                      <a:endParaRPr sz="750" dirty="0">
                        <a:latin typeface="Times New Roman"/>
                        <a:cs typeface="Times New Roman"/>
                      </a:endParaRPr>
                    </a:p>
                    <a:p>
                      <a:pPr marL="31750" marR="31750">
                        <a:lnSpc>
                          <a:spcPct val="114500"/>
                        </a:lnSpc>
                      </a:pPr>
                      <a:r>
                        <a:rPr sz="700" dirty="0">
                          <a:latin typeface="Arial"/>
                          <a:cs typeface="Arial"/>
                        </a:rPr>
                        <a:t>Applicants</a:t>
                      </a:r>
                      <a:r>
                        <a:rPr sz="700" spc="35" dirty="0">
                          <a:latin typeface="Arial"/>
                          <a:cs typeface="Arial"/>
                        </a:rPr>
                        <a:t> </a:t>
                      </a:r>
                      <a:r>
                        <a:rPr sz="700" dirty="0">
                          <a:latin typeface="Arial"/>
                          <a:cs typeface="Arial"/>
                        </a:rPr>
                        <a:t>initiate</a:t>
                      </a:r>
                      <a:r>
                        <a:rPr sz="700" spc="-5" dirty="0">
                          <a:latin typeface="Arial"/>
                          <a:cs typeface="Arial"/>
                        </a:rPr>
                        <a:t> </a:t>
                      </a:r>
                      <a:r>
                        <a:rPr sz="700" spc="-10" dirty="0">
                          <a:latin typeface="Arial"/>
                          <a:cs typeface="Arial"/>
                        </a:rPr>
                        <a:t>their </a:t>
                      </a:r>
                      <a:r>
                        <a:rPr sz="700" dirty="0">
                          <a:latin typeface="Arial"/>
                          <a:cs typeface="Arial"/>
                        </a:rPr>
                        <a:t>intention</a:t>
                      </a:r>
                      <a:r>
                        <a:rPr sz="700" spc="-10" dirty="0">
                          <a:latin typeface="Arial"/>
                          <a:cs typeface="Arial"/>
                        </a:rPr>
                        <a:t> </a:t>
                      </a:r>
                      <a:r>
                        <a:rPr sz="700" dirty="0">
                          <a:latin typeface="Arial"/>
                          <a:cs typeface="Arial"/>
                        </a:rPr>
                        <a:t>to</a:t>
                      </a:r>
                      <a:r>
                        <a:rPr sz="700" spc="-5" dirty="0">
                          <a:latin typeface="Arial"/>
                          <a:cs typeface="Arial"/>
                        </a:rPr>
                        <a:t> </a:t>
                      </a:r>
                      <a:r>
                        <a:rPr sz="700" spc="-10" dirty="0">
                          <a:latin typeface="Arial"/>
                          <a:cs typeface="Arial"/>
                        </a:rPr>
                        <a:t>apply</a:t>
                      </a:r>
                      <a:r>
                        <a:rPr sz="700" spc="35" dirty="0">
                          <a:latin typeface="Arial"/>
                          <a:cs typeface="Arial"/>
                        </a:rPr>
                        <a:t> </a:t>
                      </a:r>
                      <a:r>
                        <a:rPr sz="700" dirty="0">
                          <a:latin typeface="Arial"/>
                          <a:cs typeface="Arial"/>
                        </a:rPr>
                        <a:t>and/or</a:t>
                      </a:r>
                      <a:r>
                        <a:rPr sz="700" spc="-5" dirty="0">
                          <a:latin typeface="Arial"/>
                          <a:cs typeface="Arial"/>
                        </a:rPr>
                        <a:t> </a:t>
                      </a:r>
                      <a:r>
                        <a:rPr sz="700" dirty="0">
                          <a:latin typeface="Arial"/>
                          <a:cs typeface="Arial"/>
                        </a:rPr>
                        <a:t>request</a:t>
                      </a:r>
                      <a:r>
                        <a:rPr sz="700" spc="40" dirty="0">
                          <a:latin typeface="Arial"/>
                          <a:cs typeface="Arial"/>
                        </a:rPr>
                        <a:t> </a:t>
                      </a:r>
                      <a:r>
                        <a:rPr sz="700" dirty="0">
                          <a:latin typeface="Arial"/>
                          <a:cs typeface="Arial"/>
                        </a:rPr>
                        <a:t>for</a:t>
                      </a:r>
                      <a:r>
                        <a:rPr sz="700" spc="-10" dirty="0">
                          <a:latin typeface="Arial"/>
                          <a:cs typeface="Arial"/>
                        </a:rPr>
                        <a:t> </a:t>
                      </a:r>
                      <a:r>
                        <a:rPr sz="700" dirty="0">
                          <a:latin typeface="Arial"/>
                          <a:cs typeface="Arial"/>
                        </a:rPr>
                        <a:t>internal</a:t>
                      </a:r>
                      <a:r>
                        <a:rPr sz="700" spc="-10" dirty="0">
                          <a:latin typeface="Arial"/>
                          <a:cs typeface="Arial"/>
                        </a:rPr>
                        <a:t> review</a:t>
                      </a:r>
                      <a:r>
                        <a:rPr sz="700" spc="500" dirty="0">
                          <a:latin typeface="Arial"/>
                          <a:cs typeface="Arial"/>
                        </a:rPr>
                        <a:t> </a:t>
                      </a:r>
                      <a:r>
                        <a:rPr sz="700" dirty="0">
                          <a:latin typeface="Arial"/>
                          <a:cs typeface="Arial"/>
                        </a:rPr>
                        <a:t>by</a:t>
                      </a:r>
                      <a:r>
                        <a:rPr sz="700" spc="145" dirty="0">
                          <a:latin typeface="Arial"/>
                          <a:cs typeface="Arial"/>
                        </a:rPr>
                        <a:t> </a:t>
                      </a:r>
                      <a:r>
                        <a:rPr sz="700" dirty="0">
                          <a:latin typeface="Arial"/>
                          <a:cs typeface="Arial"/>
                        </a:rPr>
                        <a:t>submitting </a:t>
                      </a:r>
                      <a:r>
                        <a:rPr sz="700" spc="-10" dirty="0">
                          <a:latin typeface="Arial"/>
                          <a:cs typeface="Arial"/>
                        </a:rPr>
                        <a:t>the</a:t>
                      </a:r>
                      <a:r>
                        <a:rPr sz="700" spc="5" dirty="0">
                          <a:latin typeface="Arial"/>
                          <a:cs typeface="Arial"/>
                        </a:rPr>
                        <a:t> </a:t>
                      </a:r>
                      <a:r>
                        <a:rPr sz="700" spc="-10" dirty="0">
                          <a:latin typeface="Arial"/>
                          <a:cs typeface="Arial"/>
                        </a:rPr>
                        <a:t>Intention</a:t>
                      </a:r>
                      <a:r>
                        <a:rPr sz="700" spc="5" dirty="0">
                          <a:latin typeface="Arial"/>
                          <a:cs typeface="Arial"/>
                        </a:rPr>
                        <a:t> </a:t>
                      </a:r>
                      <a:r>
                        <a:rPr sz="700" dirty="0">
                          <a:latin typeface="Arial"/>
                          <a:cs typeface="Arial"/>
                        </a:rPr>
                        <a:t>to </a:t>
                      </a:r>
                      <a:r>
                        <a:rPr sz="700" spc="-10" dirty="0">
                          <a:latin typeface="Arial"/>
                          <a:cs typeface="Arial"/>
                        </a:rPr>
                        <a:t>Apply/Request</a:t>
                      </a:r>
                      <a:r>
                        <a:rPr sz="700" spc="-45" dirty="0">
                          <a:latin typeface="Arial"/>
                          <a:cs typeface="Arial"/>
                        </a:rPr>
                        <a:t> </a:t>
                      </a:r>
                      <a:r>
                        <a:rPr sz="700" dirty="0">
                          <a:latin typeface="Arial"/>
                          <a:cs typeface="Arial"/>
                        </a:rPr>
                        <a:t>for</a:t>
                      </a:r>
                      <a:r>
                        <a:rPr sz="700" spc="5" dirty="0">
                          <a:latin typeface="Arial"/>
                          <a:cs typeface="Arial"/>
                        </a:rPr>
                        <a:t> </a:t>
                      </a:r>
                      <a:r>
                        <a:rPr sz="700" dirty="0">
                          <a:latin typeface="Arial"/>
                          <a:cs typeface="Arial"/>
                        </a:rPr>
                        <a:t>Internal</a:t>
                      </a:r>
                      <a:r>
                        <a:rPr sz="700" spc="5" dirty="0">
                          <a:latin typeface="Arial"/>
                          <a:cs typeface="Arial"/>
                        </a:rPr>
                        <a:t> </a:t>
                      </a:r>
                      <a:r>
                        <a:rPr sz="700" dirty="0">
                          <a:latin typeface="Arial"/>
                          <a:cs typeface="Arial"/>
                        </a:rPr>
                        <a:t>Review</a:t>
                      </a:r>
                      <a:r>
                        <a:rPr sz="700" spc="-55" dirty="0">
                          <a:latin typeface="Arial"/>
                          <a:cs typeface="Arial"/>
                        </a:rPr>
                        <a:t> </a:t>
                      </a:r>
                      <a:r>
                        <a:rPr sz="700" dirty="0">
                          <a:latin typeface="Arial"/>
                          <a:cs typeface="Arial"/>
                        </a:rPr>
                        <a:t>Form</a:t>
                      </a:r>
                      <a:r>
                        <a:rPr sz="700" spc="55" dirty="0">
                          <a:latin typeface="Arial"/>
                          <a:cs typeface="Arial"/>
                        </a:rPr>
                        <a:t> </a:t>
                      </a:r>
                      <a:r>
                        <a:rPr sz="700" spc="-25" dirty="0">
                          <a:latin typeface="Arial"/>
                          <a:cs typeface="Arial"/>
                        </a:rPr>
                        <a:t>for</a:t>
                      </a:r>
                      <a:r>
                        <a:rPr sz="700" spc="500" dirty="0">
                          <a:latin typeface="Arial"/>
                          <a:cs typeface="Arial"/>
                        </a:rPr>
                        <a:t> </a:t>
                      </a:r>
                      <a:r>
                        <a:rPr sz="700" dirty="0">
                          <a:latin typeface="Arial"/>
                          <a:cs typeface="Arial"/>
                        </a:rPr>
                        <a:t>NSERC</a:t>
                      </a:r>
                      <a:r>
                        <a:rPr sz="700" spc="70" dirty="0">
                          <a:latin typeface="Arial"/>
                          <a:cs typeface="Arial"/>
                        </a:rPr>
                        <a:t> </a:t>
                      </a:r>
                      <a:r>
                        <a:rPr sz="700" dirty="0">
                          <a:latin typeface="Arial"/>
                          <a:cs typeface="Arial"/>
                        </a:rPr>
                        <a:t>DG/RTI</a:t>
                      </a:r>
                      <a:r>
                        <a:rPr sz="700" spc="-35" dirty="0">
                          <a:latin typeface="Arial"/>
                          <a:cs typeface="Arial"/>
                        </a:rPr>
                        <a:t> </a:t>
                      </a:r>
                      <a:r>
                        <a:rPr sz="700" dirty="0">
                          <a:latin typeface="Arial"/>
                          <a:cs typeface="Arial"/>
                        </a:rPr>
                        <a:t>to</a:t>
                      </a:r>
                      <a:r>
                        <a:rPr sz="700" spc="30" dirty="0">
                          <a:latin typeface="Arial"/>
                          <a:cs typeface="Arial"/>
                        </a:rPr>
                        <a:t> </a:t>
                      </a:r>
                      <a:r>
                        <a:rPr sz="700" u="sng" dirty="0">
                          <a:solidFill>
                            <a:srgbClr val="008000"/>
                          </a:solidFill>
                          <a:uFill>
                            <a:solidFill>
                              <a:srgbClr val="008000"/>
                            </a:solidFill>
                          </a:uFill>
                          <a:latin typeface="Arial"/>
                          <a:cs typeface="Arial"/>
                          <a:hlinkClick r:id="rId5"/>
                        </a:rPr>
                        <a:t>grant.review@usask.ca</a:t>
                      </a:r>
                      <a:r>
                        <a:rPr sz="700" dirty="0">
                          <a:latin typeface="Arial"/>
                          <a:cs typeface="Arial"/>
                        </a:rPr>
                        <a:t>.</a:t>
                      </a:r>
                      <a:r>
                        <a:rPr sz="700" spc="-35" dirty="0">
                          <a:latin typeface="Arial"/>
                          <a:cs typeface="Arial"/>
                        </a:rPr>
                        <a:t> </a:t>
                      </a:r>
                      <a:r>
                        <a:rPr sz="700" dirty="0">
                          <a:latin typeface="Arial"/>
                          <a:cs typeface="Arial"/>
                        </a:rPr>
                        <a:t>Please</a:t>
                      </a:r>
                      <a:r>
                        <a:rPr sz="700" spc="-95" dirty="0">
                          <a:latin typeface="Arial"/>
                          <a:cs typeface="Arial"/>
                        </a:rPr>
                        <a:t> </a:t>
                      </a:r>
                      <a:r>
                        <a:rPr sz="700" dirty="0">
                          <a:latin typeface="Arial"/>
                          <a:cs typeface="Arial"/>
                        </a:rPr>
                        <a:t>put</a:t>
                      </a:r>
                      <a:r>
                        <a:rPr sz="700" spc="75" dirty="0">
                          <a:latin typeface="Arial"/>
                          <a:cs typeface="Arial"/>
                        </a:rPr>
                        <a:t> </a:t>
                      </a:r>
                      <a:r>
                        <a:rPr sz="700" dirty="0">
                          <a:latin typeface="Arial"/>
                          <a:cs typeface="Arial"/>
                        </a:rPr>
                        <a:t>‘Lastname</a:t>
                      </a:r>
                      <a:r>
                        <a:rPr sz="700" spc="25" dirty="0">
                          <a:latin typeface="Arial"/>
                          <a:cs typeface="Arial"/>
                        </a:rPr>
                        <a:t> </a:t>
                      </a:r>
                      <a:r>
                        <a:rPr sz="700" spc="-20" dirty="0">
                          <a:latin typeface="Arial"/>
                          <a:cs typeface="Arial"/>
                        </a:rPr>
                        <a:t>NSERC</a:t>
                      </a:r>
                      <a:r>
                        <a:rPr sz="700" spc="500" dirty="0">
                          <a:latin typeface="Arial"/>
                          <a:cs typeface="Arial"/>
                        </a:rPr>
                        <a:t> </a:t>
                      </a:r>
                      <a:r>
                        <a:rPr sz="700" dirty="0">
                          <a:latin typeface="Arial"/>
                          <a:cs typeface="Arial"/>
                        </a:rPr>
                        <a:t>DG/RTI’</a:t>
                      </a:r>
                      <a:r>
                        <a:rPr sz="700" spc="15" dirty="0">
                          <a:latin typeface="Arial"/>
                          <a:cs typeface="Arial"/>
                        </a:rPr>
                        <a:t> </a:t>
                      </a:r>
                      <a:r>
                        <a:rPr sz="700" dirty="0">
                          <a:latin typeface="Arial"/>
                          <a:cs typeface="Arial"/>
                        </a:rPr>
                        <a:t>in</a:t>
                      </a:r>
                      <a:r>
                        <a:rPr sz="700" spc="20" dirty="0">
                          <a:latin typeface="Arial"/>
                          <a:cs typeface="Arial"/>
                        </a:rPr>
                        <a:t> </a:t>
                      </a:r>
                      <a:r>
                        <a:rPr sz="700" dirty="0">
                          <a:latin typeface="Arial"/>
                          <a:cs typeface="Arial"/>
                        </a:rPr>
                        <a:t>the</a:t>
                      </a:r>
                      <a:r>
                        <a:rPr sz="700" spc="10" dirty="0">
                          <a:latin typeface="Arial"/>
                          <a:cs typeface="Arial"/>
                        </a:rPr>
                        <a:t> </a:t>
                      </a:r>
                      <a:r>
                        <a:rPr sz="700" dirty="0">
                          <a:latin typeface="Arial"/>
                          <a:cs typeface="Arial"/>
                        </a:rPr>
                        <a:t>subject</a:t>
                      </a:r>
                      <a:r>
                        <a:rPr sz="700" spc="65" dirty="0">
                          <a:latin typeface="Arial"/>
                          <a:cs typeface="Arial"/>
                        </a:rPr>
                        <a:t> </a:t>
                      </a:r>
                      <a:r>
                        <a:rPr sz="700" spc="-10" dirty="0">
                          <a:latin typeface="Arial"/>
                          <a:cs typeface="Arial"/>
                        </a:rPr>
                        <a:t>heading.</a:t>
                      </a:r>
                      <a:endParaRPr sz="700" dirty="0">
                        <a:latin typeface="Arial"/>
                        <a:cs typeface="Arial"/>
                      </a:endParaRPr>
                    </a:p>
                  </a:txBody>
                  <a:tcPr marL="0" marR="0" marT="63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tc>
                  <a:txBody>
                    <a:bodyPr/>
                    <a:lstStyle/>
                    <a:p>
                      <a:pPr>
                        <a:lnSpc>
                          <a:spcPct val="100000"/>
                        </a:lnSpc>
                        <a:spcBef>
                          <a:spcPts val="40"/>
                        </a:spcBef>
                      </a:pPr>
                      <a:endParaRPr sz="1000" dirty="0">
                        <a:latin typeface="Times New Roman"/>
                        <a:cs typeface="Times New Roman"/>
                      </a:endParaRPr>
                    </a:p>
                    <a:p>
                      <a:pPr marL="34925">
                        <a:lnSpc>
                          <a:spcPct val="100000"/>
                        </a:lnSpc>
                      </a:pPr>
                      <a:r>
                        <a:rPr sz="1000" b="1" spc="-10" dirty="0">
                          <a:latin typeface="Arial"/>
                          <a:cs typeface="Arial"/>
                        </a:rPr>
                        <a:t>Anytime</a:t>
                      </a:r>
                      <a:r>
                        <a:rPr sz="1000" b="1" spc="55" dirty="0">
                          <a:latin typeface="Arial"/>
                          <a:cs typeface="Arial"/>
                        </a:rPr>
                        <a:t> </a:t>
                      </a:r>
                      <a:r>
                        <a:rPr sz="1000" b="1" dirty="0">
                          <a:latin typeface="Arial"/>
                          <a:cs typeface="Arial"/>
                        </a:rPr>
                        <a:t>before</a:t>
                      </a:r>
                      <a:r>
                        <a:rPr sz="1000" b="1" spc="55" dirty="0">
                          <a:latin typeface="Arial"/>
                          <a:cs typeface="Arial"/>
                        </a:rPr>
                        <a:t> </a:t>
                      </a:r>
                      <a:r>
                        <a:rPr sz="1000" b="1" dirty="0">
                          <a:latin typeface="Arial"/>
                          <a:cs typeface="Arial"/>
                        </a:rPr>
                        <a:t>July</a:t>
                      </a:r>
                      <a:r>
                        <a:rPr sz="1000" b="1" spc="-20" dirty="0">
                          <a:latin typeface="Arial"/>
                          <a:cs typeface="Arial"/>
                        </a:rPr>
                        <a:t> </a:t>
                      </a:r>
                      <a:r>
                        <a:rPr sz="1000" b="1" dirty="0">
                          <a:latin typeface="Arial"/>
                          <a:cs typeface="Arial"/>
                        </a:rPr>
                        <a:t>26,</a:t>
                      </a:r>
                      <a:r>
                        <a:rPr sz="1000" b="1" spc="-40" dirty="0">
                          <a:latin typeface="Arial"/>
                          <a:cs typeface="Arial"/>
                        </a:rPr>
                        <a:t> </a:t>
                      </a:r>
                      <a:r>
                        <a:rPr sz="1000" b="1" spc="-20" dirty="0">
                          <a:latin typeface="Arial"/>
                          <a:cs typeface="Arial"/>
                        </a:rPr>
                        <a:t>202</a:t>
                      </a:r>
                      <a:r>
                        <a:rPr lang="en-US" sz="1000" b="1" spc="-20" dirty="0">
                          <a:latin typeface="Arial"/>
                          <a:cs typeface="Arial"/>
                        </a:rPr>
                        <a:t>3</a:t>
                      </a:r>
                      <a:endParaRPr sz="1000" dirty="0">
                        <a:latin typeface="Arial"/>
                        <a:cs typeface="Arial"/>
                      </a:endParaRPr>
                    </a:p>
                  </a:txBody>
                  <a:tcPr marL="0" marR="0" marT="5080"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E7F3F4"/>
                    </a:solidFill>
                  </a:tcPr>
                </a:tc>
                <a:extLst>
                  <a:ext uri="{0D108BD9-81ED-4DB2-BD59-A6C34878D82A}">
                    <a16:rowId xmlns:a16="http://schemas.microsoft.com/office/drawing/2014/main" val="10003"/>
                  </a:ext>
                </a:extLst>
              </a:tr>
              <a:tr h="565150">
                <a:tc>
                  <a:txBody>
                    <a:bodyPr/>
                    <a:lstStyle/>
                    <a:p>
                      <a:pPr>
                        <a:lnSpc>
                          <a:spcPct val="100000"/>
                        </a:lnSpc>
                        <a:spcBef>
                          <a:spcPts val="35"/>
                        </a:spcBef>
                      </a:pPr>
                      <a:endParaRPr sz="1300">
                        <a:latin typeface="Times New Roman"/>
                        <a:cs typeface="Times New Roman"/>
                      </a:endParaRPr>
                    </a:p>
                    <a:p>
                      <a:pPr algn="ctr">
                        <a:lnSpc>
                          <a:spcPct val="100000"/>
                        </a:lnSpc>
                      </a:pPr>
                      <a:r>
                        <a:rPr sz="1050" b="1" dirty="0">
                          <a:latin typeface="Arial"/>
                          <a:cs typeface="Arial"/>
                        </a:rPr>
                        <a:t>X</a:t>
                      </a:r>
                      <a:endParaRPr sz="1050">
                        <a:latin typeface="Arial"/>
                        <a:cs typeface="Arial"/>
                      </a:endParaRPr>
                    </a:p>
                  </a:txBody>
                  <a:tcPr marL="0" marR="0" marT="444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a:lnSpc>
                          <a:spcPct val="100000"/>
                        </a:lnSpc>
                      </a:pPr>
                      <a:endParaRPr sz="800">
                        <a:latin typeface="Times New Roman"/>
                        <a:cs typeface="Times New Roman"/>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spcBef>
                          <a:spcPts val="15"/>
                        </a:spcBef>
                      </a:pPr>
                      <a:endParaRPr sz="750">
                        <a:latin typeface="Times New Roman"/>
                        <a:cs typeface="Times New Roman"/>
                      </a:endParaRPr>
                    </a:p>
                    <a:p>
                      <a:pPr marL="31750" marR="26670">
                        <a:lnSpc>
                          <a:spcPct val="114500"/>
                        </a:lnSpc>
                      </a:pPr>
                      <a:r>
                        <a:rPr sz="700" dirty="0">
                          <a:latin typeface="Arial"/>
                          <a:cs typeface="Arial"/>
                        </a:rPr>
                        <a:t>NSERC</a:t>
                      </a:r>
                      <a:r>
                        <a:rPr sz="700" spc="60" dirty="0">
                          <a:latin typeface="Arial"/>
                          <a:cs typeface="Arial"/>
                        </a:rPr>
                        <a:t> </a:t>
                      </a:r>
                      <a:r>
                        <a:rPr sz="700" spc="-10" dirty="0">
                          <a:latin typeface="Arial"/>
                          <a:cs typeface="Arial"/>
                        </a:rPr>
                        <a:t>Deadline</a:t>
                      </a:r>
                      <a:r>
                        <a:rPr sz="700" spc="10" dirty="0">
                          <a:latin typeface="Arial"/>
                          <a:cs typeface="Arial"/>
                        </a:rPr>
                        <a:t> </a:t>
                      </a:r>
                      <a:r>
                        <a:rPr sz="700" dirty="0">
                          <a:latin typeface="Arial"/>
                          <a:cs typeface="Arial"/>
                        </a:rPr>
                        <a:t>for</a:t>
                      </a:r>
                      <a:r>
                        <a:rPr sz="700" spc="10" dirty="0">
                          <a:latin typeface="Arial"/>
                          <a:cs typeface="Arial"/>
                        </a:rPr>
                        <a:t> </a:t>
                      </a:r>
                      <a:r>
                        <a:rPr sz="700" spc="-10" dirty="0">
                          <a:latin typeface="Arial"/>
                          <a:cs typeface="Arial"/>
                        </a:rPr>
                        <a:t>Submission</a:t>
                      </a:r>
                      <a:r>
                        <a:rPr sz="700" spc="5" dirty="0">
                          <a:latin typeface="Arial"/>
                          <a:cs typeface="Arial"/>
                        </a:rPr>
                        <a:t> </a:t>
                      </a:r>
                      <a:r>
                        <a:rPr sz="700" dirty="0">
                          <a:latin typeface="Arial"/>
                          <a:cs typeface="Arial"/>
                        </a:rPr>
                        <a:t>of</a:t>
                      </a:r>
                      <a:r>
                        <a:rPr sz="700" spc="55" dirty="0">
                          <a:latin typeface="Arial"/>
                          <a:cs typeface="Arial"/>
                        </a:rPr>
                        <a:t> </a:t>
                      </a:r>
                      <a:r>
                        <a:rPr sz="700" dirty="0">
                          <a:latin typeface="Arial"/>
                          <a:cs typeface="Arial"/>
                        </a:rPr>
                        <a:t>DG</a:t>
                      </a:r>
                      <a:r>
                        <a:rPr sz="700" spc="10" dirty="0">
                          <a:latin typeface="Arial"/>
                          <a:cs typeface="Arial"/>
                        </a:rPr>
                        <a:t> </a:t>
                      </a:r>
                      <a:r>
                        <a:rPr sz="700" spc="-10" dirty="0">
                          <a:latin typeface="Arial"/>
                          <a:cs typeface="Arial"/>
                        </a:rPr>
                        <a:t>Notification</a:t>
                      </a:r>
                      <a:r>
                        <a:rPr sz="700" spc="-100" dirty="0">
                          <a:latin typeface="Arial"/>
                          <a:cs typeface="Arial"/>
                        </a:rPr>
                        <a:t> </a:t>
                      </a:r>
                      <a:r>
                        <a:rPr sz="700" dirty="0">
                          <a:latin typeface="Arial"/>
                          <a:cs typeface="Arial"/>
                        </a:rPr>
                        <a:t>of</a:t>
                      </a:r>
                      <a:r>
                        <a:rPr sz="700" spc="55" dirty="0">
                          <a:latin typeface="Arial"/>
                          <a:cs typeface="Arial"/>
                        </a:rPr>
                        <a:t> </a:t>
                      </a:r>
                      <a:r>
                        <a:rPr sz="700" dirty="0">
                          <a:latin typeface="Arial"/>
                          <a:cs typeface="Arial"/>
                        </a:rPr>
                        <a:t>Intent</a:t>
                      </a:r>
                      <a:r>
                        <a:rPr sz="700" spc="55" dirty="0">
                          <a:latin typeface="Arial"/>
                          <a:cs typeface="Arial"/>
                        </a:rPr>
                        <a:t> </a:t>
                      </a:r>
                      <a:r>
                        <a:rPr sz="700" dirty="0">
                          <a:latin typeface="Arial"/>
                          <a:cs typeface="Arial"/>
                        </a:rPr>
                        <a:t>(NOI)</a:t>
                      </a:r>
                      <a:r>
                        <a:rPr sz="700" spc="10" dirty="0">
                          <a:latin typeface="Arial"/>
                          <a:cs typeface="Arial"/>
                        </a:rPr>
                        <a:t> </a:t>
                      </a:r>
                      <a:r>
                        <a:rPr sz="700" dirty="0">
                          <a:latin typeface="Arial"/>
                          <a:cs typeface="Arial"/>
                        </a:rPr>
                        <a:t>to</a:t>
                      </a:r>
                      <a:r>
                        <a:rPr sz="700" spc="10" dirty="0">
                          <a:latin typeface="Arial"/>
                          <a:cs typeface="Arial"/>
                        </a:rPr>
                        <a:t> </a:t>
                      </a:r>
                      <a:r>
                        <a:rPr sz="700" spc="-20" dirty="0">
                          <a:latin typeface="Arial"/>
                          <a:cs typeface="Arial"/>
                        </a:rPr>
                        <a:t>Apply</a:t>
                      </a:r>
                      <a:r>
                        <a:rPr sz="700" spc="500" dirty="0">
                          <a:latin typeface="Arial"/>
                          <a:cs typeface="Arial"/>
                        </a:rPr>
                        <a:t> </a:t>
                      </a:r>
                      <a:r>
                        <a:rPr sz="700" dirty="0">
                          <a:latin typeface="Arial"/>
                          <a:cs typeface="Arial"/>
                        </a:rPr>
                        <a:t>NOI</a:t>
                      </a:r>
                      <a:r>
                        <a:rPr sz="700" spc="55" dirty="0">
                          <a:latin typeface="Arial"/>
                          <a:cs typeface="Arial"/>
                        </a:rPr>
                        <a:t> </a:t>
                      </a:r>
                      <a:r>
                        <a:rPr sz="700" dirty="0">
                          <a:latin typeface="Arial"/>
                          <a:cs typeface="Arial"/>
                        </a:rPr>
                        <a:t>must</a:t>
                      </a:r>
                      <a:r>
                        <a:rPr sz="700" spc="60" dirty="0">
                          <a:latin typeface="Arial"/>
                          <a:cs typeface="Arial"/>
                        </a:rPr>
                        <a:t> </a:t>
                      </a:r>
                      <a:r>
                        <a:rPr sz="700" dirty="0">
                          <a:latin typeface="Arial"/>
                          <a:cs typeface="Arial"/>
                        </a:rPr>
                        <a:t>be</a:t>
                      </a:r>
                      <a:r>
                        <a:rPr sz="700" spc="5" dirty="0">
                          <a:latin typeface="Arial"/>
                          <a:cs typeface="Arial"/>
                        </a:rPr>
                        <a:t> </a:t>
                      </a:r>
                      <a:r>
                        <a:rPr sz="700" dirty="0">
                          <a:latin typeface="Arial"/>
                          <a:cs typeface="Arial"/>
                        </a:rPr>
                        <a:t>submitted</a:t>
                      </a:r>
                      <a:r>
                        <a:rPr sz="700" spc="10" dirty="0">
                          <a:latin typeface="Arial"/>
                          <a:cs typeface="Arial"/>
                        </a:rPr>
                        <a:t> </a:t>
                      </a:r>
                      <a:r>
                        <a:rPr sz="700" dirty="0">
                          <a:latin typeface="Arial"/>
                          <a:cs typeface="Arial"/>
                        </a:rPr>
                        <a:t>to</a:t>
                      </a:r>
                      <a:r>
                        <a:rPr sz="700" spc="15" dirty="0">
                          <a:latin typeface="Arial"/>
                          <a:cs typeface="Arial"/>
                        </a:rPr>
                        <a:t> </a:t>
                      </a:r>
                      <a:r>
                        <a:rPr sz="700" spc="-10" dirty="0">
                          <a:latin typeface="Arial"/>
                          <a:cs typeface="Arial"/>
                        </a:rPr>
                        <a:t>NSERC</a:t>
                      </a:r>
                      <a:r>
                        <a:rPr sz="700" spc="-40" dirty="0">
                          <a:latin typeface="Arial"/>
                          <a:cs typeface="Arial"/>
                        </a:rPr>
                        <a:t> </a:t>
                      </a:r>
                      <a:r>
                        <a:rPr sz="700" dirty="0">
                          <a:latin typeface="Arial"/>
                          <a:cs typeface="Arial"/>
                        </a:rPr>
                        <a:t>through</a:t>
                      </a:r>
                      <a:r>
                        <a:rPr sz="700" spc="5" dirty="0">
                          <a:latin typeface="Arial"/>
                          <a:cs typeface="Arial"/>
                        </a:rPr>
                        <a:t> </a:t>
                      </a:r>
                      <a:r>
                        <a:rPr sz="700" dirty="0">
                          <a:latin typeface="Arial"/>
                          <a:cs typeface="Arial"/>
                        </a:rPr>
                        <a:t>the</a:t>
                      </a:r>
                      <a:r>
                        <a:rPr sz="700" spc="-65" dirty="0">
                          <a:latin typeface="Arial"/>
                          <a:cs typeface="Arial"/>
                        </a:rPr>
                        <a:t> </a:t>
                      </a:r>
                      <a:r>
                        <a:rPr sz="700" u="sng" dirty="0">
                          <a:solidFill>
                            <a:srgbClr val="008000"/>
                          </a:solidFill>
                          <a:uFill>
                            <a:solidFill>
                              <a:srgbClr val="008000"/>
                            </a:solidFill>
                          </a:uFill>
                          <a:latin typeface="Arial"/>
                          <a:cs typeface="Arial"/>
                          <a:hlinkClick r:id="rId6"/>
                        </a:rPr>
                        <a:t>NSERC</a:t>
                      </a:r>
                      <a:r>
                        <a:rPr sz="700" u="sng" spc="-40" dirty="0">
                          <a:solidFill>
                            <a:srgbClr val="008000"/>
                          </a:solidFill>
                          <a:uFill>
                            <a:solidFill>
                              <a:srgbClr val="008000"/>
                            </a:solidFill>
                          </a:uFill>
                          <a:latin typeface="Arial"/>
                          <a:cs typeface="Arial"/>
                          <a:hlinkClick r:id="rId6"/>
                        </a:rPr>
                        <a:t> </a:t>
                      </a:r>
                      <a:r>
                        <a:rPr sz="700" u="sng" spc="-10" dirty="0">
                          <a:solidFill>
                            <a:srgbClr val="008000"/>
                          </a:solidFill>
                          <a:uFill>
                            <a:solidFill>
                              <a:srgbClr val="008000"/>
                            </a:solidFill>
                          </a:uFill>
                          <a:latin typeface="Arial"/>
                          <a:cs typeface="Arial"/>
                          <a:hlinkClick r:id="rId6"/>
                        </a:rPr>
                        <a:t>Research</a:t>
                      </a:r>
                      <a:r>
                        <a:rPr sz="700" u="sng" spc="15" dirty="0">
                          <a:solidFill>
                            <a:srgbClr val="008000"/>
                          </a:solidFill>
                          <a:uFill>
                            <a:solidFill>
                              <a:srgbClr val="008000"/>
                            </a:solidFill>
                          </a:uFill>
                          <a:latin typeface="Arial"/>
                          <a:cs typeface="Arial"/>
                          <a:hlinkClick r:id="rId6"/>
                        </a:rPr>
                        <a:t> </a:t>
                      </a:r>
                      <a:r>
                        <a:rPr sz="700" u="sng" spc="-10" dirty="0">
                          <a:solidFill>
                            <a:srgbClr val="008000"/>
                          </a:solidFill>
                          <a:uFill>
                            <a:solidFill>
                              <a:srgbClr val="008000"/>
                            </a:solidFill>
                          </a:uFill>
                          <a:latin typeface="Arial"/>
                          <a:cs typeface="Arial"/>
                          <a:hlinkClick r:id="rId6"/>
                        </a:rPr>
                        <a:t>Porta</a:t>
                      </a:r>
                      <a:r>
                        <a:rPr sz="700" spc="-10" dirty="0">
                          <a:solidFill>
                            <a:srgbClr val="008000"/>
                          </a:solidFill>
                          <a:latin typeface="Arial"/>
                          <a:cs typeface="Arial"/>
                          <a:hlinkClick r:id="rId6"/>
                        </a:rPr>
                        <a:t>l</a:t>
                      </a:r>
                      <a:r>
                        <a:rPr sz="700" spc="-10" dirty="0">
                          <a:latin typeface="Arial"/>
                          <a:cs typeface="Arial"/>
                        </a:rPr>
                        <a:t>.</a:t>
                      </a:r>
                      <a:endParaRPr sz="700">
                        <a:latin typeface="Arial"/>
                        <a:cs typeface="Arial"/>
                      </a:endParaRPr>
                    </a:p>
                  </a:txBody>
                  <a:tcPr marL="0" marR="0" marT="190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spcBef>
                          <a:spcPts val="45"/>
                        </a:spcBef>
                      </a:pPr>
                      <a:endParaRPr sz="1000" dirty="0">
                        <a:latin typeface="Times New Roman"/>
                        <a:cs typeface="Times New Roman"/>
                      </a:endParaRPr>
                    </a:p>
                    <a:p>
                      <a:pPr marL="34925">
                        <a:lnSpc>
                          <a:spcPct val="100000"/>
                        </a:lnSpc>
                      </a:pPr>
                      <a:r>
                        <a:rPr lang="en-US" sz="1000" b="1" dirty="0">
                          <a:latin typeface="Arial"/>
                          <a:cs typeface="Arial"/>
                        </a:rPr>
                        <a:t>Typically, August 1</a:t>
                      </a:r>
                      <a:r>
                        <a:rPr sz="1000" b="1" dirty="0">
                          <a:latin typeface="Arial"/>
                          <a:cs typeface="Arial"/>
                        </a:rPr>
                        <a:t>,</a:t>
                      </a:r>
                      <a:r>
                        <a:rPr sz="1000" b="1" spc="-30" dirty="0">
                          <a:latin typeface="Arial"/>
                          <a:cs typeface="Arial"/>
                        </a:rPr>
                        <a:t> </a:t>
                      </a:r>
                      <a:r>
                        <a:rPr sz="1000" b="1" dirty="0">
                          <a:latin typeface="Arial"/>
                          <a:cs typeface="Arial"/>
                        </a:rPr>
                        <a:t>20</a:t>
                      </a:r>
                      <a:r>
                        <a:rPr lang="en-US" sz="1000" b="1" dirty="0">
                          <a:latin typeface="Arial"/>
                          <a:cs typeface="Arial"/>
                        </a:rPr>
                        <a:t>23</a:t>
                      </a:r>
                      <a:endParaRPr sz="1000" dirty="0">
                        <a:latin typeface="Arial"/>
                        <a:cs typeface="Arial"/>
                      </a:endParaRPr>
                    </a:p>
                  </a:txBody>
                  <a:tcPr marL="0" marR="0" marT="5715"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4"/>
                  </a:ext>
                </a:extLst>
              </a:tr>
              <a:tr h="524510">
                <a:tc>
                  <a:txBody>
                    <a:bodyPr/>
                    <a:lstStyle/>
                    <a:p>
                      <a:pPr>
                        <a:lnSpc>
                          <a:spcPct val="100000"/>
                        </a:lnSpc>
                        <a:spcBef>
                          <a:spcPts val="40"/>
                        </a:spcBef>
                      </a:pPr>
                      <a:endParaRPr sz="1300">
                        <a:latin typeface="Times New Roman"/>
                        <a:cs typeface="Times New Roman"/>
                      </a:endParaRPr>
                    </a:p>
                    <a:p>
                      <a:pPr algn="ctr">
                        <a:lnSpc>
                          <a:spcPct val="100000"/>
                        </a:lnSpc>
                        <a:spcBef>
                          <a:spcPts val="5"/>
                        </a:spcBef>
                      </a:pPr>
                      <a:r>
                        <a:rPr sz="1050" b="1" dirty="0">
                          <a:latin typeface="Arial"/>
                          <a:cs typeface="Arial"/>
                        </a:rPr>
                        <a:t>X</a:t>
                      </a:r>
                      <a:endParaRPr sz="1050">
                        <a:latin typeface="Arial"/>
                        <a:cs typeface="Arial"/>
                      </a:endParaRPr>
                    </a:p>
                  </a:txBody>
                  <a:tcPr marL="0" marR="0" marT="50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a:lnSpc>
                          <a:spcPct val="100000"/>
                        </a:lnSpc>
                      </a:pPr>
                      <a:endParaRPr sz="800">
                        <a:latin typeface="Times New Roman"/>
                        <a:cs typeface="Times New Roman"/>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tc>
                  <a:txBody>
                    <a:bodyPr/>
                    <a:lstStyle/>
                    <a:p>
                      <a:pPr>
                        <a:lnSpc>
                          <a:spcPct val="100000"/>
                        </a:lnSpc>
                        <a:spcBef>
                          <a:spcPts val="25"/>
                        </a:spcBef>
                      </a:pPr>
                      <a:endParaRPr sz="850" dirty="0">
                        <a:latin typeface="Times New Roman"/>
                        <a:cs typeface="Times New Roman"/>
                      </a:endParaRPr>
                    </a:p>
                    <a:p>
                      <a:pPr marL="31750">
                        <a:lnSpc>
                          <a:spcPct val="100000"/>
                        </a:lnSpc>
                        <a:spcBef>
                          <a:spcPts val="5"/>
                        </a:spcBef>
                      </a:pPr>
                      <a:r>
                        <a:rPr sz="700" dirty="0">
                          <a:latin typeface="Arial"/>
                          <a:cs typeface="Arial"/>
                        </a:rPr>
                        <a:t>Applicants</a:t>
                      </a:r>
                      <a:r>
                        <a:rPr sz="700" spc="25" dirty="0">
                          <a:latin typeface="Arial"/>
                          <a:cs typeface="Arial"/>
                        </a:rPr>
                        <a:t> </a:t>
                      </a:r>
                      <a:r>
                        <a:rPr sz="700" dirty="0">
                          <a:latin typeface="Arial"/>
                          <a:cs typeface="Arial"/>
                        </a:rPr>
                        <a:t>participating</a:t>
                      </a:r>
                      <a:r>
                        <a:rPr sz="700" spc="-20" dirty="0">
                          <a:latin typeface="Arial"/>
                          <a:cs typeface="Arial"/>
                        </a:rPr>
                        <a:t> </a:t>
                      </a:r>
                      <a:r>
                        <a:rPr sz="700" dirty="0">
                          <a:latin typeface="Arial"/>
                          <a:cs typeface="Arial"/>
                        </a:rPr>
                        <a:t>in</a:t>
                      </a:r>
                      <a:r>
                        <a:rPr sz="700" spc="-20" dirty="0">
                          <a:latin typeface="Arial"/>
                          <a:cs typeface="Arial"/>
                        </a:rPr>
                        <a:t> </a:t>
                      </a:r>
                      <a:r>
                        <a:rPr sz="700" dirty="0">
                          <a:latin typeface="Arial"/>
                          <a:cs typeface="Arial"/>
                        </a:rPr>
                        <a:t>the</a:t>
                      </a:r>
                      <a:r>
                        <a:rPr sz="700" spc="-20" dirty="0">
                          <a:latin typeface="Arial"/>
                          <a:cs typeface="Arial"/>
                        </a:rPr>
                        <a:t> </a:t>
                      </a:r>
                      <a:r>
                        <a:rPr sz="700" dirty="0">
                          <a:latin typeface="Arial"/>
                          <a:cs typeface="Arial"/>
                        </a:rPr>
                        <a:t>internal</a:t>
                      </a:r>
                      <a:r>
                        <a:rPr sz="700" spc="-20" dirty="0">
                          <a:latin typeface="Arial"/>
                          <a:cs typeface="Arial"/>
                        </a:rPr>
                        <a:t> </a:t>
                      </a:r>
                      <a:r>
                        <a:rPr sz="700" dirty="0">
                          <a:latin typeface="Arial"/>
                          <a:cs typeface="Arial"/>
                        </a:rPr>
                        <a:t>review,</a:t>
                      </a:r>
                      <a:r>
                        <a:rPr sz="700" spc="25" dirty="0">
                          <a:latin typeface="Arial"/>
                          <a:cs typeface="Arial"/>
                        </a:rPr>
                        <a:t> </a:t>
                      </a:r>
                      <a:r>
                        <a:rPr sz="700" dirty="0">
                          <a:latin typeface="Arial"/>
                          <a:cs typeface="Arial"/>
                        </a:rPr>
                        <a:t>please</a:t>
                      </a:r>
                      <a:r>
                        <a:rPr sz="700" spc="-15" dirty="0">
                          <a:latin typeface="Arial"/>
                          <a:cs typeface="Arial"/>
                        </a:rPr>
                        <a:t> </a:t>
                      </a:r>
                      <a:r>
                        <a:rPr sz="700" dirty="0">
                          <a:latin typeface="Arial"/>
                          <a:cs typeface="Arial"/>
                        </a:rPr>
                        <a:t>e-</a:t>
                      </a:r>
                      <a:r>
                        <a:rPr sz="700" spc="-10" dirty="0">
                          <a:latin typeface="Arial"/>
                          <a:cs typeface="Arial"/>
                        </a:rPr>
                        <a:t>mail</a:t>
                      </a:r>
                      <a:r>
                        <a:rPr sz="700" spc="-20" dirty="0">
                          <a:latin typeface="Arial"/>
                          <a:cs typeface="Arial"/>
                        </a:rPr>
                        <a:t> </a:t>
                      </a:r>
                      <a:r>
                        <a:rPr sz="700" dirty="0">
                          <a:latin typeface="Arial"/>
                          <a:cs typeface="Arial"/>
                        </a:rPr>
                        <a:t>a</a:t>
                      </a:r>
                      <a:r>
                        <a:rPr sz="700" spc="-20" dirty="0">
                          <a:latin typeface="Arial"/>
                          <a:cs typeface="Arial"/>
                        </a:rPr>
                        <a:t> </a:t>
                      </a:r>
                      <a:r>
                        <a:rPr sz="700" dirty="0">
                          <a:latin typeface="Arial"/>
                          <a:cs typeface="Arial"/>
                        </a:rPr>
                        <a:t>copy</a:t>
                      </a:r>
                      <a:r>
                        <a:rPr sz="700" spc="25" dirty="0">
                          <a:latin typeface="Arial"/>
                          <a:cs typeface="Arial"/>
                        </a:rPr>
                        <a:t> </a:t>
                      </a:r>
                      <a:r>
                        <a:rPr sz="700" dirty="0">
                          <a:latin typeface="Arial"/>
                          <a:cs typeface="Arial"/>
                        </a:rPr>
                        <a:t>of</a:t>
                      </a:r>
                      <a:r>
                        <a:rPr sz="700" spc="25" dirty="0">
                          <a:latin typeface="Arial"/>
                          <a:cs typeface="Arial"/>
                        </a:rPr>
                        <a:t> </a:t>
                      </a:r>
                      <a:r>
                        <a:rPr sz="700" spc="-20" dirty="0">
                          <a:latin typeface="Arial"/>
                          <a:cs typeface="Arial"/>
                        </a:rPr>
                        <a:t>your</a:t>
                      </a:r>
                      <a:endParaRPr sz="700" dirty="0">
                        <a:latin typeface="Arial"/>
                        <a:cs typeface="Arial"/>
                      </a:endParaRPr>
                    </a:p>
                    <a:p>
                      <a:pPr marL="31750" marR="184150">
                        <a:lnSpc>
                          <a:spcPct val="114599"/>
                        </a:lnSpc>
                      </a:pPr>
                      <a:r>
                        <a:rPr sz="700" dirty="0">
                          <a:latin typeface="Arial"/>
                          <a:cs typeface="Arial"/>
                        </a:rPr>
                        <a:t>submitted</a:t>
                      </a:r>
                      <a:r>
                        <a:rPr sz="700" spc="70" dirty="0">
                          <a:latin typeface="Arial"/>
                          <a:cs typeface="Arial"/>
                        </a:rPr>
                        <a:t> </a:t>
                      </a:r>
                      <a:r>
                        <a:rPr sz="700" dirty="0">
                          <a:latin typeface="Arial"/>
                          <a:cs typeface="Arial"/>
                        </a:rPr>
                        <a:t>NSERC</a:t>
                      </a:r>
                      <a:r>
                        <a:rPr sz="700" spc="10" dirty="0">
                          <a:latin typeface="Arial"/>
                          <a:cs typeface="Arial"/>
                        </a:rPr>
                        <a:t> </a:t>
                      </a:r>
                      <a:r>
                        <a:rPr sz="700" dirty="0">
                          <a:latin typeface="Arial"/>
                          <a:cs typeface="Arial"/>
                        </a:rPr>
                        <a:t>DG</a:t>
                      </a:r>
                      <a:r>
                        <a:rPr sz="700" spc="-55" dirty="0">
                          <a:latin typeface="Arial"/>
                          <a:cs typeface="Arial"/>
                        </a:rPr>
                        <a:t> </a:t>
                      </a:r>
                      <a:r>
                        <a:rPr sz="700" dirty="0">
                          <a:latin typeface="Arial"/>
                          <a:cs typeface="Arial"/>
                        </a:rPr>
                        <a:t>NOI</a:t>
                      </a:r>
                      <a:r>
                        <a:rPr sz="700" spc="140" dirty="0">
                          <a:latin typeface="Arial"/>
                          <a:cs typeface="Arial"/>
                        </a:rPr>
                        <a:t> </a:t>
                      </a:r>
                      <a:r>
                        <a:rPr sz="700" dirty="0">
                          <a:latin typeface="Arial"/>
                          <a:cs typeface="Arial"/>
                        </a:rPr>
                        <a:t>to</a:t>
                      </a:r>
                      <a:r>
                        <a:rPr sz="700" spc="-30" dirty="0">
                          <a:latin typeface="Arial"/>
                          <a:cs typeface="Arial"/>
                        </a:rPr>
                        <a:t> </a:t>
                      </a:r>
                      <a:r>
                        <a:rPr sz="700" u="sng" spc="-10" dirty="0">
                          <a:solidFill>
                            <a:srgbClr val="008000"/>
                          </a:solidFill>
                          <a:uFill>
                            <a:solidFill>
                              <a:srgbClr val="008000"/>
                            </a:solidFill>
                          </a:uFill>
                          <a:latin typeface="Arial"/>
                          <a:cs typeface="Arial"/>
                        </a:rPr>
                        <a:t>grant.review@usask.ca</a:t>
                      </a:r>
                      <a:r>
                        <a:rPr sz="700" spc="95" dirty="0">
                          <a:solidFill>
                            <a:srgbClr val="008000"/>
                          </a:solidFill>
                          <a:latin typeface="Arial"/>
                          <a:cs typeface="Arial"/>
                        </a:rPr>
                        <a:t> </a:t>
                      </a:r>
                      <a:r>
                        <a:rPr sz="700" spc="500" dirty="0">
                          <a:latin typeface="Arial"/>
                          <a:cs typeface="Arial"/>
                        </a:rPr>
                        <a:t> </a:t>
                      </a:r>
                      <a:r>
                        <a:rPr sz="700" dirty="0">
                          <a:latin typeface="Arial"/>
                          <a:cs typeface="Arial"/>
                        </a:rPr>
                        <a:t>Please put</a:t>
                      </a:r>
                      <a:r>
                        <a:rPr sz="700" spc="45" dirty="0">
                          <a:latin typeface="Arial"/>
                          <a:cs typeface="Arial"/>
                        </a:rPr>
                        <a:t> </a:t>
                      </a:r>
                      <a:r>
                        <a:rPr sz="700" dirty="0">
                          <a:latin typeface="Arial"/>
                          <a:cs typeface="Arial"/>
                        </a:rPr>
                        <a:t>‘Lastname</a:t>
                      </a:r>
                      <a:r>
                        <a:rPr sz="700" spc="5" dirty="0">
                          <a:latin typeface="Arial"/>
                          <a:cs typeface="Arial"/>
                        </a:rPr>
                        <a:t> </a:t>
                      </a:r>
                      <a:r>
                        <a:rPr sz="700" dirty="0">
                          <a:latin typeface="Arial"/>
                          <a:cs typeface="Arial"/>
                        </a:rPr>
                        <a:t>NSERC</a:t>
                      </a:r>
                      <a:r>
                        <a:rPr sz="700" spc="-45" dirty="0">
                          <a:latin typeface="Arial"/>
                          <a:cs typeface="Arial"/>
                        </a:rPr>
                        <a:t> </a:t>
                      </a:r>
                      <a:r>
                        <a:rPr sz="700" spc="-10" dirty="0">
                          <a:latin typeface="Arial"/>
                          <a:cs typeface="Arial"/>
                        </a:rPr>
                        <a:t>DG’</a:t>
                      </a:r>
                      <a:r>
                        <a:rPr sz="700" dirty="0">
                          <a:latin typeface="Arial"/>
                          <a:cs typeface="Arial"/>
                        </a:rPr>
                        <a:t> in the</a:t>
                      </a:r>
                      <a:r>
                        <a:rPr sz="700" spc="-5" dirty="0">
                          <a:latin typeface="Arial"/>
                          <a:cs typeface="Arial"/>
                        </a:rPr>
                        <a:t> </a:t>
                      </a:r>
                      <a:r>
                        <a:rPr sz="700" dirty="0">
                          <a:latin typeface="Arial"/>
                          <a:cs typeface="Arial"/>
                        </a:rPr>
                        <a:t>subject</a:t>
                      </a:r>
                      <a:r>
                        <a:rPr sz="700" spc="-50" dirty="0">
                          <a:latin typeface="Arial"/>
                          <a:cs typeface="Arial"/>
                        </a:rPr>
                        <a:t> </a:t>
                      </a:r>
                      <a:r>
                        <a:rPr sz="700" spc="-10" dirty="0">
                          <a:latin typeface="Arial"/>
                          <a:cs typeface="Arial"/>
                        </a:rPr>
                        <a:t>heading.</a:t>
                      </a:r>
                      <a:endParaRPr sz="700" dirty="0">
                        <a:latin typeface="Arial"/>
                        <a:cs typeface="Arial"/>
                      </a:endParaRPr>
                    </a:p>
                  </a:txBody>
                  <a:tcPr marL="0" marR="0" marT="317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tc>
                  <a:txBody>
                    <a:bodyPr/>
                    <a:lstStyle/>
                    <a:p>
                      <a:pPr>
                        <a:lnSpc>
                          <a:spcPct val="100000"/>
                        </a:lnSpc>
                      </a:pPr>
                      <a:endParaRPr sz="1000" dirty="0">
                        <a:latin typeface="Times New Roman"/>
                        <a:cs typeface="Times New Roman"/>
                      </a:endParaRPr>
                    </a:p>
                    <a:p>
                      <a:pPr marL="34925">
                        <a:lnSpc>
                          <a:spcPct val="100000"/>
                        </a:lnSpc>
                      </a:pPr>
                      <a:r>
                        <a:rPr sz="1000" b="1" dirty="0">
                          <a:latin typeface="Arial"/>
                          <a:cs typeface="Arial"/>
                        </a:rPr>
                        <a:t>August</a:t>
                      </a:r>
                      <a:r>
                        <a:rPr sz="1000" b="1" spc="-15" dirty="0">
                          <a:latin typeface="Arial"/>
                          <a:cs typeface="Arial"/>
                        </a:rPr>
                        <a:t> </a:t>
                      </a:r>
                      <a:r>
                        <a:rPr lang="en-US" sz="1000" b="1" spc="-15" dirty="0">
                          <a:latin typeface="Arial"/>
                          <a:cs typeface="Arial"/>
                        </a:rPr>
                        <a:t>8</a:t>
                      </a:r>
                      <a:r>
                        <a:rPr sz="1000" b="1" dirty="0">
                          <a:latin typeface="Arial"/>
                          <a:cs typeface="Arial"/>
                        </a:rPr>
                        <a:t>,</a:t>
                      </a:r>
                      <a:r>
                        <a:rPr sz="1000" b="1" spc="-50" dirty="0">
                          <a:latin typeface="Arial"/>
                          <a:cs typeface="Arial"/>
                        </a:rPr>
                        <a:t> </a:t>
                      </a:r>
                      <a:r>
                        <a:rPr sz="1000" b="1" spc="-20" dirty="0">
                          <a:latin typeface="Arial"/>
                          <a:cs typeface="Arial"/>
                        </a:rPr>
                        <a:t>202</a:t>
                      </a:r>
                      <a:r>
                        <a:rPr lang="en-US" sz="1000" b="1" spc="-20" dirty="0">
                          <a:latin typeface="Arial"/>
                          <a:cs typeface="Arial"/>
                        </a:rPr>
                        <a:t>3</a:t>
                      </a:r>
                      <a:endParaRPr sz="1000" dirty="0">
                        <a:latin typeface="Arial"/>
                        <a:cs typeface="Arial"/>
                      </a:endParaRPr>
                    </a:p>
                  </a:txBody>
                  <a:tcPr marL="0" marR="0" marT="0"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E7F3F4"/>
                    </a:solidFill>
                  </a:tcPr>
                </a:tc>
                <a:extLst>
                  <a:ext uri="{0D108BD9-81ED-4DB2-BD59-A6C34878D82A}">
                    <a16:rowId xmlns:a16="http://schemas.microsoft.com/office/drawing/2014/main" val="10005"/>
                  </a:ext>
                </a:extLst>
              </a:tr>
              <a:tr h="590550">
                <a:tc>
                  <a:txBody>
                    <a:bodyPr/>
                    <a:lstStyle/>
                    <a:p>
                      <a:pPr>
                        <a:lnSpc>
                          <a:spcPct val="100000"/>
                        </a:lnSpc>
                        <a:spcBef>
                          <a:spcPts val="50"/>
                        </a:spcBef>
                      </a:pPr>
                      <a:endParaRPr sz="1300">
                        <a:latin typeface="Times New Roman"/>
                        <a:cs typeface="Times New Roman"/>
                      </a:endParaRPr>
                    </a:p>
                    <a:p>
                      <a:pPr algn="ctr">
                        <a:lnSpc>
                          <a:spcPct val="100000"/>
                        </a:lnSpc>
                      </a:pPr>
                      <a:r>
                        <a:rPr sz="1050" b="1" dirty="0">
                          <a:latin typeface="Arial"/>
                          <a:cs typeface="Arial"/>
                        </a:rPr>
                        <a:t>X</a:t>
                      </a:r>
                      <a:endParaRPr sz="1050">
                        <a:latin typeface="Arial"/>
                        <a:cs typeface="Arial"/>
                      </a:endParaRPr>
                    </a:p>
                  </a:txBody>
                  <a:tcPr marL="0" marR="0" marT="635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a:lnSpc>
                          <a:spcPct val="100000"/>
                        </a:lnSpc>
                        <a:spcBef>
                          <a:spcPts val="50"/>
                        </a:spcBef>
                      </a:pPr>
                      <a:endParaRPr sz="1300">
                        <a:latin typeface="Times New Roman"/>
                        <a:cs typeface="Times New Roman"/>
                      </a:endParaRPr>
                    </a:p>
                    <a:p>
                      <a:pPr marR="635" algn="ctr">
                        <a:lnSpc>
                          <a:spcPct val="100000"/>
                        </a:lnSpc>
                      </a:pPr>
                      <a:r>
                        <a:rPr sz="1050" b="1" dirty="0">
                          <a:latin typeface="Arial"/>
                          <a:cs typeface="Arial"/>
                        </a:rPr>
                        <a:t>X</a:t>
                      </a:r>
                      <a:endParaRPr sz="1050">
                        <a:latin typeface="Arial"/>
                        <a:cs typeface="Arial"/>
                      </a:endParaRPr>
                    </a:p>
                  </a:txBody>
                  <a:tcPr marL="0" marR="0" marT="635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spcBef>
                          <a:spcPts val="25"/>
                        </a:spcBef>
                      </a:pPr>
                      <a:endParaRPr sz="750">
                        <a:latin typeface="Times New Roman"/>
                        <a:cs typeface="Times New Roman"/>
                      </a:endParaRPr>
                    </a:p>
                    <a:p>
                      <a:pPr marL="31750" marR="127635" algn="just">
                        <a:lnSpc>
                          <a:spcPct val="114399"/>
                        </a:lnSpc>
                        <a:spcBef>
                          <a:spcPts val="5"/>
                        </a:spcBef>
                      </a:pPr>
                      <a:r>
                        <a:rPr sz="700" dirty="0">
                          <a:latin typeface="Arial"/>
                          <a:cs typeface="Arial"/>
                        </a:rPr>
                        <a:t>Applicants</a:t>
                      </a:r>
                      <a:r>
                        <a:rPr sz="700" spc="55" dirty="0">
                          <a:latin typeface="Arial"/>
                          <a:cs typeface="Arial"/>
                        </a:rPr>
                        <a:t> </a:t>
                      </a:r>
                      <a:r>
                        <a:rPr sz="700" dirty="0">
                          <a:latin typeface="Arial"/>
                          <a:cs typeface="Arial"/>
                        </a:rPr>
                        <a:t>consult</a:t>
                      </a:r>
                      <a:r>
                        <a:rPr sz="700" spc="-45" dirty="0">
                          <a:latin typeface="Arial"/>
                          <a:cs typeface="Arial"/>
                        </a:rPr>
                        <a:t> </a:t>
                      </a:r>
                      <a:r>
                        <a:rPr sz="700" dirty="0">
                          <a:latin typeface="Arial"/>
                          <a:cs typeface="Arial"/>
                        </a:rPr>
                        <a:t>with</a:t>
                      </a:r>
                      <a:r>
                        <a:rPr sz="700" spc="5" dirty="0">
                          <a:latin typeface="Arial"/>
                          <a:cs typeface="Arial"/>
                        </a:rPr>
                        <a:t> </a:t>
                      </a:r>
                      <a:r>
                        <a:rPr sz="700" dirty="0">
                          <a:latin typeface="Arial"/>
                          <a:cs typeface="Arial"/>
                        </a:rPr>
                        <a:t>their</a:t>
                      </a:r>
                      <a:r>
                        <a:rPr sz="700" spc="5" dirty="0">
                          <a:latin typeface="Arial"/>
                          <a:cs typeface="Arial"/>
                        </a:rPr>
                        <a:t> </a:t>
                      </a:r>
                      <a:r>
                        <a:rPr sz="700" dirty="0">
                          <a:latin typeface="Arial"/>
                          <a:cs typeface="Arial"/>
                        </a:rPr>
                        <a:t>suggested</a:t>
                      </a:r>
                      <a:r>
                        <a:rPr sz="700" spc="5" dirty="0">
                          <a:latin typeface="Arial"/>
                          <a:cs typeface="Arial"/>
                        </a:rPr>
                        <a:t> </a:t>
                      </a:r>
                      <a:r>
                        <a:rPr sz="700" spc="-10" dirty="0">
                          <a:latin typeface="Arial"/>
                          <a:cs typeface="Arial"/>
                        </a:rPr>
                        <a:t>reviewers,</a:t>
                      </a:r>
                      <a:r>
                        <a:rPr sz="700" spc="55" dirty="0">
                          <a:latin typeface="Arial"/>
                          <a:cs typeface="Arial"/>
                        </a:rPr>
                        <a:t> </a:t>
                      </a:r>
                      <a:r>
                        <a:rPr sz="700" dirty="0">
                          <a:latin typeface="Arial"/>
                          <a:cs typeface="Arial"/>
                        </a:rPr>
                        <a:t>Research</a:t>
                      </a:r>
                      <a:r>
                        <a:rPr sz="700" spc="5" dirty="0">
                          <a:latin typeface="Arial"/>
                          <a:cs typeface="Arial"/>
                        </a:rPr>
                        <a:t> </a:t>
                      </a:r>
                      <a:r>
                        <a:rPr sz="700" spc="-10" dirty="0">
                          <a:latin typeface="Arial"/>
                          <a:cs typeface="Arial"/>
                        </a:rPr>
                        <a:t>Facilitators,</a:t>
                      </a:r>
                      <a:r>
                        <a:rPr sz="700" spc="500" dirty="0">
                          <a:latin typeface="Arial"/>
                          <a:cs typeface="Arial"/>
                        </a:rPr>
                        <a:t> </a:t>
                      </a:r>
                      <a:r>
                        <a:rPr sz="700" dirty="0">
                          <a:latin typeface="Arial"/>
                          <a:cs typeface="Arial"/>
                        </a:rPr>
                        <a:t>Associate/Vice-</a:t>
                      </a:r>
                      <a:r>
                        <a:rPr sz="700" spc="-20" dirty="0">
                          <a:latin typeface="Arial"/>
                          <a:cs typeface="Arial"/>
                        </a:rPr>
                        <a:t>Deans</a:t>
                      </a:r>
                      <a:r>
                        <a:rPr sz="700" spc="-30" dirty="0">
                          <a:latin typeface="Arial"/>
                          <a:cs typeface="Arial"/>
                        </a:rPr>
                        <a:t> </a:t>
                      </a:r>
                      <a:r>
                        <a:rPr sz="700" dirty="0">
                          <a:latin typeface="Arial"/>
                          <a:cs typeface="Arial"/>
                        </a:rPr>
                        <a:t>Research,</a:t>
                      </a:r>
                      <a:r>
                        <a:rPr sz="700" spc="80" dirty="0">
                          <a:latin typeface="Arial"/>
                          <a:cs typeface="Arial"/>
                        </a:rPr>
                        <a:t> </a:t>
                      </a:r>
                      <a:r>
                        <a:rPr sz="700" dirty="0">
                          <a:latin typeface="Arial"/>
                          <a:cs typeface="Arial"/>
                        </a:rPr>
                        <a:t>or</a:t>
                      </a:r>
                      <a:r>
                        <a:rPr sz="700" spc="35" dirty="0">
                          <a:latin typeface="Arial"/>
                          <a:cs typeface="Arial"/>
                        </a:rPr>
                        <a:t> </a:t>
                      </a:r>
                      <a:r>
                        <a:rPr sz="700" spc="-10" dirty="0">
                          <a:latin typeface="Arial"/>
                          <a:cs typeface="Arial"/>
                        </a:rPr>
                        <a:t>mentorship</a:t>
                      </a:r>
                      <a:r>
                        <a:rPr sz="700" spc="30" dirty="0">
                          <a:latin typeface="Arial"/>
                          <a:cs typeface="Arial"/>
                        </a:rPr>
                        <a:t> </a:t>
                      </a:r>
                      <a:r>
                        <a:rPr sz="700" spc="-10" dirty="0">
                          <a:latin typeface="Arial"/>
                          <a:cs typeface="Arial"/>
                        </a:rPr>
                        <a:t>teams</a:t>
                      </a:r>
                      <a:r>
                        <a:rPr sz="700" spc="-20" dirty="0">
                          <a:latin typeface="Arial"/>
                          <a:cs typeface="Arial"/>
                        </a:rPr>
                        <a:t> </a:t>
                      </a:r>
                      <a:r>
                        <a:rPr sz="700" dirty="0">
                          <a:latin typeface="Arial"/>
                          <a:cs typeface="Arial"/>
                        </a:rPr>
                        <a:t>to</a:t>
                      </a:r>
                      <a:r>
                        <a:rPr sz="700" spc="30" dirty="0">
                          <a:latin typeface="Arial"/>
                          <a:cs typeface="Arial"/>
                        </a:rPr>
                        <a:t> </a:t>
                      </a:r>
                      <a:r>
                        <a:rPr sz="700" spc="-10" dirty="0">
                          <a:latin typeface="Arial"/>
                          <a:cs typeface="Arial"/>
                        </a:rPr>
                        <a:t>strategize</a:t>
                      </a:r>
                      <a:r>
                        <a:rPr sz="700" spc="35" dirty="0">
                          <a:latin typeface="Arial"/>
                          <a:cs typeface="Arial"/>
                        </a:rPr>
                        <a:t> </a:t>
                      </a:r>
                      <a:r>
                        <a:rPr sz="700" spc="-25" dirty="0">
                          <a:latin typeface="Arial"/>
                          <a:cs typeface="Arial"/>
                        </a:rPr>
                        <a:t>and</a:t>
                      </a:r>
                      <a:r>
                        <a:rPr sz="700" spc="500" dirty="0">
                          <a:latin typeface="Arial"/>
                          <a:cs typeface="Arial"/>
                        </a:rPr>
                        <a:t> </a:t>
                      </a:r>
                      <a:r>
                        <a:rPr sz="700" dirty="0">
                          <a:latin typeface="Arial"/>
                          <a:cs typeface="Arial"/>
                        </a:rPr>
                        <a:t>prepare</a:t>
                      </a:r>
                      <a:r>
                        <a:rPr sz="700" spc="-10" dirty="0">
                          <a:latin typeface="Arial"/>
                          <a:cs typeface="Arial"/>
                        </a:rPr>
                        <a:t> </a:t>
                      </a:r>
                      <a:r>
                        <a:rPr sz="700" dirty="0">
                          <a:latin typeface="Arial"/>
                          <a:cs typeface="Arial"/>
                        </a:rPr>
                        <a:t>their</a:t>
                      </a:r>
                      <a:r>
                        <a:rPr sz="700" spc="-5" dirty="0">
                          <a:latin typeface="Arial"/>
                          <a:cs typeface="Arial"/>
                        </a:rPr>
                        <a:t> </a:t>
                      </a:r>
                      <a:r>
                        <a:rPr sz="700" dirty="0">
                          <a:latin typeface="Arial"/>
                          <a:cs typeface="Arial"/>
                        </a:rPr>
                        <a:t>draf</a:t>
                      </a:r>
                      <a:r>
                        <a:rPr sz="700" spc="-60" dirty="0">
                          <a:latin typeface="Arial"/>
                          <a:cs typeface="Arial"/>
                        </a:rPr>
                        <a:t> </a:t>
                      </a:r>
                      <a:r>
                        <a:rPr sz="700" dirty="0">
                          <a:latin typeface="Arial"/>
                          <a:cs typeface="Arial"/>
                        </a:rPr>
                        <a:t>t</a:t>
                      </a:r>
                      <a:r>
                        <a:rPr sz="700" spc="45" dirty="0">
                          <a:latin typeface="Arial"/>
                          <a:cs typeface="Arial"/>
                        </a:rPr>
                        <a:t> </a:t>
                      </a:r>
                      <a:r>
                        <a:rPr sz="700" spc="-10" dirty="0">
                          <a:latin typeface="Arial"/>
                          <a:cs typeface="Arial"/>
                        </a:rPr>
                        <a:t>application.</a:t>
                      </a:r>
                      <a:endParaRPr sz="700">
                        <a:latin typeface="Arial"/>
                        <a:cs typeface="Arial"/>
                      </a:endParaRPr>
                    </a:p>
                  </a:txBody>
                  <a:tcPr marL="0" marR="0" marT="317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spcBef>
                          <a:spcPts val="5"/>
                        </a:spcBef>
                      </a:pPr>
                      <a:endParaRPr sz="1000" dirty="0">
                        <a:latin typeface="Times New Roman"/>
                        <a:cs typeface="Times New Roman"/>
                      </a:endParaRPr>
                    </a:p>
                    <a:p>
                      <a:pPr marL="34925">
                        <a:lnSpc>
                          <a:spcPct val="100000"/>
                        </a:lnSpc>
                      </a:pPr>
                      <a:r>
                        <a:rPr sz="1000" b="1" dirty="0">
                          <a:latin typeface="Arial"/>
                          <a:cs typeface="Arial"/>
                        </a:rPr>
                        <a:t>Anytime</a:t>
                      </a:r>
                      <a:r>
                        <a:rPr sz="1000" b="1" spc="60" dirty="0">
                          <a:latin typeface="Arial"/>
                          <a:cs typeface="Arial"/>
                        </a:rPr>
                        <a:t> </a:t>
                      </a:r>
                      <a:r>
                        <a:rPr sz="1000" b="1" dirty="0">
                          <a:latin typeface="Arial"/>
                          <a:cs typeface="Arial"/>
                        </a:rPr>
                        <a:t>between</a:t>
                      </a:r>
                      <a:r>
                        <a:rPr sz="1000" b="1" spc="-65" dirty="0">
                          <a:latin typeface="Arial"/>
                          <a:cs typeface="Arial"/>
                        </a:rPr>
                        <a:t> </a:t>
                      </a:r>
                      <a:r>
                        <a:rPr sz="1000" b="1" dirty="0">
                          <a:latin typeface="Arial"/>
                          <a:cs typeface="Arial"/>
                        </a:rPr>
                        <a:t>now</a:t>
                      </a:r>
                      <a:r>
                        <a:rPr sz="1000" b="1" spc="40" dirty="0">
                          <a:latin typeface="Arial"/>
                          <a:cs typeface="Arial"/>
                        </a:rPr>
                        <a:t> </a:t>
                      </a:r>
                      <a:r>
                        <a:rPr sz="1000" b="1" spc="-25" dirty="0">
                          <a:latin typeface="Arial"/>
                          <a:cs typeface="Arial"/>
                        </a:rPr>
                        <a:t>and</a:t>
                      </a:r>
                      <a:endParaRPr sz="1000" dirty="0">
                        <a:latin typeface="Arial"/>
                        <a:cs typeface="Arial"/>
                      </a:endParaRPr>
                    </a:p>
                    <a:p>
                      <a:pPr marL="34925">
                        <a:lnSpc>
                          <a:spcPct val="100000"/>
                        </a:lnSpc>
                        <a:spcBef>
                          <a:spcPts val="160"/>
                        </a:spcBef>
                      </a:pPr>
                      <a:r>
                        <a:rPr sz="1000" b="1" dirty="0">
                          <a:latin typeface="Arial"/>
                          <a:cs typeface="Arial"/>
                        </a:rPr>
                        <a:t>September</a:t>
                      </a:r>
                      <a:r>
                        <a:rPr sz="1000" b="1" spc="-35" dirty="0">
                          <a:latin typeface="Arial"/>
                          <a:cs typeface="Arial"/>
                        </a:rPr>
                        <a:t> </a:t>
                      </a:r>
                      <a:r>
                        <a:rPr sz="1000" b="1" dirty="0">
                          <a:latin typeface="Arial"/>
                          <a:cs typeface="Arial"/>
                        </a:rPr>
                        <a:t>1</a:t>
                      </a:r>
                      <a:r>
                        <a:rPr lang="en-US" sz="1000" b="1" dirty="0">
                          <a:latin typeface="Arial"/>
                          <a:cs typeface="Arial"/>
                        </a:rPr>
                        <a:t>2</a:t>
                      </a:r>
                      <a:r>
                        <a:rPr lang="en-GB" sz="1000" b="1" spc="20" dirty="0">
                          <a:latin typeface="Arial"/>
                          <a:cs typeface="Arial"/>
                        </a:rPr>
                        <a:t>, 2023</a:t>
                      </a:r>
                      <a:endParaRPr sz="1000" dirty="0">
                        <a:latin typeface="Arial"/>
                        <a:cs typeface="Arial"/>
                      </a:endParaRPr>
                    </a:p>
                  </a:txBody>
                  <a:tcPr marL="0" marR="0" marT="635"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6"/>
                  </a:ext>
                </a:extLst>
              </a:tr>
              <a:tr h="524510">
                <a:tc>
                  <a:txBody>
                    <a:bodyPr/>
                    <a:lstStyle/>
                    <a:p>
                      <a:pPr>
                        <a:lnSpc>
                          <a:spcPct val="100000"/>
                        </a:lnSpc>
                      </a:pPr>
                      <a:endParaRPr sz="1350">
                        <a:latin typeface="Times New Roman"/>
                        <a:cs typeface="Times New Roman"/>
                      </a:endParaRPr>
                    </a:p>
                    <a:p>
                      <a:pPr algn="ctr">
                        <a:lnSpc>
                          <a:spcPct val="100000"/>
                        </a:lnSpc>
                      </a:pPr>
                      <a:r>
                        <a:rPr sz="1050" b="1" dirty="0">
                          <a:latin typeface="Arial"/>
                          <a:cs typeface="Arial"/>
                        </a:rPr>
                        <a:t>X</a:t>
                      </a:r>
                      <a:endParaRPr sz="1050">
                        <a:latin typeface="Arial"/>
                        <a:cs typeface="Arial"/>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a:lnSpc>
                          <a:spcPct val="100000"/>
                        </a:lnSpc>
                      </a:pPr>
                      <a:endParaRPr sz="1350">
                        <a:latin typeface="Times New Roman"/>
                        <a:cs typeface="Times New Roman"/>
                      </a:endParaRPr>
                    </a:p>
                    <a:p>
                      <a:pPr algn="ctr">
                        <a:lnSpc>
                          <a:spcPct val="100000"/>
                        </a:lnSpc>
                      </a:pPr>
                      <a:r>
                        <a:rPr sz="1050" b="1" dirty="0">
                          <a:latin typeface="Arial"/>
                          <a:cs typeface="Arial"/>
                        </a:rPr>
                        <a:t>X</a:t>
                      </a:r>
                      <a:endParaRPr sz="1050">
                        <a:latin typeface="Arial"/>
                        <a:cs typeface="Arial"/>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tc>
                  <a:txBody>
                    <a:bodyPr/>
                    <a:lstStyle/>
                    <a:p>
                      <a:pPr>
                        <a:lnSpc>
                          <a:spcPct val="100000"/>
                        </a:lnSpc>
                        <a:spcBef>
                          <a:spcPts val="35"/>
                        </a:spcBef>
                      </a:pPr>
                      <a:endParaRPr sz="750">
                        <a:latin typeface="Times New Roman"/>
                        <a:cs typeface="Times New Roman"/>
                      </a:endParaRPr>
                    </a:p>
                    <a:p>
                      <a:pPr marL="31750" marR="183515" algn="just">
                        <a:lnSpc>
                          <a:spcPct val="114500"/>
                        </a:lnSpc>
                      </a:pPr>
                      <a:r>
                        <a:rPr sz="700" dirty="0">
                          <a:latin typeface="Arial"/>
                          <a:cs typeface="Arial"/>
                        </a:rPr>
                        <a:t>Applicants</a:t>
                      </a:r>
                      <a:r>
                        <a:rPr sz="700" spc="55" dirty="0">
                          <a:latin typeface="Arial"/>
                          <a:cs typeface="Arial"/>
                        </a:rPr>
                        <a:t> </a:t>
                      </a:r>
                      <a:r>
                        <a:rPr sz="700" dirty="0">
                          <a:latin typeface="Arial"/>
                          <a:cs typeface="Arial"/>
                        </a:rPr>
                        <a:t>submit</a:t>
                      </a:r>
                      <a:r>
                        <a:rPr sz="700" spc="-45" dirty="0">
                          <a:latin typeface="Arial"/>
                          <a:cs typeface="Arial"/>
                        </a:rPr>
                        <a:t> </a:t>
                      </a:r>
                      <a:r>
                        <a:rPr sz="700" dirty="0">
                          <a:latin typeface="Arial"/>
                          <a:cs typeface="Arial"/>
                        </a:rPr>
                        <a:t>draft</a:t>
                      </a:r>
                      <a:r>
                        <a:rPr sz="700" spc="60" dirty="0">
                          <a:latin typeface="Arial"/>
                          <a:cs typeface="Arial"/>
                        </a:rPr>
                        <a:t> </a:t>
                      </a:r>
                      <a:r>
                        <a:rPr sz="700" spc="-10" dirty="0">
                          <a:latin typeface="Arial"/>
                          <a:cs typeface="Arial"/>
                        </a:rPr>
                        <a:t>DG</a:t>
                      </a:r>
                      <a:r>
                        <a:rPr sz="700" spc="5" dirty="0">
                          <a:latin typeface="Arial"/>
                          <a:cs typeface="Arial"/>
                        </a:rPr>
                        <a:t> </a:t>
                      </a:r>
                      <a:r>
                        <a:rPr sz="700" dirty="0">
                          <a:latin typeface="Arial"/>
                          <a:cs typeface="Arial"/>
                        </a:rPr>
                        <a:t>and/or</a:t>
                      </a:r>
                      <a:r>
                        <a:rPr sz="700" spc="5" dirty="0">
                          <a:latin typeface="Arial"/>
                          <a:cs typeface="Arial"/>
                        </a:rPr>
                        <a:t> </a:t>
                      </a:r>
                      <a:r>
                        <a:rPr sz="700" spc="-10" dirty="0">
                          <a:latin typeface="Arial"/>
                          <a:cs typeface="Arial"/>
                        </a:rPr>
                        <a:t>RTI</a:t>
                      </a:r>
                      <a:r>
                        <a:rPr sz="700" spc="60" dirty="0">
                          <a:latin typeface="Arial"/>
                          <a:cs typeface="Arial"/>
                        </a:rPr>
                        <a:t> </a:t>
                      </a:r>
                      <a:r>
                        <a:rPr sz="700" spc="-10" dirty="0">
                          <a:latin typeface="Arial"/>
                          <a:cs typeface="Arial"/>
                        </a:rPr>
                        <a:t>application</a:t>
                      </a:r>
                      <a:r>
                        <a:rPr sz="700" spc="5" dirty="0">
                          <a:latin typeface="Arial"/>
                          <a:cs typeface="Arial"/>
                        </a:rPr>
                        <a:t> </a:t>
                      </a:r>
                      <a:r>
                        <a:rPr sz="700" dirty="0">
                          <a:latin typeface="Arial"/>
                          <a:cs typeface="Arial"/>
                        </a:rPr>
                        <a:t>and</a:t>
                      </a:r>
                      <a:r>
                        <a:rPr sz="700" spc="5" dirty="0">
                          <a:latin typeface="Arial"/>
                          <a:cs typeface="Arial"/>
                        </a:rPr>
                        <a:t> </a:t>
                      </a:r>
                      <a:r>
                        <a:rPr sz="700" dirty="0">
                          <a:latin typeface="Arial"/>
                          <a:cs typeface="Arial"/>
                        </a:rPr>
                        <a:t>CCV</a:t>
                      </a:r>
                      <a:r>
                        <a:rPr sz="700" spc="5" dirty="0">
                          <a:latin typeface="Arial"/>
                          <a:cs typeface="Arial"/>
                        </a:rPr>
                        <a:t> </a:t>
                      </a:r>
                      <a:r>
                        <a:rPr sz="700" dirty="0">
                          <a:latin typeface="Arial"/>
                          <a:cs typeface="Arial"/>
                        </a:rPr>
                        <a:t>for</a:t>
                      </a:r>
                      <a:r>
                        <a:rPr sz="700" spc="5" dirty="0">
                          <a:latin typeface="Arial"/>
                          <a:cs typeface="Arial"/>
                        </a:rPr>
                        <a:t> </a:t>
                      </a:r>
                      <a:r>
                        <a:rPr sz="700" spc="-10" dirty="0">
                          <a:latin typeface="Arial"/>
                          <a:cs typeface="Arial"/>
                        </a:rPr>
                        <a:t>internal</a:t>
                      </a:r>
                      <a:r>
                        <a:rPr sz="700" spc="500" dirty="0">
                          <a:latin typeface="Arial"/>
                          <a:cs typeface="Arial"/>
                        </a:rPr>
                        <a:t> </a:t>
                      </a:r>
                      <a:r>
                        <a:rPr sz="700" spc="-10" dirty="0">
                          <a:latin typeface="Arial"/>
                          <a:cs typeface="Arial"/>
                        </a:rPr>
                        <a:t>rev</a:t>
                      </a:r>
                      <a:r>
                        <a:rPr sz="700" spc="-40" dirty="0">
                          <a:latin typeface="Arial"/>
                          <a:cs typeface="Arial"/>
                        </a:rPr>
                        <a:t> </a:t>
                      </a:r>
                      <a:r>
                        <a:rPr sz="700" spc="-20" dirty="0">
                          <a:latin typeface="Arial"/>
                          <a:cs typeface="Arial"/>
                        </a:rPr>
                        <a:t>iew</a:t>
                      </a:r>
                      <a:r>
                        <a:rPr sz="700" spc="-30" dirty="0">
                          <a:latin typeface="Arial"/>
                          <a:cs typeface="Arial"/>
                        </a:rPr>
                        <a:t> </a:t>
                      </a:r>
                      <a:r>
                        <a:rPr sz="700" dirty="0">
                          <a:latin typeface="Arial"/>
                          <a:cs typeface="Arial"/>
                        </a:rPr>
                        <a:t>to</a:t>
                      </a:r>
                      <a:r>
                        <a:rPr sz="700" spc="-50" dirty="0">
                          <a:latin typeface="Arial"/>
                          <a:cs typeface="Arial"/>
                        </a:rPr>
                        <a:t> </a:t>
                      </a:r>
                      <a:r>
                        <a:rPr sz="700" dirty="0">
                          <a:latin typeface="Arial"/>
                          <a:cs typeface="Arial"/>
                        </a:rPr>
                        <a:t>their</a:t>
                      </a:r>
                      <a:r>
                        <a:rPr sz="700" spc="15" dirty="0">
                          <a:latin typeface="Arial"/>
                          <a:cs typeface="Arial"/>
                        </a:rPr>
                        <a:t> </a:t>
                      </a:r>
                      <a:r>
                        <a:rPr sz="700" dirty="0">
                          <a:latin typeface="Arial"/>
                          <a:cs typeface="Arial"/>
                        </a:rPr>
                        <a:t>internal</a:t>
                      </a:r>
                      <a:r>
                        <a:rPr sz="700" spc="5" dirty="0">
                          <a:latin typeface="Arial"/>
                          <a:cs typeface="Arial"/>
                        </a:rPr>
                        <a:t> </a:t>
                      </a:r>
                      <a:r>
                        <a:rPr sz="700" spc="-10" dirty="0">
                          <a:latin typeface="Arial"/>
                          <a:cs typeface="Arial"/>
                        </a:rPr>
                        <a:t>reviewers,</a:t>
                      </a:r>
                      <a:r>
                        <a:rPr sz="700" spc="55" dirty="0">
                          <a:latin typeface="Arial"/>
                          <a:cs typeface="Arial"/>
                        </a:rPr>
                        <a:t> </a:t>
                      </a:r>
                      <a:r>
                        <a:rPr sz="700" dirty="0">
                          <a:latin typeface="Arial"/>
                          <a:cs typeface="Arial"/>
                        </a:rPr>
                        <a:t>and</a:t>
                      </a:r>
                      <a:r>
                        <a:rPr sz="700" spc="5" dirty="0">
                          <a:latin typeface="Arial"/>
                          <a:cs typeface="Arial"/>
                        </a:rPr>
                        <a:t> </a:t>
                      </a:r>
                      <a:r>
                        <a:rPr sz="700" dirty="0">
                          <a:latin typeface="Arial"/>
                          <a:cs typeface="Arial"/>
                        </a:rPr>
                        <a:t>copy</a:t>
                      </a:r>
                      <a:r>
                        <a:rPr sz="700" spc="65" dirty="0">
                          <a:latin typeface="Arial"/>
                          <a:cs typeface="Arial"/>
                        </a:rPr>
                        <a:t> </a:t>
                      </a:r>
                      <a:r>
                        <a:rPr sz="700" dirty="0">
                          <a:latin typeface="Arial"/>
                          <a:cs typeface="Arial"/>
                        </a:rPr>
                        <a:t>to</a:t>
                      </a:r>
                      <a:r>
                        <a:rPr sz="700" spc="35" dirty="0">
                          <a:latin typeface="Arial"/>
                          <a:cs typeface="Arial"/>
                        </a:rPr>
                        <a:t> </a:t>
                      </a:r>
                      <a:r>
                        <a:rPr sz="700" u="sng" spc="-10" dirty="0">
                          <a:solidFill>
                            <a:srgbClr val="008000"/>
                          </a:solidFill>
                          <a:uFill>
                            <a:solidFill>
                              <a:srgbClr val="008000"/>
                            </a:solidFill>
                          </a:uFill>
                          <a:latin typeface="Arial"/>
                          <a:cs typeface="Arial"/>
                          <a:hlinkClick r:id="rId5"/>
                        </a:rPr>
                        <a:t>grant.review@usask.ca</a:t>
                      </a:r>
                      <a:r>
                        <a:rPr sz="700" spc="-40" dirty="0">
                          <a:solidFill>
                            <a:srgbClr val="008000"/>
                          </a:solidFill>
                          <a:latin typeface="Arial"/>
                          <a:cs typeface="Arial"/>
                          <a:hlinkClick r:id="rId5"/>
                        </a:rPr>
                        <a:t> </a:t>
                      </a:r>
                      <a:r>
                        <a:rPr sz="700" spc="-50" dirty="0">
                          <a:latin typeface="Arial"/>
                          <a:cs typeface="Arial"/>
                        </a:rPr>
                        <a:t>.</a:t>
                      </a:r>
                      <a:r>
                        <a:rPr sz="700" spc="500" dirty="0">
                          <a:latin typeface="Arial"/>
                          <a:cs typeface="Arial"/>
                        </a:rPr>
                        <a:t> </a:t>
                      </a:r>
                      <a:r>
                        <a:rPr sz="700" dirty="0">
                          <a:latin typeface="Arial"/>
                          <a:cs typeface="Arial"/>
                        </a:rPr>
                        <a:t>Please</a:t>
                      </a:r>
                      <a:r>
                        <a:rPr sz="700" spc="-5" dirty="0">
                          <a:latin typeface="Arial"/>
                          <a:cs typeface="Arial"/>
                        </a:rPr>
                        <a:t> </a:t>
                      </a:r>
                      <a:r>
                        <a:rPr sz="700" dirty="0">
                          <a:latin typeface="Arial"/>
                          <a:cs typeface="Arial"/>
                        </a:rPr>
                        <a:t>put</a:t>
                      </a:r>
                      <a:r>
                        <a:rPr sz="700" spc="45" dirty="0">
                          <a:latin typeface="Arial"/>
                          <a:cs typeface="Arial"/>
                        </a:rPr>
                        <a:t> </a:t>
                      </a:r>
                      <a:r>
                        <a:rPr sz="700" dirty="0">
                          <a:latin typeface="Arial"/>
                          <a:cs typeface="Arial"/>
                        </a:rPr>
                        <a:t>‘Lastname NSERC</a:t>
                      </a:r>
                      <a:r>
                        <a:rPr sz="700" spc="-50" dirty="0">
                          <a:latin typeface="Arial"/>
                          <a:cs typeface="Arial"/>
                        </a:rPr>
                        <a:t> </a:t>
                      </a:r>
                      <a:r>
                        <a:rPr sz="700" dirty="0">
                          <a:latin typeface="Arial"/>
                          <a:cs typeface="Arial"/>
                        </a:rPr>
                        <a:t>DG/RTI’</a:t>
                      </a:r>
                      <a:r>
                        <a:rPr sz="700" spc="-5" dirty="0">
                          <a:latin typeface="Arial"/>
                          <a:cs typeface="Arial"/>
                        </a:rPr>
                        <a:t> </a:t>
                      </a:r>
                      <a:r>
                        <a:rPr sz="700" dirty="0">
                          <a:latin typeface="Arial"/>
                          <a:cs typeface="Arial"/>
                        </a:rPr>
                        <a:t>in</a:t>
                      </a:r>
                      <a:r>
                        <a:rPr sz="700" spc="-5" dirty="0">
                          <a:latin typeface="Arial"/>
                          <a:cs typeface="Arial"/>
                        </a:rPr>
                        <a:t> </a:t>
                      </a:r>
                      <a:r>
                        <a:rPr sz="700" dirty="0">
                          <a:latin typeface="Arial"/>
                          <a:cs typeface="Arial"/>
                        </a:rPr>
                        <a:t>the subject</a:t>
                      </a:r>
                      <a:r>
                        <a:rPr sz="700" spc="45" dirty="0">
                          <a:latin typeface="Arial"/>
                          <a:cs typeface="Arial"/>
                        </a:rPr>
                        <a:t> </a:t>
                      </a:r>
                      <a:r>
                        <a:rPr sz="700" spc="-10" dirty="0">
                          <a:latin typeface="Arial"/>
                          <a:cs typeface="Arial"/>
                        </a:rPr>
                        <a:t>heading.</a:t>
                      </a:r>
                      <a:endParaRPr sz="700">
                        <a:latin typeface="Arial"/>
                        <a:cs typeface="Arial"/>
                      </a:endParaRPr>
                    </a:p>
                  </a:txBody>
                  <a:tcPr marL="0" marR="0" marT="444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tc>
                  <a:txBody>
                    <a:bodyPr/>
                    <a:lstStyle/>
                    <a:p>
                      <a:pPr>
                        <a:lnSpc>
                          <a:spcPct val="100000"/>
                        </a:lnSpc>
                        <a:spcBef>
                          <a:spcPts val="10"/>
                        </a:spcBef>
                      </a:pPr>
                      <a:endParaRPr sz="1000" dirty="0">
                        <a:latin typeface="Times New Roman"/>
                        <a:cs typeface="Times New Roman"/>
                      </a:endParaRPr>
                    </a:p>
                    <a:p>
                      <a:pPr marL="34925">
                        <a:lnSpc>
                          <a:spcPct val="100000"/>
                        </a:lnSpc>
                      </a:pPr>
                      <a:r>
                        <a:rPr sz="1000" b="1" dirty="0">
                          <a:latin typeface="Arial"/>
                          <a:cs typeface="Arial"/>
                        </a:rPr>
                        <a:t>September</a:t>
                      </a:r>
                      <a:r>
                        <a:rPr sz="1000" b="1" spc="-5" dirty="0">
                          <a:latin typeface="Arial"/>
                          <a:cs typeface="Arial"/>
                        </a:rPr>
                        <a:t> </a:t>
                      </a:r>
                      <a:r>
                        <a:rPr sz="1000" b="1" dirty="0">
                          <a:latin typeface="Arial"/>
                          <a:cs typeface="Arial"/>
                        </a:rPr>
                        <a:t>1</a:t>
                      </a:r>
                      <a:r>
                        <a:rPr lang="en-US" sz="1000" b="1" dirty="0">
                          <a:latin typeface="Arial"/>
                          <a:cs typeface="Arial"/>
                        </a:rPr>
                        <a:t>3</a:t>
                      </a:r>
                      <a:r>
                        <a:rPr sz="1000" b="1" dirty="0">
                          <a:latin typeface="Arial"/>
                          <a:cs typeface="Arial"/>
                        </a:rPr>
                        <a:t>,</a:t>
                      </a:r>
                      <a:r>
                        <a:rPr sz="1000" b="1" spc="10" dirty="0">
                          <a:latin typeface="Arial"/>
                          <a:cs typeface="Arial"/>
                        </a:rPr>
                        <a:t> </a:t>
                      </a:r>
                      <a:r>
                        <a:rPr sz="1000" b="1" spc="-20" dirty="0">
                          <a:latin typeface="Arial"/>
                          <a:cs typeface="Arial"/>
                        </a:rPr>
                        <a:t>202</a:t>
                      </a:r>
                      <a:r>
                        <a:rPr lang="en-US" sz="1000" b="1" spc="-20" dirty="0">
                          <a:latin typeface="Arial"/>
                          <a:cs typeface="Arial"/>
                        </a:rPr>
                        <a:t>3</a:t>
                      </a:r>
                      <a:endParaRPr sz="1000" dirty="0">
                        <a:latin typeface="Arial"/>
                        <a:cs typeface="Arial"/>
                      </a:endParaRPr>
                    </a:p>
                  </a:txBody>
                  <a:tcPr marL="0" marR="0" marT="1270"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E7F3F4"/>
                    </a:solidFill>
                  </a:tcPr>
                </a:tc>
                <a:extLst>
                  <a:ext uri="{0D108BD9-81ED-4DB2-BD59-A6C34878D82A}">
                    <a16:rowId xmlns:a16="http://schemas.microsoft.com/office/drawing/2014/main" val="10007"/>
                  </a:ext>
                </a:extLst>
              </a:tr>
              <a:tr h="524510">
                <a:tc>
                  <a:txBody>
                    <a:bodyPr/>
                    <a:lstStyle/>
                    <a:p>
                      <a:pPr>
                        <a:lnSpc>
                          <a:spcPct val="100000"/>
                        </a:lnSpc>
                        <a:spcBef>
                          <a:spcPts val="5"/>
                        </a:spcBef>
                      </a:pPr>
                      <a:endParaRPr sz="1350">
                        <a:latin typeface="Times New Roman"/>
                        <a:cs typeface="Times New Roman"/>
                      </a:endParaRPr>
                    </a:p>
                    <a:p>
                      <a:pPr algn="ctr">
                        <a:lnSpc>
                          <a:spcPct val="100000"/>
                        </a:lnSpc>
                      </a:pPr>
                      <a:r>
                        <a:rPr sz="1050" b="1" dirty="0">
                          <a:latin typeface="Arial"/>
                          <a:cs typeface="Arial"/>
                        </a:rPr>
                        <a:t>X</a:t>
                      </a:r>
                      <a:endParaRPr sz="1050">
                        <a:latin typeface="Arial"/>
                        <a:cs typeface="Arial"/>
                      </a:endParaRPr>
                    </a:p>
                  </a:txBody>
                  <a:tcPr marL="0" marR="0" marT="63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a:lnSpc>
                          <a:spcPct val="100000"/>
                        </a:lnSpc>
                        <a:spcBef>
                          <a:spcPts val="5"/>
                        </a:spcBef>
                      </a:pPr>
                      <a:endParaRPr sz="1350">
                        <a:latin typeface="Times New Roman"/>
                        <a:cs typeface="Times New Roman"/>
                      </a:endParaRPr>
                    </a:p>
                    <a:p>
                      <a:pPr algn="ctr">
                        <a:lnSpc>
                          <a:spcPct val="100000"/>
                        </a:lnSpc>
                      </a:pPr>
                      <a:r>
                        <a:rPr sz="1050" b="1" dirty="0">
                          <a:latin typeface="Arial"/>
                          <a:cs typeface="Arial"/>
                        </a:rPr>
                        <a:t>X</a:t>
                      </a:r>
                      <a:endParaRPr sz="1050">
                        <a:latin typeface="Arial"/>
                        <a:cs typeface="Arial"/>
                      </a:endParaRPr>
                    </a:p>
                  </a:txBody>
                  <a:tcPr marL="0" marR="0" marT="63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spcBef>
                          <a:spcPts val="40"/>
                        </a:spcBef>
                      </a:pPr>
                      <a:endParaRPr sz="750" dirty="0">
                        <a:latin typeface="Times New Roman"/>
                        <a:cs typeface="Times New Roman"/>
                      </a:endParaRPr>
                    </a:p>
                    <a:p>
                      <a:pPr marL="31750" marR="442595">
                        <a:lnSpc>
                          <a:spcPct val="114399"/>
                        </a:lnSpc>
                      </a:pPr>
                      <a:r>
                        <a:rPr sz="700" dirty="0">
                          <a:latin typeface="Arial"/>
                          <a:cs typeface="Arial"/>
                        </a:rPr>
                        <a:t>Internal</a:t>
                      </a:r>
                      <a:r>
                        <a:rPr sz="700" spc="-10" dirty="0">
                          <a:latin typeface="Arial"/>
                          <a:cs typeface="Arial"/>
                        </a:rPr>
                        <a:t> </a:t>
                      </a:r>
                      <a:r>
                        <a:rPr sz="700" dirty="0">
                          <a:latin typeface="Arial"/>
                          <a:cs typeface="Arial"/>
                        </a:rPr>
                        <a:t>rev</a:t>
                      </a:r>
                      <a:r>
                        <a:rPr sz="700" spc="-50" dirty="0">
                          <a:latin typeface="Arial"/>
                          <a:cs typeface="Arial"/>
                        </a:rPr>
                        <a:t> </a:t>
                      </a:r>
                      <a:r>
                        <a:rPr sz="700" spc="-10" dirty="0">
                          <a:latin typeface="Arial"/>
                          <a:cs typeface="Arial"/>
                        </a:rPr>
                        <a:t>iews</a:t>
                      </a:r>
                      <a:r>
                        <a:rPr sz="700" spc="-45" dirty="0">
                          <a:latin typeface="Arial"/>
                          <a:cs typeface="Arial"/>
                        </a:rPr>
                        <a:t> </a:t>
                      </a:r>
                      <a:r>
                        <a:rPr sz="700" dirty="0">
                          <a:latin typeface="Arial"/>
                          <a:cs typeface="Arial"/>
                        </a:rPr>
                        <a:t>are returned</a:t>
                      </a:r>
                      <a:r>
                        <a:rPr sz="700" spc="-10" dirty="0">
                          <a:latin typeface="Arial"/>
                          <a:cs typeface="Arial"/>
                        </a:rPr>
                        <a:t> </a:t>
                      </a:r>
                      <a:r>
                        <a:rPr sz="700" dirty="0">
                          <a:latin typeface="Arial"/>
                          <a:cs typeface="Arial"/>
                        </a:rPr>
                        <a:t>to</a:t>
                      </a:r>
                      <a:r>
                        <a:rPr sz="700" spc="-105" dirty="0">
                          <a:latin typeface="Arial"/>
                          <a:cs typeface="Arial"/>
                        </a:rPr>
                        <a:t> </a:t>
                      </a:r>
                      <a:r>
                        <a:rPr sz="700" dirty="0">
                          <a:latin typeface="Arial"/>
                          <a:cs typeface="Arial"/>
                        </a:rPr>
                        <a:t>the</a:t>
                      </a:r>
                      <a:r>
                        <a:rPr sz="700" spc="-5" dirty="0">
                          <a:latin typeface="Arial"/>
                          <a:cs typeface="Arial"/>
                        </a:rPr>
                        <a:t> </a:t>
                      </a:r>
                      <a:r>
                        <a:rPr sz="700" spc="-10" dirty="0">
                          <a:latin typeface="Arial"/>
                          <a:cs typeface="Arial"/>
                        </a:rPr>
                        <a:t>applicants</a:t>
                      </a:r>
                      <a:r>
                        <a:rPr sz="700" spc="50" dirty="0">
                          <a:latin typeface="Arial"/>
                          <a:cs typeface="Arial"/>
                        </a:rPr>
                        <a:t> </a:t>
                      </a:r>
                      <a:r>
                        <a:rPr sz="700" dirty="0">
                          <a:latin typeface="Arial"/>
                          <a:cs typeface="Arial"/>
                        </a:rPr>
                        <a:t>and</a:t>
                      </a:r>
                      <a:r>
                        <a:rPr sz="700" spc="-5" dirty="0">
                          <a:latin typeface="Arial"/>
                          <a:cs typeface="Arial"/>
                        </a:rPr>
                        <a:t> </a:t>
                      </a:r>
                      <a:r>
                        <a:rPr sz="700" dirty="0">
                          <a:latin typeface="Arial"/>
                          <a:cs typeface="Arial"/>
                        </a:rPr>
                        <a:t>copy</a:t>
                      </a:r>
                      <a:r>
                        <a:rPr sz="700" spc="45" dirty="0">
                          <a:latin typeface="Arial"/>
                          <a:cs typeface="Arial"/>
                        </a:rPr>
                        <a:t> </a:t>
                      </a:r>
                      <a:r>
                        <a:rPr sz="700" spc="-25" dirty="0">
                          <a:latin typeface="Arial"/>
                          <a:cs typeface="Arial"/>
                        </a:rPr>
                        <a:t>to</a:t>
                      </a:r>
                      <a:r>
                        <a:rPr sz="700" spc="500" dirty="0">
                          <a:latin typeface="Arial"/>
                          <a:cs typeface="Arial"/>
                        </a:rPr>
                        <a:t> </a:t>
                      </a:r>
                      <a:r>
                        <a:rPr sz="700" u="sng" dirty="0">
                          <a:solidFill>
                            <a:srgbClr val="008000"/>
                          </a:solidFill>
                          <a:uFill>
                            <a:solidFill>
                              <a:srgbClr val="008000"/>
                            </a:solidFill>
                          </a:uFill>
                          <a:latin typeface="Arial"/>
                          <a:ea typeface="+mn-ea"/>
                          <a:cs typeface="Arial"/>
                        </a:rPr>
                        <a:t>grant.rev</a:t>
                      </a:r>
                      <a:r>
                        <a:rPr sz="700" u="sng" dirty="0">
                          <a:solidFill>
                            <a:srgbClr val="008000"/>
                          </a:solidFill>
                          <a:uFill>
                            <a:solidFill>
                              <a:srgbClr val="008000"/>
                            </a:solidFill>
                          </a:uFill>
                          <a:latin typeface="Arial"/>
                          <a:ea typeface="+mn-ea"/>
                          <a:cs typeface="Arial"/>
                          <a:hlinkClick r:id="rId7">
                            <a:extLst>
                              <a:ext uri="{A12FA001-AC4F-418D-AE19-62706E023703}">
                                <ahyp:hlinkClr xmlns:ahyp="http://schemas.microsoft.com/office/drawing/2018/hyperlinkcolor" val="tx"/>
                              </a:ext>
                            </a:extLst>
                          </a:hlinkClick>
                        </a:rPr>
                        <a:t>iew@usask.ca, </a:t>
                      </a:r>
                      <a:r>
                        <a:rPr sz="700" spc="-10" dirty="0">
                          <a:latin typeface="Arial"/>
                          <a:cs typeface="Arial"/>
                        </a:rPr>
                        <a:t>directly</a:t>
                      </a:r>
                      <a:r>
                        <a:rPr sz="700" spc="40" dirty="0">
                          <a:latin typeface="Arial"/>
                          <a:cs typeface="Arial"/>
                        </a:rPr>
                        <a:t> </a:t>
                      </a:r>
                      <a:r>
                        <a:rPr sz="700" dirty="0">
                          <a:latin typeface="Arial"/>
                          <a:cs typeface="Arial"/>
                        </a:rPr>
                        <a:t>from</a:t>
                      </a:r>
                      <a:r>
                        <a:rPr sz="700" spc="-55" dirty="0">
                          <a:latin typeface="Arial"/>
                          <a:cs typeface="Arial"/>
                        </a:rPr>
                        <a:t> </a:t>
                      </a:r>
                      <a:r>
                        <a:rPr sz="700" spc="-10" dirty="0">
                          <a:latin typeface="Arial"/>
                          <a:cs typeface="Arial"/>
                        </a:rPr>
                        <a:t>internal</a:t>
                      </a:r>
                      <a:r>
                        <a:rPr sz="700" dirty="0">
                          <a:latin typeface="Arial"/>
                          <a:cs typeface="Arial"/>
                        </a:rPr>
                        <a:t> reviewers</a:t>
                      </a:r>
                      <a:r>
                        <a:rPr sz="700" spc="35" dirty="0">
                          <a:latin typeface="Arial"/>
                          <a:cs typeface="Arial"/>
                        </a:rPr>
                        <a:t> </a:t>
                      </a:r>
                      <a:r>
                        <a:rPr sz="700" dirty="0">
                          <a:latin typeface="Arial"/>
                          <a:cs typeface="Arial"/>
                        </a:rPr>
                        <a:t>(or</a:t>
                      </a:r>
                      <a:r>
                        <a:rPr sz="700" spc="-5" dirty="0">
                          <a:latin typeface="Arial"/>
                          <a:cs typeface="Arial"/>
                        </a:rPr>
                        <a:t> </a:t>
                      </a:r>
                      <a:r>
                        <a:rPr sz="700" spc="-20" dirty="0">
                          <a:latin typeface="Arial"/>
                          <a:cs typeface="Arial"/>
                        </a:rPr>
                        <a:t>from</a:t>
                      </a:r>
                      <a:r>
                        <a:rPr sz="700" spc="500" dirty="0">
                          <a:latin typeface="Arial"/>
                          <a:cs typeface="Arial"/>
                        </a:rPr>
                        <a:t> </a:t>
                      </a:r>
                      <a:r>
                        <a:rPr sz="700" u="sng" dirty="0">
                          <a:solidFill>
                            <a:srgbClr val="008000"/>
                          </a:solidFill>
                          <a:uFill>
                            <a:solidFill>
                              <a:srgbClr val="008000"/>
                            </a:solidFill>
                          </a:uFill>
                          <a:latin typeface="Arial"/>
                          <a:cs typeface="Arial"/>
                          <a:hlinkClick r:id="rId5"/>
                        </a:rPr>
                        <a:t>grant.rev</a:t>
                      </a:r>
                      <a:r>
                        <a:rPr sz="700" u="sng" spc="-10" dirty="0">
                          <a:solidFill>
                            <a:srgbClr val="008000"/>
                          </a:solidFill>
                          <a:uFill>
                            <a:solidFill>
                              <a:srgbClr val="008000"/>
                            </a:solidFill>
                          </a:uFill>
                          <a:latin typeface="Arial"/>
                          <a:cs typeface="Arial"/>
                          <a:hlinkClick r:id="rId5"/>
                        </a:rPr>
                        <a:t>iew@usask.ca</a:t>
                      </a:r>
                      <a:r>
                        <a:rPr sz="700" spc="20" dirty="0">
                          <a:solidFill>
                            <a:srgbClr val="008000"/>
                          </a:solidFill>
                          <a:latin typeface="Arial"/>
                          <a:cs typeface="Arial"/>
                          <a:hlinkClick r:id="rId5"/>
                        </a:rPr>
                        <a:t> </a:t>
                      </a:r>
                      <a:r>
                        <a:rPr sz="700" dirty="0">
                          <a:latin typeface="Arial"/>
                          <a:cs typeface="Arial"/>
                        </a:rPr>
                        <a:t>if</a:t>
                      </a:r>
                      <a:r>
                        <a:rPr sz="700" spc="50" dirty="0">
                          <a:latin typeface="Arial"/>
                          <a:cs typeface="Arial"/>
                        </a:rPr>
                        <a:t> </a:t>
                      </a:r>
                      <a:r>
                        <a:rPr sz="700" dirty="0">
                          <a:latin typeface="Arial"/>
                          <a:cs typeface="Arial"/>
                        </a:rPr>
                        <a:t>assistance</a:t>
                      </a:r>
                      <a:r>
                        <a:rPr sz="700" spc="-5" dirty="0">
                          <a:latin typeface="Arial"/>
                          <a:cs typeface="Arial"/>
                        </a:rPr>
                        <a:t> </a:t>
                      </a:r>
                      <a:r>
                        <a:rPr sz="700" dirty="0">
                          <a:latin typeface="Arial"/>
                          <a:cs typeface="Arial"/>
                        </a:rPr>
                        <a:t>is</a:t>
                      </a:r>
                      <a:r>
                        <a:rPr sz="700" spc="-50" dirty="0">
                          <a:latin typeface="Arial"/>
                          <a:cs typeface="Arial"/>
                        </a:rPr>
                        <a:t> </a:t>
                      </a:r>
                      <a:r>
                        <a:rPr sz="700" spc="-10" dirty="0">
                          <a:latin typeface="Arial"/>
                          <a:cs typeface="Arial"/>
                        </a:rPr>
                        <a:t>needed).</a:t>
                      </a:r>
                      <a:endParaRPr sz="700" dirty="0">
                        <a:latin typeface="Arial"/>
                        <a:cs typeface="Arial"/>
                      </a:endParaRPr>
                    </a:p>
                  </a:txBody>
                  <a:tcPr marL="0" marR="0" marT="50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spcBef>
                          <a:spcPts val="15"/>
                        </a:spcBef>
                      </a:pPr>
                      <a:endParaRPr sz="1000" dirty="0">
                        <a:latin typeface="Times New Roman"/>
                        <a:cs typeface="Times New Roman"/>
                      </a:endParaRPr>
                    </a:p>
                    <a:p>
                      <a:pPr marL="34925">
                        <a:lnSpc>
                          <a:spcPct val="100000"/>
                        </a:lnSpc>
                      </a:pPr>
                      <a:r>
                        <a:rPr sz="1000" b="1" dirty="0">
                          <a:latin typeface="Arial"/>
                          <a:cs typeface="Arial"/>
                        </a:rPr>
                        <a:t>October</a:t>
                      </a:r>
                      <a:r>
                        <a:rPr sz="1000" b="1" spc="-50" dirty="0">
                          <a:latin typeface="Arial"/>
                          <a:cs typeface="Arial"/>
                        </a:rPr>
                        <a:t> </a:t>
                      </a:r>
                      <a:r>
                        <a:rPr lang="en-US" sz="1000" b="1" spc="-50" dirty="0">
                          <a:latin typeface="Arial"/>
                          <a:cs typeface="Arial"/>
                        </a:rPr>
                        <a:t>6</a:t>
                      </a:r>
                      <a:r>
                        <a:rPr sz="1000" b="1" dirty="0">
                          <a:latin typeface="Arial"/>
                          <a:cs typeface="Arial"/>
                        </a:rPr>
                        <a:t>,</a:t>
                      </a:r>
                      <a:r>
                        <a:rPr sz="1000" b="1" spc="-25" dirty="0">
                          <a:latin typeface="Arial"/>
                          <a:cs typeface="Arial"/>
                        </a:rPr>
                        <a:t> </a:t>
                      </a:r>
                      <a:r>
                        <a:rPr sz="1000" b="1" spc="-20" dirty="0">
                          <a:latin typeface="Arial"/>
                          <a:cs typeface="Arial"/>
                        </a:rPr>
                        <a:t>202</a:t>
                      </a:r>
                      <a:r>
                        <a:rPr lang="en-US" sz="1000" b="1" spc="-20" dirty="0">
                          <a:latin typeface="Arial"/>
                          <a:cs typeface="Arial"/>
                        </a:rPr>
                        <a:t>3</a:t>
                      </a:r>
                      <a:endParaRPr sz="1000" dirty="0">
                        <a:latin typeface="Arial"/>
                        <a:cs typeface="Arial"/>
                      </a:endParaRPr>
                    </a:p>
                  </a:txBody>
                  <a:tcPr marL="0" marR="0" marT="1905"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8"/>
                  </a:ext>
                </a:extLst>
              </a:tr>
              <a:tr h="657860">
                <a:tc>
                  <a:txBody>
                    <a:bodyPr/>
                    <a:lstStyle/>
                    <a:p>
                      <a:pPr>
                        <a:lnSpc>
                          <a:spcPct val="100000"/>
                        </a:lnSpc>
                        <a:spcBef>
                          <a:spcPts val="10"/>
                        </a:spcBef>
                      </a:pPr>
                      <a:endParaRPr sz="1350">
                        <a:latin typeface="Times New Roman"/>
                        <a:cs typeface="Times New Roman"/>
                      </a:endParaRPr>
                    </a:p>
                    <a:p>
                      <a:pPr algn="ctr">
                        <a:lnSpc>
                          <a:spcPct val="100000"/>
                        </a:lnSpc>
                      </a:pPr>
                      <a:r>
                        <a:rPr sz="1050" b="1" dirty="0">
                          <a:latin typeface="Arial"/>
                          <a:cs typeface="Arial"/>
                        </a:rPr>
                        <a:t>X</a:t>
                      </a:r>
                      <a:endParaRPr sz="1050">
                        <a:latin typeface="Arial"/>
                        <a:cs typeface="Arial"/>
                      </a:endParaRPr>
                    </a:p>
                  </a:txBody>
                  <a:tcPr marL="0" marR="0" marT="127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a:lnSpc>
                          <a:spcPct val="100000"/>
                        </a:lnSpc>
                        <a:spcBef>
                          <a:spcPts val="10"/>
                        </a:spcBef>
                      </a:pPr>
                      <a:endParaRPr sz="1350">
                        <a:latin typeface="Times New Roman"/>
                        <a:cs typeface="Times New Roman"/>
                      </a:endParaRPr>
                    </a:p>
                    <a:p>
                      <a:pPr algn="ctr">
                        <a:lnSpc>
                          <a:spcPct val="100000"/>
                        </a:lnSpc>
                      </a:pPr>
                      <a:r>
                        <a:rPr sz="1050" b="1" dirty="0">
                          <a:latin typeface="Arial"/>
                          <a:cs typeface="Arial"/>
                        </a:rPr>
                        <a:t>X</a:t>
                      </a:r>
                      <a:endParaRPr sz="1050">
                        <a:latin typeface="Arial"/>
                        <a:cs typeface="Arial"/>
                      </a:endParaRPr>
                    </a:p>
                  </a:txBody>
                  <a:tcPr marL="0" marR="0" marT="127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tc>
                  <a:txBody>
                    <a:bodyPr/>
                    <a:lstStyle/>
                    <a:p>
                      <a:pPr>
                        <a:lnSpc>
                          <a:spcPct val="100000"/>
                        </a:lnSpc>
                        <a:spcBef>
                          <a:spcPts val="45"/>
                        </a:spcBef>
                      </a:pPr>
                      <a:endParaRPr sz="750">
                        <a:latin typeface="Times New Roman"/>
                        <a:cs typeface="Times New Roman"/>
                      </a:endParaRPr>
                    </a:p>
                    <a:p>
                      <a:pPr marL="31750" marR="127635">
                        <a:lnSpc>
                          <a:spcPct val="114500"/>
                        </a:lnSpc>
                      </a:pPr>
                      <a:r>
                        <a:rPr sz="700" dirty="0">
                          <a:latin typeface="Arial"/>
                          <a:cs typeface="Arial"/>
                        </a:rPr>
                        <a:t>Applicants</a:t>
                      </a:r>
                      <a:r>
                        <a:rPr sz="700" spc="65" dirty="0">
                          <a:latin typeface="Arial"/>
                          <a:cs typeface="Arial"/>
                        </a:rPr>
                        <a:t> </a:t>
                      </a:r>
                      <a:r>
                        <a:rPr sz="700" dirty="0">
                          <a:latin typeface="Arial"/>
                          <a:cs typeface="Arial"/>
                        </a:rPr>
                        <a:t>consult</a:t>
                      </a:r>
                      <a:r>
                        <a:rPr sz="700" spc="-45" dirty="0">
                          <a:latin typeface="Arial"/>
                          <a:cs typeface="Arial"/>
                        </a:rPr>
                        <a:t> </a:t>
                      </a:r>
                      <a:r>
                        <a:rPr sz="700" dirty="0">
                          <a:latin typeface="Arial"/>
                          <a:cs typeface="Arial"/>
                        </a:rPr>
                        <a:t>with</a:t>
                      </a:r>
                      <a:r>
                        <a:rPr sz="700" spc="10" dirty="0">
                          <a:latin typeface="Arial"/>
                          <a:cs typeface="Arial"/>
                        </a:rPr>
                        <a:t> </a:t>
                      </a:r>
                      <a:r>
                        <a:rPr sz="700" dirty="0">
                          <a:latin typeface="Arial"/>
                          <a:cs typeface="Arial"/>
                        </a:rPr>
                        <a:t>their</a:t>
                      </a:r>
                      <a:r>
                        <a:rPr sz="700" spc="15" dirty="0">
                          <a:latin typeface="Arial"/>
                          <a:cs typeface="Arial"/>
                        </a:rPr>
                        <a:t> </a:t>
                      </a:r>
                      <a:r>
                        <a:rPr sz="700" spc="-10" dirty="0">
                          <a:latin typeface="Arial"/>
                          <a:cs typeface="Arial"/>
                        </a:rPr>
                        <a:t>suggested</a:t>
                      </a:r>
                      <a:r>
                        <a:rPr sz="700" spc="10" dirty="0">
                          <a:latin typeface="Arial"/>
                          <a:cs typeface="Arial"/>
                        </a:rPr>
                        <a:t> </a:t>
                      </a:r>
                      <a:r>
                        <a:rPr sz="700" spc="-10" dirty="0">
                          <a:latin typeface="Arial"/>
                          <a:cs typeface="Arial"/>
                        </a:rPr>
                        <a:t>reviewers,</a:t>
                      </a:r>
                      <a:r>
                        <a:rPr sz="700" spc="60" dirty="0">
                          <a:latin typeface="Arial"/>
                          <a:cs typeface="Arial"/>
                        </a:rPr>
                        <a:t> </a:t>
                      </a:r>
                      <a:r>
                        <a:rPr sz="700" spc="-10" dirty="0">
                          <a:latin typeface="Arial"/>
                          <a:cs typeface="Arial"/>
                        </a:rPr>
                        <a:t>Research</a:t>
                      </a:r>
                      <a:r>
                        <a:rPr sz="700" spc="10" dirty="0">
                          <a:latin typeface="Arial"/>
                          <a:cs typeface="Arial"/>
                        </a:rPr>
                        <a:t> </a:t>
                      </a:r>
                      <a:r>
                        <a:rPr sz="700" spc="-10" dirty="0">
                          <a:latin typeface="Arial"/>
                          <a:cs typeface="Arial"/>
                        </a:rPr>
                        <a:t>Facilitators,</a:t>
                      </a:r>
                      <a:r>
                        <a:rPr sz="700" spc="500" dirty="0">
                          <a:latin typeface="Arial"/>
                          <a:cs typeface="Arial"/>
                        </a:rPr>
                        <a:t> </a:t>
                      </a:r>
                      <a:r>
                        <a:rPr sz="700" dirty="0">
                          <a:latin typeface="Arial"/>
                          <a:cs typeface="Arial"/>
                        </a:rPr>
                        <a:t>Associate/Vice-</a:t>
                      </a:r>
                      <a:r>
                        <a:rPr sz="700" spc="-10" dirty="0">
                          <a:latin typeface="Arial"/>
                          <a:cs typeface="Arial"/>
                        </a:rPr>
                        <a:t>Deans</a:t>
                      </a:r>
                      <a:r>
                        <a:rPr sz="700" spc="-45" dirty="0">
                          <a:latin typeface="Arial"/>
                          <a:cs typeface="Arial"/>
                        </a:rPr>
                        <a:t> </a:t>
                      </a:r>
                      <a:r>
                        <a:rPr sz="700" dirty="0">
                          <a:latin typeface="Arial"/>
                          <a:cs typeface="Arial"/>
                        </a:rPr>
                        <a:t>Research,</a:t>
                      </a:r>
                      <a:r>
                        <a:rPr sz="700" spc="65" dirty="0">
                          <a:latin typeface="Arial"/>
                          <a:cs typeface="Arial"/>
                        </a:rPr>
                        <a:t> </a:t>
                      </a:r>
                      <a:r>
                        <a:rPr sz="700" dirty="0">
                          <a:latin typeface="Arial"/>
                          <a:cs typeface="Arial"/>
                        </a:rPr>
                        <a:t>or</a:t>
                      </a:r>
                      <a:r>
                        <a:rPr sz="700" spc="20" dirty="0">
                          <a:latin typeface="Arial"/>
                          <a:cs typeface="Arial"/>
                        </a:rPr>
                        <a:t> </a:t>
                      </a:r>
                      <a:r>
                        <a:rPr sz="700" spc="-10" dirty="0">
                          <a:latin typeface="Arial"/>
                          <a:cs typeface="Arial"/>
                        </a:rPr>
                        <a:t>mentorship</a:t>
                      </a:r>
                      <a:r>
                        <a:rPr sz="700" spc="20" dirty="0">
                          <a:latin typeface="Arial"/>
                          <a:cs typeface="Arial"/>
                        </a:rPr>
                        <a:t> </a:t>
                      </a:r>
                      <a:r>
                        <a:rPr sz="700" dirty="0">
                          <a:latin typeface="Arial"/>
                          <a:cs typeface="Arial"/>
                        </a:rPr>
                        <a:t>teams</a:t>
                      </a:r>
                      <a:r>
                        <a:rPr sz="700" spc="-35" dirty="0">
                          <a:latin typeface="Arial"/>
                          <a:cs typeface="Arial"/>
                        </a:rPr>
                        <a:t> </a:t>
                      </a:r>
                      <a:r>
                        <a:rPr sz="700" dirty="0">
                          <a:latin typeface="Arial"/>
                          <a:cs typeface="Arial"/>
                        </a:rPr>
                        <a:t>to</a:t>
                      </a:r>
                      <a:r>
                        <a:rPr sz="700" spc="20" dirty="0">
                          <a:latin typeface="Arial"/>
                          <a:cs typeface="Arial"/>
                        </a:rPr>
                        <a:t> </a:t>
                      </a:r>
                      <a:r>
                        <a:rPr sz="700" spc="-10" dirty="0">
                          <a:latin typeface="Arial"/>
                          <a:cs typeface="Arial"/>
                        </a:rPr>
                        <a:t>incorporate</a:t>
                      </a:r>
                      <a:r>
                        <a:rPr sz="700" spc="500" dirty="0">
                          <a:latin typeface="Arial"/>
                          <a:cs typeface="Arial"/>
                        </a:rPr>
                        <a:t>  </a:t>
                      </a:r>
                      <a:r>
                        <a:rPr sz="700" dirty="0">
                          <a:latin typeface="Arial"/>
                          <a:cs typeface="Arial"/>
                        </a:rPr>
                        <a:t>rev</a:t>
                      </a:r>
                      <a:r>
                        <a:rPr sz="700" spc="-45" dirty="0">
                          <a:latin typeface="Arial"/>
                          <a:cs typeface="Arial"/>
                        </a:rPr>
                        <a:t> </a:t>
                      </a:r>
                      <a:r>
                        <a:rPr sz="700" spc="-10" dirty="0">
                          <a:latin typeface="Arial"/>
                          <a:cs typeface="Arial"/>
                        </a:rPr>
                        <a:t>iewer</a:t>
                      </a:r>
                      <a:r>
                        <a:rPr sz="700" spc="10" dirty="0">
                          <a:latin typeface="Arial"/>
                          <a:cs typeface="Arial"/>
                        </a:rPr>
                        <a:t> </a:t>
                      </a:r>
                      <a:r>
                        <a:rPr sz="700" dirty="0">
                          <a:latin typeface="Arial"/>
                          <a:cs typeface="Arial"/>
                        </a:rPr>
                        <a:t>f</a:t>
                      </a:r>
                      <a:r>
                        <a:rPr sz="700" spc="-50" dirty="0">
                          <a:latin typeface="Arial"/>
                          <a:cs typeface="Arial"/>
                        </a:rPr>
                        <a:t> </a:t>
                      </a:r>
                      <a:r>
                        <a:rPr sz="700" spc="-10" dirty="0">
                          <a:latin typeface="Arial"/>
                          <a:cs typeface="Arial"/>
                        </a:rPr>
                        <a:t>eedback.</a:t>
                      </a:r>
                      <a:r>
                        <a:rPr sz="700" spc="-40" dirty="0">
                          <a:latin typeface="Arial"/>
                          <a:cs typeface="Arial"/>
                        </a:rPr>
                        <a:t> </a:t>
                      </a:r>
                      <a:r>
                        <a:rPr sz="700" spc="-10" dirty="0">
                          <a:latin typeface="Arial"/>
                          <a:cs typeface="Arial"/>
                        </a:rPr>
                        <a:t>Research</a:t>
                      </a:r>
                      <a:r>
                        <a:rPr sz="700" spc="5" dirty="0">
                          <a:latin typeface="Arial"/>
                          <a:cs typeface="Arial"/>
                        </a:rPr>
                        <a:t> </a:t>
                      </a:r>
                      <a:r>
                        <a:rPr sz="700" dirty="0">
                          <a:latin typeface="Arial"/>
                          <a:cs typeface="Arial"/>
                        </a:rPr>
                        <a:t>Facilitator</a:t>
                      </a:r>
                      <a:r>
                        <a:rPr sz="700" spc="10" dirty="0">
                          <a:latin typeface="Arial"/>
                          <a:cs typeface="Arial"/>
                        </a:rPr>
                        <a:t> </a:t>
                      </a:r>
                      <a:r>
                        <a:rPr sz="700" dirty="0">
                          <a:latin typeface="Arial"/>
                          <a:cs typeface="Arial"/>
                        </a:rPr>
                        <a:t>reads</a:t>
                      </a:r>
                      <a:r>
                        <a:rPr sz="700" spc="-50" dirty="0">
                          <a:latin typeface="Arial"/>
                          <a:cs typeface="Arial"/>
                        </a:rPr>
                        <a:t> </a:t>
                      </a:r>
                      <a:r>
                        <a:rPr sz="700" dirty="0">
                          <a:latin typeface="Arial"/>
                          <a:cs typeface="Arial"/>
                        </a:rPr>
                        <a:t>for</a:t>
                      </a:r>
                      <a:r>
                        <a:rPr sz="700" spc="10" dirty="0">
                          <a:latin typeface="Arial"/>
                          <a:cs typeface="Arial"/>
                        </a:rPr>
                        <a:t> </a:t>
                      </a:r>
                      <a:r>
                        <a:rPr sz="700" dirty="0">
                          <a:latin typeface="Arial"/>
                          <a:cs typeface="Arial"/>
                        </a:rPr>
                        <a:t>the</a:t>
                      </a:r>
                      <a:r>
                        <a:rPr sz="700" spc="-100" dirty="0">
                          <a:latin typeface="Arial"/>
                          <a:cs typeface="Arial"/>
                        </a:rPr>
                        <a:t> </a:t>
                      </a:r>
                      <a:r>
                        <a:rPr sz="700" spc="-10" dirty="0">
                          <a:latin typeface="Arial"/>
                          <a:cs typeface="Arial"/>
                        </a:rPr>
                        <a:t>logistical</a:t>
                      </a:r>
                      <a:r>
                        <a:rPr sz="700" spc="10" dirty="0">
                          <a:latin typeface="Arial"/>
                          <a:cs typeface="Arial"/>
                        </a:rPr>
                        <a:t> </a:t>
                      </a:r>
                      <a:r>
                        <a:rPr sz="700" dirty="0">
                          <a:latin typeface="Arial"/>
                          <a:cs typeface="Arial"/>
                        </a:rPr>
                        <a:t>flow</a:t>
                      </a:r>
                      <a:r>
                        <a:rPr sz="700" spc="-50" dirty="0">
                          <a:latin typeface="Arial"/>
                          <a:cs typeface="Arial"/>
                        </a:rPr>
                        <a:t> </a:t>
                      </a:r>
                      <a:r>
                        <a:rPr sz="700" spc="-25" dirty="0">
                          <a:latin typeface="Arial"/>
                          <a:cs typeface="Arial"/>
                        </a:rPr>
                        <a:t>and</a:t>
                      </a:r>
                      <a:r>
                        <a:rPr sz="700" spc="500" dirty="0">
                          <a:latin typeface="Arial"/>
                          <a:cs typeface="Arial"/>
                        </a:rPr>
                        <a:t> </a:t>
                      </a:r>
                      <a:r>
                        <a:rPr sz="700" dirty="0">
                          <a:latin typeface="Arial"/>
                          <a:cs typeface="Arial"/>
                        </a:rPr>
                        <a:t>completion</a:t>
                      </a:r>
                      <a:r>
                        <a:rPr sz="700" spc="25" dirty="0">
                          <a:latin typeface="Arial"/>
                          <a:cs typeface="Arial"/>
                        </a:rPr>
                        <a:t> </a:t>
                      </a:r>
                      <a:r>
                        <a:rPr sz="700" dirty="0">
                          <a:latin typeface="Arial"/>
                          <a:cs typeface="Arial"/>
                        </a:rPr>
                        <a:t>of</a:t>
                      </a:r>
                      <a:r>
                        <a:rPr sz="700" spc="75" dirty="0">
                          <a:latin typeface="Arial"/>
                          <a:cs typeface="Arial"/>
                        </a:rPr>
                        <a:t> </a:t>
                      </a:r>
                      <a:r>
                        <a:rPr sz="700" dirty="0">
                          <a:latin typeface="Arial"/>
                          <a:cs typeface="Arial"/>
                        </a:rPr>
                        <a:t>the</a:t>
                      </a:r>
                      <a:r>
                        <a:rPr sz="700" spc="20" dirty="0">
                          <a:latin typeface="Arial"/>
                          <a:cs typeface="Arial"/>
                        </a:rPr>
                        <a:t> </a:t>
                      </a:r>
                      <a:r>
                        <a:rPr sz="700" spc="-10" dirty="0">
                          <a:latin typeface="Arial"/>
                          <a:cs typeface="Arial"/>
                        </a:rPr>
                        <a:t>proposal.</a:t>
                      </a:r>
                      <a:endParaRPr sz="700">
                        <a:latin typeface="Arial"/>
                        <a:cs typeface="Arial"/>
                      </a:endParaRPr>
                    </a:p>
                  </a:txBody>
                  <a:tcPr marL="0" marR="0" marT="57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tc>
                  <a:txBody>
                    <a:bodyPr/>
                    <a:lstStyle/>
                    <a:p>
                      <a:pPr>
                        <a:lnSpc>
                          <a:spcPct val="100000"/>
                        </a:lnSpc>
                        <a:spcBef>
                          <a:spcPts val="20"/>
                        </a:spcBef>
                      </a:pPr>
                      <a:endParaRPr sz="1000" dirty="0">
                        <a:latin typeface="Times New Roman"/>
                        <a:cs typeface="Times New Roman"/>
                      </a:endParaRPr>
                    </a:p>
                    <a:p>
                      <a:pPr marL="34925">
                        <a:lnSpc>
                          <a:spcPct val="100000"/>
                        </a:lnSpc>
                      </a:pPr>
                      <a:r>
                        <a:rPr sz="1000" b="1" dirty="0">
                          <a:latin typeface="Arial"/>
                          <a:cs typeface="Arial"/>
                        </a:rPr>
                        <a:t>October</a:t>
                      </a:r>
                      <a:r>
                        <a:rPr sz="1000" b="1" spc="-65" dirty="0">
                          <a:latin typeface="Arial"/>
                          <a:cs typeface="Arial"/>
                        </a:rPr>
                        <a:t> </a:t>
                      </a:r>
                      <a:r>
                        <a:rPr sz="1000" b="1" dirty="0">
                          <a:latin typeface="Arial"/>
                          <a:cs typeface="Arial"/>
                        </a:rPr>
                        <a:t>7</a:t>
                      </a:r>
                      <a:r>
                        <a:rPr sz="1000" b="1" spc="70" dirty="0">
                          <a:latin typeface="Arial"/>
                          <a:cs typeface="Arial"/>
                        </a:rPr>
                        <a:t> </a:t>
                      </a:r>
                      <a:r>
                        <a:rPr sz="1000" b="1" dirty="0">
                          <a:latin typeface="Arial"/>
                          <a:cs typeface="Arial"/>
                        </a:rPr>
                        <a:t>–</a:t>
                      </a:r>
                      <a:r>
                        <a:rPr sz="1000" b="1" spc="-20" dirty="0">
                          <a:latin typeface="Arial"/>
                          <a:cs typeface="Arial"/>
                        </a:rPr>
                        <a:t> </a:t>
                      </a:r>
                      <a:r>
                        <a:rPr lang="en-US" sz="1000" b="1" dirty="0">
                          <a:latin typeface="Arial"/>
                          <a:cs typeface="Arial"/>
                        </a:rPr>
                        <a:t>13</a:t>
                      </a:r>
                      <a:r>
                        <a:rPr sz="1000" b="1" spc="-15" dirty="0">
                          <a:latin typeface="Arial"/>
                          <a:cs typeface="Arial"/>
                        </a:rPr>
                        <a:t> </a:t>
                      </a:r>
                      <a:r>
                        <a:rPr sz="1000" b="1" spc="-20" dirty="0">
                          <a:latin typeface="Arial"/>
                          <a:cs typeface="Arial"/>
                        </a:rPr>
                        <a:t>(RTI)</a:t>
                      </a:r>
                      <a:endParaRPr sz="1000" dirty="0">
                        <a:latin typeface="Arial"/>
                        <a:cs typeface="Arial"/>
                      </a:endParaRPr>
                    </a:p>
                    <a:p>
                      <a:pPr marL="34925">
                        <a:lnSpc>
                          <a:spcPct val="100000"/>
                        </a:lnSpc>
                        <a:spcBef>
                          <a:spcPts val="165"/>
                        </a:spcBef>
                      </a:pPr>
                      <a:r>
                        <a:rPr sz="1000" b="1" dirty="0">
                          <a:latin typeface="Arial"/>
                          <a:cs typeface="Arial"/>
                        </a:rPr>
                        <a:t>October</a:t>
                      </a:r>
                      <a:r>
                        <a:rPr sz="1000" b="1" spc="-50" dirty="0">
                          <a:latin typeface="Arial"/>
                          <a:cs typeface="Arial"/>
                        </a:rPr>
                        <a:t> </a:t>
                      </a:r>
                      <a:r>
                        <a:rPr sz="1000" b="1" dirty="0">
                          <a:latin typeface="Arial"/>
                          <a:cs typeface="Arial"/>
                        </a:rPr>
                        <a:t>7</a:t>
                      </a:r>
                      <a:r>
                        <a:rPr sz="1000" b="1" spc="75" dirty="0">
                          <a:latin typeface="Arial"/>
                          <a:cs typeface="Arial"/>
                        </a:rPr>
                        <a:t> </a:t>
                      </a:r>
                      <a:r>
                        <a:rPr sz="1000" b="1" dirty="0">
                          <a:latin typeface="Arial"/>
                          <a:cs typeface="Arial"/>
                        </a:rPr>
                        <a:t>–</a:t>
                      </a:r>
                      <a:r>
                        <a:rPr sz="1000" b="1" spc="-20" dirty="0">
                          <a:latin typeface="Arial"/>
                          <a:cs typeface="Arial"/>
                        </a:rPr>
                        <a:t> </a:t>
                      </a:r>
                      <a:r>
                        <a:rPr sz="1000" b="1" dirty="0">
                          <a:latin typeface="Arial"/>
                          <a:cs typeface="Arial"/>
                        </a:rPr>
                        <a:t>2</a:t>
                      </a:r>
                      <a:r>
                        <a:rPr lang="en-US" sz="1000" b="1" dirty="0">
                          <a:latin typeface="Arial"/>
                          <a:cs typeface="Arial"/>
                        </a:rPr>
                        <a:t>0</a:t>
                      </a:r>
                      <a:r>
                        <a:rPr sz="1000" b="1" spc="-20" dirty="0">
                          <a:latin typeface="Arial"/>
                          <a:cs typeface="Arial"/>
                        </a:rPr>
                        <a:t> (DG)</a:t>
                      </a:r>
                      <a:endParaRPr sz="1000" dirty="0">
                        <a:latin typeface="Arial"/>
                        <a:cs typeface="Arial"/>
                      </a:endParaRPr>
                    </a:p>
                  </a:txBody>
                  <a:tcPr marL="0" marR="0" marT="2540"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E7F3F4"/>
                    </a:solidFill>
                  </a:tcPr>
                </a:tc>
                <a:extLst>
                  <a:ext uri="{0D108BD9-81ED-4DB2-BD59-A6C34878D82A}">
                    <a16:rowId xmlns:a16="http://schemas.microsoft.com/office/drawing/2014/main" val="10009"/>
                  </a:ext>
                </a:extLst>
              </a:tr>
              <a:tr h="641985">
                <a:tc>
                  <a:txBody>
                    <a:bodyPr/>
                    <a:lstStyle/>
                    <a:p>
                      <a:pPr>
                        <a:lnSpc>
                          <a:spcPct val="100000"/>
                        </a:lnSpc>
                        <a:spcBef>
                          <a:spcPts val="15"/>
                        </a:spcBef>
                      </a:pPr>
                      <a:endParaRPr sz="1350">
                        <a:latin typeface="Times New Roman"/>
                        <a:cs typeface="Times New Roman"/>
                      </a:endParaRPr>
                    </a:p>
                    <a:p>
                      <a:pPr algn="ctr">
                        <a:lnSpc>
                          <a:spcPct val="100000"/>
                        </a:lnSpc>
                        <a:spcBef>
                          <a:spcPts val="5"/>
                        </a:spcBef>
                      </a:pPr>
                      <a:r>
                        <a:rPr sz="1050" b="1" dirty="0">
                          <a:latin typeface="Arial"/>
                          <a:cs typeface="Arial"/>
                        </a:rPr>
                        <a:t>X</a:t>
                      </a:r>
                      <a:endParaRPr sz="1050">
                        <a:latin typeface="Arial"/>
                        <a:cs typeface="Arial"/>
                      </a:endParaRPr>
                    </a:p>
                  </a:txBody>
                  <a:tcPr marL="0" marR="0" marT="190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a:lnSpc>
                          <a:spcPct val="100000"/>
                        </a:lnSpc>
                        <a:spcBef>
                          <a:spcPts val="15"/>
                        </a:spcBef>
                      </a:pPr>
                      <a:endParaRPr sz="1350">
                        <a:latin typeface="Times New Roman"/>
                        <a:cs typeface="Times New Roman"/>
                      </a:endParaRPr>
                    </a:p>
                    <a:p>
                      <a:pPr algn="ctr">
                        <a:lnSpc>
                          <a:spcPct val="100000"/>
                        </a:lnSpc>
                        <a:spcBef>
                          <a:spcPts val="5"/>
                        </a:spcBef>
                      </a:pPr>
                      <a:r>
                        <a:rPr sz="1050" b="1" dirty="0">
                          <a:latin typeface="Arial"/>
                          <a:cs typeface="Arial"/>
                        </a:rPr>
                        <a:t>X</a:t>
                      </a:r>
                      <a:endParaRPr sz="1050">
                        <a:latin typeface="Arial"/>
                        <a:cs typeface="Arial"/>
                      </a:endParaRPr>
                    </a:p>
                  </a:txBody>
                  <a:tcPr marL="0" marR="0" marT="190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marL="31750">
                        <a:lnSpc>
                          <a:spcPts val="819"/>
                        </a:lnSpc>
                        <a:spcBef>
                          <a:spcPts val="75"/>
                        </a:spcBef>
                      </a:pPr>
                      <a:r>
                        <a:rPr sz="700" dirty="0">
                          <a:latin typeface="Arial"/>
                          <a:cs typeface="Arial"/>
                        </a:rPr>
                        <a:t>College/Unit</a:t>
                      </a:r>
                      <a:r>
                        <a:rPr sz="700" spc="-15" dirty="0">
                          <a:latin typeface="Arial"/>
                          <a:cs typeface="Arial"/>
                        </a:rPr>
                        <a:t> </a:t>
                      </a:r>
                      <a:r>
                        <a:rPr sz="700" dirty="0">
                          <a:latin typeface="Arial"/>
                          <a:cs typeface="Arial"/>
                        </a:rPr>
                        <a:t>Internal</a:t>
                      </a:r>
                      <a:r>
                        <a:rPr sz="700" spc="55" dirty="0">
                          <a:latin typeface="Arial"/>
                          <a:cs typeface="Arial"/>
                        </a:rPr>
                        <a:t> </a:t>
                      </a:r>
                      <a:r>
                        <a:rPr sz="700" spc="-10" dirty="0">
                          <a:latin typeface="Arial"/>
                          <a:cs typeface="Arial"/>
                        </a:rPr>
                        <a:t>Approval</a:t>
                      </a:r>
                      <a:endParaRPr sz="700">
                        <a:latin typeface="Arial"/>
                        <a:cs typeface="Arial"/>
                      </a:endParaRPr>
                    </a:p>
                    <a:p>
                      <a:pPr marL="31750">
                        <a:lnSpc>
                          <a:spcPts val="819"/>
                        </a:lnSpc>
                      </a:pPr>
                      <a:r>
                        <a:rPr sz="700" dirty="0">
                          <a:latin typeface="Arial"/>
                          <a:cs typeface="Arial"/>
                        </a:rPr>
                        <a:t>Applicants</a:t>
                      </a:r>
                      <a:r>
                        <a:rPr sz="700" spc="45" dirty="0">
                          <a:latin typeface="Arial"/>
                          <a:cs typeface="Arial"/>
                        </a:rPr>
                        <a:t> </a:t>
                      </a:r>
                      <a:r>
                        <a:rPr sz="700" dirty="0">
                          <a:latin typeface="Arial"/>
                          <a:cs typeface="Arial"/>
                        </a:rPr>
                        <a:t>must</a:t>
                      </a:r>
                      <a:r>
                        <a:rPr sz="700" spc="50" dirty="0">
                          <a:latin typeface="Arial"/>
                          <a:cs typeface="Arial"/>
                        </a:rPr>
                        <a:t> </a:t>
                      </a:r>
                      <a:r>
                        <a:rPr sz="700" dirty="0">
                          <a:latin typeface="Arial"/>
                          <a:cs typeface="Arial"/>
                        </a:rPr>
                        <a:t>submit</a:t>
                      </a:r>
                      <a:r>
                        <a:rPr sz="700" spc="45" dirty="0">
                          <a:latin typeface="Arial"/>
                          <a:cs typeface="Arial"/>
                        </a:rPr>
                        <a:t> </a:t>
                      </a:r>
                      <a:r>
                        <a:rPr sz="700" dirty="0">
                          <a:latin typeface="Arial"/>
                          <a:cs typeface="Arial"/>
                        </a:rPr>
                        <a:t>a full </a:t>
                      </a:r>
                      <a:r>
                        <a:rPr sz="700" spc="-10" dirty="0">
                          <a:latin typeface="Arial"/>
                          <a:cs typeface="Arial"/>
                        </a:rPr>
                        <a:t>application</a:t>
                      </a:r>
                      <a:r>
                        <a:rPr sz="700" spc="-5" dirty="0">
                          <a:latin typeface="Arial"/>
                          <a:cs typeface="Arial"/>
                        </a:rPr>
                        <a:t> </a:t>
                      </a:r>
                      <a:r>
                        <a:rPr sz="700" dirty="0">
                          <a:latin typeface="Arial"/>
                          <a:cs typeface="Arial"/>
                        </a:rPr>
                        <a:t>package</a:t>
                      </a:r>
                      <a:r>
                        <a:rPr sz="700" spc="-100" dirty="0">
                          <a:latin typeface="Arial"/>
                          <a:cs typeface="Arial"/>
                        </a:rPr>
                        <a:t> </a:t>
                      </a:r>
                      <a:r>
                        <a:rPr sz="700" dirty="0">
                          <a:latin typeface="Arial"/>
                          <a:cs typeface="Arial"/>
                        </a:rPr>
                        <a:t>including CCV</a:t>
                      </a:r>
                      <a:r>
                        <a:rPr sz="700" spc="-5" dirty="0">
                          <a:latin typeface="Arial"/>
                          <a:cs typeface="Arial"/>
                        </a:rPr>
                        <a:t> </a:t>
                      </a:r>
                      <a:r>
                        <a:rPr sz="700" spc="-10" dirty="0">
                          <a:latin typeface="Arial"/>
                          <a:cs typeface="Arial"/>
                        </a:rPr>
                        <a:t>through</a:t>
                      </a:r>
                      <a:endParaRPr sz="700">
                        <a:latin typeface="Arial"/>
                        <a:cs typeface="Arial"/>
                      </a:endParaRPr>
                    </a:p>
                    <a:p>
                      <a:pPr marL="31750">
                        <a:lnSpc>
                          <a:spcPts val="819"/>
                        </a:lnSpc>
                        <a:spcBef>
                          <a:spcPts val="45"/>
                        </a:spcBef>
                      </a:pPr>
                      <a:r>
                        <a:rPr sz="700" u="sng" dirty="0">
                          <a:solidFill>
                            <a:srgbClr val="008000"/>
                          </a:solidFill>
                          <a:uFill>
                            <a:solidFill>
                              <a:srgbClr val="008000"/>
                            </a:solidFill>
                          </a:uFill>
                          <a:latin typeface="Arial"/>
                          <a:cs typeface="Arial"/>
                          <a:hlinkClick r:id="rId8"/>
                        </a:rPr>
                        <a:t>Univ</a:t>
                      </a:r>
                      <a:r>
                        <a:rPr sz="700" u="sng" spc="-30" dirty="0">
                          <a:solidFill>
                            <a:srgbClr val="008000"/>
                          </a:solidFill>
                          <a:uFill>
                            <a:solidFill>
                              <a:srgbClr val="008000"/>
                            </a:solidFill>
                          </a:uFill>
                          <a:latin typeface="Arial"/>
                          <a:cs typeface="Arial"/>
                          <a:hlinkClick r:id="rId8"/>
                        </a:rPr>
                        <a:t> </a:t>
                      </a:r>
                      <a:r>
                        <a:rPr sz="700" u="sng" dirty="0">
                          <a:solidFill>
                            <a:srgbClr val="008000"/>
                          </a:solidFill>
                          <a:uFill>
                            <a:solidFill>
                              <a:srgbClr val="008000"/>
                            </a:solidFill>
                          </a:uFill>
                          <a:latin typeface="Arial"/>
                          <a:cs typeface="Arial"/>
                          <a:hlinkClick r:id="rId8"/>
                        </a:rPr>
                        <a:t>RS</a:t>
                      </a:r>
                      <a:r>
                        <a:rPr sz="700" dirty="0">
                          <a:latin typeface="Arial"/>
                          <a:cs typeface="Arial"/>
                        </a:rPr>
                        <a:t>for</a:t>
                      </a:r>
                      <a:r>
                        <a:rPr sz="700" spc="35" dirty="0">
                          <a:latin typeface="Arial"/>
                          <a:cs typeface="Arial"/>
                        </a:rPr>
                        <a:t> </a:t>
                      </a:r>
                      <a:r>
                        <a:rPr sz="700" spc="-10" dirty="0">
                          <a:latin typeface="Arial"/>
                          <a:cs typeface="Arial"/>
                        </a:rPr>
                        <a:t>Department</a:t>
                      </a:r>
                      <a:r>
                        <a:rPr sz="700" spc="-30" dirty="0">
                          <a:latin typeface="Arial"/>
                          <a:cs typeface="Arial"/>
                        </a:rPr>
                        <a:t> </a:t>
                      </a:r>
                      <a:r>
                        <a:rPr sz="700" dirty="0">
                          <a:latin typeface="Arial"/>
                          <a:cs typeface="Arial"/>
                        </a:rPr>
                        <a:t>and</a:t>
                      </a:r>
                      <a:r>
                        <a:rPr sz="700" spc="30" dirty="0">
                          <a:latin typeface="Arial"/>
                          <a:cs typeface="Arial"/>
                        </a:rPr>
                        <a:t> </a:t>
                      </a:r>
                      <a:r>
                        <a:rPr sz="700" dirty="0">
                          <a:latin typeface="Arial"/>
                          <a:cs typeface="Arial"/>
                        </a:rPr>
                        <a:t>College</a:t>
                      </a:r>
                      <a:r>
                        <a:rPr sz="700" spc="-90" dirty="0">
                          <a:latin typeface="Arial"/>
                          <a:cs typeface="Arial"/>
                        </a:rPr>
                        <a:t> </a:t>
                      </a:r>
                      <a:r>
                        <a:rPr sz="700" dirty="0">
                          <a:latin typeface="Arial"/>
                          <a:cs typeface="Arial"/>
                        </a:rPr>
                        <a:t>academic</a:t>
                      </a:r>
                      <a:r>
                        <a:rPr sz="700" spc="-20" dirty="0">
                          <a:latin typeface="Arial"/>
                          <a:cs typeface="Arial"/>
                        </a:rPr>
                        <a:t> </a:t>
                      </a:r>
                      <a:r>
                        <a:rPr sz="700" dirty="0">
                          <a:latin typeface="Arial"/>
                          <a:cs typeface="Arial"/>
                        </a:rPr>
                        <a:t>approval.</a:t>
                      </a:r>
                      <a:r>
                        <a:rPr sz="700" spc="85" dirty="0">
                          <a:latin typeface="Arial"/>
                          <a:cs typeface="Arial"/>
                        </a:rPr>
                        <a:t> </a:t>
                      </a:r>
                      <a:r>
                        <a:rPr sz="700" spc="-10" dirty="0">
                          <a:latin typeface="Arial"/>
                          <a:cs typeface="Arial"/>
                        </a:rPr>
                        <a:t>Applicants</a:t>
                      </a:r>
                      <a:r>
                        <a:rPr sz="700" spc="-25" dirty="0">
                          <a:latin typeface="Arial"/>
                          <a:cs typeface="Arial"/>
                        </a:rPr>
                        <a:t> </a:t>
                      </a:r>
                      <a:r>
                        <a:rPr sz="700" spc="-10" dirty="0">
                          <a:latin typeface="Arial"/>
                          <a:cs typeface="Arial"/>
                        </a:rPr>
                        <a:t>comply</a:t>
                      </a:r>
                      <a:endParaRPr sz="700">
                        <a:latin typeface="Arial"/>
                        <a:cs typeface="Arial"/>
                      </a:endParaRPr>
                    </a:p>
                    <a:p>
                      <a:pPr marL="31750">
                        <a:lnSpc>
                          <a:spcPts val="819"/>
                        </a:lnSpc>
                      </a:pPr>
                      <a:r>
                        <a:rPr sz="700" dirty="0">
                          <a:latin typeface="Arial"/>
                          <a:cs typeface="Arial"/>
                        </a:rPr>
                        <a:t>with</a:t>
                      </a:r>
                      <a:r>
                        <a:rPr sz="700" spc="15" dirty="0">
                          <a:latin typeface="Arial"/>
                          <a:cs typeface="Arial"/>
                        </a:rPr>
                        <a:t> </a:t>
                      </a:r>
                      <a:r>
                        <a:rPr sz="700" dirty="0">
                          <a:latin typeface="Arial"/>
                          <a:cs typeface="Arial"/>
                        </a:rPr>
                        <a:t>college/unit-</a:t>
                      </a:r>
                      <a:r>
                        <a:rPr sz="700" spc="-10" dirty="0">
                          <a:latin typeface="Arial"/>
                          <a:cs typeface="Arial"/>
                        </a:rPr>
                        <a:t>specific</a:t>
                      </a:r>
                      <a:r>
                        <a:rPr sz="700" spc="-35" dirty="0">
                          <a:latin typeface="Arial"/>
                          <a:cs typeface="Arial"/>
                        </a:rPr>
                        <a:t> </a:t>
                      </a:r>
                      <a:r>
                        <a:rPr sz="700" dirty="0">
                          <a:latin typeface="Arial"/>
                          <a:cs typeface="Arial"/>
                        </a:rPr>
                        <a:t>internal</a:t>
                      </a:r>
                      <a:r>
                        <a:rPr sz="700" spc="15" dirty="0">
                          <a:latin typeface="Arial"/>
                          <a:cs typeface="Arial"/>
                        </a:rPr>
                        <a:t> </a:t>
                      </a:r>
                      <a:r>
                        <a:rPr sz="700" dirty="0">
                          <a:latin typeface="Arial"/>
                          <a:cs typeface="Arial"/>
                        </a:rPr>
                        <a:t>approval</a:t>
                      </a:r>
                      <a:r>
                        <a:rPr sz="700" spc="20" dirty="0">
                          <a:latin typeface="Arial"/>
                          <a:cs typeface="Arial"/>
                        </a:rPr>
                        <a:t> </a:t>
                      </a:r>
                      <a:r>
                        <a:rPr sz="700" dirty="0">
                          <a:latin typeface="Arial"/>
                          <a:cs typeface="Arial"/>
                        </a:rPr>
                        <a:t>processes</a:t>
                      </a:r>
                      <a:r>
                        <a:rPr sz="700" spc="-40" dirty="0">
                          <a:latin typeface="Arial"/>
                          <a:cs typeface="Arial"/>
                        </a:rPr>
                        <a:t> </a:t>
                      </a:r>
                      <a:r>
                        <a:rPr sz="700" dirty="0">
                          <a:latin typeface="Arial"/>
                          <a:cs typeface="Arial"/>
                        </a:rPr>
                        <a:t>and</a:t>
                      </a:r>
                      <a:r>
                        <a:rPr sz="700" spc="20" dirty="0">
                          <a:latin typeface="Arial"/>
                          <a:cs typeface="Arial"/>
                        </a:rPr>
                        <a:t> </a:t>
                      </a:r>
                      <a:r>
                        <a:rPr sz="700" spc="-10" dirty="0">
                          <a:latin typeface="Arial"/>
                          <a:cs typeface="Arial"/>
                        </a:rPr>
                        <a:t>deadlines.</a:t>
                      </a:r>
                      <a:endParaRPr sz="700">
                        <a:latin typeface="Arial"/>
                        <a:cs typeface="Arial"/>
                      </a:endParaRPr>
                    </a:p>
                  </a:txBody>
                  <a:tcPr marL="0" marR="0" marT="952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spcBef>
                          <a:spcPts val="45"/>
                        </a:spcBef>
                      </a:pPr>
                      <a:endParaRPr sz="1000" dirty="0">
                        <a:latin typeface="Times New Roman"/>
                        <a:cs typeface="Times New Roman"/>
                      </a:endParaRPr>
                    </a:p>
                    <a:p>
                      <a:pPr marL="34925" marR="506730">
                        <a:lnSpc>
                          <a:spcPct val="97300"/>
                        </a:lnSpc>
                      </a:pPr>
                      <a:r>
                        <a:rPr sz="800" b="1" dirty="0">
                          <a:latin typeface="Arial"/>
                          <a:cs typeface="Arial"/>
                        </a:rPr>
                        <a:t>Please</a:t>
                      </a:r>
                      <a:r>
                        <a:rPr sz="800" b="1" spc="60" dirty="0">
                          <a:latin typeface="Arial"/>
                          <a:cs typeface="Arial"/>
                        </a:rPr>
                        <a:t> </a:t>
                      </a:r>
                      <a:r>
                        <a:rPr sz="800" b="1" dirty="0">
                          <a:latin typeface="Arial"/>
                          <a:cs typeface="Arial"/>
                        </a:rPr>
                        <a:t>check</a:t>
                      </a:r>
                      <a:r>
                        <a:rPr sz="800" b="1" spc="75" dirty="0">
                          <a:latin typeface="Arial"/>
                          <a:cs typeface="Arial"/>
                        </a:rPr>
                        <a:t> </a:t>
                      </a:r>
                      <a:r>
                        <a:rPr sz="800" b="1" dirty="0">
                          <a:latin typeface="Arial"/>
                          <a:cs typeface="Arial"/>
                        </a:rPr>
                        <a:t>with</a:t>
                      </a:r>
                      <a:r>
                        <a:rPr sz="800" b="1" spc="10" dirty="0">
                          <a:latin typeface="Arial"/>
                          <a:cs typeface="Arial"/>
                        </a:rPr>
                        <a:t> </a:t>
                      </a:r>
                      <a:r>
                        <a:rPr sz="800" b="1" spc="-20" dirty="0">
                          <a:latin typeface="Arial"/>
                          <a:cs typeface="Arial"/>
                        </a:rPr>
                        <a:t>your </a:t>
                      </a:r>
                      <a:r>
                        <a:rPr sz="800" b="1" dirty="0">
                          <a:latin typeface="Arial"/>
                          <a:cs typeface="Arial"/>
                        </a:rPr>
                        <a:t>Research</a:t>
                      </a:r>
                      <a:r>
                        <a:rPr sz="800" b="1" spc="10" dirty="0">
                          <a:latin typeface="Arial"/>
                          <a:cs typeface="Arial"/>
                        </a:rPr>
                        <a:t> </a:t>
                      </a:r>
                      <a:r>
                        <a:rPr sz="800" b="1" dirty="0">
                          <a:latin typeface="Arial"/>
                          <a:cs typeface="Arial"/>
                        </a:rPr>
                        <a:t>Facilitator</a:t>
                      </a:r>
                      <a:r>
                        <a:rPr sz="800" b="1" spc="35" dirty="0">
                          <a:latin typeface="Arial"/>
                          <a:cs typeface="Arial"/>
                        </a:rPr>
                        <a:t> </a:t>
                      </a:r>
                      <a:r>
                        <a:rPr sz="800" b="1" spc="-25" dirty="0">
                          <a:latin typeface="Arial"/>
                          <a:cs typeface="Arial"/>
                        </a:rPr>
                        <a:t>or</a:t>
                      </a:r>
                      <a:r>
                        <a:rPr sz="800" b="1" dirty="0">
                          <a:latin typeface="Arial"/>
                          <a:cs typeface="Arial"/>
                        </a:rPr>
                        <a:t> Associate/Vice</a:t>
                      </a:r>
                      <a:r>
                        <a:rPr sz="800" b="1" spc="150" dirty="0">
                          <a:latin typeface="Arial"/>
                          <a:cs typeface="Arial"/>
                        </a:rPr>
                        <a:t> </a:t>
                      </a:r>
                      <a:r>
                        <a:rPr sz="800" b="1" spc="-20" dirty="0">
                          <a:latin typeface="Arial"/>
                          <a:cs typeface="Arial"/>
                        </a:rPr>
                        <a:t>Dean </a:t>
                      </a:r>
                      <a:r>
                        <a:rPr sz="800" b="1" spc="-10" dirty="0">
                          <a:latin typeface="Arial"/>
                          <a:cs typeface="Arial"/>
                        </a:rPr>
                        <a:t>Research/Director</a:t>
                      </a:r>
                      <a:endParaRPr sz="800" dirty="0">
                        <a:latin typeface="Arial"/>
                        <a:cs typeface="Arial"/>
                      </a:endParaRPr>
                    </a:p>
                  </a:txBody>
                  <a:tcPr marL="0" marR="0" marT="5715"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10"/>
                  </a:ext>
                </a:extLst>
              </a:tr>
              <a:tr h="1153795">
                <a:tc>
                  <a:txBody>
                    <a:bodyPr/>
                    <a:lstStyle/>
                    <a:p>
                      <a:pPr>
                        <a:lnSpc>
                          <a:spcPct val="100000"/>
                        </a:lnSpc>
                      </a:pPr>
                      <a:endParaRPr sz="800">
                        <a:latin typeface="Times New Roman"/>
                        <a:cs typeface="Times New Roman"/>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6350">
                      <a:solidFill>
                        <a:srgbClr val="797979"/>
                      </a:solidFill>
                      <a:prstDash val="solid"/>
                    </a:lnB>
                    <a:solidFill>
                      <a:srgbClr val="BADFE2"/>
                    </a:solidFill>
                  </a:tcPr>
                </a:tc>
                <a:tc>
                  <a:txBody>
                    <a:bodyPr/>
                    <a:lstStyle/>
                    <a:p>
                      <a:pPr>
                        <a:lnSpc>
                          <a:spcPct val="100000"/>
                        </a:lnSpc>
                        <a:spcBef>
                          <a:spcPts val="25"/>
                        </a:spcBef>
                      </a:pPr>
                      <a:endParaRPr sz="1350">
                        <a:latin typeface="Times New Roman"/>
                        <a:cs typeface="Times New Roman"/>
                      </a:endParaRPr>
                    </a:p>
                    <a:p>
                      <a:pPr algn="ctr">
                        <a:lnSpc>
                          <a:spcPct val="100000"/>
                        </a:lnSpc>
                      </a:pPr>
                      <a:r>
                        <a:rPr sz="1050" b="1" dirty="0">
                          <a:latin typeface="Arial"/>
                          <a:cs typeface="Arial"/>
                        </a:rPr>
                        <a:t>X</a:t>
                      </a:r>
                      <a:endParaRPr sz="1050">
                        <a:latin typeface="Arial"/>
                        <a:cs typeface="Arial"/>
                      </a:endParaRPr>
                    </a:p>
                  </a:txBody>
                  <a:tcPr marL="0" marR="0" marT="3175" marB="0">
                    <a:lnL w="12700">
                      <a:solidFill>
                        <a:srgbClr val="797979"/>
                      </a:solidFill>
                      <a:prstDash val="solid"/>
                    </a:lnL>
                    <a:lnR w="12700">
                      <a:solidFill>
                        <a:srgbClr val="797979"/>
                      </a:solidFill>
                      <a:prstDash val="solid"/>
                    </a:lnR>
                    <a:lnT w="12700">
                      <a:solidFill>
                        <a:srgbClr val="797979"/>
                      </a:solidFill>
                      <a:prstDash val="solid"/>
                    </a:lnT>
                    <a:lnB w="6350">
                      <a:solidFill>
                        <a:srgbClr val="797979"/>
                      </a:solidFill>
                      <a:prstDash val="solid"/>
                    </a:lnB>
                    <a:solidFill>
                      <a:srgbClr val="E7F3F4"/>
                    </a:solidFill>
                  </a:tcPr>
                </a:tc>
                <a:tc>
                  <a:txBody>
                    <a:bodyPr/>
                    <a:lstStyle/>
                    <a:p>
                      <a:pPr marL="31750">
                        <a:lnSpc>
                          <a:spcPts val="819"/>
                        </a:lnSpc>
                        <a:spcBef>
                          <a:spcPts val="85"/>
                        </a:spcBef>
                      </a:pPr>
                      <a:r>
                        <a:rPr sz="700" dirty="0">
                          <a:latin typeface="Arial"/>
                          <a:cs typeface="Arial"/>
                        </a:rPr>
                        <a:t>Research</a:t>
                      </a:r>
                      <a:r>
                        <a:rPr sz="700" spc="-15" dirty="0">
                          <a:latin typeface="Arial"/>
                          <a:cs typeface="Arial"/>
                        </a:rPr>
                        <a:t> </a:t>
                      </a:r>
                      <a:r>
                        <a:rPr sz="700" dirty="0">
                          <a:latin typeface="Arial"/>
                          <a:cs typeface="Arial"/>
                        </a:rPr>
                        <a:t>Acceleration</a:t>
                      </a:r>
                      <a:r>
                        <a:rPr sz="700" spc="-10" dirty="0">
                          <a:latin typeface="Arial"/>
                          <a:cs typeface="Arial"/>
                        </a:rPr>
                        <a:t> </a:t>
                      </a:r>
                      <a:r>
                        <a:rPr sz="700" dirty="0">
                          <a:latin typeface="Arial"/>
                          <a:cs typeface="Arial"/>
                        </a:rPr>
                        <a:t>and</a:t>
                      </a:r>
                      <a:r>
                        <a:rPr sz="700" spc="-10" dirty="0">
                          <a:latin typeface="Arial"/>
                          <a:cs typeface="Arial"/>
                        </a:rPr>
                        <a:t> </a:t>
                      </a:r>
                      <a:r>
                        <a:rPr sz="700" dirty="0">
                          <a:latin typeface="Arial"/>
                          <a:cs typeface="Arial"/>
                        </a:rPr>
                        <a:t>Strategic</a:t>
                      </a:r>
                      <a:r>
                        <a:rPr sz="700" spc="40" dirty="0">
                          <a:latin typeface="Arial"/>
                          <a:cs typeface="Arial"/>
                        </a:rPr>
                        <a:t> </a:t>
                      </a:r>
                      <a:r>
                        <a:rPr sz="700" dirty="0">
                          <a:latin typeface="Arial"/>
                          <a:cs typeface="Arial"/>
                        </a:rPr>
                        <a:t>Initiatives</a:t>
                      </a:r>
                      <a:r>
                        <a:rPr sz="700" spc="35" dirty="0">
                          <a:latin typeface="Arial"/>
                          <a:cs typeface="Arial"/>
                        </a:rPr>
                        <a:t> </a:t>
                      </a:r>
                      <a:r>
                        <a:rPr sz="700" dirty="0">
                          <a:latin typeface="Arial"/>
                          <a:cs typeface="Arial"/>
                        </a:rPr>
                        <a:t>(RASI)</a:t>
                      </a:r>
                      <a:r>
                        <a:rPr sz="700" spc="185" dirty="0">
                          <a:latin typeface="Arial"/>
                          <a:cs typeface="Arial"/>
                        </a:rPr>
                        <a:t> </a:t>
                      </a:r>
                      <a:r>
                        <a:rPr sz="700" dirty="0">
                          <a:latin typeface="Arial"/>
                          <a:cs typeface="Arial"/>
                        </a:rPr>
                        <a:t>Compliance</a:t>
                      </a:r>
                      <a:r>
                        <a:rPr sz="700" spc="-110" dirty="0">
                          <a:latin typeface="Arial"/>
                          <a:cs typeface="Arial"/>
                        </a:rPr>
                        <a:t> </a:t>
                      </a:r>
                      <a:r>
                        <a:rPr sz="700" spc="-10" dirty="0">
                          <a:latin typeface="Arial"/>
                          <a:cs typeface="Arial"/>
                        </a:rPr>
                        <a:t>Review</a:t>
                      </a:r>
                      <a:endParaRPr sz="700">
                        <a:latin typeface="Arial"/>
                        <a:cs typeface="Arial"/>
                      </a:endParaRPr>
                    </a:p>
                    <a:p>
                      <a:pPr marL="31750">
                        <a:lnSpc>
                          <a:spcPts val="819"/>
                        </a:lnSpc>
                      </a:pPr>
                      <a:r>
                        <a:rPr sz="700" dirty="0">
                          <a:latin typeface="Arial"/>
                          <a:cs typeface="Arial"/>
                        </a:rPr>
                        <a:t>and</a:t>
                      </a:r>
                      <a:r>
                        <a:rPr sz="700" spc="-20" dirty="0">
                          <a:latin typeface="Arial"/>
                          <a:cs typeface="Arial"/>
                        </a:rPr>
                        <a:t> </a:t>
                      </a:r>
                      <a:r>
                        <a:rPr sz="700" dirty="0">
                          <a:latin typeface="Arial"/>
                          <a:cs typeface="Arial"/>
                        </a:rPr>
                        <a:t>Approv</a:t>
                      </a:r>
                      <a:r>
                        <a:rPr sz="700" spc="-65" dirty="0">
                          <a:latin typeface="Arial"/>
                          <a:cs typeface="Arial"/>
                        </a:rPr>
                        <a:t> </a:t>
                      </a:r>
                      <a:r>
                        <a:rPr sz="700" dirty="0">
                          <a:latin typeface="Arial"/>
                          <a:cs typeface="Arial"/>
                        </a:rPr>
                        <a:t>al</a:t>
                      </a:r>
                      <a:r>
                        <a:rPr sz="700" spc="-5" dirty="0">
                          <a:latin typeface="Arial"/>
                          <a:cs typeface="Arial"/>
                        </a:rPr>
                        <a:t> </a:t>
                      </a:r>
                      <a:r>
                        <a:rPr sz="700" spc="-10" dirty="0">
                          <a:latin typeface="Arial"/>
                          <a:cs typeface="Arial"/>
                        </a:rPr>
                        <a:t>(RTI)</a:t>
                      </a:r>
                      <a:endParaRPr sz="700">
                        <a:latin typeface="Arial"/>
                        <a:cs typeface="Arial"/>
                      </a:endParaRPr>
                    </a:p>
                    <a:p>
                      <a:pPr marL="31750">
                        <a:lnSpc>
                          <a:spcPct val="100000"/>
                        </a:lnSpc>
                        <a:spcBef>
                          <a:spcPts val="40"/>
                        </a:spcBef>
                      </a:pPr>
                      <a:r>
                        <a:rPr sz="700" dirty="0">
                          <a:latin typeface="Arial"/>
                          <a:cs typeface="Arial"/>
                        </a:rPr>
                        <a:t>College/school/unit</a:t>
                      </a:r>
                      <a:r>
                        <a:rPr sz="700" spc="40" dirty="0">
                          <a:latin typeface="Arial"/>
                          <a:cs typeface="Arial"/>
                        </a:rPr>
                        <a:t> </a:t>
                      </a:r>
                      <a:r>
                        <a:rPr sz="700" spc="-20" dirty="0">
                          <a:latin typeface="Arial"/>
                          <a:cs typeface="Arial"/>
                        </a:rPr>
                        <a:t>of</a:t>
                      </a:r>
                      <a:r>
                        <a:rPr sz="700" spc="40" dirty="0">
                          <a:latin typeface="Arial"/>
                          <a:cs typeface="Arial"/>
                        </a:rPr>
                        <a:t> </a:t>
                      </a:r>
                      <a:r>
                        <a:rPr sz="700" dirty="0">
                          <a:latin typeface="Arial"/>
                          <a:cs typeface="Arial"/>
                        </a:rPr>
                        <a:t>the</a:t>
                      </a:r>
                      <a:r>
                        <a:rPr sz="700" spc="-5" dirty="0">
                          <a:latin typeface="Arial"/>
                          <a:cs typeface="Arial"/>
                        </a:rPr>
                        <a:t> </a:t>
                      </a:r>
                      <a:r>
                        <a:rPr sz="700" dirty="0">
                          <a:latin typeface="Arial"/>
                          <a:cs typeface="Arial"/>
                        </a:rPr>
                        <a:t>applicant</a:t>
                      </a:r>
                      <a:r>
                        <a:rPr sz="700" spc="-55" dirty="0">
                          <a:latin typeface="Arial"/>
                          <a:cs typeface="Arial"/>
                        </a:rPr>
                        <a:t> </a:t>
                      </a:r>
                      <a:r>
                        <a:rPr sz="700" dirty="0">
                          <a:latin typeface="Arial"/>
                          <a:cs typeface="Arial"/>
                        </a:rPr>
                        <a:t>must</a:t>
                      </a:r>
                      <a:r>
                        <a:rPr sz="700" spc="-55" dirty="0">
                          <a:latin typeface="Arial"/>
                          <a:cs typeface="Arial"/>
                        </a:rPr>
                        <a:t> </a:t>
                      </a:r>
                      <a:r>
                        <a:rPr sz="700" dirty="0">
                          <a:latin typeface="Arial"/>
                          <a:cs typeface="Arial"/>
                        </a:rPr>
                        <a:t>review</a:t>
                      </a:r>
                      <a:r>
                        <a:rPr sz="700" spc="-55" dirty="0">
                          <a:latin typeface="Arial"/>
                          <a:cs typeface="Arial"/>
                        </a:rPr>
                        <a:t> </a:t>
                      </a:r>
                      <a:r>
                        <a:rPr sz="700" dirty="0">
                          <a:latin typeface="Arial"/>
                          <a:cs typeface="Arial"/>
                        </a:rPr>
                        <a:t>the</a:t>
                      </a:r>
                      <a:r>
                        <a:rPr sz="700" spc="-5" dirty="0">
                          <a:latin typeface="Arial"/>
                          <a:cs typeface="Arial"/>
                        </a:rPr>
                        <a:t> </a:t>
                      </a:r>
                      <a:r>
                        <a:rPr sz="700" dirty="0">
                          <a:latin typeface="Arial"/>
                          <a:cs typeface="Arial"/>
                        </a:rPr>
                        <a:t>application,</a:t>
                      </a:r>
                      <a:r>
                        <a:rPr sz="700" spc="40" dirty="0">
                          <a:latin typeface="Arial"/>
                          <a:cs typeface="Arial"/>
                        </a:rPr>
                        <a:t> </a:t>
                      </a:r>
                      <a:r>
                        <a:rPr sz="700" dirty="0">
                          <a:latin typeface="Arial"/>
                          <a:cs typeface="Arial"/>
                        </a:rPr>
                        <a:t>decide</a:t>
                      </a:r>
                      <a:r>
                        <a:rPr sz="700" spc="-5" dirty="0">
                          <a:latin typeface="Arial"/>
                          <a:cs typeface="Arial"/>
                        </a:rPr>
                        <a:t> </a:t>
                      </a:r>
                      <a:r>
                        <a:rPr sz="700" spc="-25" dirty="0">
                          <a:latin typeface="Arial"/>
                          <a:cs typeface="Arial"/>
                        </a:rPr>
                        <a:t>on</a:t>
                      </a:r>
                      <a:endParaRPr sz="700">
                        <a:latin typeface="Arial"/>
                        <a:cs typeface="Arial"/>
                      </a:endParaRPr>
                    </a:p>
                    <a:p>
                      <a:pPr marL="31750" marR="46990">
                        <a:lnSpc>
                          <a:spcPct val="114399"/>
                        </a:lnSpc>
                      </a:pPr>
                      <a:r>
                        <a:rPr sz="700" dirty="0">
                          <a:latin typeface="Arial"/>
                          <a:cs typeface="Arial"/>
                        </a:rPr>
                        <a:t>approv</a:t>
                      </a:r>
                      <a:r>
                        <a:rPr sz="700" spc="-65" dirty="0">
                          <a:latin typeface="Arial"/>
                          <a:cs typeface="Arial"/>
                        </a:rPr>
                        <a:t> </a:t>
                      </a:r>
                      <a:r>
                        <a:rPr sz="700" dirty="0">
                          <a:latin typeface="Arial"/>
                          <a:cs typeface="Arial"/>
                        </a:rPr>
                        <a:t>al</a:t>
                      </a:r>
                      <a:r>
                        <a:rPr sz="700" spc="-15" dirty="0">
                          <a:latin typeface="Arial"/>
                          <a:cs typeface="Arial"/>
                        </a:rPr>
                        <a:t> </a:t>
                      </a:r>
                      <a:r>
                        <a:rPr sz="700" dirty="0">
                          <a:latin typeface="Arial"/>
                          <a:cs typeface="Arial"/>
                        </a:rPr>
                        <a:t>and</a:t>
                      </a:r>
                      <a:r>
                        <a:rPr sz="700" spc="-20" dirty="0">
                          <a:latin typeface="Arial"/>
                          <a:cs typeface="Arial"/>
                        </a:rPr>
                        <a:t> </a:t>
                      </a:r>
                      <a:r>
                        <a:rPr sz="700" dirty="0">
                          <a:latin typeface="Arial"/>
                          <a:cs typeface="Arial"/>
                        </a:rPr>
                        <a:t>submit</a:t>
                      </a:r>
                      <a:r>
                        <a:rPr sz="700" spc="30" dirty="0">
                          <a:latin typeface="Arial"/>
                          <a:cs typeface="Arial"/>
                        </a:rPr>
                        <a:t> </a:t>
                      </a:r>
                      <a:r>
                        <a:rPr sz="700" dirty="0">
                          <a:latin typeface="Arial"/>
                          <a:cs typeface="Arial"/>
                        </a:rPr>
                        <a:t>the</a:t>
                      </a:r>
                      <a:r>
                        <a:rPr sz="700" spc="-110" dirty="0">
                          <a:latin typeface="Arial"/>
                          <a:cs typeface="Arial"/>
                        </a:rPr>
                        <a:t> </a:t>
                      </a:r>
                      <a:r>
                        <a:rPr sz="700" dirty="0">
                          <a:latin typeface="Arial"/>
                          <a:cs typeface="Arial"/>
                        </a:rPr>
                        <a:t>decision</a:t>
                      </a:r>
                      <a:r>
                        <a:rPr sz="700" spc="-15" dirty="0">
                          <a:latin typeface="Arial"/>
                          <a:cs typeface="Arial"/>
                        </a:rPr>
                        <a:t> </a:t>
                      </a:r>
                      <a:r>
                        <a:rPr sz="700" dirty="0">
                          <a:latin typeface="Arial"/>
                          <a:cs typeface="Arial"/>
                        </a:rPr>
                        <a:t>in</a:t>
                      </a:r>
                      <a:r>
                        <a:rPr sz="700" spc="5" dirty="0">
                          <a:latin typeface="Arial"/>
                          <a:cs typeface="Arial"/>
                        </a:rPr>
                        <a:t> </a:t>
                      </a:r>
                      <a:r>
                        <a:rPr sz="700" u="sng" spc="-10" dirty="0">
                          <a:solidFill>
                            <a:srgbClr val="008000"/>
                          </a:solidFill>
                          <a:uFill>
                            <a:solidFill>
                              <a:srgbClr val="008000"/>
                            </a:solidFill>
                          </a:uFill>
                          <a:latin typeface="Arial"/>
                          <a:cs typeface="Arial"/>
                          <a:hlinkClick r:id="rId8"/>
                        </a:rPr>
                        <a:t>University</a:t>
                      </a:r>
                      <a:r>
                        <a:rPr sz="700" u="sng" spc="35" dirty="0">
                          <a:solidFill>
                            <a:srgbClr val="008000"/>
                          </a:solidFill>
                          <a:uFill>
                            <a:solidFill>
                              <a:srgbClr val="008000"/>
                            </a:solidFill>
                          </a:uFill>
                          <a:latin typeface="Arial"/>
                          <a:cs typeface="Arial"/>
                          <a:hlinkClick r:id="rId8"/>
                        </a:rPr>
                        <a:t> </a:t>
                      </a:r>
                      <a:r>
                        <a:rPr sz="700" u="sng" dirty="0">
                          <a:solidFill>
                            <a:srgbClr val="008000"/>
                          </a:solidFill>
                          <a:uFill>
                            <a:solidFill>
                              <a:srgbClr val="008000"/>
                            </a:solidFill>
                          </a:uFill>
                          <a:latin typeface="Arial"/>
                          <a:cs typeface="Arial"/>
                          <a:hlinkClick r:id="rId8"/>
                        </a:rPr>
                        <a:t>Research</a:t>
                      </a:r>
                      <a:r>
                        <a:rPr sz="700" u="sng" spc="-15" dirty="0">
                          <a:solidFill>
                            <a:srgbClr val="008000"/>
                          </a:solidFill>
                          <a:uFill>
                            <a:solidFill>
                              <a:srgbClr val="008000"/>
                            </a:solidFill>
                          </a:uFill>
                          <a:latin typeface="Arial"/>
                          <a:cs typeface="Arial"/>
                          <a:hlinkClick r:id="rId8"/>
                        </a:rPr>
                        <a:t> </a:t>
                      </a:r>
                      <a:r>
                        <a:rPr sz="700" u="sng" spc="-10" dirty="0">
                          <a:solidFill>
                            <a:srgbClr val="008000"/>
                          </a:solidFill>
                          <a:uFill>
                            <a:solidFill>
                              <a:srgbClr val="008000"/>
                            </a:solidFill>
                          </a:uFill>
                          <a:latin typeface="Arial"/>
                          <a:cs typeface="Arial"/>
                          <a:hlinkClick r:id="rId8"/>
                        </a:rPr>
                        <a:t>System</a:t>
                      </a:r>
                      <a:r>
                        <a:rPr sz="700" u="sng" spc="-65" dirty="0">
                          <a:solidFill>
                            <a:srgbClr val="008000"/>
                          </a:solidFill>
                          <a:uFill>
                            <a:solidFill>
                              <a:srgbClr val="008000"/>
                            </a:solidFill>
                          </a:uFill>
                          <a:latin typeface="Arial"/>
                          <a:cs typeface="Arial"/>
                          <a:hlinkClick r:id="rId8"/>
                        </a:rPr>
                        <a:t> </a:t>
                      </a:r>
                      <a:r>
                        <a:rPr sz="700" u="sng" spc="-10" dirty="0">
                          <a:solidFill>
                            <a:srgbClr val="008000"/>
                          </a:solidFill>
                          <a:uFill>
                            <a:solidFill>
                              <a:srgbClr val="008000"/>
                            </a:solidFill>
                          </a:uFill>
                          <a:latin typeface="Arial"/>
                          <a:cs typeface="Arial"/>
                          <a:hlinkClick r:id="rId8"/>
                        </a:rPr>
                        <a:t>(UnivRS</a:t>
                      </a:r>
                      <a:r>
                        <a:rPr sz="700" spc="-10" dirty="0">
                          <a:solidFill>
                            <a:srgbClr val="008000"/>
                          </a:solidFill>
                          <a:latin typeface="Arial"/>
                          <a:cs typeface="Arial"/>
                          <a:hlinkClick r:id="rId8"/>
                        </a:rPr>
                        <a:t>)</a:t>
                      </a:r>
                      <a:r>
                        <a:rPr sz="700" spc="500" dirty="0">
                          <a:solidFill>
                            <a:srgbClr val="008000"/>
                          </a:solidFill>
                          <a:latin typeface="Arial"/>
                          <a:cs typeface="Arial"/>
                        </a:rPr>
                        <a:t> </a:t>
                      </a:r>
                      <a:r>
                        <a:rPr sz="700" dirty="0">
                          <a:latin typeface="Arial"/>
                          <a:cs typeface="Arial"/>
                        </a:rPr>
                        <a:t>at</a:t>
                      </a:r>
                      <a:r>
                        <a:rPr sz="700" spc="60" dirty="0">
                          <a:latin typeface="Arial"/>
                          <a:cs typeface="Arial"/>
                        </a:rPr>
                        <a:t> </a:t>
                      </a:r>
                      <a:r>
                        <a:rPr sz="700" dirty="0">
                          <a:latin typeface="Arial"/>
                          <a:cs typeface="Arial"/>
                        </a:rPr>
                        <a:t>least</a:t>
                      </a:r>
                      <a:r>
                        <a:rPr sz="700" spc="65" dirty="0">
                          <a:latin typeface="Arial"/>
                          <a:cs typeface="Arial"/>
                        </a:rPr>
                        <a:t> </a:t>
                      </a:r>
                      <a:r>
                        <a:rPr sz="700" dirty="0">
                          <a:latin typeface="Arial"/>
                          <a:cs typeface="Arial"/>
                        </a:rPr>
                        <a:t>5</a:t>
                      </a:r>
                      <a:r>
                        <a:rPr sz="700" spc="10" dirty="0">
                          <a:latin typeface="Arial"/>
                          <a:cs typeface="Arial"/>
                        </a:rPr>
                        <a:t> </a:t>
                      </a:r>
                      <a:r>
                        <a:rPr sz="700" dirty="0">
                          <a:latin typeface="Arial"/>
                          <a:cs typeface="Arial"/>
                        </a:rPr>
                        <a:t>business</a:t>
                      </a:r>
                      <a:r>
                        <a:rPr sz="700" spc="-40" dirty="0">
                          <a:latin typeface="Arial"/>
                          <a:cs typeface="Arial"/>
                        </a:rPr>
                        <a:t> </a:t>
                      </a:r>
                      <a:r>
                        <a:rPr sz="700" dirty="0">
                          <a:latin typeface="Arial"/>
                          <a:cs typeface="Arial"/>
                        </a:rPr>
                        <a:t>days</a:t>
                      </a:r>
                      <a:r>
                        <a:rPr sz="700" spc="-45" dirty="0">
                          <a:latin typeface="Arial"/>
                          <a:cs typeface="Arial"/>
                        </a:rPr>
                        <a:t> </a:t>
                      </a:r>
                      <a:r>
                        <a:rPr sz="700" dirty="0">
                          <a:latin typeface="Arial"/>
                          <a:cs typeface="Arial"/>
                        </a:rPr>
                        <a:t>prior</a:t>
                      </a:r>
                      <a:r>
                        <a:rPr sz="700" spc="10" dirty="0">
                          <a:latin typeface="Arial"/>
                          <a:cs typeface="Arial"/>
                        </a:rPr>
                        <a:t> </a:t>
                      </a:r>
                      <a:r>
                        <a:rPr sz="700" dirty="0">
                          <a:latin typeface="Arial"/>
                          <a:cs typeface="Arial"/>
                        </a:rPr>
                        <a:t>to</a:t>
                      </a:r>
                      <a:r>
                        <a:rPr sz="700" spc="10" dirty="0">
                          <a:latin typeface="Arial"/>
                          <a:cs typeface="Arial"/>
                        </a:rPr>
                        <a:t> </a:t>
                      </a:r>
                      <a:r>
                        <a:rPr sz="700" dirty="0">
                          <a:latin typeface="Arial"/>
                          <a:cs typeface="Arial"/>
                        </a:rPr>
                        <a:t>the</a:t>
                      </a:r>
                      <a:r>
                        <a:rPr sz="700" spc="15" dirty="0">
                          <a:latin typeface="Arial"/>
                          <a:cs typeface="Arial"/>
                        </a:rPr>
                        <a:t> </a:t>
                      </a:r>
                      <a:r>
                        <a:rPr sz="700" dirty="0">
                          <a:latin typeface="Arial"/>
                          <a:cs typeface="Arial"/>
                        </a:rPr>
                        <a:t>agency</a:t>
                      </a:r>
                      <a:r>
                        <a:rPr sz="700" spc="60" dirty="0">
                          <a:latin typeface="Arial"/>
                          <a:cs typeface="Arial"/>
                        </a:rPr>
                        <a:t> </a:t>
                      </a:r>
                      <a:r>
                        <a:rPr sz="700" spc="-10" dirty="0">
                          <a:latin typeface="Arial"/>
                          <a:cs typeface="Arial"/>
                        </a:rPr>
                        <a:t>submission</a:t>
                      </a:r>
                      <a:r>
                        <a:rPr sz="700" spc="10" dirty="0">
                          <a:latin typeface="Arial"/>
                          <a:cs typeface="Arial"/>
                        </a:rPr>
                        <a:t> </a:t>
                      </a:r>
                      <a:r>
                        <a:rPr sz="700" spc="-10" dirty="0">
                          <a:latin typeface="Arial"/>
                          <a:cs typeface="Arial"/>
                        </a:rPr>
                        <a:t>deadline.</a:t>
                      </a:r>
                      <a:r>
                        <a:rPr sz="700" spc="-40" dirty="0">
                          <a:latin typeface="Arial"/>
                          <a:cs typeface="Arial"/>
                        </a:rPr>
                        <a:t> </a:t>
                      </a:r>
                      <a:r>
                        <a:rPr sz="700" spc="-20" dirty="0">
                          <a:latin typeface="Arial"/>
                          <a:cs typeface="Arial"/>
                        </a:rPr>
                        <a:t>RSEO</a:t>
                      </a:r>
                      <a:r>
                        <a:rPr sz="700" spc="500" dirty="0">
                          <a:latin typeface="Arial"/>
                          <a:cs typeface="Arial"/>
                        </a:rPr>
                        <a:t> </a:t>
                      </a:r>
                      <a:r>
                        <a:rPr sz="700" spc="-10" dirty="0">
                          <a:latin typeface="Arial"/>
                          <a:cs typeface="Arial"/>
                        </a:rPr>
                        <a:t>will</a:t>
                      </a:r>
                      <a:r>
                        <a:rPr sz="700" spc="-5" dirty="0">
                          <a:latin typeface="Arial"/>
                          <a:cs typeface="Arial"/>
                        </a:rPr>
                        <a:t> </a:t>
                      </a:r>
                      <a:r>
                        <a:rPr sz="700" dirty="0">
                          <a:latin typeface="Arial"/>
                          <a:cs typeface="Arial"/>
                        </a:rPr>
                        <a:t>rev</a:t>
                      </a:r>
                      <a:r>
                        <a:rPr sz="700" spc="-50" dirty="0">
                          <a:latin typeface="Arial"/>
                          <a:cs typeface="Arial"/>
                        </a:rPr>
                        <a:t> </a:t>
                      </a:r>
                      <a:r>
                        <a:rPr sz="700" dirty="0">
                          <a:latin typeface="Arial"/>
                          <a:cs typeface="Arial"/>
                        </a:rPr>
                        <a:t>iew</a:t>
                      </a:r>
                      <a:r>
                        <a:rPr sz="700" spc="-55" dirty="0">
                          <a:latin typeface="Arial"/>
                          <a:cs typeface="Arial"/>
                        </a:rPr>
                        <a:t> </a:t>
                      </a:r>
                      <a:r>
                        <a:rPr sz="700" dirty="0">
                          <a:latin typeface="Arial"/>
                          <a:cs typeface="Arial"/>
                        </a:rPr>
                        <a:t>f</a:t>
                      </a:r>
                      <a:r>
                        <a:rPr sz="700" spc="-55" dirty="0">
                          <a:latin typeface="Arial"/>
                          <a:cs typeface="Arial"/>
                        </a:rPr>
                        <a:t> </a:t>
                      </a:r>
                      <a:r>
                        <a:rPr sz="700" dirty="0">
                          <a:latin typeface="Arial"/>
                          <a:cs typeface="Arial"/>
                        </a:rPr>
                        <a:t>or</a:t>
                      </a:r>
                      <a:r>
                        <a:rPr sz="700" spc="-5" dirty="0">
                          <a:latin typeface="Arial"/>
                          <a:cs typeface="Arial"/>
                        </a:rPr>
                        <a:t> </a:t>
                      </a:r>
                      <a:r>
                        <a:rPr sz="700" spc="-10" dirty="0">
                          <a:latin typeface="Arial"/>
                          <a:cs typeface="Arial"/>
                        </a:rPr>
                        <a:t>eligibility,</a:t>
                      </a:r>
                      <a:r>
                        <a:rPr sz="700" spc="40" dirty="0">
                          <a:latin typeface="Arial"/>
                          <a:cs typeface="Arial"/>
                        </a:rPr>
                        <a:t> </a:t>
                      </a:r>
                      <a:r>
                        <a:rPr sz="700" dirty="0">
                          <a:latin typeface="Arial"/>
                          <a:cs typeface="Arial"/>
                        </a:rPr>
                        <a:t>conduct</a:t>
                      </a:r>
                      <a:r>
                        <a:rPr sz="700" spc="-50" dirty="0">
                          <a:latin typeface="Arial"/>
                          <a:cs typeface="Arial"/>
                        </a:rPr>
                        <a:t> </a:t>
                      </a:r>
                      <a:r>
                        <a:rPr sz="700" dirty="0">
                          <a:latin typeface="Arial"/>
                          <a:cs typeface="Arial"/>
                        </a:rPr>
                        <a:t>a final</a:t>
                      </a:r>
                      <a:r>
                        <a:rPr sz="700" spc="-5" dirty="0">
                          <a:latin typeface="Arial"/>
                          <a:cs typeface="Arial"/>
                        </a:rPr>
                        <a:t> </a:t>
                      </a:r>
                      <a:r>
                        <a:rPr sz="700" spc="-10" dirty="0">
                          <a:latin typeface="Arial"/>
                          <a:cs typeface="Arial"/>
                        </a:rPr>
                        <a:t>compliance</a:t>
                      </a:r>
                      <a:r>
                        <a:rPr sz="700" spc="-105" dirty="0">
                          <a:latin typeface="Arial"/>
                          <a:cs typeface="Arial"/>
                        </a:rPr>
                        <a:t> </a:t>
                      </a:r>
                      <a:r>
                        <a:rPr sz="700" dirty="0">
                          <a:latin typeface="Arial"/>
                          <a:cs typeface="Arial"/>
                        </a:rPr>
                        <a:t>review</a:t>
                      </a:r>
                      <a:r>
                        <a:rPr sz="700" spc="-55" dirty="0">
                          <a:latin typeface="Arial"/>
                          <a:cs typeface="Arial"/>
                        </a:rPr>
                        <a:t> </a:t>
                      </a:r>
                      <a:r>
                        <a:rPr sz="700" dirty="0">
                          <a:latin typeface="Arial"/>
                          <a:cs typeface="Arial"/>
                        </a:rPr>
                        <a:t>check</a:t>
                      </a:r>
                      <a:r>
                        <a:rPr sz="700" spc="-50" dirty="0">
                          <a:latin typeface="Arial"/>
                          <a:cs typeface="Arial"/>
                        </a:rPr>
                        <a:t> </a:t>
                      </a:r>
                      <a:r>
                        <a:rPr sz="700" spc="-25" dirty="0">
                          <a:latin typeface="Arial"/>
                          <a:cs typeface="Arial"/>
                        </a:rPr>
                        <a:t>and</a:t>
                      </a:r>
                      <a:endParaRPr sz="700">
                        <a:latin typeface="Arial"/>
                        <a:cs typeface="Arial"/>
                      </a:endParaRPr>
                    </a:p>
                    <a:p>
                      <a:pPr marL="31750">
                        <a:lnSpc>
                          <a:spcPct val="100000"/>
                        </a:lnSpc>
                        <a:spcBef>
                          <a:spcPts val="120"/>
                        </a:spcBef>
                      </a:pPr>
                      <a:r>
                        <a:rPr sz="700" dirty="0">
                          <a:latin typeface="Arial"/>
                          <a:cs typeface="Arial"/>
                        </a:rPr>
                        <a:t>prov</a:t>
                      </a:r>
                      <a:r>
                        <a:rPr sz="700" spc="-60" dirty="0">
                          <a:latin typeface="Arial"/>
                          <a:cs typeface="Arial"/>
                        </a:rPr>
                        <a:t> </a:t>
                      </a:r>
                      <a:r>
                        <a:rPr sz="700" dirty="0">
                          <a:latin typeface="Arial"/>
                          <a:cs typeface="Arial"/>
                        </a:rPr>
                        <a:t>ide</a:t>
                      </a:r>
                      <a:r>
                        <a:rPr sz="700" spc="-15" dirty="0">
                          <a:latin typeface="Arial"/>
                          <a:cs typeface="Arial"/>
                        </a:rPr>
                        <a:t> </a:t>
                      </a:r>
                      <a:r>
                        <a:rPr sz="700" dirty="0">
                          <a:latin typeface="Arial"/>
                          <a:cs typeface="Arial"/>
                        </a:rPr>
                        <a:t>Institutional</a:t>
                      </a:r>
                      <a:r>
                        <a:rPr sz="700" spc="-10" dirty="0">
                          <a:latin typeface="Arial"/>
                          <a:cs typeface="Arial"/>
                        </a:rPr>
                        <a:t> </a:t>
                      </a:r>
                      <a:r>
                        <a:rPr sz="700" dirty="0">
                          <a:latin typeface="Arial"/>
                          <a:cs typeface="Arial"/>
                        </a:rPr>
                        <a:t>approval.</a:t>
                      </a:r>
                      <a:r>
                        <a:rPr sz="700" spc="35" dirty="0">
                          <a:latin typeface="Arial"/>
                          <a:cs typeface="Arial"/>
                        </a:rPr>
                        <a:t> </a:t>
                      </a:r>
                      <a:r>
                        <a:rPr sz="700" spc="-10" dirty="0">
                          <a:latin typeface="Arial"/>
                          <a:cs typeface="Arial"/>
                        </a:rPr>
                        <a:t>Applicants</a:t>
                      </a:r>
                      <a:r>
                        <a:rPr sz="700" spc="-55" dirty="0">
                          <a:latin typeface="Arial"/>
                          <a:cs typeface="Arial"/>
                        </a:rPr>
                        <a:t> </a:t>
                      </a:r>
                      <a:r>
                        <a:rPr sz="700" spc="-10" dirty="0">
                          <a:latin typeface="Arial"/>
                          <a:cs typeface="Arial"/>
                        </a:rPr>
                        <a:t>will</a:t>
                      </a:r>
                      <a:r>
                        <a:rPr sz="700" spc="-15" dirty="0">
                          <a:latin typeface="Arial"/>
                          <a:cs typeface="Arial"/>
                        </a:rPr>
                        <a:t> </a:t>
                      </a:r>
                      <a:r>
                        <a:rPr sz="700" dirty="0">
                          <a:latin typeface="Arial"/>
                          <a:cs typeface="Arial"/>
                        </a:rPr>
                        <a:t>have</a:t>
                      </a:r>
                      <a:r>
                        <a:rPr sz="700" spc="-10" dirty="0">
                          <a:latin typeface="Arial"/>
                          <a:cs typeface="Arial"/>
                        </a:rPr>
                        <a:t> </a:t>
                      </a:r>
                      <a:r>
                        <a:rPr sz="700" dirty="0">
                          <a:latin typeface="Arial"/>
                          <a:cs typeface="Arial"/>
                        </a:rPr>
                        <a:t>the</a:t>
                      </a:r>
                      <a:r>
                        <a:rPr sz="700" spc="-10" dirty="0">
                          <a:latin typeface="Arial"/>
                          <a:cs typeface="Arial"/>
                        </a:rPr>
                        <a:t> </a:t>
                      </a:r>
                      <a:r>
                        <a:rPr sz="700" dirty="0">
                          <a:latin typeface="Arial"/>
                          <a:cs typeface="Arial"/>
                        </a:rPr>
                        <a:t>opportunity</a:t>
                      </a:r>
                      <a:r>
                        <a:rPr sz="700" spc="35" dirty="0">
                          <a:latin typeface="Arial"/>
                          <a:cs typeface="Arial"/>
                        </a:rPr>
                        <a:t> </a:t>
                      </a:r>
                      <a:r>
                        <a:rPr sz="700" spc="-25" dirty="0">
                          <a:latin typeface="Arial"/>
                          <a:cs typeface="Arial"/>
                        </a:rPr>
                        <a:t>to</a:t>
                      </a:r>
                      <a:endParaRPr sz="700">
                        <a:latin typeface="Arial"/>
                        <a:cs typeface="Arial"/>
                      </a:endParaRPr>
                    </a:p>
                    <a:p>
                      <a:pPr marL="31750">
                        <a:lnSpc>
                          <a:spcPct val="100000"/>
                        </a:lnSpc>
                        <a:spcBef>
                          <a:spcPts val="125"/>
                        </a:spcBef>
                      </a:pPr>
                      <a:r>
                        <a:rPr sz="700" dirty="0">
                          <a:latin typeface="Arial"/>
                          <a:cs typeface="Arial"/>
                        </a:rPr>
                        <a:t>incorporate</a:t>
                      </a:r>
                      <a:r>
                        <a:rPr sz="700" spc="-15" dirty="0">
                          <a:latin typeface="Arial"/>
                          <a:cs typeface="Arial"/>
                        </a:rPr>
                        <a:t> </a:t>
                      </a:r>
                      <a:r>
                        <a:rPr sz="700" dirty="0">
                          <a:latin typeface="Arial"/>
                          <a:cs typeface="Arial"/>
                        </a:rPr>
                        <a:t>any</a:t>
                      </a:r>
                      <a:r>
                        <a:rPr sz="700" spc="30" dirty="0">
                          <a:latin typeface="Arial"/>
                          <a:cs typeface="Arial"/>
                        </a:rPr>
                        <a:t> </a:t>
                      </a:r>
                      <a:r>
                        <a:rPr sz="700" dirty="0">
                          <a:latin typeface="Arial"/>
                          <a:cs typeface="Arial"/>
                        </a:rPr>
                        <a:t>required</a:t>
                      </a:r>
                      <a:r>
                        <a:rPr sz="700" spc="-15" dirty="0">
                          <a:latin typeface="Arial"/>
                          <a:cs typeface="Arial"/>
                        </a:rPr>
                        <a:t> </a:t>
                      </a:r>
                      <a:r>
                        <a:rPr sz="700" spc="-10" dirty="0">
                          <a:latin typeface="Arial"/>
                          <a:cs typeface="Arial"/>
                        </a:rPr>
                        <a:t>changes</a:t>
                      </a:r>
                      <a:r>
                        <a:rPr sz="700" spc="-65" dirty="0">
                          <a:latin typeface="Arial"/>
                          <a:cs typeface="Arial"/>
                        </a:rPr>
                        <a:t> </a:t>
                      </a:r>
                      <a:r>
                        <a:rPr sz="700" dirty="0">
                          <a:latin typeface="Arial"/>
                          <a:cs typeface="Arial"/>
                        </a:rPr>
                        <a:t>they</a:t>
                      </a:r>
                      <a:r>
                        <a:rPr sz="700" spc="35" dirty="0">
                          <a:latin typeface="Arial"/>
                          <a:cs typeface="Arial"/>
                        </a:rPr>
                        <a:t> </a:t>
                      </a:r>
                      <a:r>
                        <a:rPr sz="700" dirty="0">
                          <a:latin typeface="Arial"/>
                          <a:cs typeface="Arial"/>
                        </a:rPr>
                        <a:t>wish</a:t>
                      </a:r>
                      <a:r>
                        <a:rPr sz="700" spc="-10" dirty="0">
                          <a:latin typeface="Arial"/>
                          <a:cs typeface="Arial"/>
                        </a:rPr>
                        <a:t> </a:t>
                      </a:r>
                      <a:r>
                        <a:rPr sz="700" dirty="0">
                          <a:latin typeface="Arial"/>
                          <a:cs typeface="Arial"/>
                        </a:rPr>
                        <a:t>to</a:t>
                      </a:r>
                      <a:r>
                        <a:rPr sz="700" spc="-15" dirty="0">
                          <a:latin typeface="Arial"/>
                          <a:cs typeface="Arial"/>
                        </a:rPr>
                        <a:t> </a:t>
                      </a:r>
                      <a:r>
                        <a:rPr sz="700" dirty="0">
                          <a:latin typeface="Arial"/>
                          <a:cs typeface="Arial"/>
                        </a:rPr>
                        <a:t>address</a:t>
                      </a:r>
                      <a:r>
                        <a:rPr sz="700" spc="35" dirty="0">
                          <a:latin typeface="Arial"/>
                          <a:cs typeface="Arial"/>
                        </a:rPr>
                        <a:t> </a:t>
                      </a:r>
                      <a:r>
                        <a:rPr sz="700" dirty="0">
                          <a:latin typeface="Arial"/>
                          <a:cs typeface="Arial"/>
                        </a:rPr>
                        <a:t>or</a:t>
                      </a:r>
                      <a:r>
                        <a:rPr sz="700" spc="-10" dirty="0">
                          <a:latin typeface="Arial"/>
                          <a:cs typeface="Arial"/>
                        </a:rPr>
                        <a:t> </a:t>
                      </a:r>
                      <a:r>
                        <a:rPr sz="700" dirty="0">
                          <a:latin typeface="Arial"/>
                          <a:cs typeface="Arial"/>
                        </a:rPr>
                        <a:t>as</a:t>
                      </a:r>
                      <a:r>
                        <a:rPr sz="700" spc="30" dirty="0">
                          <a:latin typeface="Arial"/>
                          <a:cs typeface="Arial"/>
                        </a:rPr>
                        <a:t> </a:t>
                      </a:r>
                      <a:r>
                        <a:rPr sz="700" spc="-10" dirty="0">
                          <a:latin typeface="Arial"/>
                          <a:cs typeface="Arial"/>
                        </a:rPr>
                        <a:t>noted</a:t>
                      </a:r>
                      <a:r>
                        <a:rPr sz="700" spc="-15" dirty="0">
                          <a:latin typeface="Arial"/>
                          <a:cs typeface="Arial"/>
                        </a:rPr>
                        <a:t> </a:t>
                      </a:r>
                      <a:r>
                        <a:rPr sz="700" spc="-25" dirty="0">
                          <a:latin typeface="Arial"/>
                          <a:cs typeface="Arial"/>
                        </a:rPr>
                        <a:t>by</a:t>
                      </a:r>
                      <a:endParaRPr sz="700">
                        <a:latin typeface="Arial"/>
                        <a:cs typeface="Arial"/>
                      </a:endParaRPr>
                    </a:p>
                    <a:p>
                      <a:pPr marL="31750">
                        <a:lnSpc>
                          <a:spcPct val="100000"/>
                        </a:lnSpc>
                        <a:spcBef>
                          <a:spcPts val="200"/>
                        </a:spcBef>
                      </a:pPr>
                      <a:r>
                        <a:rPr sz="700" dirty="0">
                          <a:latin typeface="Arial"/>
                          <a:cs typeface="Arial"/>
                        </a:rPr>
                        <a:t>RASI.</a:t>
                      </a:r>
                      <a:r>
                        <a:rPr sz="700" spc="35" dirty="0">
                          <a:latin typeface="Arial"/>
                          <a:cs typeface="Arial"/>
                        </a:rPr>
                        <a:t> </a:t>
                      </a:r>
                      <a:r>
                        <a:rPr sz="700" dirty="0">
                          <a:latin typeface="Arial"/>
                          <a:cs typeface="Arial"/>
                        </a:rPr>
                        <a:t>Paper</a:t>
                      </a:r>
                      <a:r>
                        <a:rPr sz="700" spc="-10" dirty="0">
                          <a:latin typeface="Arial"/>
                          <a:cs typeface="Arial"/>
                        </a:rPr>
                        <a:t> </a:t>
                      </a:r>
                      <a:r>
                        <a:rPr sz="700" dirty="0">
                          <a:latin typeface="Arial"/>
                          <a:cs typeface="Arial"/>
                        </a:rPr>
                        <a:t>applications</a:t>
                      </a:r>
                      <a:r>
                        <a:rPr sz="700" spc="-55" dirty="0">
                          <a:latin typeface="Arial"/>
                          <a:cs typeface="Arial"/>
                        </a:rPr>
                        <a:t> </a:t>
                      </a:r>
                      <a:r>
                        <a:rPr sz="700" spc="-10" dirty="0">
                          <a:latin typeface="Arial"/>
                          <a:cs typeface="Arial"/>
                        </a:rPr>
                        <a:t>will</a:t>
                      </a:r>
                      <a:r>
                        <a:rPr sz="700" spc="-5" dirty="0">
                          <a:latin typeface="Arial"/>
                          <a:cs typeface="Arial"/>
                        </a:rPr>
                        <a:t> </a:t>
                      </a:r>
                      <a:r>
                        <a:rPr sz="700" dirty="0">
                          <a:latin typeface="Arial"/>
                          <a:cs typeface="Arial"/>
                        </a:rPr>
                        <a:t>not</a:t>
                      </a:r>
                      <a:r>
                        <a:rPr sz="700" spc="40" dirty="0">
                          <a:latin typeface="Arial"/>
                          <a:cs typeface="Arial"/>
                        </a:rPr>
                        <a:t> </a:t>
                      </a:r>
                      <a:r>
                        <a:rPr sz="700" dirty="0">
                          <a:latin typeface="Arial"/>
                          <a:cs typeface="Arial"/>
                        </a:rPr>
                        <a:t>be</a:t>
                      </a:r>
                      <a:r>
                        <a:rPr sz="700" spc="-10" dirty="0">
                          <a:latin typeface="Arial"/>
                          <a:cs typeface="Arial"/>
                        </a:rPr>
                        <a:t> accepted.</a:t>
                      </a:r>
                      <a:endParaRPr sz="700">
                        <a:latin typeface="Arial"/>
                        <a:cs typeface="Arial"/>
                      </a:endParaRPr>
                    </a:p>
                  </a:txBody>
                  <a:tcPr marL="0" marR="0" marT="10795" marB="0">
                    <a:lnL w="12700">
                      <a:solidFill>
                        <a:srgbClr val="797979"/>
                      </a:solidFill>
                      <a:prstDash val="solid"/>
                    </a:lnL>
                    <a:lnR w="12700">
                      <a:solidFill>
                        <a:srgbClr val="797979"/>
                      </a:solidFill>
                      <a:prstDash val="solid"/>
                    </a:lnR>
                    <a:lnT w="12700">
                      <a:solidFill>
                        <a:srgbClr val="797979"/>
                      </a:solidFill>
                      <a:prstDash val="solid"/>
                    </a:lnT>
                    <a:lnB w="6350">
                      <a:solidFill>
                        <a:srgbClr val="797979"/>
                      </a:solidFill>
                      <a:prstDash val="solid"/>
                    </a:lnB>
                    <a:solidFill>
                      <a:srgbClr val="E7F3F4"/>
                    </a:solidFill>
                  </a:tcPr>
                </a:tc>
                <a:tc>
                  <a:txBody>
                    <a:bodyPr/>
                    <a:lstStyle/>
                    <a:p>
                      <a:pPr>
                        <a:lnSpc>
                          <a:spcPct val="100000"/>
                        </a:lnSpc>
                        <a:spcBef>
                          <a:spcPts val="35"/>
                        </a:spcBef>
                      </a:pPr>
                      <a:endParaRPr sz="1000" dirty="0">
                        <a:latin typeface="Times New Roman"/>
                        <a:cs typeface="Times New Roman"/>
                      </a:endParaRPr>
                    </a:p>
                    <a:p>
                      <a:pPr marL="34925">
                        <a:lnSpc>
                          <a:spcPct val="100000"/>
                        </a:lnSpc>
                      </a:pPr>
                      <a:r>
                        <a:rPr sz="1000" b="1" dirty="0">
                          <a:latin typeface="Arial"/>
                          <a:cs typeface="Arial"/>
                        </a:rPr>
                        <a:t>October</a:t>
                      </a:r>
                      <a:r>
                        <a:rPr sz="1000" b="1" spc="-20" dirty="0">
                          <a:latin typeface="Arial"/>
                          <a:cs typeface="Arial"/>
                        </a:rPr>
                        <a:t> </a:t>
                      </a:r>
                      <a:r>
                        <a:rPr sz="1000" b="1" dirty="0">
                          <a:latin typeface="Arial"/>
                          <a:cs typeface="Arial"/>
                        </a:rPr>
                        <a:t>18,</a:t>
                      </a:r>
                      <a:r>
                        <a:rPr sz="1000" b="1" spc="-10" dirty="0">
                          <a:latin typeface="Arial"/>
                          <a:cs typeface="Arial"/>
                        </a:rPr>
                        <a:t> </a:t>
                      </a:r>
                      <a:r>
                        <a:rPr sz="1000" b="1" spc="-20" dirty="0">
                          <a:latin typeface="Arial"/>
                          <a:cs typeface="Arial"/>
                        </a:rPr>
                        <a:t>202</a:t>
                      </a:r>
                      <a:r>
                        <a:rPr lang="en-US" sz="1000" b="1" spc="-20" dirty="0">
                          <a:latin typeface="Arial"/>
                          <a:cs typeface="Arial"/>
                        </a:rPr>
                        <a:t>3</a:t>
                      </a:r>
                      <a:endParaRPr sz="1000" dirty="0">
                        <a:latin typeface="Arial"/>
                        <a:cs typeface="Arial"/>
                      </a:endParaRPr>
                    </a:p>
                  </a:txBody>
                  <a:tcPr marL="0" marR="0" marT="4445" marB="0">
                    <a:lnL w="12700">
                      <a:solidFill>
                        <a:srgbClr val="797979"/>
                      </a:solidFill>
                      <a:prstDash val="solid"/>
                    </a:lnL>
                    <a:lnR w="6350">
                      <a:solidFill>
                        <a:srgbClr val="797979"/>
                      </a:solidFill>
                      <a:prstDash val="solid"/>
                    </a:lnR>
                    <a:lnT w="12700">
                      <a:solidFill>
                        <a:srgbClr val="797979"/>
                      </a:solidFill>
                      <a:prstDash val="solid"/>
                    </a:lnT>
                    <a:lnB w="6350">
                      <a:solidFill>
                        <a:srgbClr val="797979"/>
                      </a:solidFill>
                      <a:prstDash val="solid"/>
                    </a:lnB>
                    <a:solidFill>
                      <a:srgbClr val="E7F3F4"/>
                    </a:solidFill>
                  </a:tcPr>
                </a:tc>
                <a:extLst>
                  <a:ext uri="{0D108BD9-81ED-4DB2-BD59-A6C34878D82A}">
                    <a16:rowId xmlns:a16="http://schemas.microsoft.com/office/drawing/2014/main" val="10011"/>
                  </a:ext>
                </a:extLst>
              </a:tr>
            </a:tbl>
          </a:graphicData>
        </a:graphic>
      </p:graphicFrame>
      <p:sp>
        <p:nvSpPr>
          <p:cNvPr id="15" name="object 15"/>
          <p:cNvSpPr/>
          <p:nvPr/>
        </p:nvSpPr>
        <p:spPr>
          <a:xfrm>
            <a:off x="2796794" y="5357748"/>
            <a:ext cx="719455" cy="559435"/>
          </a:xfrm>
          <a:custGeom>
            <a:avLst/>
            <a:gdLst/>
            <a:ahLst/>
            <a:cxnLst/>
            <a:rect l="l" t="t" r="r" b="b"/>
            <a:pathLst>
              <a:path w="719454" h="559435">
                <a:moveTo>
                  <a:pt x="111760" y="0"/>
                </a:moveTo>
                <a:lnTo>
                  <a:pt x="0" y="199389"/>
                </a:lnTo>
                <a:lnTo>
                  <a:pt x="463804" y="459359"/>
                </a:lnTo>
                <a:lnTo>
                  <a:pt x="407924" y="559066"/>
                </a:lnTo>
                <a:lnTo>
                  <a:pt x="719073" y="471436"/>
                </a:lnTo>
                <a:lnTo>
                  <a:pt x="631444" y="160273"/>
                </a:lnTo>
                <a:lnTo>
                  <a:pt x="575564" y="259956"/>
                </a:lnTo>
                <a:lnTo>
                  <a:pt x="111760" y="0"/>
                </a:lnTo>
                <a:close/>
              </a:path>
            </a:pathLst>
          </a:custGeom>
          <a:solidFill>
            <a:srgbClr val="339933"/>
          </a:solid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p:nvPr/>
        </p:nvSpPr>
        <p:spPr>
          <a:xfrm>
            <a:off x="7648575" y="6059170"/>
            <a:ext cx="954405" cy="193040"/>
          </a:xfrm>
          <a:prstGeom prst="rect">
            <a:avLst/>
          </a:prstGeom>
        </p:spPr>
        <p:txBody>
          <a:bodyPr vert="horz" wrap="square" lIns="0" tIns="0" rIns="0" bIns="0" rtlCol="0">
            <a:spAutoFit/>
          </a:bodyPr>
          <a:lstStyle/>
          <a:p>
            <a:pPr>
              <a:lnSpc>
                <a:spcPts val="1440"/>
              </a:lnSpc>
            </a:pPr>
            <a:r>
              <a:rPr sz="1500" spc="-10" dirty="0">
                <a:solidFill>
                  <a:srgbClr val="FFFFFF"/>
                </a:solidFill>
                <a:latin typeface="Calibri"/>
                <a:cs typeface="Calibri"/>
              </a:rPr>
              <a:t>www.usask.</a:t>
            </a:r>
            <a:endParaRPr sz="1500">
              <a:latin typeface="Calibri"/>
              <a:cs typeface="Calibri"/>
            </a:endParaRPr>
          </a:p>
        </p:txBody>
      </p:sp>
      <p:sp>
        <p:nvSpPr>
          <p:cNvPr id="6" name="object 6"/>
          <p:cNvSpPr txBox="1"/>
          <p:nvPr/>
        </p:nvSpPr>
        <p:spPr>
          <a:xfrm>
            <a:off x="8604648" y="6059170"/>
            <a:ext cx="164465" cy="193040"/>
          </a:xfrm>
          <a:prstGeom prst="rect">
            <a:avLst/>
          </a:prstGeom>
        </p:spPr>
        <p:txBody>
          <a:bodyPr vert="horz" wrap="square" lIns="0" tIns="0" rIns="0" bIns="0" rtlCol="0">
            <a:spAutoFit/>
          </a:bodyPr>
          <a:lstStyle/>
          <a:p>
            <a:pPr>
              <a:lnSpc>
                <a:spcPts val="1440"/>
              </a:lnSpc>
            </a:pPr>
            <a:r>
              <a:rPr sz="1500" spc="-60" dirty="0">
                <a:solidFill>
                  <a:srgbClr val="FFFFFF"/>
                </a:solidFill>
                <a:latin typeface="Calibri"/>
                <a:cs typeface="Calibri"/>
              </a:rPr>
              <a:t>ca</a:t>
            </a:r>
            <a:endParaRPr sz="1500">
              <a:latin typeface="Calibri"/>
              <a:cs typeface="Calibri"/>
            </a:endParaRPr>
          </a:p>
        </p:txBody>
      </p:sp>
      <p:sp>
        <p:nvSpPr>
          <p:cNvPr id="7" name="object 7"/>
          <p:cNvSpPr/>
          <p:nvPr/>
        </p:nvSpPr>
        <p:spPr>
          <a:xfrm>
            <a:off x="2794000" y="1513839"/>
            <a:ext cx="650240" cy="457200"/>
          </a:xfrm>
          <a:custGeom>
            <a:avLst/>
            <a:gdLst/>
            <a:ahLst/>
            <a:cxnLst/>
            <a:rect l="l" t="t" r="r" b="b"/>
            <a:pathLst>
              <a:path w="650239" h="457200">
                <a:moveTo>
                  <a:pt x="421639" y="0"/>
                </a:moveTo>
                <a:lnTo>
                  <a:pt x="421639" y="114300"/>
                </a:lnTo>
                <a:lnTo>
                  <a:pt x="0" y="114300"/>
                </a:lnTo>
                <a:lnTo>
                  <a:pt x="0" y="342900"/>
                </a:lnTo>
                <a:lnTo>
                  <a:pt x="421639" y="342900"/>
                </a:lnTo>
                <a:lnTo>
                  <a:pt x="421639" y="457200"/>
                </a:lnTo>
                <a:lnTo>
                  <a:pt x="650239" y="228600"/>
                </a:lnTo>
                <a:lnTo>
                  <a:pt x="421639" y="0"/>
                </a:lnTo>
                <a:close/>
              </a:path>
            </a:pathLst>
          </a:custGeom>
          <a:solidFill>
            <a:srgbClr val="339933"/>
          </a:solidFill>
        </p:spPr>
        <p:txBody>
          <a:bodyPr wrap="square" lIns="0" tIns="0" rIns="0" bIns="0" rtlCol="0"/>
          <a:lstStyle/>
          <a:p>
            <a:endParaRPr/>
          </a:p>
        </p:txBody>
      </p:sp>
      <p:sp>
        <p:nvSpPr>
          <p:cNvPr id="8" name="object 8"/>
          <p:cNvSpPr txBox="1"/>
          <p:nvPr/>
        </p:nvSpPr>
        <p:spPr>
          <a:xfrm>
            <a:off x="93344" y="1539811"/>
            <a:ext cx="2751456" cy="1228541"/>
          </a:xfrm>
          <a:prstGeom prst="rect">
            <a:avLst/>
          </a:prstGeom>
        </p:spPr>
        <p:txBody>
          <a:bodyPr vert="horz" wrap="square" lIns="0" tIns="12700" rIns="0" bIns="0" rtlCol="0">
            <a:spAutoFit/>
          </a:bodyPr>
          <a:lstStyle/>
          <a:p>
            <a:pPr marL="12700" marR="5080">
              <a:lnSpc>
                <a:spcPct val="100000"/>
              </a:lnSpc>
              <a:spcBef>
                <a:spcPts val="100"/>
              </a:spcBef>
            </a:pPr>
            <a:r>
              <a:rPr lang="en-US" sz="2000" dirty="0">
                <a:latin typeface="Calibri"/>
                <a:cs typeface="Calibri"/>
              </a:rPr>
              <a:t>Compliance </a:t>
            </a:r>
            <a:r>
              <a:rPr sz="2000" spc="-10" dirty="0">
                <a:latin typeface="Calibri"/>
                <a:cs typeface="Calibri"/>
              </a:rPr>
              <a:t>deadline </a:t>
            </a:r>
            <a:r>
              <a:rPr sz="2000" spc="-20" dirty="0">
                <a:latin typeface="Calibri"/>
                <a:cs typeface="Calibri"/>
              </a:rPr>
              <a:t>(DG)</a:t>
            </a:r>
            <a:endParaRPr sz="2000" dirty="0">
              <a:latin typeface="Calibri"/>
              <a:cs typeface="Calibri"/>
            </a:endParaRPr>
          </a:p>
          <a:p>
            <a:pPr marL="12700" marR="20320">
              <a:lnSpc>
                <a:spcPts val="1680"/>
              </a:lnSpc>
              <a:spcBef>
                <a:spcPts val="105"/>
              </a:spcBef>
            </a:pPr>
            <a:r>
              <a:rPr sz="1450" spc="-20" dirty="0">
                <a:latin typeface="Calibri"/>
                <a:cs typeface="Calibri"/>
              </a:rPr>
              <a:t>(ask</a:t>
            </a:r>
            <a:r>
              <a:rPr sz="1450" spc="-105" dirty="0">
                <a:latin typeface="Calibri"/>
                <a:cs typeface="Calibri"/>
              </a:rPr>
              <a:t> </a:t>
            </a:r>
            <a:r>
              <a:rPr sz="1450" dirty="0">
                <a:latin typeface="Calibri"/>
                <a:cs typeface="Calibri"/>
              </a:rPr>
              <a:t>your</a:t>
            </a:r>
            <a:r>
              <a:rPr sz="1450" spc="-20" dirty="0">
                <a:latin typeface="Calibri"/>
                <a:cs typeface="Calibri"/>
              </a:rPr>
              <a:t> </a:t>
            </a:r>
            <a:r>
              <a:rPr sz="1450" dirty="0">
                <a:latin typeface="Calibri"/>
                <a:cs typeface="Calibri"/>
              </a:rPr>
              <a:t>RF</a:t>
            </a:r>
            <a:r>
              <a:rPr sz="1450" spc="-100" dirty="0">
                <a:latin typeface="Calibri"/>
                <a:cs typeface="Calibri"/>
              </a:rPr>
              <a:t> </a:t>
            </a:r>
            <a:r>
              <a:rPr sz="1450" dirty="0">
                <a:latin typeface="Calibri"/>
                <a:cs typeface="Calibri"/>
              </a:rPr>
              <a:t>for</a:t>
            </a:r>
            <a:r>
              <a:rPr sz="1450" spc="-100" dirty="0">
                <a:latin typeface="Calibri"/>
                <a:cs typeface="Calibri"/>
              </a:rPr>
              <a:t> </a:t>
            </a:r>
            <a:r>
              <a:rPr sz="1450" spc="-10" dirty="0">
                <a:latin typeface="Calibri"/>
                <a:cs typeface="Calibri"/>
              </a:rPr>
              <a:t>earlier</a:t>
            </a:r>
            <a:r>
              <a:rPr sz="1450" spc="-105" dirty="0">
                <a:latin typeface="Calibri"/>
                <a:cs typeface="Calibri"/>
              </a:rPr>
              <a:t> </a:t>
            </a:r>
            <a:r>
              <a:rPr sz="1450" spc="-10" dirty="0">
                <a:latin typeface="Calibri"/>
                <a:cs typeface="Calibri"/>
              </a:rPr>
              <a:t>college/dept deadlines)</a:t>
            </a:r>
            <a:endParaRPr sz="1450" dirty="0">
              <a:latin typeface="Calibri"/>
              <a:cs typeface="Calibri"/>
            </a:endParaRPr>
          </a:p>
          <a:p>
            <a:pPr marL="913130">
              <a:lnSpc>
                <a:spcPct val="100000"/>
              </a:lnSpc>
              <a:spcBef>
                <a:spcPts val="685"/>
              </a:spcBef>
            </a:pPr>
            <a:r>
              <a:rPr sz="2400" dirty="0">
                <a:latin typeface="Calibri"/>
                <a:cs typeface="Calibri"/>
              </a:rPr>
              <a:t>DG</a:t>
            </a:r>
            <a:r>
              <a:rPr sz="2400" spc="-25" dirty="0">
                <a:latin typeface="Calibri"/>
                <a:cs typeface="Calibri"/>
              </a:rPr>
              <a:t> </a:t>
            </a:r>
            <a:r>
              <a:rPr sz="2400" spc="-10" dirty="0">
                <a:latin typeface="Calibri"/>
                <a:cs typeface="Calibri"/>
              </a:rPr>
              <a:t>deadline</a:t>
            </a:r>
            <a:endParaRPr sz="2400" dirty="0">
              <a:latin typeface="Calibri"/>
              <a:cs typeface="Calibri"/>
            </a:endParaRPr>
          </a:p>
        </p:txBody>
      </p:sp>
      <p:graphicFrame>
        <p:nvGraphicFramePr>
          <p:cNvPr id="9" name="object 9"/>
          <p:cNvGraphicFramePr>
            <a:graphicFrameLocks noGrp="1"/>
          </p:cNvGraphicFramePr>
          <p:nvPr>
            <p:extLst>
              <p:ext uri="{D42A27DB-BD31-4B8C-83A1-F6EECF244321}">
                <p14:modId xmlns:p14="http://schemas.microsoft.com/office/powerpoint/2010/main" val="492390715"/>
              </p:ext>
            </p:extLst>
          </p:nvPr>
        </p:nvGraphicFramePr>
        <p:xfrm>
          <a:off x="3498850" y="810513"/>
          <a:ext cx="5636893" cy="5623942"/>
        </p:xfrm>
        <a:graphic>
          <a:graphicData uri="http://schemas.openxmlformats.org/drawingml/2006/table">
            <a:tbl>
              <a:tblPr firstRow="1" bandRow="1">
                <a:tableStyleId>{2D5ABB26-0587-4C30-8999-92F81FD0307C}</a:tableStyleId>
              </a:tblPr>
              <a:tblGrid>
                <a:gridCol w="3377565">
                  <a:extLst>
                    <a:ext uri="{9D8B030D-6E8A-4147-A177-3AD203B41FA5}">
                      <a16:colId xmlns:a16="http://schemas.microsoft.com/office/drawing/2014/main" val="20000"/>
                    </a:ext>
                  </a:extLst>
                </a:gridCol>
                <a:gridCol w="1723389">
                  <a:extLst>
                    <a:ext uri="{9D8B030D-6E8A-4147-A177-3AD203B41FA5}">
                      <a16:colId xmlns:a16="http://schemas.microsoft.com/office/drawing/2014/main" val="20001"/>
                    </a:ext>
                  </a:extLst>
                </a:gridCol>
                <a:gridCol w="535939">
                  <a:extLst>
                    <a:ext uri="{9D8B030D-6E8A-4147-A177-3AD203B41FA5}">
                      <a16:colId xmlns:a16="http://schemas.microsoft.com/office/drawing/2014/main" val="20002"/>
                    </a:ext>
                  </a:extLst>
                </a:gridCol>
              </a:tblGrid>
              <a:tr h="551815">
                <a:tc>
                  <a:txBody>
                    <a:bodyPr/>
                    <a:lstStyle/>
                    <a:p>
                      <a:pPr>
                        <a:lnSpc>
                          <a:spcPct val="100000"/>
                        </a:lnSpc>
                        <a:spcBef>
                          <a:spcPts val="10"/>
                        </a:spcBef>
                      </a:pPr>
                      <a:endParaRPr sz="850">
                        <a:latin typeface="Times New Roman"/>
                        <a:cs typeface="Times New Roman"/>
                      </a:endParaRPr>
                    </a:p>
                    <a:p>
                      <a:pPr marL="33020">
                        <a:lnSpc>
                          <a:spcPct val="100000"/>
                        </a:lnSpc>
                      </a:pPr>
                      <a:r>
                        <a:rPr sz="700" b="1" dirty="0">
                          <a:latin typeface="Arial"/>
                          <a:cs typeface="Arial"/>
                        </a:rPr>
                        <a:t>NSERC</a:t>
                      </a:r>
                      <a:r>
                        <a:rPr sz="700" b="1" spc="75" dirty="0">
                          <a:latin typeface="Arial"/>
                          <a:cs typeface="Arial"/>
                        </a:rPr>
                        <a:t> </a:t>
                      </a:r>
                      <a:r>
                        <a:rPr sz="700" b="1" dirty="0">
                          <a:latin typeface="Arial"/>
                          <a:cs typeface="Arial"/>
                        </a:rPr>
                        <a:t>RTI</a:t>
                      </a:r>
                      <a:r>
                        <a:rPr sz="700" b="1" spc="80" dirty="0">
                          <a:latin typeface="Arial"/>
                          <a:cs typeface="Arial"/>
                        </a:rPr>
                        <a:t> </a:t>
                      </a:r>
                      <a:r>
                        <a:rPr sz="700" b="1" dirty="0">
                          <a:latin typeface="Arial"/>
                          <a:cs typeface="Arial"/>
                        </a:rPr>
                        <a:t>Submission</a:t>
                      </a:r>
                      <a:r>
                        <a:rPr sz="700" b="1" spc="-35" dirty="0">
                          <a:latin typeface="Arial"/>
                          <a:cs typeface="Arial"/>
                        </a:rPr>
                        <a:t> </a:t>
                      </a:r>
                      <a:r>
                        <a:rPr sz="700" b="1" spc="-10" dirty="0">
                          <a:latin typeface="Arial"/>
                          <a:cs typeface="Arial"/>
                        </a:rPr>
                        <a:t>Deadline</a:t>
                      </a:r>
                      <a:endParaRPr sz="700">
                        <a:latin typeface="Arial"/>
                        <a:cs typeface="Arial"/>
                      </a:endParaRPr>
                    </a:p>
                    <a:p>
                      <a:pPr marL="33020" marR="177800">
                        <a:lnSpc>
                          <a:spcPct val="114599"/>
                        </a:lnSpc>
                      </a:pPr>
                      <a:r>
                        <a:rPr sz="700" b="1" dirty="0">
                          <a:latin typeface="Arial"/>
                          <a:cs typeface="Arial"/>
                        </a:rPr>
                        <a:t>Final</a:t>
                      </a:r>
                      <a:r>
                        <a:rPr sz="700" b="1" spc="25" dirty="0">
                          <a:latin typeface="Arial"/>
                          <a:cs typeface="Arial"/>
                        </a:rPr>
                        <a:t> </a:t>
                      </a:r>
                      <a:r>
                        <a:rPr sz="700" b="1" dirty="0">
                          <a:latin typeface="Arial"/>
                          <a:cs typeface="Arial"/>
                        </a:rPr>
                        <a:t>applications</a:t>
                      </a:r>
                      <a:r>
                        <a:rPr sz="700" b="1" spc="-10" dirty="0">
                          <a:latin typeface="Arial"/>
                          <a:cs typeface="Arial"/>
                        </a:rPr>
                        <a:t> </a:t>
                      </a:r>
                      <a:r>
                        <a:rPr sz="700" b="1" dirty="0">
                          <a:latin typeface="Arial"/>
                          <a:cs typeface="Arial"/>
                        </a:rPr>
                        <a:t>must</a:t>
                      </a:r>
                      <a:r>
                        <a:rPr sz="700" b="1" spc="-105" dirty="0">
                          <a:latin typeface="Arial"/>
                          <a:cs typeface="Arial"/>
                        </a:rPr>
                        <a:t> </a:t>
                      </a:r>
                      <a:r>
                        <a:rPr sz="700" b="1" dirty="0">
                          <a:latin typeface="Arial"/>
                          <a:cs typeface="Arial"/>
                        </a:rPr>
                        <a:t>be</a:t>
                      </a:r>
                      <a:r>
                        <a:rPr sz="700" b="1" spc="-10" dirty="0">
                          <a:latin typeface="Arial"/>
                          <a:cs typeface="Arial"/>
                        </a:rPr>
                        <a:t> </a:t>
                      </a:r>
                      <a:r>
                        <a:rPr sz="700" b="1" dirty="0">
                          <a:latin typeface="Arial"/>
                          <a:cs typeface="Arial"/>
                        </a:rPr>
                        <a:t>submitted</a:t>
                      </a:r>
                      <a:r>
                        <a:rPr sz="700" b="1" spc="35" dirty="0">
                          <a:latin typeface="Arial"/>
                          <a:cs typeface="Arial"/>
                        </a:rPr>
                        <a:t> </a:t>
                      </a:r>
                      <a:r>
                        <a:rPr sz="700" b="1" spc="-20" dirty="0">
                          <a:latin typeface="Arial"/>
                          <a:cs typeface="Arial"/>
                        </a:rPr>
                        <a:t>by</a:t>
                      </a:r>
                      <a:r>
                        <a:rPr sz="700" b="1" spc="-10" dirty="0">
                          <a:latin typeface="Arial"/>
                          <a:cs typeface="Arial"/>
                        </a:rPr>
                        <a:t> </a:t>
                      </a:r>
                      <a:r>
                        <a:rPr sz="700" b="1" dirty="0">
                          <a:latin typeface="Arial"/>
                          <a:cs typeface="Arial"/>
                        </a:rPr>
                        <a:t>applicants</a:t>
                      </a:r>
                      <a:r>
                        <a:rPr sz="700" b="1" spc="-15" dirty="0">
                          <a:latin typeface="Arial"/>
                          <a:cs typeface="Arial"/>
                        </a:rPr>
                        <a:t> </a:t>
                      </a:r>
                      <a:r>
                        <a:rPr sz="700" b="1" dirty="0">
                          <a:latin typeface="Arial"/>
                          <a:cs typeface="Arial"/>
                        </a:rPr>
                        <a:t>to</a:t>
                      </a:r>
                      <a:r>
                        <a:rPr sz="700" b="1" spc="35" dirty="0">
                          <a:latin typeface="Arial"/>
                          <a:cs typeface="Arial"/>
                        </a:rPr>
                        <a:t> </a:t>
                      </a:r>
                      <a:r>
                        <a:rPr sz="700" b="1" dirty="0">
                          <a:latin typeface="Arial"/>
                          <a:cs typeface="Arial"/>
                        </a:rPr>
                        <a:t>NSERC</a:t>
                      </a:r>
                      <a:r>
                        <a:rPr sz="700" b="1" spc="35" dirty="0">
                          <a:latin typeface="Arial"/>
                          <a:cs typeface="Arial"/>
                        </a:rPr>
                        <a:t> </a:t>
                      </a:r>
                      <a:r>
                        <a:rPr sz="700" b="1" dirty="0">
                          <a:latin typeface="Arial"/>
                          <a:cs typeface="Arial"/>
                        </a:rPr>
                        <a:t>through</a:t>
                      </a:r>
                      <a:r>
                        <a:rPr sz="700" b="1" spc="-55" dirty="0">
                          <a:latin typeface="Arial"/>
                          <a:cs typeface="Arial"/>
                        </a:rPr>
                        <a:t> </a:t>
                      </a:r>
                      <a:r>
                        <a:rPr sz="700" b="1" spc="-25" dirty="0">
                          <a:latin typeface="Arial"/>
                          <a:cs typeface="Arial"/>
                        </a:rPr>
                        <a:t>the</a:t>
                      </a:r>
                      <a:r>
                        <a:rPr sz="700" b="1" spc="500" dirty="0">
                          <a:latin typeface="Arial"/>
                          <a:cs typeface="Arial"/>
                        </a:rPr>
                        <a:t> </a:t>
                      </a:r>
                      <a:r>
                        <a:rPr sz="700" b="1" u="sng" dirty="0">
                          <a:solidFill>
                            <a:srgbClr val="008000"/>
                          </a:solidFill>
                          <a:uFill>
                            <a:solidFill>
                              <a:srgbClr val="008000"/>
                            </a:solidFill>
                          </a:uFill>
                          <a:latin typeface="Arial"/>
                          <a:cs typeface="Arial"/>
                          <a:hlinkClick r:id="rId4"/>
                        </a:rPr>
                        <a:t>NSERC</a:t>
                      </a:r>
                      <a:r>
                        <a:rPr sz="700" b="1" u="sng" spc="60" dirty="0">
                          <a:solidFill>
                            <a:srgbClr val="008000"/>
                          </a:solidFill>
                          <a:uFill>
                            <a:solidFill>
                              <a:srgbClr val="008000"/>
                            </a:solidFill>
                          </a:uFill>
                          <a:latin typeface="Arial"/>
                          <a:cs typeface="Arial"/>
                          <a:hlinkClick r:id="rId4"/>
                        </a:rPr>
                        <a:t> </a:t>
                      </a:r>
                      <a:r>
                        <a:rPr sz="700" b="1" u="sng" dirty="0">
                          <a:solidFill>
                            <a:srgbClr val="008000"/>
                          </a:solidFill>
                          <a:uFill>
                            <a:solidFill>
                              <a:srgbClr val="008000"/>
                            </a:solidFill>
                          </a:uFill>
                          <a:latin typeface="Arial"/>
                          <a:cs typeface="Arial"/>
                          <a:hlinkClick r:id="rId4"/>
                        </a:rPr>
                        <a:t>Research</a:t>
                      </a:r>
                      <a:r>
                        <a:rPr sz="700" b="1" u="sng" spc="-50" dirty="0">
                          <a:solidFill>
                            <a:srgbClr val="008000"/>
                          </a:solidFill>
                          <a:uFill>
                            <a:solidFill>
                              <a:srgbClr val="008000"/>
                            </a:solidFill>
                          </a:uFill>
                          <a:latin typeface="Arial"/>
                          <a:cs typeface="Arial"/>
                          <a:hlinkClick r:id="rId4"/>
                        </a:rPr>
                        <a:t> </a:t>
                      </a:r>
                      <a:r>
                        <a:rPr sz="700" b="1" u="sng" dirty="0">
                          <a:solidFill>
                            <a:srgbClr val="008000"/>
                          </a:solidFill>
                          <a:uFill>
                            <a:solidFill>
                              <a:srgbClr val="008000"/>
                            </a:solidFill>
                          </a:uFill>
                          <a:latin typeface="Arial"/>
                          <a:cs typeface="Arial"/>
                          <a:hlinkClick r:id="rId4"/>
                        </a:rPr>
                        <a:t>Porta</a:t>
                      </a:r>
                      <a:r>
                        <a:rPr sz="700" b="1" dirty="0">
                          <a:solidFill>
                            <a:srgbClr val="008000"/>
                          </a:solidFill>
                          <a:latin typeface="Arial"/>
                          <a:cs typeface="Arial"/>
                          <a:hlinkClick r:id="rId4"/>
                        </a:rPr>
                        <a:t>l</a:t>
                      </a:r>
                      <a:r>
                        <a:rPr sz="700" b="1" dirty="0">
                          <a:latin typeface="Arial"/>
                          <a:cs typeface="Arial"/>
                        </a:rPr>
                        <a:t>,</a:t>
                      </a:r>
                      <a:r>
                        <a:rPr sz="700" b="1" spc="65" dirty="0">
                          <a:latin typeface="Arial"/>
                          <a:cs typeface="Arial"/>
                        </a:rPr>
                        <a:t> </a:t>
                      </a:r>
                      <a:r>
                        <a:rPr sz="700" b="1" dirty="0">
                          <a:latin typeface="Arial"/>
                          <a:cs typeface="Arial"/>
                        </a:rPr>
                        <a:t>and</a:t>
                      </a:r>
                      <a:r>
                        <a:rPr sz="700" b="1" spc="-40" dirty="0">
                          <a:latin typeface="Arial"/>
                          <a:cs typeface="Arial"/>
                        </a:rPr>
                        <a:t> </a:t>
                      </a:r>
                      <a:r>
                        <a:rPr sz="700" b="1" dirty="0">
                          <a:latin typeface="Arial"/>
                          <a:cs typeface="Arial"/>
                        </a:rPr>
                        <a:t>will</a:t>
                      </a:r>
                      <a:r>
                        <a:rPr sz="700" b="1" spc="55" dirty="0">
                          <a:latin typeface="Arial"/>
                          <a:cs typeface="Arial"/>
                        </a:rPr>
                        <a:t> </a:t>
                      </a:r>
                      <a:r>
                        <a:rPr sz="700" b="1" dirty="0">
                          <a:latin typeface="Arial"/>
                          <a:cs typeface="Arial"/>
                        </a:rPr>
                        <a:t>be</a:t>
                      </a:r>
                      <a:r>
                        <a:rPr sz="700" b="1" spc="-100" dirty="0">
                          <a:latin typeface="Arial"/>
                          <a:cs typeface="Arial"/>
                        </a:rPr>
                        <a:t> </a:t>
                      </a:r>
                      <a:r>
                        <a:rPr sz="700" b="1" dirty="0">
                          <a:latin typeface="Arial"/>
                          <a:cs typeface="Arial"/>
                        </a:rPr>
                        <a:t>forwarded</a:t>
                      </a:r>
                      <a:r>
                        <a:rPr sz="700" b="1" spc="-45" dirty="0">
                          <a:latin typeface="Arial"/>
                          <a:cs typeface="Arial"/>
                        </a:rPr>
                        <a:t> </a:t>
                      </a:r>
                      <a:r>
                        <a:rPr sz="700" b="1" dirty="0">
                          <a:latin typeface="Arial"/>
                          <a:cs typeface="Arial"/>
                        </a:rPr>
                        <a:t>by</a:t>
                      </a:r>
                      <a:r>
                        <a:rPr sz="700" b="1" spc="10" dirty="0">
                          <a:latin typeface="Arial"/>
                          <a:cs typeface="Arial"/>
                        </a:rPr>
                        <a:t> </a:t>
                      </a:r>
                      <a:r>
                        <a:rPr sz="700" b="1" dirty="0">
                          <a:latin typeface="Arial"/>
                          <a:cs typeface="Arial"/>
                        </a:rPr>
                        <a:t>the</a:t>
                      </a:r>
                      <a:r>
                        <a:rPr sz="700" b="1" spc="-100" dirty="0">
                          <a:latin typeface="Arial"/>
                          <a:cs typeface="Arial"/>
                        </a:rPr>
                        <a:t> </a:t>
                      </a:r>
                      <a:r>
                        <a:rPr sz="700" b="1" spc="-10" dirty="0">
                          <a:latin typeface="Arial"/>
                          <a:cs typeface="Arial"/>
                        </a:rPr>
                        <a:t>RASI</a:t>
                      </a:r>
                      <a:r>
                        <a:rPr sz="700" b="1" spc="55" dirty="0">
                          <a:latin typeface="Arial"/>
                          <a:cs typeface="Arial"/>
                        </a:rPr>
                        <a:t> </a:t>
                      </a:r>
                      <a:r>
                        <a:rPr sz="700" b="1" spc="-10" dirty="0">
                          <a:latin typeface="Arial"/>
                          <a:cs typeface="Arial"/>
                        </a:rPr>
                        <a:t>staff.</a:t>
                      </a:r>
                      <a:endParaRPr sz="700">
                        <a:latin typeface="Arial"/>
                        <a:cs typeface="Arial"/>
                      </a:endParaRPr>
                    </a:p>
                  </a:txBody>
                  <a:tcPr marL="0" marR="0" marT="1270"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tc>
                  <a:txBody>
                    <a:bodyPr/>
                    <a:lstStyle/>
                    <a:p>
                      <a:pPr>
                        <a:lnSpc>
                          <a:spcPct val="100000"/>
                        </a:lnSpc>
                        <a:spcBef>
                          <a:spcPts val="25"/>
                        </a:spcBef>
                      </a:pPr>
                      <a:endParaRPr sz="1300" dirty="0">
                        <a:latin typeface="Times New Roman"/>
                        <a:cs typeface="Times New Roman"/>
                      </a:endParaRPr>
                    </a:p>
                    <a:p>
                      <a:pPr marL="37465">
                        <a:lnSpc>
                          <a:spcPct val="100000"/>
                        </a:lnSpc>
                      </a:pPr>
                      <a:r>
                        <a:rPr sz="1050" b="1" dirty="0">
                          <a:latin typeface="Arial"/>
                          <a:cs typeface="Arial"/>
                        </a:rPr>
                        <a:t>October</a:t>
                      </a:r>
                      <a:r>
                        <a:rPr sz="1050" b="1" spc="-30" dirty="0">
                          <a:latin typeface="Arial"/>
                          <a:cs typeface="Arial"/>
                        </a:rPr>
                        <a:t> </a:t>
                      </a:r>
                      <a:r>
                        <a:rPr sz="1050" b="1" dirty="0">
                          <a:latin typeface="Arial"/>
                          <a:cs typeface="Arial"/>
                        </a:rPr>
                        <a:t>25,</a:t>
                      </a:r>
                      <a:r>
                        <a:rPr sz="1050" b="1" spc="5" dirty="0">
                          <a:latin typeface="Arial"/>
                          <a:cs typeface="Arial"/>
                        </a:rPr>
                        <a:t> </a:t>
                      </a:r>
                      <a:r>
                        <a:rPr sz="1050" b="1" spc="-20" dirty="0">
                          <a:latin typeface="Arial"/>
                          <a:cs typeface="Arial"/>
                        </a:rPr>
                        <a:t>202</a:t>
                      </a:r>
                      <a:r>
                        <a:rPr lang="en-US" sz="1050" b="1" spc="-20" dirty="0">
                          <a:latin typeface="Arial"/>
                          <a:cs typeface="Arial"/>
                        </a:rPr>
                        <a:t>3</a:t>
                      </a:r>
                      <a:endParaRPr sz="1050" dirty="0">
                        <a:latin typeface="Arial"/>
                        <a:cs typeface="Arial"/>
                      </a:endParaRPr>
                    </a:p>
                  </a:txBody>
                  <a:tcPr marL="0" marR="0" marT="3175"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tc>
                  <a:txBody>
                    <a:bodyPr/>
                    <a:lstStyle/>
                    <a:p>
                      <a:pPr>
                        <a:lnSpc>
                          <a:spcPct val="100000"/>
                        </a:lnSpc>
                      </a:pPr>
                      <a:endParaRPr sz="800">
                        <a:latin typeface="Times New Roman"/>
                        <a:cs typeface="Times New Roman"/>
                      </a:endParaRPr>
                    </a:p>
                  </a:txBody>
                  <a:tcPr marL="0" marR="0" marT="0" marB="0">
                    <a:lnL w="12700">
                      <a:solidFill>
                        <a:srgbClr val="797979"/>
                      </a:solidFill>
                      <a:prstDash val="solid"/>
                    </a:lnL>
                    <a:lnR w="6350">
                      <a:solidFill>
                        <a:srgbClr val="797979"/>
                      </a:solidFill>
                      <a:prstDash val="solid"/>
                    </a:lnR>
                    <a:lnT w="12700">
                      <a:solidFill>
                        <a:srgbClr val="797979"/>
                      </a:solidFill>
                      <a:prstDash val="solid"/>
                    </a:lnT>
                    <a:lnB w="38100">
                      <a:solidFill>
                        <a:srgbClr val="797979"/>
                      </a:solidFill>
                      <a:prstDash val="solid"/>
                    </a:lnB>
                    <a:solidFill>
                      <a:srgbClr val="BADFE2"/>
                    </a:solidFill>
                  </a:tcPr>
                </a:tc>
                <a:extLst>
                  <a:ext uri="{0D108BD9-81ED-4DB2-BD59-A6C34878D82A}">
                    <a16:rowId xmlns:a16="http://schemas.microsoft.com/office/drawing/2014/main" val="10000"/>
                  </a:ext>
                </a:extLst>
              </a:tr>
              <a:tr h="1290320">
                <a:tc>
                  <a:txBody>
                    <a:bodyPr/>
                    <a:lstStyle/>
                    <a:p>
                      <a:pPr marL="33020">
                        <a:lnSpc>
                          <a:spcPct val="100000"/>
                        </a:lnSpc>
                        <a:spcBef>
                          <a:spcPts val="595"/>
                        </a:spcBef>
                      </a:pPr>
                      <a:r>
                        <a:rPr sz="700" b="1" dirty="0">
                          <a:latin typeface="Arial"/>
                          <a:cs typeface="Arial"/>
                        </a:rPr>
                        <a:t>Research</a:t>
                      </a:r>
                      <a:r>
                        <a:rPr sz="700" b="1" spc="45" dirty="0">
                          <a:latin typeface="Arial"/>
                          <a:cs typeface="Arial"/>
                        </a:rPr>
                        <a:t> </a:t>
                      </a:r>
                      <a:r>
                        <a:rPr sz="700" b="1" spc="-10" dirty="0">
                          <a:latin typeface="Arial"/>
                          <a:cs typeface="Arial"/>
                        </a:rPr>
                        <a:t>Acceleration</a:t>
                      </a:r>
                      <a:r>
                        <a:rPr sz="700" b="1" spc="-45" dirty="0">
                          <a:latin typeface="Arial"/>
                          <a:cs typeface="Arial"/>
                        </a:rPr>
                        <a:t> </a:t>
                      </a:r>
                      <a:r>
                        <a:rPr sz="700" b="1" dirty="0">
                          <a:latin typeface="Arial"/>
                          <a:cs typeface="Arial"/>
                        </a:rPr>
                        <a:t>and</a:t>
                      </a:r>
                      <a:r>
                        <a:rPr sz="700" b="1" spc="-50" dirty="0">
                          <a:latin typeface="Arial"/>
                          <a:cs typeface="Arial"/>
                        </a:rPr>
                        <a:t> </a:t>
                      </a:r>
                      <a:r>
                        <a:rPr sz="700" b="1" dirty="0">
                          <a:latin typeface="Arial"/>
                          <a:cs typeface="Arial"/>
                        </a:rPr>
                        <a:t>Strategic</a:t>
                      </a:r>
                      <a:r>
                        <a:rPr sz="700" b="1" spc="5" dirty="0">
                          <a:latin typeface="Arial"/>
                          <a:cs typeface="Arial"/>
                        </a:rPr>
                        <a:t> </a:t>
                      </a:r>
                      <a:r>
                        <a:rPr sz="700" b="1" dirty="0">
                          <a:latin typeface="Arial"/>
                          <a:cs typeface="Arial"/>
                        </a:rPr>
                        <a:t>Initiatives</a:t>
                      </a:r>
                      <a:r>
                        <a:rPr sz="700" b="1" spc="5" dirty="0">
                          <a:latin typeface="Arial"/>
                          <a:cs typeface="Arial"/>
                        </a:rPr>
                        <a:t> </a:t>
                      </a:r>
                      <a:r>
                        <a:rPr sz="700" b="1" dirty="0">
                          <a:latin typeface="Arial"/>
                          <a:cs typeface="Arial"/>
                        </a:rPr>
                        <a:t>(RASI)</a:t>
                      </a:r>
                      <a:r>
                        <a:rPr sz="700" b="1" spc="295" dirty="0">
                          <a:latin typeface="Arial"/>
                          <a:cs typeface="Arial"/>
                        </a:rPr>
                        <a:t> </a:t>
                      </a:r>
                      <a:r>
                        <a:rPr sz="700" b="1" spc="-10" dirty="0">
                          <a:latin typeface="Arial"/>
                          <a:cs typeface="Arial"/>
                        </a:rPr>
                        <a:t>Compliance</a:t>
                      </a:r>
                      <a:r>
                        <a:rPr sz="700" b="1" spc="-5" dirty="0">
                          <a:latin typeface="Arial"/>
                          <a:cs typeface="Arial"/>
                        </a:rPr>
                        <a:t> </a:t>
                      </a:r>
                      <a:r>
                        <a:rPr sz="700" b="1" spc="-10" dirty="0">
                          <a:latin typeface="Arial"/>
                          <a:cs typeface="Arial"/>
                        </a:rPr>
                        <a:t>Review</a:t>
                      </a:r>
                      <a:endParaRPr sz="700">
                        <a:latin typeface="Arial"/>
                        <a:cs typeface="Arial"/>
                      </a:endParaRPr>
                    </a:p>
                    <a:p>
                      <a:pPr>
                        <a:lnSpc>
                          <a:spcPct val="100000"/>
                        </a:lnSpc>
                        <a:spcBef>
                          <a:spcPts val="40"/>
                        </a:spcBef>
                      </a:pPr>
                      <a:endParaRPr sz="700">
                        <a:latin typeface="Times New Roman"/>
                        <a:cs typeface="Times New Roman"/>
                      </a:endParaRPr>
                    </a:p>
                    <a:p>
                      <a:pPr marL="33020">
                        <a:lnSpc>
                          <a:spcPct val="100000"/>
                        </a:lnSpc>
                      </a:pPr>
                      <a:r>
                        <a:rPr sz="700" b="1" dirty="0">
                          <a:latin typeface="Arial"/>
                          <a:cs typeface="Arial"/>
                        </a:rPr>
                        <a:t>and</a:t>
                      </a:r>
                      <a:r>
                        <a:rPr sz="700" b="1" spc="65" dirty="0">
                          <a:latin typeface="Arial"/>
                          <a:cs typeface="Arial"/>
                        </a:rPr>
                        <a:t> </a:t>
                      </a:r>
                      <a:r>
                        <a:rPr sz="700" b="1" dirty="0">
                          <a:latin typeface="Arial"/>
                          <a:cs typeface="Arial"/>
                        </a:rPr>
                        <a:t>Approval</a:t>
                      </a:r>
                      <a:r>
                        <a:rPr sz="700" b="1" spc="75" dirty="0">
                          <a:latin typeface="Arial"/>
                          <a:cs typeface="Arial"/>
                        </a:rPr>
                        <a:t> </a:t>
                      </a:r>
                      <a:r>
                        <a:rPr sz="700" b="1" spc="-20" dirty="0">
                          <a:latin typeface="Arial"/>
                          <a:cs typeface="Arial"/>
                        </a:rPr>
                        <a:t>(DG)</a:t>
                      </a:r>
                      <a:endParaRPr sz="700">
                        <a:latin typeface="Arial"/>
                        <a:cs typeface="Arial"/>
                      </a:endParaRPr>
                    </a:p>
                    <a:p>
                      <a:pPr marL="33020" marR="26670">
                        <a:lnSpc>
                          <a:spcPct val="114500"/>
                        </a:lnSpc>
                        <a:spcBef>
                          <a:spcPts val="215"/>
                        </a:spcBef>
                      </a:pPr>
                      <a:r>
                        <a:rPr sz="700" b="1" dirty="0">
                          <a:latin typeface="Arial"/>
                          <a:cs typeface="Arial"/>
                        </a:rPr>
                        <a:t>College/school/unit</a:t>
                      </a:r>
                      <a:r>
                        <a:rPr sz="700" b="1" spc="35" dirty="0">
                          <a:latin typeface="Arial"/>
                          <a:cs typeface="Arial"/>
                        </a:rPr>
                        <a:t> </a:t>
                      </a:r>
                      <a:r>
                        <a:rPr sz="700" b="1" dirty="0">
                          <a:latin typeface="Arial"/>
                          <a:cs typeface="Arial"/>
                        </a:rPr>
                        <a:t>of</a:t>
                      </a:r>
                      <a:r>
                        <a:rPr sz="700" b="1" spc="40" dirty="0">
                          <a:latin typeface="Arial"/>
                          <a:cs typeface="Arial"/>
                        </a:rPr>
                        <a:t> </a:t>
                      </a:r>
                      <a:r>
                        <a:rPr sz="700" b="1" spc="-10" dirty="0">
                          <a:latin typeface="Arial"/>
                          <a:cs typeface="Arial"/>
                        </a:rPr>
                        <a:t>the</a:t>
                      </a:r>
                      <a:r>
                        <a:rPr sz="700" b="1" spc="30" dirty="0">
                          <a:latin typeface="Arial"/>
                          <a:cs typeface="Arial"/>
                        </a:rPr>
                        <a:t> </a:t>
                      </a:r>
                      <a:r>
                        <a:rPr sz="700" b="1" dirty="0">
                          <a:latin typeface="Arial"/>
                          <a:cs typeface="Arial"/>
                        </a:rPr>
                        <a:t>applicant</a:t>
                      </a:r>
                      <a:r>
                        <a:rPr sz="700" b="1" spc="40" dirty="0">
                          <a:latin typeface="Arial"/>
                          <a:cs typeface="Arial"/>
                        </a:rPr>
                        <a:t> </a:t>
                      </a:r>
                      <a:r>
                        <a:rPr sz="700" b="1" dirty="0">
                          <a:latin typeface="Arial"/>
                          <a:cs typeface="Arial"/>
                        </a:rPr>
                        <a:t>must</a:t>
                      </a:r>
                      <a:r>
                        <a:rPr sz="700" b="1" spc="30" dirty="0">
                          <a:latin typeface="Arial"/>
                          <a:cs typeface="Arial"/>
                        </a:rPr>
                        <a:t> </a:t>
                      </a:r>
                      <a:r>
                        <a:rPr sz="700" b="1" dirty="0">
                          <a:latin typeface="Arial"/>
                          <a:cs typeface="Arial"/>
                        </a:rPr>
                        <a:t>review</a:t>
                      </a:r>
                      <a:r>
                        <a:rPr sz="700" b="1" spc="-85" dirty="0">
                          <a:latin typeface="Arial"/>
                          <a:cs typeface="Arial"/>
                        </a:rPr>
                        <a:t> </a:t>
                      </a:r>
                      <a:r>
                        <a:rPr sz="700" b="1" dirty="0">
                          <a:latin typeface="Arial"/>
                          <a:cs typeface="Arial"/>
                        </a:rPr>
                        <a:t>the</a:t>
                      </a:r>
                      <a:r>
                        <a:rPr sz="700" b="1" spc="35" dirty="0">
                          <a:latin typeface="Arial"/>
                          <a:cs typeface="Arial"/>
                        </a:rPr>
                        <a:t> </a:t>
                      </a:r>
                      <a:r>
                        <a:rPr sz="700" b="1" dirty="0">
                          <a:latin typeface="Arial"/>
                          <a:cs typeface="Arial"/>
                        </a:rPr>
                        <a:t>application,</a:t>
                      </a:r>
                      <a:r>
                        <a:rPr sz="700" b="1" spc="-30" dirty="0">
                          <a:latin typeface="Arial"/>
                          <a:cs typeface="Arial"/>
                        </a:rPr>
                        <a:t> </a:t>
                      </a:r>
                      <a:r>
                        <a:rPr sz="700" b="1" dirty="0">
                          <a:latin typeface="Arial"/>
                          <a:cs typeface="Arial"/>
                        </a:rPr>
                        <a:t>decide</a:t>
                      </a:r>
                      <a:r>
                        <a:rPr sz="700" b="1" spc="-85" dirty="0">
                          <a:latin typeface="Arial"/>
                          <a:cs typeface="Arial"/>
                        </a:rPr>
                        <a:t> </a:t>
                      </a:r>
                      <a:r>
                        <a:rPr sz="700" b="1" spc="-25" dirty="0">
                          <a:latin typeface="Arial"/>
                          <a:cs typeface="Arial"/>
                        </a:rPr>
                        <a:t>on</a:t>
                      </a:r>
                      <a:r>
                        <a:rPr sz="700" b="1" spc="500" dirty="0">
                          <a:latin typeface="Arial"/>
                          <a:cs typeface="Arial"/>
                        </a:rPr>
                        <a:t> </a:t>
                      </a:r>
                      <a:r>
                        <a:rPr sz="700" b="1" dirty="0">
                          <a:latin typeface="Arial"/>
                          <a:cs typeface="Arial"/>
                        </a:rPr>
                        <a:t>approval</a:t>
                      </a:r>
                      <a:r>
                        <a:rPr sz="700" b="1" spc="-35" dirty="0">
                          <a:latin typeface="Arial"/>
                          <a:cs typeface="Arial"/>
                        </a:rPr>
                        <a:t> </a:t>
                      </a:r>
                      <a:r>
                        <a:rPr sz="700" b="1" dirty="0">
                          <a:latin typeface="Arial"/>
                          <a:cs typeface="Arial"/>
                        </a:rPr>
                        <a:t>and</a:t>
                      </a:r>
                      <a:r>
                        <a:rPr sz="700" b="1" spc="-20" dirty="0">
                          <a:latin typeface="Arial"/>
                          <a:cs typeface="Arial"/>
                        </a:rPr>
                        <a:t> </a:t>
                      </a:r>
                      <a:r>
                        <a:rPr sz="700" b="1" dirty="0">
                          <a:latin typeface="Arial"/>
                          <a:cs typeface="Arial"/>
                        </a:rPr>
                        <a:t>submit</a:t>
                      </a:r>
                      <a:r>
                        <a:rPr sz="700" b="1" spc="35" dirty="0">
                          <a:latin typeface="Arial"/>
                          <a:cs typeface="Arial"/>
                        </a:rPr>
                        <a:t> </a:t>
                      </a:r>
                      <a:r>
                        <a:rPr sz="700" b="1" spc="-10" dirty="0">
                          <a:latin typeface="Arial"/>
                          <a:cs typeface="Arial"/>
                        </a:rPr>
                        <a:t>the</a:t>
                      </a:r>
                      <a:r>
                        <a:rPr sz="700" b="1" spc="35" dirty="0">
                          <a:latin typeface="Arial"/>
                          <a:cs typeface="Arial"/>
                        </a:rPr>
                        <a:t> </a:t>
                      </a:r>
                      <a:r>
                        <a:rPr sz="700" b="1" dirty="0">
                          <a:latin typeface="Arial"/>
                          <a:cs typeface="Arial"/>
                        </a:rPr>
                        <a:t>decision</a:t>
                      </a:r>
                      <a:r>
                        <a:rPr sz="700" b="1" spc="-25" dirty="0">
                          <a:latin typeface="Arial"/>
                          <a:cs typeface="Arial"/>
                        </a:rPr>
                        <a:t> </a:t>
                      </a:r>
                      <a:r>
                        <a:rPr sz="700" b="1" dirty="0">
                          <a:latin typeface="Arial"/>
                          <a:cs typeface="Arial"/>
                        </a:rPr>
                        <a:t>in</a:t>
                      </a:r>
                      <a:r>
                        <a:rPr sz="700" b="1" spc="120" dirty="0">
                          <a:latin typeface="Arial"/>
                          <a:cs typeface="Arial"/>
                        </a:rPr>
                        <a:t> </a:t>
                      </a:r>
                      <a:r>
                        <a:rPr sz="700" b="1" u="sng" spc="-10" dirty="0">
                          <a:solidFill>
                            <a:srgbClr val="008000"/>
                          </a:solidFill>
                          <a:uFill>
                            <a:solidFill>
                              <a:srgbClr val="008000"/>
                            </a:solidFill>
                          </a:uFill>
                          <a:latin typeface="Arial"/>
                          <a:cs typeface="Arial"/>
                          <a:hlinkClick r:id="rId5"/>
                        </a:rPr>
                        <a:t>University</a:t>
                      </a:r>
                      <a:r>
                        <a:rPr sz="700" b="1" u="sng" spc="-80" dirty="0">
                          <a:solidFill>
                            <a:srgbClr val="008000"/>
                          </a:solidFill>
                          <a:uFill>
                            <a:solidFill>
                              <a:srgbClr val="008000"/>
                            </a:solidFill>
                          </a:uFill>
                          <a:latin typeface="Arial"/>
                          <a:cs typeface="Arial"/>
                          <a:hlinkClick r:id="rId5"/>
                        </a:rPr>
                        <a:t> </a:t>
                      </a:r>
                      <a:r>
                        <a:rPr sz="700" b="1" u="sng" dirty="0">
                          <a:solidFill>
                            <a:srgbClr val="008000"/>
                          </a:solidFill>
                          <a:uFill>
                            <a:solidFill>
                              <a:srgbClr val="008000"/>
                            </a:solidFill>
                          </a:uFill>
                          <a:latin typeface="Arial"/>
                          <a:cs typeface="Arial"/>
                          <a:hlinkClick r:id="rId5"/>
                        </a:rPr>
                        <a:t>Research</a:t>
                      </a:r>
                      <a:r>
                        <a:rPr sz="700" b="1" u="sng" spc="-30" dirty="0">
                          <a:solidFill>
                            <a:srgbClr val="008000"/>
                          </a:solidFill>
                          <a:uFill>
                            <a:solidFill>
                              <a:srgbClr val="008000"/>
                            </a:solidFill>
                          </a:uFill>
                          <a:latin typeface="Arial"/>
                          <a:cs typeface="Arial"/>
                          <a:hlinkClick r:id="rId5"/>
                        </a:rPr>
                        <a:t> </a:t>
                      </a:r>
                      <a:r>
                        <a:rPr sz="700" b="1" u="sng" dirty="0">
                          <a:solidFill>
                            <a:srgbClr val="008000"/>
                          </a:solidFill>
                          <a:uFill>
                            <a:solidFill>
                              <a:srgbClr val="008000"/>
                            </a:solidFill>
                          </a:uFill>
                          <a:latin typeface="Arial"/>
                          <a:cs typeface="Arial"/>
                          <a:hlinkClick r:id="rId5"/>
                        </a:rPr>
                        <a:t>System</a:t>
                      </a:r>
                      <a:r>
                        <a:rPr sz="700" b="1" u="sng" spc="25" dirty="0">
                          <a:solidFill>
                            <a:srgbClr val="008000"/>
                          </a:solidFill>
                          <a:uFill>
                            <a:solidFill>
                              <a:srgbClr val="008000"/>
                            </a:solidFill>
                          </a:uFill>
                          <a:latin typeface="Arial"/>
                          <a:cs typeface="Arial"/>
                          <a:hlinkClick r:id="rId5"/>
                        </a:rPr>
                        <a:t> </a:t>
                      </a:r>
                      <a:r>
                        <a:rPr sz="700" b="1" u="sng" spc="-10" dirty="0">
                          <a:solidFill>
                            <a:srgbClr val="008000"/>
                          </a:solidFill>
                          <a:uFill>
                            <a:solidFill>
                              <a:srgbClr val="008000"/>
                            </a:solidFill>
                          </a:uFill>
                          <a:latin typeface="Arial"/>
                          <a:cs typeface="Arial"/>
                          <a:hlinkClick r:id="rId5"/>
                        </a:rPr>
                        <a:t>(UnivRS</a:t>
                      </a:r>
                      <a:r>
                        <a:rPr sz="700" b="1" spc="-10" dirty="0">
                          <a:solidFill>
                            <a:srgbClr val="008000"/>
                          </a:solidFill>
                          <a:latin typeface="Arial"/>
                          <a:cs typeface="Arial"/>
                          <a:hlinkClick r:id="rId5"/>
                        </a:rPr>
                        <a:t>)</a:t>
                      </a:r>
                      <a:r>
                        <a:rPr sz="700" b="1" spc="35" dirty="0">
                          <a:solidFill>
                            <a:srgbClr val="008000"/>
                          </a:solidFill>
                          <a:latin typeface="Arial"/>
                          <a:cs typeface="Arial"/>
                          <a:hlinkClick r:id="rId5"/>
                        </a:rPr>
                        <a:t> </a:t>
                      </a:r>
                      <a:r>
                        <a:rPr sz="700" b="1" spc="-25" dirty="0">
                          <a:latin typeface="Arial"/>
                          <a:cs typeface="Arial"/>
                        </a:rPr>
                        <a:t>at</a:t>
                      </a:r>
                      <a:r>
                        <a:rPr sz="700" b="1" spc="500" dirty="0">
                          <a:latin typeface="Arial"/>
                          <a:cs typeface="Arial"/>
                        </a:rPr>
                        <a:t> </a:t>
                      </a:r>
                      <a:r>
                        <a:rPr sz="700" b="1" dirty="0">
                          <a:latin typeface="Arial"/>
                          <a:cs typeface="Arial"/>
                        </a:rPr>
                        <a:t>least</a:t>
                      </a:r>
                      <a:r>
                        <a:rPr sz="700" b="1" spc="5" dirty="0">
                          <a:latin typeface="Arial"/>
                          <a:cs typeface="Arial"/>
                        </a:rPr>
                        <a:t> </a:t>
                      </a:r>
                      <a:r>
                        <a:rPr sz="700" b="1" dirty="0">
                          <a:latin typeface="Arial"/>
                          <a:cs typeface="Arial"/>
                        </a:rPr>
                        <a:t>5</a:t>
                      </a:r>
                      <a:r>
                        <a:rPr sz="700" b="1" spc="10" dirty="0">
                          <a:latin typeface="Arial"/>
                          <a:cs typeface="Arial"/>
                        </a:rPr>
                        <a:t> </a:t>
                      </a:r>
                      <a:r>
                        <a:rPr sz="700" b="1" dirty="0">
                          <a:latin typeface="Arial"/>
                          <a:cs typeface="Arial"/>
                        </a:rPr>
                        <a:t>business</a:t>
                      </a:r>
                      <a:r>
                        <a:rPr sz="700" b="1" spc="5" dirty="0">
                          <a:latin typeface="Arial"/>
                          <a:cs typeface="Arial"/>
                        </a:rPr>
                        <a:t> </a:t>
                      </a:r>
                      <a:r>
                        <a:rPr sz="700" b="1" dirty="0">
                          <a:latin typeface="Arial"/>
                          <a:cs typeface="Arial"/>
                        </a:rPr>
                        <a:t>days</a:t>
                      </a:r>
                      <a:r>
                        <a:rPr sz="700" b="1" spc="10" dirty="0">
                          <a:latin typeface="Arial"/>
                          <a:cs typeface="Arial"/>
                        </a:rPr>
                        <a:t> </a:t>
                      </a:r>
                      <a:r>
                        <a:rPr sz="700" b="1" dirty="0">
                          <a:latin typeface="Arial"/>
                          <a:cs typeface="Arial"/>
                        </a:rPr>
                        <a:t>prior</a:t>
                      </a:r>
                      <a:r>
                        <a:rPr sz="700" b="1" spc="-45" dirty="0">
                          <a:latin typeface="Arial"/>
                          <a:cs typeface="Arial"/>
                        </a:rPr>
                        <a:t> </a:t>
                      </a:r>
                      <a:r>
                        <a:rPr sz="700" b="1" dirty="0">
                          <a:latin typeface="Arial"/>
                          <a:cs typeface="Arial"/>
                        </a:rPr>
                        <a:t>to</a:t>
                      </a:r>
                      <a:r>
                        <a:rPr sz="700" b="1" spc="60" dirty="0">
                          <a:latin typeface="Arial"/>
                          <a:cs typeface="Arial"/>
                        </a:rPr>
                        <a:t> </a:t>
                      </a:r>
                      <a:r>
                        <a:rPr sz="700" b="1" dirty="0">
                          <a:latin typeface="Arial"/>
                          <a:cs typeface="Arial"/>
                        </a:rPr>
                        <a:t>the</a:t>
                      </a:r>
                      <a:r>
                        <a:rPr sz="700" b="1" spc="10" dirty="0">
                          <a:latin typeface="Arial"/>
                          <a:cs typeface="Arial"/>
                        </a:rPr>
                        <a:t> </a:t>
                      </a:r>
                      <a:r>
                        <a:rPr sz="700" b="1" dirty="0">
                          <a:latin typeface="Arial"/>
                          <a:cs typeface="Arial"/>
                        </a:rPr>
                        <a:t>agency</a:t>
                      </a:r>
                      <a:r>
                        <a:rPr sz="700" b="1" spc="-100" dirty="0">
                          <a:latin typeface="Arial"/>
                          <a:cs typeface="Arial"/>
                        </a:rPr>
                        <a:t> </a:t>
                      </a:r>
                      <a:r>
                        <a:rPr sz="700" b="1" dirty="0">
                          <a:latin typeface="Arial"/>
                          <a:cs typeface="Arial"/>
                        </a:rPr>
                        <a:t>submission</a:t>
                      </a:r>
                      <a:r>
                        <a:rPr sz="700" b="1" spc="-45" dirty="0">
                          <a:latin typeface="Arial"/>
                          <a:cs typeface="Arial"/>
                        </a:rPr>
                        <a:t> </a:t>
                      </a:r>
                      <a:r>
                        <a:rPr sz="700" b="1" dirty="0">
                          <a:latin typeface="Arial"/>
                          <a:cs typeface="Arial"/>
                        </a:rPr>
                        <a:t>deadline.</a:t>
                      </a:r>
                      <a:r>
                        <a:rPr sz="700" b="1" spc="60" dirty="0">
                          <a:latin typeface="Arial"/>
                          <a:cs typeface="Arial"/>
                        </a:rPr>
                        <a:t> </a:t>
                      </a:r>
                      <a:r>
                        <a:rPr sz="700" b="1" dirty="0">
                          <a:latin typeface="Arial"/>
                          <a:cs typeface="Arial"/>
                        </a:rPr>
                        <a:t>RSEO</a:t>
                      </a:r>
                      <a:r>
                        <a:rPr sz="700" b="1" spc="10" dirty="0">
                          <a:latin typeface="Arial"/>
                          <a:cs typeface="Arial"/>
                        </a:rPr>
                        <a:t> </a:t>
                      </a:r>
                      <a:r>
                        <a:rPr sz="700" b="1" spc="-20" dirty="0">
                          <a:latin typeface="Arial"/>
                          <a:cs typeface="Arial"/>
                        </a:rPr>
                        <a:t>will</a:t>
                      </a:r>
                      <a:r>
                        <a:rPr sz="700" b="1" spc="500" dirty="0">
                          <a:latin typeface="Arial"/>
                          <a:cs typeface="Arial"/>
                        </a:rPr>
                        <a:t> </a:t>
                      </a:r>
                      <a:r>
                        <a:rPr sz="700" b="1" dirty="0">
                          <a:latin typeface="Arial"/>
                          <a:cs typeface="Arial"/>
                        </a:rPr>
                        <a:t>review</a:t>
                      </a:r>
                      <a:r>
                        <a:rPr sz="700" b="1" spc="5" dirty="0">
                          <a:latin typeface="Arial"/>
                          <a:cs typeface="Arial"/>
                        </a:rPr>
                        <a:t> </a:t>
                      </a:r>
                      <a:r>
                        <a:rPr sz="700" b="1" dirty="0">
                          <a:latin typeface="Arial"/>
                          <a:cs typeface="Arial"/>
                        </a:rPr>
                        <a:t>for</a:t>
                      </a:r>
                      <a:r>
                        <a:rPr sz="700" b="1" spc="45" dirty="0">
                          <a:latin typeface="Arial"/>
                          <a:cs typeface="Arial"/>
                        </a:rPr>
                        <a:t> </a:t>
                      </a:r>
                      <a:r>
                        <a:rPr sz="700" b="1" dirty="0">
                          <a:latin typeface="Arial"/>
                          <a:cs typeface="Arial"/>
                        </a:rPr>
                        <a:t>eligibility,</a:t>
                      </a:r>
                      <a:r>
                        <a:rPr sz="700" b="1" spc="50" dirty="0">
                          <a:latin typeface="Arial"/>
                          <a:cs typeface="Arial"/>
                        </a:rPr>
                        <a:t> </a:t>
                      </a:r>
                      <a:r>
                        <a:rPr sz="700" b="1" spc="-10" dirty="0">
                          <a:latin typeface="Arial"/>
                          <a:cs typeface="Arial"/>
                        </a:rPr>
                        <a:t>conduct</a:t>
                      </a:r>
                      <a:r>
                        <a:rPr sz="700" b="1" spc="5" dirty="0">
                          <a:latin typeface="Arial"/>
                          <a:cs typeface="Arial"/>
                        </a:rPr>
                        <a:t> </a:t>
                      </a:r>
                      <a:r>
                        <a:rPr sz="700" b="1" dirty="0">
                          <a:latin typeface="Arial"/>
                          <a:cs typeface="Arial"/>
                        </a:rPr>
                        <a:t>a</a:t>
                      </a:r>
                      <a:r>
                        <a:rPr sz="700" b="1" spc="5" dirty="0">
                          <a:latin typeface="Arial"/>
                          <a:cs typeface="Arial"/>
                        </a:rPr>
                        <a:t> </a:t>
                      </a:r>
                      <a:r>
                        <a:rPr sz="700" b="1" dirty="0">
                          <a:latin typeface="Arial"/>
                          <a:cs typeface="Arial"/>
                        </a:rPr>
                        <a:t>final</a:t>
                      </a:r>
                      <a:r>
                        <a:rPr sz="700" b="1" spc="-50" dirty="0">
                          <a:latin typeface="Arial"/>
                          <a:cs typeface="Arial"/>
                        </a:rPr>
                        <a:t> </a:t>
                      </a:r>
                      <a:r>
                        <a:rPr sz="700" b="1" dirty="0">
                          <a:latin typeface="Arial"/>
                          <a:cs typeface="Arial"/>
                        </a:rPr>
                        <a:t>compliance review</a:t>
                      </a:r>
                      <a:r>
                        <a:rPr sz="700" b="1" spc="5" dirty="0">
                          <a:latin typeface="Arial"/>
                          <a:cs typeface="Arial"/>
                        </a:rPr>
                        <a:t> </a:t>
                      </a:r>
                      <a:r>
                        <a:rPr sz="700" b="1" spc="-10" dirty="0">
                          <a:latin typeface="Arial"/>
                          <a:cs typeface="Arial"/>
                        </a:rPr>
                        <a:t>check</a:t>
                      </a:r>
                      <a:r>
                        <a:rPr sz="700" b="1" dirty="0">
                          <a:latin typeface="Arial"/>
                          <a:cs typeface="Arial"/>
                        </a:rPr>
                        <a:t> and</a:t>
                      </a:r>
                      <a:r>
                        <a:rPr sz="700" b="1" spc="-45" dirty="0">
                          <a:latin typeface="Arial"/>
                          <a:cs typeface="Arial"/>
                        </a:rPr>
                        <a:t> </a:t>
                      </a:r>
                      <a:r>
                        <a:rPr sz="700" b="1" spc="-10" dirty="0">
                          <a:latin typeface="Arial"/>
                          <a:cs typeface="Arial"/>
                        </a:rPr>
                        <a:t>provide</a:t>
                      </a:r>
                      <a:r>
                        <a:rPr sz="700" b="1" spc="500" dirty="0">
                          <a:latin typeface="Arial"/>
                          <a:cs typeface="Arial"/>
                        </a:rPr>
                        <a:t> </a:t>
                      </a:r>
                      <a:r>
                        <a:rPr sz="700" b="1" dirty="0">
                          <a:latin typeface="Arial"/>
                          <a:cs typeface="Arial"/>
                        </a:rPr>
                        <a:t>Institutional</a:t>
                      </a:r>
                      <a:r>
                        <a:rPr sz="700" b="1" spc="90" dirty="0">
                          <a:latin typeface="Arial"/>
                          <a:cs typeface="Arial"/>
                        </a:rPr>
                        <a:t> </a:t>
                      </a:r>
                      <a:r>
                        <a:rPr sz="700" b="1" dirty="0">
                          <a:latin typeface="Arial"/>
                          <a:cs typeface="Arial"/>
                        </a:rPr>
                        <a:t>approval.</a:t>
                      </a:r>
                      <a:r>
                        <a:rPr sz="700" b="1" spc="-25" dirty="0">
                          <a:latin typeface="Arial"/>
                          <a:cs typeface="Arial"/>
                        </a:rPr>
                        <a:t> </a:t>
                      </a:r>
                      <a:r>
                        <a:rPr sz="700" b="1" dirty="0">
                          <a:latin typeface="Arial"/>
                          <a:cs typeface="Arial"/>
                        </a:rPr>
                        <a:t>Applicants</a:t>
                      </a:r>
                      <a:r>
                        <a:rPr sz="700" b="1" spc="-85" dirty="0">
                          <a:latin typeface="Arial"/>
                          <a:cs typeface="Arial"/>
                        </a:rPr>
                        <a:t> </a:t>
                      </a:r>
                      <a:r>
                        <a:rPr sz="700" b="1" dirty="0">
                          <a:latin typeface="Arial"/>
                          <a:cs typeface="Arial"/>
                        </a:rPr>
                        <a:t>will</a:t>
                      </a:r>
                      <a:r>
                        <a:rPr sz="700" b="1" spc="-25" dirty="0">
                          <a:latin typeface="Arial"/>
                          <a:cs typeface="Arial"/>
                        </a:rPr>
                        <a:t> </a:t>
                      </a:r>
                      <a:r>
                        <a:rPr sz="700" b="1" dirty="0">
                          <a:latin typeface="Arial"/>
                          <a:cs typeface="Arial"/>
                        </a:rPr>
                        <a:t>have</a:t>
                      </a:r>
                      <a:r>
                        <a:rPr sz="700" b="1" spc="35" dirty="0">
                          <a:latin typeface="Arial"/>
                          <a:cs typeface="Arial"/>
                        </a:rPr>
                        <a:t> </a:t>
                      </a:r>
                      <a:r>
                        <a:rPr sz="700" b="1" spc="-10" dirty="0">
                          <a:latin typeface="Arial"/>
                          <a:cs typeface="Arial"/>
                        </a:rPr>
                        <a:t>the</a:t>
                      </a:r>
                      <a:r>
                        <a:rPr sz="700" b="1" spc="30" dirty="0">
                          <a:latin typeface="Arial"/>
                          <a:cs typeface="Arial"/>
                        </a:rPr>
                        <a:t> </a:t>
                      </a:r>
                      <a:r>
                        <a:rPr sz="700" b="1" dirty="0">
                          <a:latin typeface="Arial"/>
                          <a:cs typeface="Arial"/>
                        </a:rPr>
                        <a:t>opportunity</a:t>
                      </a:r>
                      <a:r>
                        <a:rPr sz="700" b="1" spc="-85" dirty="0">
                          <a:latin typeface="Arial"/>
                          <a:cs typeface="Arial"/>
                        </a:rPr>
                        <a:t> </a:t>
                      </a:r>
                      <a:r>
                        <a:rPr sz="700" b="1" dirty="0">
                          <a:latin typeface="Arial"/>
                          <a:cs typeface="Arial"/>
                        </a:rPr>
                        <a:t>to</a:t>
                      </a:r>
                      <a:r>
                        <a:rPr sz="700" b="1" spc="95" dirty="0">
                          <a:latin typeface="Arial"/>
                          <a:cs typeface="Arial"/>
                        </a:rPr>
                        <a:t> </a:t>
                      </a:r>
                      <a:r>
                        <a:rPr sz="700" b="1" dirty="0">
                          <a:latin typeface="Arial"/>
                          <a:cs typeface="Arial"/>
                        </a:rPr>
                        <a:t>incorporate</a:t>
                      </a:r>
                      <a:r>
                        <a:rPr sz="700" b="1" spc="30" dirty="0">
                          <a:latin typeface="Arial"/>
                          <a:cs typeface="Arial"/>
                        </a:rPr>
                        <a:t> </a:t>
                      </a:r>
                      <a:r>
                        <a:rPr sz="700" b="1" spc="-25" dirty="0">
                          <a:latin typeface="Arial"/>
                          <a:cs typeface="Arial"/>
                        </a:rPr>
                        <a:t>any</a:t>
                      </a:r>
                      <a:r>
                        <a:rPr sz="700" b="1" spc="500" dirty="0">
                          <a:latin typeface="Arial"/>
                          <a:cs typeface="Arial"/>
                        </a:rPr>
                        <a:t> </a:t>
                      </a:r>
                      <a:r>
                        <a:rPr sz="700" b="1" dirty="0">
                          <a:latin typeface="Arial"/>
                          <a:cs typeface="Arial"/>
                        </a:rPr>
                        <a:t>required</a:t>
                      </a:r>
                      <a:r>
                        <a:rPr sz="700" b="1" spc="-50" dirty="0">
                          <a:latin typeface="Arial"/>
                          <a:cs typeface="Arial"/>
                        </a:rPr>
                        <a:t> </a:t>
                      </a:r>
                      <a:r>
                        <a:rPr sz="700" b="1" dirty="0">
                          <a:latin typeface="Arial"/>
                          <a:cs typeface="Arial"/>
                        </a:rPr>
                        <a:t>changes</a:t>
                      </a:r>
                      <a:r>
                        <a:rPr sz="700" b="1" spc="10" dirty="0">
                          <a:latin typeface="Arial"/>
                          <a:cs typeface="Arial"/>
                        </a:rPr>
                        <a:t> </a:t>
                      </a:r>
                      <a:r>
                        <a:rPr sz="700" b="1" spc="-10" dirty="0">
                          <a:latin typeface="Arial"/>
                          <a:cs typeface="Arial"/>
                        </a:rPr>
                        <a:t>they</a:t>
                      </a:r>
                      <a:r>
                        <a:rPr sz="700" b="1" spc="10" dirty="0">
                          <a:latin typeface="Arial"/>
                          <a:cs typeface="Arial"/>
                        </a:rPr>
                        <a:t> </a:t>
                      </a:r>
                      <a:r>
                        <a:rPr sz="700" b="1" dirty="0">
                          <a:latin typeface="Arial"/>
                          <a:cs typeface="Arial"/>
                        </a:rPr>
                        <a:t>wish</a:t>
                      </a:r>
                      <a:r>
                        <a:rPr sz="700" b="1" spc="-45" dirty="0">
                          <a:latin typeface="Arial"/>
                          <a:cs typeface="Arial"/>
                        </a:rPr>
                        <a:t> </a:t>
                      </a:r>
                      <a:r>
                        <a:rPr sz="700" b="1" dirty="0">
                          <a:latin typeface="Arial"/>
                          <a:cs typeface="Arial"/>
                        </a:rPr>
                        <a:t>to</a:t>
                      </a:r>
                      <a:r>
                        <a:rPr sz="700" b="1" spc="65" dirty="0">
                          <a:latin typeface="Arial"/>
                          <a:cs typeface="Arial"/>
                        </a:rPr>
                        <a:t> </a:t>
                      </a:r>
                      <a:r>
                        <a:rPr sz="700" b="1" spc="-10" dirty="0">
                          <a:latin typeface="Arial"/>
                          <a:cs typeface="Arial"/>
                        </a:rPr>
                        <a:t>address</a:t>
                      </a:r>
                      <a:r>
                        <a:rPr sz="700" b="1" spc="5" dirty="0">
                          <a:latin typeface="Arial"/>
                          <a:cs typeface="Arial"/>
                        </a:rPr>
                        <a:t> </a:t>
                      </a:r>
                      <a:r>
                        <a:rPr sz="700" b="1" dirty="0">
                          <a:latin typeface="Arial"/>
                          <a:cs typeface="Arial"/>
                        </a:rPr>
                        <a:t>or</a:t>
                      </a:r>
                      <a:r>
                        <a:rPr sz="700" b="1" spc="-45" dirty="0">
                          <a:latin typeface="Arial"/>
                          <a:cs typeface="Arial"/>
                        </a:rPr>
                        <a:t> </a:t>
                      </a:r>
                      <a:r>
                        <a:rPr sz="700" b="1" dirty="0">
                          <a:latin typeface="Arial"/>
                          <a:cs typeface="Arial"/>
                        </a:rPr>
                        <a:t>as</a:t>
                      </a:r>
                      <a:r>
                        <a:rPr sz="700" b="1" spc="10" dirty="0">
                          <a:latin typeface="Arial"/>
                          <a:cs typeface="Arial"/>
                        </a:rPr>
                        <a:t> </a:t>
                      </a:r>
                      <a:r>
                        <a:rPr sz="700" b="1" dirty="0">
                          <a:latin typeface="Arial"/>
                          <a:cs typeface="Arial"/>
                        </a:rPr>
                        <a:t>noted</a:t>
                      </a:r>
                      <a:r>
                        <a:rPr sz="700" b="1" spc="65" dirty="0">
                          <a:latin typeface="Arial"/>
                          <a:cs typeface="Arial"/>
                        </a:rPr>
                        <a:t> </a:t>
                      </a:r>
                      <a:r>
                        <a:rPr sz="700" b="1" dirty="0">
                          <a:latin typeface="Arial"/>
                          <a:cs typeface="Arial"/>
                        </a:rPr>
                        <a:t>by</a:t>
                      </a:r>
                      <a:r>
                        <a:rPr sz="700" b="1" spc="-100" dirty="0">
                          <a:latin typeface="Arial"/>
                          <a:cs typeface="Arial"/>
                        </a:rPr>
                        <a:t> </a:t>
                      </a:r>
                      <a:r>
                        <a:rPr sz="700" b="1" dirty="0">
                          <a:latin typeface="Arial"/>
                          <a:cs typeface="Arial"/>
                        </a:rPr>
                        <a:t>RASI.</a:t>
                      </a:r>
                      <a:r>
                        <a:rPr sz="700" b="1" spc="60" dirty="0">
                          <a:latin typeface="Arial"/>
                          <a:cs typeface="Arial"/>
                        </a:rPr>
                        <a:t> </a:t>
                      </a:r>
                      <a:r>
                        <a:rPr sz="700" b="1" spc="-20" dirty="0">
                          <a:latin typeface="Arial"/>
                          <a:cs typeface="Arial"/>
                        </a:rPr>
                        <a:t>Paper</a:t>
                      </a:r>
                      <a:r>
                        <a:rPr sz="700" b="1" spc="500" dirty="0">
                          <a:latin typeface="Arial"/>
                          <a:cs typeface="Arial"/>
                        </a:rPr>
                        <a:t> </a:t>
                      </a:r>
                      <a:r>
                        <a:rPr sz="700" b="1" dirty="0">
                          <a:latin typeface="Arial"/>
                          <a:cs typeface="Arial"/>
                        </a:rPr>
                        <a:t>applications</a:t>
                      </a:r>
                      <a:r>
                        <a:rPr sz="700" b="1" spc="20" dirty="0">
                          <a:latin typeface="Arial"/>
                          <a:cs typeface="Arial"/>
                        </a:rPr>
                        <a:t> </a:t>
                      </a:r>
                      <a:r>
                        <a:rPr sz="700" b="1" dirty="0">
                          <a:latin typeface="Arial"/>
                          <a:cs typeface="Arial"/>
                        </a:rPr>
                        <a:t>will</a:t>
                      </a:r>
                      <a:r>
                        <a:rPr sz="700" b="1" spc="65" dirty="0">
                          <a:latin typeface="Arial"/>
                          <a:cs typeface="Arial"/>
                        </a:rPr>
                        <a:t> </a:t>
                      </a:r>
                      <a:r>
                        <a:rPr sz="700" b="1" dirty="0">
                          <a:latin typeface="Arial"/>
                          <a:cs typeface="Arial"/>
                        </a:rPr>
                        <a:t>not</a:t>
                      </a:r>
                      <a:r>
                        <a:rPr sz="700" b="1" spc="25" dirty="0">
                          <a:latin typeface="Arial"/>
                          <a:cs typeface="Arial"/>
                        </a:rPr>
                        <a:t> </a:t>
                      </a:r>
                      <a:r>
                        <a:rPr sz="700" b="1" dirty="0">
                          <a:latin typeface="Arial"/>
                          <a:cs typeface="Arial"/>
                        </a:rPr>
                        <a:t>be</a:t>
                      </a:r>
                      <a:r>
                        <a:rPr sz="700" b="1" spc="20" dirty="0">
                          <a:latin typeface="Arial"/>
                          <a:cs typeface="Arial"/>
                        </a:rPr>
                        <a:t> </a:t>
                      </a:r>
                      <a:r>
                        <a:rPr sz="700" b="1" spc="-10" dirty="0">
                          <a:latin typeface="Arial"/>
                          <a:cs typeface="Arial"/>
                        </a:rPr>
                        <a:t>accepted.</a:t>
                      </a:r>
                      <a:endParaRPr sz="700">
                        <a:latin typeface="Arial"/>
                        <a:cs typeface="Arial"/>
                      </a:endParaRPr>
                    </a:p>
                  </a:txBody>
                  <a:tcPr marL="0" marR="0" marT="75565"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BADFE2"/>
                    </a:solidFill>
                  </a:tcPr>
                </a:tc>
                <a:tc>
                  <a:txBody>
                    <a:bodyPr/>
                    <a:lstStyle/>
                    <a:p>
                      <a:pPr>
                        <a:lnSpc>
                          <a:spcPct val="100000"/>
                        </a:lnSpc>
                        <a:spcBef>
                          <a:spcPts val="30"/>
                        </a:spcBef>
                      </a:pPr>
                      <a:endParaRPr sz="1300" dirty="0">
                        <a:latin typeface="Times New Roman"/>
                        <a:cs typeface="Times New Roman"/>
                      </a:endParaRPr>
                    </a:p>
                    <a:p>
                      <a:pPr marL="37465">
                        <a:lnSpc>
                          <a:spcPct val="100000"/>
                        </a:lnSpc>
                        <a:spcBef>
                          <a:spcPts val="5"/>
                        </a:spcBef>
                      </a:pPr>
                      <a:r>
                        <a:rPr sz="1050" b="1" dirty="0">
                          <a:latin typeface="Arial"/>
                          <a:cs typeface="Arial"/>
                        </a:rPr>
                        <a:t>October</a:t>
                      </a:r>
                      <a:r>
                        <a:rPr sz="1050" b="1" spc="-30" dirty="0">
                          <a:latin typeface="Arial"/>
                          <a:cs typeface="Arial"/>
                        </a:rPr>
                        <a:t> </a:t>
                      </a:r>
                      <a:r>
                        <a:rPr sz="1050" b="1" dirty="0">
                          <a:latin typeface="Arial"/>
                          <a:cs typeface="Arial"/>
                        </a:rPr>
                        <a:t>2</a:t>
                      </a:r>
                      <a:r>
                        <a:rPr lang="en-US" sz="1050" b="1" dirty="0">
                          <a:latin typeface="Arial"/>
                          <a:cs typeface="Arial"/>
                        </a:rPr>
                        <a:t>5</a:t>
                      </a:r>
                      <a:r>
                        <a:rPr sz="1050" b="1" dirty="0">
                          <a:latin typeface="Arial"/>
                          <a:cs typeface="Arial"/>
                        </a:rPr>
                        <a:t>,</a:t>
                      </a:r>
                      <a:r>
                        <a:rPr sz="1050" b="1" spc="5" dirty="0">
                          <a:latin typeface="Arial"/>
                          <a:cs typeface="Arial"/>
                        </a:rPr>
                        <a:t> </a:t>
                      </a:r>
                      <a:r>
                        <a:rPr sz="1050" b="1" spc="-20" dirty="0">
                          <a:latin typeface="Arial"/>
                          <a:cs typeface="Arial"/>
                        </a:rPr>
                        <a:t>202</a:t>
                      </a:r>
                      <a:r>
                        <a:rPr lang="en-US" sz="1050" b="1" spc="-20" dirty="0">
                          <a:latin typeface="Arial"/>
                          <a:cs typeface="Arial"/>
                        </a:rPr>
                        <a:t>3</a:t>
                      </a:r>
                      <a:endParaRPr sz="1050" dirty="0">
                        <a:latin typeface="Arial"/>
                        <a:cs typeface="Arial"/>
                      </a:endParaRPr>
                    </a:p>
                  </a:txBody>
                  <a:tcPr marL="0" marR="0" marT="3810"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E7F3F4"/>
                    </a:solidFill>
                  </a:tcPr>
                </a:tc>
                <a:tc>
                  <a:txBody>
                    <a:bodyPr/>
                    <a:lstStyle/>
                    <a:p>
                      <a:pPr>
                        <a:lnSpc>
                          <a:spcPct val="100000"/>
                        </a:lnSpc>
                      </a:pPr>
                      <a:endParaRPr sz="800">
                        <a:latin typeface="Times New Roman"/>
                        <a:cs typeface="Times New Roman"/>
                      </a:endParaRPr>
                    </a:p>
                  </a:txBody>
                  <a:tcPr marL="0" marR="0" marT="0" marB="0">
                    <a:lnL w="12700">
                      <a:solidFill>
                        <a:srgbClr val="797979"/>
                      </a:solidFill>
                      <a:prstDash val="solid"/>
                    </a:lnL>
                    <a:lnR w="6350">
                      <a:solidFill>
                        <a:srgbClr val="797979"/>
                      </a:solidFill>
                      <a:prstDash val="solid"/>
                    </a:lnR>
                    <a:lnT w="38100">
                      <a:solidFill>
                        <a:srgbClr val="797979"/>
                      </a:solidFill>
                      <a:prstDash val="solid"/>
                    </a:lnT>
                    <a:lnB w="12700">
                      <a:solidFill>
                        <a:srgbClr val="797979"/>
                      </a:solidFill>
                      <a:prstDash val="solid"/>
                    </a:lnB>
                    <a:solidFill>
                      <a:srgbClr val="E7F3F4"/>
                    </a:solidFill>
                  </a:tcPr>
                </a:tc>
                <a:extLst>
                  <a:ext uri="{0D108BD9-81ED-4DB2-BD59-A6C34878D82A}">
                    <a16:rowId xmlns:a16="http://schemas.microsoft.com/office/drawing/2014/main" val="10001"/>
                  </a:ext>
                </a:extLst>
              </a:tr>
              <a:tr h="551815">
                <a:tc>
                  <a:txBody>
                    <a:bodyPr/>
                    <a:lstStyle/>
                    <a:p>
                      <a:pPr>
                        <a:lnSpc>
                          <a:spcPct val="100000"/>
                        </a:lnSpc>
                        <a:spcBef>
                          <a:spcPts val="35"/>
                        </a:spcBef>
                      </a:pPr>
                      <a:endParaRPr sz="850">
                        <a:latin typeface="Times New Roman"/>
                        <a:cs typeface="Times New Roman"/>
                      </a:endParaRPr>
                    </a:p>
                    <a:p>
                      <a:pPr marL="33020">
                        <a:lnSpc>
                          <a:spcPct val="100000"/>
                        </a:lnSpc>
                      </a:pPr>
                      <a:r>
                        <a:rPr sz="700" b="1" dirty="0">
                          <a:latin typeface="Arial"/>
                          <a:cs typeface="Arial"/>
                        </a:rPr>
                        <a:t>NSERC</a:t>
                      </a:r>
                      <a:r>
                        <a:rPr sz="700" b="1" spc="75" dirty="0">
                          <a:latin typeface="Arial"/>
                          <a:cs typeface="Arial"/>
                        </a:rPr>
                        <a:t> </a:t>
                      </a:r>
                      <a:r>
                        <a:rPr sz="700" b="1" dirty="0">
                          <a:latin typeface="Arial"/>
                          <a:cs typeface="Arial"/>
                        </a:rPr>
                        <a:t>DG</a:t>
                      </a:r>
                      <a:r>
                        <a:rPr sz="700" b="1" spc="25" dirty="0">
                          <a:latin typeface="Arial"/>
                          <a:cs typeface="Arial"/>
                        </a:rPr>
                        <a:t> </a:t>
                      </a:r>
                      <a:r>
                        <a:rPr sz="700" b="1" dirty="0">
                          <a:latin typeface="Arial"/>
                          <a:cs typeface="Arial"/>
                        </a:rPr>
                        <a:t>Submission</a:t>
                      </a:r>
                      <a:r>
                        <a:rPr sz="700" b="1" spc="-30" dirty="0">
                          <a:latin typeface="Arial"/>
                          <a:cs typeface="Arial"/>
                        </a:rPr>
                        <a:t> </a:t>
                      </a:r>
                      <a:r>
                        <a:rPr sz="700" b="1" spc="-10" dirty="0">
                          <a:latin typeface="Arial"/>
                          <a:cs typeface="Arial"/>
                        </a:rPr>
                        <a:t>Deadline</a:t>
                      </a:r>
                      <a:endParaRPr sz="700">
                        <a:latin typeface="Arial"/>
                        <a:cs typeface="Arial"/>
                      </a:endParaRPr>
                    </a:p>
                    <a:p>
                      <a:pPr marL="33020" marR="177800">
                        <a:lnSpc>
                          <a:spcPts val="960"/>
                        </a:lnSpc>
                        <a:spcBef>
                          <a:spcPts val="50"/>
                        </a:spcBef>
                      </a:pPr>
                      <a:r>
                        <a:rPr sz="700" b="1" dirty="0">
                          <a:latin typeface="Arial"/>
                          <a:cs typeface="Arial"/>
                        </a:rPr>
                        <a:t>Final</a:t>
                      </a:r>
                      <a:r>
                        <a:rPr sz="700" b="1" spc="25" dirty="0">
                          <a:latin typeface="Arial"/>
                          <a:cs typeface="Arial"/>
                        </a:rPr>
                        <a:t> </a:t>
                      </a:r>
                      <a:r>
                        <a:rPr sz="700" b="1" dirty="0">
                          <a:latin typeface="Arial"/>
                          <a:cs typeface="Arial"/>
                        </a:rPr>
                        <a:t>applications</a:t>
                      </a:r>
                      <a:r>
                        <a:rPr sz="700" b="1" spc="-10" dirty="0">
                          <a:latin typeface="Arial"/>
                          <a:cs typeface="Arial"/>
                        </a:rPr>
                        <a:t> </a:t>
                      </a:r>
                      <a:r>
                        <a:rPr sz="700" b="1" dirty="0">
                          <a:latin typeface="Arial"/>
                          <a:cs typeface="Arial"/>
                        </a:rPr>
                        <a:t>must</a:t>
                      </a:r>
                      <a:r>
                        <a:rPr sz="700" b="1" spc="-105" dirty="0">
                          <a:latin typeface="Arial"/>
                          <a:cs typeface="Arial"/>
                        </a:rPr>
                        <a:t> </a:t>
                      </a:r>
                      <a:r>
                        <a:rPr sz="700" b="1" dirty="0">
                          <a:latin typeface="Arial"/>
                          <a:cs typeface="Arial"/>
                        </a:rPr>
                        <a:t>be</a:t>
                      </a:r>
                      <a:r>
                        <a:rPr sz="700" b="1" spc="-10" dirty="0">
                          <a:latin typeface="Arial"/>
                          <a:cs typeface="Arial"/>
                        </a:rPr>
                        <a:t> </a:t>
                      </a:r>
                      <a:r>
                        <a:rPr sz="700" b="1" dirty="0">
                          <a:latin typeface="Arial"/>
                          <a:cs typeface="Arial"/>
                        </a:rPr>
                        <a:t>submitted</a:t>
                      </a:r>
                      <a:r>
                        <a:rPr sz="700" b="1" spc="35" dirty="0">
                          <a:latin typeface="Arial"/>
                          <a:cs typeface="Arial"/>
                        </a:rPr>
                        <a:t> </a:t>
                      </a:r>
                      <a:r>
                        <a:rPr sz="700" b="1" spc="-20" dirty="0">
                          <a:latin typeface="Arial"/>
                          <a:cs typeface="Arial"/>
                        </a:rPr>
                        <a:t>by</a:t>
                      </a:r>
                      <a:r>
                        <a:rPr sz="700" b="1" spc="-10" dirty="0">
                          <a:latin typeface="Arial"/>
                          <a:cs typeface="Arial"/>
                        </a:rPr>
                        <a:t> </a:t>
                      </a:r>
                      <a:r>
                        <a:rPr sz="700" b="1" dirty="0">
                          <a:latin typeface="Arial"/>
                          <a:cs typeface="Arial"/>
                        </a:rPr>
                        <a:t>applicants</a:t>
                      </a:r>
                      <a:r>
                        <a:rPr sz="700" b="1" spc="-15" dirty="0">
                          <a:latin typeface="Arial"/>
                          <a:cs typeface="Arial"/>
                        </a:rPr>
                        <a:t> </a:t>
                      </a:r>
                      <a:r>
                        <a:rPr sz="700" b="1" dirty="0">
                          <a:latin typeface="Arial"/>
                          <a:cs typeface="Arial"/>
                        </a:rPr>
                        <a:t>to</a:t>
                      </a:r>
                      <a:r>
                        <a:rPr sz="700" b="1" spc="35" dirty="0">
                          <a:latin typeface="Arial"/>
                          <a:cs typeface="Arial"/>
                        </a:rPr>
                        <a:t> </a:t>
                      </a:r>
                      <a:r>
                        <a:rPr sz="700" b="1" dirty="0">
                          <a:latin typeface="Arial"/>
                          <a:cs typeface="Arial"/>
                        </a:rPr>
                        <a:t>NSERC</a:t>
                      </a:r>
                      <a:r>
                        <a:rPr sz="700" b="1" spc="35" dirty="0">
                          <a:latin typeface="Arial"/>
                          <a:cs typeface="Arial"/>
                        </a:rPr>
                        <a:t> </a:t>
                      </a:r>
                      <a:r>
                        <a:rPr sz="700" b="1" dirty="0">
                          <a:latin typeface="Arial"/>
                          <a:cs typeface="Arial"/>
                        </a:rPr>
                        <a:t>through</a:t>
                      </a:r>
                      <a:r>
                        <a:rPr sz="700" b="1" spc="-55" dirty="0">
                          <a:latin typeface="Arial"/>
                          <a:cs typeface="Arial"/>
                        </a:rPr>
                        <a:t> </a:t>
                      </a:r>
                      <a:r>
                        <a:rPr sz="700" b="1" spc="-25" dirty="0">
                          <a:latin typeface="Arial"/>
                          <a:cs typeface="Arial"/>
                        </a:rPr>
                        <a:t>the</a:t>
                      </a:r>
                      <a:r>
                        <a:rPr sz="700" b="1" spc="500" dirty="0">
                          <a:latin typeface="Arial"/>
                          <a:cs typeface="Arial"/>
                        </a:rPr>
                        <a:t> </a:t>
                      </a:r>
                      <a:r>
                        <a:rPr sz="700" b="1" u="sng" dirty="0">
                          <a:solidFill>
                            <a:srgbClr val="008000"/>
                          </a:solidFill>
                          <a:uFill>
                            <a:solidFill>
                              <a:srgbClr val="008000"/>
                            </a:solidFill>
                          </a:uFill>
                          <a:latin typeface="Arial"/>
                          <a:cs typeface="Arial"/>
                          <a:hlinkClick r:id="rId4"/>
                        </a:rPr>
                        <a:t>NSERC</a:t>
                      </a:r>
                      <a:r>
                        <a:rPr sz="700" b="1" u="sng" spc="60" dirty="0">
                          <a:solidFill>
                            <a:srgbClr val="008000"/>
                          </a:solidFill>
                          <a:uFill>
                            <a:solidFill>
                              <a:srgbClr val="008000"/>
                            </a:solidFill>
                          </a:uFill>
                          <a:latin typeface="Arial"/>
                          <a:cs typeface="Arial"/>
                          <a:hlinkClick r:id="rId4"/>
                        </a:rPr>
                        <a:t> </a:t>
                      </a:r>
                      <a:r>
                        <a:rPr sz="700" b="1" u="sng" dirty="0">
                          <a:solidFill>
                            <a:srgbClr val="008000"/>
                          </a:solidFill>
                          <a:uFill>
                            <a:solidFill>
                              <a:srgbClr val="008000"/>
                            </a:solidFill>
                          </a:uFill>
                          <a:latin typeface="Arial"/>
                          <a:cs typeface="Arial"/>
                          <a:hlinkClick r:id="rId4"/>
                        </a:rPr>
                        <a:t>Research</a:t>
                      </a:r>
                      <a:r>
                        <a:rPr sz="700" b="1" u="sng" spc="-50" dirty="0">
                          <a:solidFill>
                            <a:srgbClr val="008000"/>
                          </a:solidFill>
                          <a:uFill>
                            <a:solidFill>
                              <a:srgbClr val="008000"/>
                            </a:solidFill>
                          </a:uFill>
                          <a:latin typeface="Arial"/>
                          <a:cs typeface="Arial"/>
                          <a:hlinkClick r:id="rId4"/>
                        </a:rPr>
                        <a:t> </a:t>
                      </a:r>
                      <a:r>
                        <a:rPr sz="700" b="1" u="sng" dirty="0">
                          <a:solidFill>
                            <a:srgbClr val="008000"/>
                          </a:solidFill>
                          <a:uFill>
                            <a:solidFill>
                              <a:srgbClr val="008000"/>
                            </a:solidFill>
                          </a:uFill>
                          <a:latin typeface="Arial"/>
                          <a:cs typeface="Arial"/>
                          <a:hlinkClick r:id="rId4"/>
                        </a:rPr>
                        <a:t>Porta</a:t>
                      </a:r>
                      <a:r>
                        <a:rPr sz="700" b="1" dirty="0">
                          <a:solidFill>
                            <a:srgbClr val="008000"/>
                          </a:solidFill>
                          <a:latin typeface="Arial"/>
                          <a:cs typeface="Arial"/>
                          <a:hlinkClick r:id="rId4"/>
                        </a:rPr>
                        <a:t>l</a:t>
                      </a:r>
                      <a:r>
                        <a:rPr sz="700" b="1" dirty="0">
                          <a:latin typeface="Arial"/>
                          <a:cs typeface="Arial"/>
                        </a:rPr>
                        <a:t>,</a:t>
                      </a:r>
                      <a:r>
                        <a:rPr sz="700" b="1" spc="65" dirty="0">
                          <a:latin typeface="Arial"/>
                          <a:cs typeface="Arial"/>
                        </a:rPr>
                        <a:t> </a:t>
                      </a:r>
                      <a:r>
                        <a:rPr sz="700" b="1" dirty="0">
                          <a:latin typeface="Arial"/>
                          <a:cs typeface="Arial"/>
                        </a:rPr>
                        <a:t>and</a:t>
                      </a:r>
                      <a:r>
                        <a:rPr sz="700" b="1" spc="-40" dirty="0">
                          <a:latin typeface="Arial"/>
                          <a:cs typeface="Arial"/>
                        </a:rPr>
                        <a:t> </a:t>
                      </a:r>
                      <a:r>
                        <a:rPr sz="700" b="1" dirty="0">
                          <a:latin typeface="Arial"/>
                          <a:cs typeface="Arial"/>
                        </a:rPr>
                        <a:t>will</a:t>
                      </a:r>
                      <a:r>
                        <a:rPr sz="700" b="1" spc="55" dirty="0">
                          <a:latin typeface="Arial"/>
                          <a:cs typeface="Arial"/>
                        </a:rPr>
                        <a:t> </a:t>
                      </a:r>
                      <a:r>
                        <a:rPr sz="700" b="1" dirty="0">
                          <a:latin typeface="Arial"/>
                          <a:cs typeface="Arial"/>
                        </a:rPr>
                        <a:t>be</a:t>
                      </a:r>
                      <a:r>
                        <a:rPr sz="700" b="1" spc="-100" dirty="0">
                          <a:latin typeface="Arial"/>
                          <a:cs typeface="Arial"/>
                        </a:rPr>
                        <a:t> </a:t>
                      </a:r>
                      <a:r>
                        <a:rPr sz="700" b="1" dirty="0">
                          <a:latin typeface="Arial"/>
                          <a:cs typeface="Arial"/>
                        </a:rPr>
                        <a:t>forwarded</a:t>
                      </a:r>
                      <a:r>
                        <a:rPr sz="700" b="1" spc="-45" dirty="0">
                          <a:latin typeface="Arial"/>
                          <a:cs typeface="Arial"/>
                        </a:rPr>
                        <a:t> </a:t>
                      </a:r>
                      <a:r>
                        <a:rPr sz="700" b="1" dirty="0">
                          <a:latin typeface="Arial"/>
                          <a:cs typeface="Arial"/>
                        </a:rPr>
                        <a:t>by</a:t>
                      </a:r>
                      <a:r>
                        <a:rPr sz="700" b="1" spc="10" dirty="0">
                          <a:latin typeface="Arial"/>
                          <a:cs typeface="Arial"/>
                        </a:rPr>
                        <a:t> </a:t>
                      </a:r>
                      <a:r>
                        <a:rPr sz="700" b="1" dirty="0">
                          <a:latin typeface="Arial"/>
                          <a:cs typeface="Arial"/>
                        </a:rPr>
                        <a:t>the</a:t>
                      </a:r>
                      <a:r>
                        <a:rPr sz="700" b="1" spc="-100" dirty="0">
                          <a:latin typeface="Arial"/>
                          <a:cs typeface="Arial"/>
                        </a:rPr>
                        <a:t> </a:t>
                      </a:r>
                      <a:r>
                        <a:rPr sz="700" b="1" spc="-10" dirty="0">
                          <a:latin typeface="Arial"/>
                          <a:cs typeface="Arial"/>
                        </a:rPr>
                        <a:t>RASI</a:t>
                      </a:r>
                      <a:r>
                        <a:rPr sz="700" b="1" spc="55" dirty="0">
                          <a:latin typeface="Arial"/>
                          <a:cs typeface="Arial"/>
                        </a:rPr>
                        <a:t> </a:t>
                      </a:r>
                      <a:r>
                        <a:rPr sz="700" b="1" spc="-10" dirty="0">
                          <a:latin typeface="Arial"/>
                          <a:cs typeface="Arial"/>
                        </a:rPr>
                        <a:t>staff.</a:t>
                      </a:r>
                      <a:endParaRPr sz="700">
                        <a:latin typeface="Arial"/>
                        <a:cs typeface="Arial"/>
                      </a:endParaRPr>
                    </a:p>
                  </a:txBody>
                  <a:tcPr marL="0" marR="0" marT="444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a:lnSpc>
                          <a:spcPct val="100000"/>
                        </a:lnSpc>
                        <a:spcBef>
                          <a:spcPts val="45"/>
                        </a:spcBef>
                      </a:pPr>
                      <a:endParaRPr sz="1300" dirty="0">
                        <a:latin typeface="Times New Roman"/>
                        <a:cs typeface="Times New Roman"/>
                      </a:endParaRPr>
                    </a:p>
                    <a:p>
                      <a:pPr marL="37465">
                        <a:lnSpc>
                          <a:spcPct val="100000"/>
                        </a:lnSpc>
                        <a:spcBef>
                          <a:spcPts val="5"/>
                        </a:spcBef>
                      </a:pPr>
                      <a:r>
                        <a:rPr sz="1050" b="1" dirty="0">
                          <a:latin typeface="Arial"/>
                          <a:cs typeface="Arial"/>
                        </a:rPr>
                        <a:t>November</a:t>
                      </a:r>
                      <a:r>
                        <a:rPr sz="1050" b="1" spc="-60" dirty="0">
                          <a:latin typeface="Arial"/>
                          <a:cs typeface="Arial"/>
                        </a:rPr>
                        <a:t> </a:t>
                      </a:r>
                      <a:r>
                        <a:rPr sz="1050" b="1" dirty="0">
                          <a:latin typeface="Arial"/>
                          <a:cs typeface="Arial"/>
                        </a:rPr>
                        <a:t>1,</a:t>
                      </a:r>
                      <a:r>
                        <a:rPr sz="1050" b="1" spc="-20" dirty="0">
                          <a:latin typeface="Arial"/>
                          <a:cs typeface="Arial"/>
                        </a:rPr>
                        <a:t> 202</a:t>
                      </a:r>
                      <a:r>
                        <a:rPr lang="en-US" sz="1050" b="1" spc="-20" dirty="0">
                          <a:latin typeface="Arial"/>
                          <a:cs typeface="Arial"/>
                        </a:rPr>
                        <a:t>3</a:t>
                      </a:r>
                      <a:endParaRPr sz="1050" dirty="0">
                        <a:latin typeface="Arial"/>
                        <a:cs typeface="Arial"/>
                      </a:endParaRPr>
                    </a:p>
                  </a:txBody>
                  <a:tcPr marL="0" marR="0" marT="571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pPr>
                      <a:endParaRPr sz="800">
                        <a:latin typeface="Times New Roman"/>
                        <a:cs typeface="Times New Roman"/>
                      </a:endParaRPr>
                    </a:p>
                  </a:txBody>
                  <a:tcPr marL="0" marR="0" marT="0"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2"/>
                  </a:ext>
                </a:extLst>
              </a:tr>
              <a:tr h="1586994">
                <a:tc>
                  <a:txBody>
                    <a:bodyPr/>
                    <a:lstStyle/>
                    <a:p>
                      <a:pPr>
                        <a:lnSpc>
                          <a:spcPct val="100000"/>
                        </a:lnSpc>
                      </a:pPr>
                      <a:endParaRPr sz="800" dirty="0">
                        <a:latin typeface="Times New Roman"/>
                        <a:cs typeface="Times New Roman"/>
                      </a:endParaRPr>
                    </a:p>
                    <a:p>
                      <a:pPr marL="33020">
                        <a:lnSpc>
                          <a:spcPct val="100000"/>
                        </a:lnSpc>
                        <a:spcBef>
                          <a:spcPts val="660"/>
                        </a:spcBef>
                      </a:pPr>
                      <a:r>
                        <a:rPr sz="900" b="1" dirty="0">
                          <a:latin typeface="+mn-lt"/>
                          <a:cs typeface="Arial"/>
                        </a:rPr>
                        <a:t>NSERC</a:t>
                      </a:r>
                      <a:r>
                        <a:rPr sz="900" b="1" spc="80" dirty="0">
                          <a:latin typeface="+mn-lt"/>
                          <a:cs typeface="Arial"/>
                        </a:rPr>
                        <a:t> </a:t>
                      </a:r>
                      <a:r>
                        <a:rPr sz="900" b="1" dirty="0">
                          <a:latin typeface="+mn-lt"/>
                          <a:cs typeface="Arial"/>
                        </a:rPr>
                        <a:t>Discovery</a:t>
                      </a:r>
                      <a:r>
                        <a:rPr sz="900" b="1" spc="30" dirty="0">
                          <a:latin typeface="+mn-lt"/>
                          <a:cs typeface="Arial"/>
                        </a:rPr>
                        <a:t> </a:t>
                      </a:r>
                      <a:r>
                        <a:rPr sz="900" b="1" spc="-10" dirty="0">
                          <a:latin typeface="+mn-lt"/>
                          <a:cs typeface="Arial"/>
                        </a:rPr>
                        <a:t>Grant/RTI</a:t>
                      </a:r>
                      <a:r>
                        <a:rPr sz="900" b="1" spc="80" dirty="0">
                          <a:latin typeface="+mn-lt"/>
                          <a:cs typeface="Arial"/>
                        </a:rPr>
                        <a:t> </a:t>
                      </a:r>
                      <a:r>
                        <a:rPr sz="900" b="1" spc="-10" dirty="0">
                          <a:latin typeface="+mn-lt"/>
                          <a:cs typeface="Arial"/>
                        </a:rPr>
                        <a:t>Workshop:</a:t>
                      </a:r>
                      <a:endParaRPr sz="900" dirty="0">
                        <a:latin typeface="+mn-lt"/>
                        <a:cs typeface="Arial"/>
                      </a:endParaRPr>
                    </a:p>
                    <a:p>
                      <a:pPr marL="33020">
                        <a:lnSpc>
                          <a:spcPct val="100000"/>
                        </a:lnSpc>
                        <a:spcBef>
                          <a:spcPts val="280"/>
                        </a:spcBef>
                      </a:pPr>
                      <a:r>
                        <a:rPr sz="900" b="1" dirty="0">
                          <a:latin typeface="+mn-lt"/>
                          <a:cs typeface="Arial"/>
                        </a:rPr>
                        <a:t>W</a:t>
                      </a:r>
                      <a:r>
                        <a:rPr lang="en-US" sz="900" b="1" spc="-55" dirty="0">
                          <a:latin typeface="+mn-lt"/>
                          <a:cs typeface="Arial"/>
                        </a:rPr>
                        <a:t>orkshop</a:t>
                      </a:r>
                      <a:r>
                        <a:rPr sz="900" b="1" spc="135" dirty="0">
                          <a:latin typeface="+mn-lt"/>
                          <a:cs typeface="Arial"/>
                        </a:rPr>
                        <a:t> </a:t>
                      </a:r>
                      <a:r>
                        <a:rPr sz="900" b="1" spc="-10" dirty="0">
                          <a:latin typeface="+mn-lt"/>
                          <a:cs typeface="Arial"/>
                        </a:rPr>
                        <a:t>Highlights</a:t>
                      </a:r>
                      <a:endParaRPr lang="en-US" sz="900" b="1" spc="-10" dirty="0">
                        <a:latin typeface="+mn-lt"/>
                        <a:cs typeface="Arial"/>
                      </a:endParaRPr>
                    </a:p>
                    <a:p>
                      <a:pPr marL="204470" indent="-171450">
                        <a:lnSpc>
                          <a:spcPct val="100000"/>
                        </a:lnSpc>
                        <a:buFont typeface="Arial" panose="020B0604020202020204" pitchFamily="34" charset="0"/>
                        <a:buChar char="•"/>
                      </a:pPr>
                      <a:r>
                        <a:rPr lang="en-US" sz="900" b="1" dirty="0">
                          <a:solidFill>
                            <a:schemeClr val="tx1"/>
                          </a:solidFill>
                          <a:latin typeface="+mn-lt"/>
                          <a:ea typeface="+mn-ea"/>
                          <a:cs typeface="Arial"/>
                        </a:rPr>
                        <a:t>Specific strategies relevant to the merit indicators; </a:t>
                      </a:r>
                    </a:p>
                    <a:p>
                      <a:pPr marL="204470" indent="-171450">
                        <a:lnSpc>
                          <a:spcPct val="100000"/>
                        </a:lnSpc>
                        <a:buFont typeface="Arial" panose="020B0604020202020204" pitchFamily="34" charset="0"/>
                        <a:buChar char="•"/>
                      </a:pPr>
                      <a:r>
                        <a:rPr lang="en-US" sz="900" b="1" dirty="0">
                          <a:solidFill>
                            <a:schemeClr val="tx1"/>
                          </a:solidFill>
                          <a:latin typeface="+mn-lt"/>
                          <a:ea typeface="+mn-ea"/>
                          <a:cs typeface="Arial"/>
                        </a:rPr>
                        <a:t> Top tips and advice from: </a:t>
                      </a:r>
                    </a:p>
                    <a:p>
                      <a:pPr marL="661670" lvl="1" indent="-171450">
                        <a:lnSpc>
                          <a:spcPct val="100000"/>
                        </a:lnSpc>
                        <a:buFont typeface="Arial" panose="020B0604020202020204" pitchFamily="34" charset="0"/>
                        <a:buChar char="•"/>
                      </a:pPr>
                      <a:r>
                        <a:rPr lang="en-US" sz="900" b="1" dirty="0">
                          <a:solidFill>
                            <a:schemeClr val="tx1"/>
                          </a:solidFill>
                          <a:latin typeface="+mn-lt"/>
                          <a:ea typeface="+mn-ea"/>
                          <a:cs typeface="Arial"/>
                        </a:rPr>
                        <a:t> Research Facilitators on CCV, HQP, Equity, Diversity and Inclusivity (EDI) considerations, and Internal Review; </a:t>
                      </a:r>
                    </a:p>
                    <a:p>
                      <a:pPr marL="661670" lvl="1" indent="-171450">
                        <a:lnSpc>
                          <a:spcPct val="100000"/>
                        </a:lnSpc>
                        <a:buFont typeface="Arial" panose="020B0604020202020204" pitchFamily="34" charset="0"/>
                        <a:buChar char="•"/>
                      </a:pPr>
                      <a:r>
                        <a:rPr lang="en-US" sz="900" b="1" dirty="0">
                          <a:solidFill>
                            <a:schemeClr val="tx1"/>
                          </a:solidFill>
                          <a:latin typeface="+mn-lt"/>
                          <a:ea typeface="+mn-ea"/>
                          <a:cs typeface="Arial"/>
                        </a:rPr>
                        <a:t> Experienced NSERC Evaluation Group members regarding successful applications; </a:t>
                      </a:r>
                    </a:p>
                    <a:p>
                      <a:pPr marL="204470" indent="-171450">
                        <a:lnSpc>
                          <a:spcPct val="100000"/>
                        </a:lnSpc>
                        <a:buFont typeface="Arial" panose="020B0604020202020204" pitchFamily="34" charset="0"/>
                        <a:buChar char="•"/>
                      </a:pPr>
                      <a:endParaRPr lang="en-US" sz="900" b="1" dirty="0">
                        <a:solidFill>
                          <a:schemeClr val="tx1"/>
                        </a:solidFill>
                        <a:latin typeface="+mn-lt"/>
                        <a:ea typeface="+mn-ea"/>
                        <a:cs typeface="Arial"/>
                      </a:endParaRPr>
                    </a:p>
                    <a:p>
                      <a:pPr marL="33020" indent="0">
                        <a:lnSpc>
                          <a:spcPct val="100000"/>
                        </a:lnSpc>
                        <a:buFont typeface="Arial" panose="020B0604020202020204" pitchFamily="34" charset="0"/>
                        <a:buNone/>
                      </a:pPr>
                      <a:r>
                        <a:rPr lang="en-US" sz="900" b="1" dirty="0">
                          <a:solidFill>
                            <a:schemeClr val="tx1"/>
                          </a:solidFill>
                          <a:latin typeface="+mn-lt"/>
                          <a:ea typeface="+mn-ea"/>
                          <a:cs typeface="Arial"/>
                        </a:rPr>
                        <a:t>• Session focused on RTI grants</a:t>
                      </a:r>
                      <a:endParaRPr lang="en-US" sz="900" b="0" i="0" u="none" strike="noStrike" baseline="0" dirty="0">
                        <a:solidFill>
                          <a:schemeClr val="tx1"/>
                        </a:solidFill>
                        <a:latin typeface="+mn-lt"/>
                        <a:ea typeface="+mn-ea"/>
                        <a:cs typeface="+mn-cs"/>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nSpc>
                          <a:spcPct val="100000"/>
                        </a:lnSpc>
                      </a:pPr>
                      <a:endParaRPr sz="1100" dirty="0">
                        <a:latin typeface="Times New Roman"/>
                        <a:cs typeface="Times New Roman"/>
                      </a:endParaRPr>
                    </a:p>
                    <a:p>
                      <a:pPr algn="ctr"/>
                      <a:r>
                        <a:rPr lang="en-US" sz="1050" b="1" dirty="0">
                          <a:solidFill>
                            <a:schemeClr val="tx1"/>
                          </a:solidFill>
                          <a:latin typeface="Arial"/>
                          <a:ea typeface="+mn-ea"/>
                          <a:cs typeface="Arial"/>
                        </a:rPr>
                        <a:t>May 16, 2023 </a:t>
                      </a:r>
                    </a:p>
                    <a:p>
                      <a:pPr algn="ctr"/>
                      <a:r>
                        <a:rPr lang="en-US" sz="1050" b="1" dirty="0">
                          <a:solidFill>
                            <a:schemeClr val="tx1"/>
                          </a:solidFill>
                          <a:latin typeface="Arial"/>
                          <a:ea typeface="+mn-ea"/>
                          <a:cs typeface="Arial"/>
                        </a:rPr>
                        <a:t>Time: 1:00pm – 3:00 pm 	</a:t>
                      </a: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tc>
                  <a:txBody>
                    <a:bodyPr/>
                    <a:lstStyle/>
                    <a:p>
                      <a:pPr>
                        <a:lnSpc>
                          <a:spcPct val="100000"/>
                        </a:lnSpc>
                      </a:pPr>
                      <a:endParaRPr sz="800" dirty="0">
                        <a:latin typeface="Times New Roman"/>
                        <a:cs typeface="Times New Roman"/>
                      </a:endParaRPr>
                    </a:p>
                  </a:txBody>
                  <a:tcPr marL="0" marR="0" marT="0"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E7F3F4"/>
                    </a:solidFill>
                  </a:tcPr>
                </a:tc>
                <a:extLst>
                  <a:ext uri="{0D108BD9-81ED-4DB2-BD59-A6C34878D82A}">
                    <a16:rowId xmlns:a16="http://schemas.microsoft.com/office/drawing/2014/main" val="10003"/>
                  </a:ext>
                </a:extLst>
              </a:tr>
              <a:tr h="183515">
                <a:tc gridSpan="3">
                  <a:txBody>
                    <a:bodyPr/>
                    <a:lstStyle/>
                    <a:p>
                      <a:pPr marL="41910" algn="ctr">
                        <a:lnSpc>
                          <a:spcPts val="1220"/>
                        </a:lnSpc>
                        <a:spcBef>
                          <a:spcPts val="130"/>
                        </a:spcBef>
                      </a:pPr>
                      <a:r>
                        <a:rPr sz="1050" b="1" dirty="0">
                          <a:latin typeface="Arial"/>
                          <a:cs typeface="Arial"/>
                        </a:rPr>
                        <a:t>Webinars</a:t>
                      </a:r>
                      <a:r>
                        <a:rPr sz="1050" b="1" spc="-125" dirty="0">
                          <a:latin typeface="Arial"/>
                          <a:cs typeface="Arial"/>
                        </a:rPr>
                        <a:t> </a:t>
                      </a:r>
                      <a:r>
                        <a:rPr sz="1050" b="1" dirty="0">
                          <a:latin typeface="Arial"/>
                          <a:cs typeface="Arial"/>
                        </a:rPr>
                        <a:t>and Information</a:t>
                      </a:r>
                      <a:r>
                        <a:rPr sz="1050" b="1" spc="5" dirty="0">
                          <a:latin typeface="Arial"/>
                          <a:cs typeface="Arial"/>
                        </a:rPr>
                        <a:t> </a:t>
                      </a:r>
                      <a:r>
                        <a:rPr sz="1050" b="1" spc="-20" dirty="0">
                          <a:latin typeface="Arial"/>
                          <a:cs typeface="Arial"/>
                        </a:rPr>
                        <a:t>Sessions</a:t>
                      </a:r>
                      <a:r>
                        <a:rPr sz="1050" b="1" spc="75" dirty="0">
                          <a:latin typeface="Arial"/>
                          <a:cs typeface="Arial"/>
                        </a:rPr>
                        <a:t> </a:t>
                      </a:r>
                      <a:r>
                        <a:rPr sz="1050" b="1" spc="-10" dirty="0">
                          <a:latin typeface="Arial"/>
                          <a:cs typeface="Arial"/>
                        </a:rPr>
                        <a:t>Calendar</a:t>
                      </a:r>
                      <a:endParaRPr sz="1050">
                        <a:latin typeface="Arial"/>
                        <a:cs typeface="Arial"/>
                      </a:endParaRPr>
                    </a:p>
                  </a:txBody>
                  <a:tcPr marL="0" marR="0" marT="16510"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BADFE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183515">
                <a:tc>
                  <a:txBody>
                    <a:bodyPr/>
                    <a:lstStyle/>
                    <a:p>
                      <a:pPr marL="12700" algn="ctr">
                        <a:lnSpc>
                          <a:spcPct val="100000"/>
                        </a:lnSpc>
                        <a:spcBef>
                          <a:spcPts val="80"/>
                        </a:spcBef>
                      </a:pPr>
                      <a:r>
                        <a:rPr sz="700" b="1" spc="-10" dirty="0">
                          <a:latin typeface="Arial"/>
                          <a:cs typeface="Arial"/>
                        </a:rPr>
                        <a:t>EVENT</a:t>
                      </a:r>
                      <a:endParaRPr sz="700">
                        <a:latin typeface="Arial"/>
                        <a:cs typeface="Arial"/>
                      </a:endParaRPr>
                    </a:p>
                  </a:txBody>
                  <a:tcPr marL="0" marR="0" marT="1016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marL="26670" algn="ctr">
                        <a:lnSpc>
                          <a:spcPts val="1215"/>
                        </a:lnSpc>
                        <a:spcBef>
                          <a:spcPts val="135"/>
                        </a:spcBef>
                      </a:pPr>
                      <a:r>
                        <a:rPr sz="1050" b="1" spc="-20" dirty="0">
                          <a:latin typeface="Arial"/>
                          <a:cs typeface="Arial"/>
                        </a:rPr>
                        <a:t>DATE</a:t>
                      </a:r>
                      <a:endParaRPr sz="1050">
                        <a:latin typeface="Arial"/>
                        <a:cs typeface="Arial"/>
                      </a:endParaRPr>
                    </a:p>
                  </a:txBody>
                  <a:tcPr marL="0" marR="0" marT="1714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tc>
                  <a:txBody>
                    <a:bodyPr/>
                    <a:lstStyle/>
                    <a:p>
                      <a:pPr>
                        <a:lnSpc>
                          <a:spcPct val="100000"/>
                        </a:lnSpc>
                      </a:pPr>
                      <a:endParaRPr sz="800">
                        <a:latin typeface="Times New Roman"/>
                        <a:cs typeface="Times New Roman"/>
                      </a:endParaRPr>
                    </a:p>
                  </a:txBody>
                  <a:tcPr marL="0" marR="0" marT="0"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E7F3F4"/>
                    </a:solidFill>
                  </a:tcPr>
                </a:tc>
                <a:extLst>
                  <a:ext uri="{0D108BD9-81ED-4DB2-BD59-A6C34878D82A}">
                    <a16:rowId xmlns:a16="http://schemas.microsoft.com/office/drawing/2014/main" val="10005"/>
                  </a:ext>
                </a:extLst>
              </a:tr>
              <a:tr h="294387">
                <a:tc>
                  <a:txBody>
                    <a:bodyPr/>
                    <a:lstStyle/>
                    <a:p>
                      <a:pPr marL="33020">
                        <a:lnSpc>
                          <a:spcPct val="100000"/>
                        </a:lnSpc>
                        <a:spcBef>
                          <a:spcPts val="85"/>
                        </a:spcBef>
                      </a:pPr>
                      <a:r>
                        <a:rPr sz="700" b="1" dirty="0">
                          <a:latin typeface="Arial"/>
                          <a:cs typeface="Arial"/>
                        </a:rPr>
                        <a:t>DG Webinar:</a:t>
                      </a:r>
                      <a:r>
                        <a:rPr sz="700" b="1" spc="5" dirty="0">
                          <a:latin typeface="Arial"/>
                          <a:cs typeface="Arial"/>
                        </a:rPr>
                        <a:t> </a:t>
                      </a:r>
                      <a:r>
                        <a:rPr sz="700" b="1" dirty="0">
                          <a:latin typeface="Arial"/>
                          <a:cs typeface="Arial"/>
                        </a:rPr>
                        <a:t>Submission</a:t>
                      </a:r>
                      <a:r>
                        <a:rPr sz="700" b="1" spc="-45" dirty="0">
                          <a:latin typeface="Arial"/>
                          <a:cs typeface="Arial"/>
                        </a:rPr>
                        <a:t> </a:t>
                      </a:r>
                      <a:r>
                        <a:rPr sz="700" b="1" dirty="0">
                          <a:latin typeface="Arial"/>
                          <a:cs typeface="Arial"/>
                        </a:rPr>
                        <a:t>of</a:t>
                      </a:r>
                      <a:r>
                        <a:rPr sz="700" b="1" spc="5" dirty="0">
                          <a:latin typeface="Arial"/>
                          <a:cs typeface="Arial"/>
                        </a:rPr>
                        <a:t> </a:t>
                      </a:r>
                      <a:r>
                        <a:rPr sz="700" b="1" dirty="0">
                          <a:latin typeface="Arial"/>
                          <a:cs typeface="Arial"/>
                        </a:rPr>
                        <a:t>a</a:t>
                      </a:r>
                      <a:r>
                        <a:rPr sz="700" b="1" spc="5" dirty="0">
                          <a:latin typeface="Arial"/>
                          <a:cs typeface="Arial"/>
                        </a:rPr>
                        <a:t> </a:t>
                      </a:r>
                      <a:r>
                        <a:rPr sz="700" b="1" dirty="0">
                          <a:latin typeface="Arial"/>
                          <a:cs typeface="Arial"/>
                        </a:rPr>
                        <a:t>Notification</a:t>
                      </a:r>
                      <a:r>
                        <a:rPr sz="700" b="1" spc="-45" dirty="0">
                          <a:latin typeface="Arial"/>
                          <a:cs typeface="Arial"/>
                        </a:rPr>
                        <a:t> </a:t>
                      </a:r>
                      <a:r>
                        <a:rPr sz="700" b="1" dirty="0">
                          <a:latin typeface="Arial"/>
                          <a:cs typeface="Arial"/>
                        </a:rPr>
                        <a:t>of</a:t>
                      </a:r>
                      <a:r>
                        <a:rPr sz="700" b="1" spc="5" dirty="0">
                          <a:latin typeface="Arial"/>
                          <a:cs typeface="Arial"/>
                        </a:rPr>
                        <a:t> </a:t>
                      </a:r>
                      <a:r>
                        <a:rPr sz="700" b="1" dirty="0">
                          <a:latin typeface="Arial"/>
                          <a:cs typeface="Arial"/>
                        </a:rPr>
                        <a:t>Intent</a:t>
                      </a:r>
                      <a:r>
                        <a:rPr sz="700" b="1" spc="5" dirty="0">
                          <a:latin typeface="Arial"/>
                          <a:cs typeface="Arial"/>
                        </a:rPr>
                        <a:t> </a:t>
                      </a:r>
                      <a:r>
                        <a:rPr sz="700" b="1" dirty="0">
                          <a:latin typeface="Arial"/>
                          <a:cs typeface="Arial"/>
                        </a:rPr>
                        <a:t>to</a:t>
                      </a:r>
                      <a:r>
                        <a:rPr sz="700" b="1" spc="55" dirty="0">
                          <a:latin typeface="Arial"/>
                          <a:cs typeface="Arial"/>
                        </a:rPr>
                        <a:t> </a:t>
                      </a:r>
                      <a:r>
                        <a:rPr sz="700" b="1" dirty="0">
                          <a:latin typeface="Arial"/>
                          <a:cs typeface="Arial"/>
                        </a:rPr>
                        <a:t>Apply</a:t>
                      </a:r>
                      <a:r>
                        <a:rPr sz="700" b="1" spc="5" dirty="0">
                          <a:latin typeface="Arial"/>
                          <a:cs typeface="Arial"/>
                        </a:rPr>
                        <a:t> </a:t>
                      </a:r>
                      <a:r>
                        <a:rPr sz="700" b="1" spc="-10" dirty="0">
                          <a:latin typeface="Arial"/>
                          <a:cs typeface="Arial"/>
                        </a:rPr>
                        <a:t>(English)</a:t>
                      </a:r>
                      <a:endParaRPr sz="700" dirty="0">
                        <a:latin typeface="Arial"/>
                        <a:cs typeface="Arial"/>
                      </a:endParaRPr>
                    </a:p>
                    <a:p>
                      <a:pPr marL="33020">
                        <a:lnSpc>
                          <a:spcPct val="100000"/>
                        </a:lnSpc>
                        <a:spcBef>
                          <a:spcPts val="120"/>
                        </a:spcBef>
                      </a:pPr>
                      <a:r>
                        <a:rPr sz="700" b="1" dirty="0">
                          <a:latin typeface="Arial"/>
                          <a:cs typeface="Arial"/>
                        </a:rPr>
                        <a:t>Live</a:t>
                      </a:r>
                      <a:r>
                        <a:rPr sz="700" b="1" spc="65" dirty="0">
                          <a:latin typeface="Arial"/>
                          <a:cs typeface="Arial"/>
                        </a:rPr>
                        <a:t> </a:t>
                      </a:r>
                      <a:r>
                        <a:rPr sz="700" b="1" spc="-25" dirty="0">
                          <a:latin typeface="Arial"/>
                          <a:cs typeface="Arial"/>
                        </a:rPr>
                        <a:t>Q</a:t>
                      </a:r>
                      <a:r>
                        <a:rPr sz="700" b="1" spc="-25">
                          <a:latin typeface="Arial"/>
                          <a:cs typeface="Arial"/>
                        </a:rPr>
                        <a:t>&amp;A</a:t>
                      </a:r>
                      <a:endParaRPr sz="700" dirty="0">
                        <a:latin typeface="Arial"/>
                        <a:cs typeface="Arial"/>
                      </a:endParaRPr>
                    </a:p>
                  </a:txBody>
                  <a:tcPr marL="0" marR="0" marT="1079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marL="11430" algn="ctr">
                        <a:lnSpc>
                          <a:spcPct val="100000"/>
                        </a:lnSpc>
                        <a:spcBef>
                          <a:spcPts val="135"/>
                        </a:spcBef>
                      </a:pPr>
                      <a:r>
                        <a:rPr sz="1050" b="1" spc="-20" dirty="0">
                          <a:latin typeface="Arial"/>
                          <a:cs typeface="Arial"/>
                        </a:rPr>
                        <a:t>TBA</a:t>
                      </a:r>
                      <a:endParaRPr sz="1050" dirty="0">
                        <a:latin typeface="Arial"/>
                        <a:cs typeface="Arial"/>
                      </a:endParaRPr>
                    </a:p>
                  </a:txBody>
                  <a:tcPr marL="0" marR="0" marT="1714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pPr>
                      <a:endParaRPr sz="800">
                        <a:latin typeface="Times New Roman"/>
                        <a:cs typeface="Times New Roman"/>
                      </a:endParaRPr>
                    </a:p>
                  </a:txBody>
                  <a:tcPr marL="0" marR="0" marT="0"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6"/>
                  </a:ext>
                </a:extLst>
              </a:tr>
              <a:tr h="288290">
                <a:tc>
                  <a:txBody>
                    <a:bodyPr/>
                    <a:lstStyle/>
                    <a:p>
                      <a:pPr marL="33020">
                        <a:lnSpc>
                          <a:spcPct val="100000"/>
                        </a:lnSpc>
                        <a:spcBef>
                          <a:spcPts val="90"/>
                        </a:spcBef>
                      </a:pPr>
                      <a:r>
                        <a:rPr sz="700" b="1" dirty="0">
                          <a:latin typeface="Arial"/>
                          <a:cs typeface="Arial"/>
                        </a:rPr>
                        <a:t>RTI</a:t>
                      </a:r>
                      <a:r>
                        <a:rPr sz="700" b="1" spc="45" dirty="0">
                          <a:latin typeface="Arial"/>
                          <a:cs typeface="Arial"/>
                        </a:rPr>
                        <a:t> </a:t>
                      </a:r>
                      <a:r>
                        <a:rPr sz="700" b="1" dirty="0">
                          <a:latin typeface="Arial"/>
                          <a:cs typeface="Arial"/>
                        </a:rPr>
                        <a:t>Webinar:</a:t>
                      </a:r>
                      <a:r>
                        <a:rPr sz="700" b="1" spc="5" dirty="0">
                          <a:latin typeface="Arial"/>
                          <a:cs typeface="Arial"/>
                        </a:rPr>
                        <a:t> </a:t>
                      </a:r>
                      <a:r>
                        <a:rPr sz="700" b="1" dirty="0">
                          <a:latin typeface="Arial"/>
                          <a:cs typeface="Arial"/>
                        </a:rPr>
                        <a:t>Submission</a:t>
                      </a:r>
                      <a:r>
                        <a:rPr sz="700" b="1" spc="-45" dirty="0">
                          <a:latin typeface="Arial"/>
                          <a:cs typeface="Arial"/>
                        </a:rPr>
                        <a:t> </a:t>
                      </a:r>
                      <a:r>
                        <a:rPr sz="700" b="1" dirty="0">
                          <a:latin typeface="Arial"/>
                          <a:cs typeface="Arial"/>
                        </a:rPr>
                        <a:t>of</a:t>
                      </a:r>
                      <a:r>
                        <a:rPr sz="700" b="1" spc="5" dirty="0">
                          <a:latin typeface="Arial"/>
                          <a:cs typeface="Arial"/>
                        </a:rPr>
                        <a:t> </a:t>
                      </a:r>
                      <a:r>
                        <a:rPr sz="700" b="1" dirty="0">
                          <a:latin typeface="Arial"/>
                          <a:cs typeface="Arial"/>
                        </a:rPr>
                        <a:t>an</a:t>
                      </a:r>
                      <a:r>
                        <a:rPr sz="700" b="1" spc="50" dirty="0">
                          <a:latin typeface="Arial"/>
                          <a:cs typeface="Arial"/>
                        </a:rPr>
                        <a:t> </a:t>
                      </a:r>
                      <a:r>
                        <a:rPr sz="700" b="1" spc="-10" dirty="0">
                          <a:latin typeface="Arial"/>
                          <a:cs typeface="Arial"/>
                        </a:rPr>
                        <a:t>Application</a:t>
                      </a:r>
                      <a:r>
                        <a:rPr sz="700" b="1" spc="55" dirty="0">
                          <a:latin typeface="Arial"/>
                          <a:cs typeface="Arial"/>
                        </a:rPr>
                        <a:t> </a:t>
                      </a:r>
                      <a:r>
                        <a:rPr sz="700" b="1" spc="-10" dirty="0">
                          <a:latin typeface="Arial"/>
                          <a:cs typeface="Arial"/>
                        </a:rPr>
                        <a:t>(English)</a:t>
                      </a:r>
                      <a:endParaRPr sz="700">
                        <a:latin typeface="Arial"/>
                        <a:cs typeface="Arial"/>
                      </a:endParaRPr>
                    </a:p>
                  </a:txBody>
                  <a:tcPr marL="0" marR="0" marT="1143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marL="11430" algn="ctr">
                        <a:lnSpc>
                          <a:spcPct val="100000"/>
                        </a:lnSpc>
                        <a:spcBef>
                          <a:spcPts val="140"/>
                        </a:spcBef>
                      </a:pPr>
                      <a:r>
                        <a:rPr sz="1050" b="1" spc="-20" dirty="0">
                          <a:latin typeface="Arial"/>
                          <a:cs typeface="Arial"/>
                        </a:rPr>
                        <a:t>TBA</a:t>
                      </a:r>
                      <a:endParaRPr sz="1050" dirty="0">
                        <a:latin typeface="Arial"/>
                        <a:cs typeface="Arial"/>
                      </a:endParaRPr>
                    </a:p>
                  </a:txBody>
                  <a:tcPr marL="0" marR="0" marT="177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tc>
                  <a:txBody>
                    <a:bodyPr/>
                    <a:lstStyle/>
                    <a:p>
                      <a:pPr>
                        <a:lnSpc>
                          <a:spcPct val="100000"/>
                        </a:lnSpc>
                      </a:pPr>
                      <a:endParaRPr sz="800">
                        <a:latin typeface="Times New Roman"/>
                        <a:cs typeface="Times New Roman"/>
                      </a:endParaRPr>
                    </a:p>
                  </a:txBody>
                  <a:tcPr marL="0" marR="0" marT="0"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E7F3F4"/>
                    </a:solidFill>
                  </a:tcPr>
                </a:tc>
                <a:extLst>
                  <a:ext uri="{0D108BD9-81ED-4DB2-BD59-A6C34878D82A}">
                    <a16:rowId xmlns:a16="http://schemas.microsoft.com/office/drawing/2014/main" val="10007"/>
                  </a:ext>
                </a:extLst>
              </a:tr>
              <a:tr h="281305">
                <a:tc>
                  <a:txBody>
                    <a:bodyPr/>
                    <a:lstStyle/>
                    <a:p>
                      <a:pPr marL="33020">
                        <a:lnSpc>
                          <a:spcPct val="100000"/>
                        </a:lnSpc>
                        <a:spcBef>
                          <a:spcPts val="90"/>
                        </a:spcBef>
                      </a:pPr>
                      <a:r>
                        <a:rPr sz="700" b="1" dirty="0">
                          <a:latin typeface="Arial"/>
                          <a:cs typeface="Arial"/>
                        </a:rPr>
                        <a:t>DG</a:t>
                      </a:r>
                      <a:r>
                        <a:rPr sz="700" b="1" spc="5" dirty="0">
                          <a:latin typeface="Arial"/>
                          <a:cs typeface="Arial"/>
                        </a:rPr>
                        <a:t> </a:t>
                      </a:r>
                      <a:r>
                        <a:rPr sz="700" b="1" dirty="0">
                          <a:latin typeface="Arial"/>
                          <a:cs typeface="Arial"/>
                        </a:rPr>
                        <a:t>Webinar:</a:t>
                      </a:r>
                      <a:r>
                        <a:rPr sz="700" b="1" spc="215" dirty="0">
                          <a:latin typeface="Arial"/>
                          <a:cs typeface="Arial"/>
                        </a:rPr>
                        <a:t> </a:t>
                      </a:r>
                      <a:r>
                        <a:rPr sz="700" b="1" dirty="0">
                          <a:latin typeface="Arial"/>
                          <a:cs typeface="Arial"/>
                        </a:rPr>
                        <a:t>Submission</a:t>
                      </a:r>
                      <a:r>
                        <a:rPr sz="700" b="1" spc="60" dirty="0">
                          <a:latin typeface="Arial"/>
                          <a:cs typeface="Arial"/>
                        </a:rPr>
                        <a:t> </a:t>
                      </a:r>
                      <a:r>
                        <a:rPr sz="700" b="1" spc="-20" dirty="0">
                          <a:latin typeface="Arial"/>
                          <a:cs typeface="Arial"/>
                        </a:rPr>
                        <a:t>of</a:t>
                      </a:r>
                      <a:r>
                        <a:rPr sz="700" b="1" spc="15" dirty="0">
                          <a:latin typeface="Arial"/>
                          <a:cs typeface="Arial"/>
                        </a:rPr>
                        <a:t> </a:t>
                      </a:r>
                      <a:r>
                        <a:rPr sz="700" b="1" dirty="0">
                          <a:latin typeface="Arial"/>
                          <a:cs typeface="Arial"/>
                        </a:rPr>
                        <a:t>an</a:t>
                      </a:r>
                      <a:r>
                        <a:rPr sz="700" b="1" spc="55" dirty="0">
                          <a:latin typeface="Arial"/>
                          <a:cs typeface="Arial"/>
                        </a:rPr>
                        <a:t> </a:t>
                      </a:r>
                      <a:r>
                        <a:rPr sz="700" b="1" dirty="0">
                          <a:latin typeface="Arial"/>
                          <a:cs typeface="Arial"/>
                        </a:rPr>
                        <a:t>Application</a:t>
                      </a:r>
                      <a:r>
                        <a:rPr sz="700" b="1" spc="-45" dirty="0">
                          <a:latin typeface="Arial"/>
                          <a:cs typeface="Arial"/>
                        </a:rPr>
                        <a:t> </a:t>
                      </a:r>
                      <a:r>
                        <a:rPr sz="700" b="1" spc="-10" dirty="0">
                          <a:latin typeface="Arial"/>
                          <a:cs typeface="Arial"/>
                        </a:rPr>
                        <a:t>(English)</a:t>
                      </a:r>
                      <a:endParaRPr sz="700">
                        <a:latin typeface="Arial"/>
                        <a:cs typeface="Arial"/>
                      </a:endParaRPr>
                    </a:p>
                  </a:txBody>
                  <a:tcPr marL="0" marR="0" marT="1143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marL="11430" algn="ctr">
                        <a:lnSpc>
                          <a:spcPct val="100000"/>
                        </a:lnSpc>
                        <a:spcBef>
                          <a:spcPts val="140"/>
                        </a:spcBef>
                      </a:pPr>
                      <a:r>
                        <a:rPr sz="1050" b="1" spc="-20" dirty="0">
                          <a:latin typeface="Arial"/>
                          <a:cs typeface="Arial"/>
                        </a:rPr>
                        <a:t>TBA</a:t>
                      </a:r>
                      <a:endParaRPr sz="1050" dirty="0">
                        <a:latin typeface="Arial"/>
                        <a:cs typeface="Arial"/>
                      </a:endParaRPr>
                    </a:p>
                  </a:txBody>
                  <a:tcPr marL="0" marR="0" marT="1778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tc>
                  <a:txBody>
                    <a:bodyPr/>
                    <a:lstStyle/>
                    <a:p>
                      <a:pPr>
                        <a:lnSpc>
                          <a:spcPct val="100000"/>
                        </a:lnSpc>
                      </a:pPr>
                      <a:endParaRPr sz="800">
                        <a:latin typeface="Times New Roman"/>
                        <a:cs typeface="Times New Roman"/>
                      </a:endParaRPr>
                    </a:p>
                  </a:txBody>
                  <a:tcPr marL="0" marR="0" marT="0" marB="0">
                    <a:lnL w="12700">
                      <a:solidFill>
                        <a:srgbClr val="797979"/>
                      </a:solidFill>
                      <a:prstDash val="solid"/>
                    </a:lnL>
                    <a:lnR w="635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8"/>
                  </a:ext>
                </a:extLst>
              </a:tr>
              <a:tr h="378460">
                <a:tc>
                  <a:txBody>
                    <a:bodyPr/>
                    <a:lstStyle/>
                    <a:p>
                      <a:pPr marL="33020" marR="43815">
                        <a:lnSpc>
                          <a:spcPts val="960"/>
                        </a:lnSpc>
                        <a:spcBef>
                          <a:spcPts val="25"/>
                        </a:spcBef>
                      </a:pPr>
                      <a:r>
                        <a:rPr sz="700" b="1" dirty="0">
                          <a:latin typeface="Arial"/>
                          <a:cs typeface="Arial"/>
                        </a:rPr>
                        <a:t>USask </a:t>
                      </a:r>
                      <a:r>
                        <a:rPr sz="700" b="1" spc="-10" dirty="0">
                          <a:latin typeface="Arial"/>
                          <a:cs typeface="Arial"/>
                        </a:rPr>
                        <a:t>Q&amp;A</a:t>
                      </a:r>
                      <a:r>
                        <a:rPr sz="700" b="1" spc="-40" dirty="0">
                          <a:latin typeface="Arial"/>
                          <a:cs typeface="Arial"/>
                        </a:rPr>
                        <a:t> </a:t>
                      </a:r>
                      <a:r>
                        <a:rPr sz="700" b="1" dirty="0">
                          <a:latin typeface="Arial"/>
                          <a:cs typeface="Arial"/>
                        </a:rPr>
                        <a:t>session</a:t>
                      </a:r>
                      <a:r>
                        <a:rPr sz="700" b="1" spc="75" dirty="0">
                          <a:latin typeface="Arial"/>
                          <a:cs typeface="Arial"/>
                        </a:rPr>
                        <a:t> </a:t>
                      </a:r>
                      <a:r>
                        <a:rPr sz="700" b="1" dirty="0">
                          <a:latin typeface="Arial"/>
                          <a:cs typeface="Arial"/>
                        </a:rPr>
                        <a:t>for</a:t>
                      </a:r>
                      <a:r>
                        <a:rPr sz="700" b="1" spc="60" dirty="0">
                          <a:latin typeface="Arial"/>
                          <a:cs typeface="Arial"/>
                        </a:rPr>
                        <a:t> </a:t>
                      </a:r>
                      <a:r>
                        <a:rPr sz="700" b="1" spc="-10" dirty="0">
                          <a:latin typeface="Arial"/>
                          <a:cs typeface="Arial"/>
                        </a:rPr>
                        <a:t>DG</a:t>
                      </a:r>
                      <a:r>
                        <a:rPr sz="700" b="1" spc="10" dirty="0">
                          <a:latin typeface="Arial"/>
                          <a:cs typeface="Arial"/>
                        </a:rPr>
                        <a:t> </a:t>
                      </a:r>
                      <a:r>
                        <a:rPr sz="700" b="1" dirty="0">
                          <a:latin typeface="Arial"/>
                          <a:cs typeface="Arial"/>
                        </a:rPr>
                        <a:t>and</a:t>
                      </a:r>
                      <a:r>
                        <a:rPr sz="700" b="1" spc="-40" dirty="0">
                          <a:latin typeface="Arial"/>
                          <a:cs typeface="Arial"/>
                        </a:rPr>
                        <a:t> </a:t>
                      </a:r>
                      <a:r>
                        <a:rPr sz="700" b="1" dirty="0">
                          <a:latin typeface="Arial"/>
                          <a:cs typeface="Arial"/>
                        </a:rPr>
                        <a:t>RTI</a:t>
                      </a:r>
                      <a:r>
                        <a:rPr sz="700" b="1" spc="55" dirty="0">
                          <a:latin typeface="Arial"/>
                          <a:cs typeface="Arial"/>
                        </a:rPr>
                        <a:t> </a:t>
                      </a:r>
                      <a:r>
                        <a:rPr sz="700" b="1" spc="-10" dirty="0">
                          <a:latin typeface="Arial"/>
                          <a:cs typeface="Arial"/>
                        </a:rPr>
                        <a:t>Applicants</a:t>
                      </a:r>
                      <a:r>
                        <a:rPr sz="700" b="1" spc="10" dirty="0">
                          <a:latin typeface="Arial"/>
                          <a:cs typeface="Arial"/>
                        </a:rPr>
                        <a:t> </a:t>
                      </a:r>
                      <a:r>
                        <a:rPr sz="700" b="1" dirty="0">
                          <a:latin typeface="Arial"/>
                          <a:cs typeface="Arial"/>
                        </a:rPr>
                        <a:t>including</a:t>
                      </a:r>
                      <a:r>
                        <a:rPr sz="700" b="1" spc="-40" dirty="0">
                          <a:latin typeface="Arial"/>
                          <a:cs typeface="Arial"/>
                        </a:rPr>
                        <a:t> </a:t>
                      </a:r>
                      <a:r>
                        <a:rPr sz="700" b="1" dirty="0">
                          <a:latin typeface="Arial"/>
                          <a:cs typeface="Arial"/>
                        </a:rPr>
                        <a:t>information</a:t>
                      </a:r>
                      <a:r>
                        <a:rPr sz="700" b="1" spc="-40" dirty="0">
                          <a:latin typeface="Arial"/>
                          <a:cs typeface="Arial"/>
                        </a:rPr>
                        <a:t> </a:t>
                      </a:r>
                      <a:r>
                        <a:rPr sz="700" b="1" dirty="0">
                          <a:latin typeface="Arial"/>
                          <a:cs typeface="Arial"/>
                        </a:rPr>
                        <a:t>on</a:t>
                      </a:r>
                      <a:r>
                        <a:rPr sz="700" b="1" spc="-40" dirty="0">
                          <a:latin typeface="Arial"/>
                          <a:cs typeface="Arial"/>
                        </a:rPr>
                        <a:t> </a:t>
                      </a:r>
                      <a:r>
                        <a:rPr sz="700" b="1" spc="-25" dirty="0">
                          <a:latin typeface="Arial"/>
                          <a:cs typeface="Arial"/>
                        </a:rPr>
                        <a:t>CCV</a:t>
                      </a:r>
                      <a:r>
                        <a:rPr sz="700" b="1" spc="500" dirty="0">
                          <a:latin typeface="Arial"/>
                          <a:cs typeface="Arial"/>
                        </a:rPr>
                        <a:t> </a:t>
                      </a:r>
                      <a:r>
                        <a:rPr sz="700" b="1" dirty="0">
                          <a:latin typeface="Arial"/>
                          <a:cs typeface="Arial"/>
                        </a:rPr>
                        <a:t>and</a:t>
                      </a:r>
                      <a:r>
                        <a:rPr sz="700" b="1" spc="50" dirty="0">
                          <a:latin typeface="Arial"/>
                          <a:cs typeface="Arial"/>
                        </a:rPr>
                        <a:t> </a:t>
                      </a:r>
                      <a:r>
                        <a:rPr sz="700" b="1" dirty="0">
                          <a:latin typeface="Arial"/>
                          <a:cs typeface="Arial"/>
                        </a:rPr>
                        <a:t>Full</a:t>
                      </a:r>
                      <a:r>
                        <a:rPr sz="700" b="1" spc="40" dirty="0">
                          <a:latin typeface="Arial"/>
                          <a:cs typeface="Arial"/>
                        </a:rPr>
                        <a:t> </a:t>
                      </a:r>
                      <a:r>
                        <a:rPr sz="700" b="1" spc="-10" dirty="0">
                          <a:latin typeface="Arial"/>
                          <a:cs typeface="Arial"/>
                        </a:rPr>
                        <a:t>Application</a:t>
                      </a:r>
                      <a:r>
                        <a:rPr sz="700" b="1" spc="50" dirty="0">
                          <a:latin typeface="Arial"/>
                          <a:cs typeface="Arial"/>
                        </a:rPr>
                        <a:t> </a:t>
                      </a:r>
                      <a:r>
                        <a:rPr sz="700" b="1" dirty="0">
                          <a:latin typeface="Arial"/>
                          <a:cs typeface="Arial"/>
                        </a:rPr>
                        <a:t>in</a:t>
                      </a:r>
                      <a:r>
                        <a:rPr sz="700" b="1" spc="-45" dirty="0">
                          <a:latin typeface="Arial"/>
                          <a:cs typeface="Arial"/>
                        </a:rPr>
                        <a:t> </a:t>
                      </a:r>
                      <a:r>
                        <a:rPr sz="700" b="1" dirty="0">
                          <a:latin typeface="Arial"/>
                          <a:cs typeface="Arial"/>
                        </a:rPr>
                        <a:t>Research</a:t>
                      </a:r>
                      <a:r>
                        <a:rPr sz="700" b="1" spc="50" dirty="0">
                          <a:latin typeface="Arial"/>
                          <a:cs typeface="Arial"/>
                        </a:rPr>
                        <a:t> </a:t>
                      </a:r>
                      <a:r>
                        <a:rPr sz="700" b="1" spc="-10" dirty="0">
                          <a:latin typeface="Arial"/>
                          <a:cs typeface="Arial"/>
                        </a:rPr>
                        <a:t>Portal</a:t>
                      </a:r>
                      <a:endParaRPr sz="700">
                        <a:latin typeface="Arial"/>
                        <a:cs typeface="Arial"/>
                      </a:endParaRPr>
                    </a:p>
                  </a:txBody>
                  <a:tcPr marL="0" marR="0" marT="3175" marB="0">
                    <a:lnL w="12700">
                      <a:solidFill>
                        <a:srgbClr val="797979"/>
                      </a:solidFill>
                      <a:prstDash val="solid"/>
                    </a:lnL>
                    <a:lnR w="12700">
                      <a:solidFill>
                        <a:srgbClr val="797979"/>
                      </a:solidFill>
                      <a:prstDash val="solid"/>
                    </a:lnR>
                    <a:lnT w="12700">
                      <a:solidFill>
                        <a:srgbClr val="797979"/>
                      </a:solidFill>
                      <a:prstDash val="solid"/>
                    </a:lnT>
                    <a:lnB w="9525">
                      <a:solidFill>
                        <a:srgbClr val="797979"/>
                      </a:solidFill>
                      <a:prstDash val="solid"/>
                    </a:lnB>
                    <a:solidFill>
                      <a:srgbClr val="BADFE2"/>
                    </a:solidFill>
                  </a:tcPr>
                </a:tc>
                <a:tc>
                  <a:txBody>
                    <a:bodyPr/>
                    <a:lstStyle/>
                    <a:p>
                      <a:pPr marL="24765" algn="ctr">
                        <a:lnSpc>
                          <a:spcPct val="100000"/>
                        </a:lnSpc>
                        <a:spcBef>
                          <a:spcPts val="145"/>
                        </a:spcBef>
                      </a:pPr>
                      <a:r>
                        <a:rPr sz="1050" b="1" spc="-25" dirty="0">
                          <a:latin typeface="Arial"/>
                          <a:cs typeface="Arial"/>
                        </a:rPr>
                        <a:t>TBA</a:t>
                      </a:r>
                      <a:endParaRPr sz="1050">
                        <a:latin typeface="Arial"/>
                        <a:cs typeface="Arial"/>
                      </a:endParaRPr>
                    </a:p>
                  </a:txBody>
                  <a:tcPr marL="0" marR="0" marT="18415" marB="0">
                    <a:lnL w="12700">
                      <a:solidFill>
                        <a:srgbClr val="797979"/>
                      </a:solidFill>
                      <a:prstDash val="solid"/>
                    </a:lnL>
                    <a:lnR w="12700">
                      <a:solidFill>
                        <a:srgbClr val="797979"/>
                      </a:solidFill>
                      <a:prstDash val="solid"/>
                    </a:lnR>
                    <a:lnT w="12700">
                      <a:solidFill>
                        <a:srgbClr val="797979"/>
                      </a:solidFill>
                      <a:prstDash val="solid"/>
                    </a:lnT>
                    <a:lnB w="9525">
                      <a:solidFill>
                        <a:srgbClr val="797979"/>
                      </a:solidFill>
                      <a:prstDash val="solid"/>
                    </a:lnB>
                    <a:solidFill>
                      <a:srgbClr val="E7F3F4"/>
                    </a:solidFill>
                  </a:tcPr>
                </a:tc>
                <a:tc>
                  <a:txBody>
                    <a:bodyPr/>
                    <a:lstStyle/>
                    <a:p>
                      <a:pPr>
                        <a:lnSpc>
                          <a:spcPct val="100000"/>
                        </a:lnSpc>
                      </a:pPr>
                      <a:endParaRPr sz="800" dirty="0">
                        <a:latin typeface="Times New Roman"/>
                        <a:cs typeface="Times New Roman"/>
                      </a:endParaRPr>
                    </a:p>
                  </a:txBody>
                  <a:tcPr marL="0" marR="0" marT="0" marB="0">
                    <a:lnL w="12700">
                      <a:solidFill>
                        <a:srgbClr val="797979"/>
                      </a:solidFill>
                      <a:prstDash val="solid"/>
                    </a:lnL>
                    <a:lnR w="6350">
                      <a:solidFill>
                        <a:srgbClr val="797979"/>
                      </a:solidFill>
                      <a:prstDash val="solid"/>
                    </a:lnR>
                    <a:lnT w="12700">
                      <a:solidFill>
                        <a:srgbClr val="797979"/>
                      </a:solidFill>
                      <a:prstDash val="solid"/>
                    </a:lnT>
                    <a:lnB w="9525">
                      <a:solidFill>
                        <a:srgbClr val="797979"/>
                      </a:solidFill>
                      <a:prstDash val="solid"/>
                    </a:lnB>
                    <a:solidFill>
                      <a:srgbClr val="E7F3F4"/>
                    </a:solidFill>
                  </a:tcPr>
                </a:tc>
                <a:extLst>
                  <a:ext uri="{0D108BD9-81ED-4DB2-BD59-A6C34878D82A}">
                    <a16:rowId xmlns:a16="http://schemas.microsoft.com/office/drawing/2014/main" val="10009"/>
                  </a:ext>
                </a:extLst>
              </a:tr>
            </a:tbl>
          </a:graphicData>
        </a:graphic>
      </p:graphicFrame>
      <p:sp>
        <p:nvSpPr>
          <p:cNvPr id="10" name="object 10"/>
          <p:cNvSpPr/>
          <p:nvPr/>
        </p:nvSpPr>
        <p:spPr>
          <a:xfrm>
            <a:off x="4571365" y="1284224"/>
            <a:ext cx="30480" cy="10160"/>
          </a:xfrm>
          <a:custGeom>
            <a:avLst/>
            <a:gdLst/>
            <a:ahLst/>
            <a:cxnLst/>
            <a:rect l="l" t="t" r="r" b="b"/>
            <a:pathLst>
              <a:path w="30479" h="10159">
                <a:moveTo>
                  <a:pt x="30479" y="0"/>
                </a:moveTo>
                <a:lnTo>
                  <a:pt x="0" y="0"/>
                </a:lnTo>
                <a:lnTo>
                  <a:pt x="0" y="10160"/>
                </a:lnTo>
                <a:lnTo>
                  <a:pt x="30479" y="10160"/>
                </a:lnTo>
                <a:lnTo>
                  <a:pt x="30479" y="0"/>
                </a:lnTo>
                <a:close/>
              </a:path>
            </a:pathLst>
          </a:custGeom>
          <a:solidFill>
            <a:srgbClr val="000000"/>
          </a:solidFill>
        </p:spPr>
        <p:txBody>
          <a:bodyPr wrap="square" lIns="0" tIns="0" rIns="0" bIns="0" rtlCol="0"/>
          <a:lstStyle/>
          <a:p>
            <a:endParaRPr/>
          </a:p>
        </p:txBody>
      </p:sp>
      <p:sp>
        <p:nvSpPr>
          <p:cNvPr id="11" name="object 11"/>
          <p:cNvSpPr/>
          <p:nvPr/>
        </p:nvSpPr>
        <p:spPr>
          <a:xfrm>
            <a:off x="4571365" y="3126867"/>
            <a:ext cx="30480" cy="10160"/>
          </a:xfrm>
          <a:custGeom>
            <a:avLst/>
            <a:gdLst/>
            <a:ahLst/>
            <a:cxnLst/>
            <a:rect l="l" t="t" r="r" b="b"/>
            <a:pathLst>
              <a:path w="30479" h="10160">
                <a:moveTo>
                  <a:pt x="30479" y="0"/>
                </a:moveTo>
                <a:lnTo>
                  <a:pt x="0" y="0"/>
                </a:lnTo>
                <a:lnTo>
                  <a:pt x="0" y="10160"/>
                </a:lnTo>
                <a:lnTo>
                  <a:pt x="30479" y="10160"/>
                </a:lnTo>
                <a:lnTo>
                  <a:pt x="30479" y="0"/>
                </a:lnTo>
                <a:close/>
              </a:path>
            </a:pathLst>
          </a:custGeom>
          <a:solidFill>
            <a:srgbClr val="000000"/>
          </a:solidFill>
        </p:spPr>
        <p:txBody>
          <a:bodyPr wrap="square" lIns="0" tIns="0" rIns="0" bIns="0" rtlCol="0"/>
          <a:lstStyle/>
          <a:p>
            <a:endParaRPr/>
          </a:p>
        </p:txBody>
      </p:sp>
      <p:sp>
        <p:nvSpPr>
          <p:cNvPr id="12" name="object 12"/>
          <p:cNvSpPr txBox="1">
            <a:spLocks noGrp="1"/>
          </p:cNvSpPr>
          <p:nvPr>
            <p:ph type="title"/>
          </p:nvPr>
        </p:nvSpPr>
        <p:spPr>
          <a:xfrm>
            <a:off x="505459" y="808291"/>
            <a:ext cx="1680845" cy="391795"/>
          </a:xfrm>
          <a:prstGeom prst="rect">
            <a:avLst/>
          </a:prstGeom>
        </p:spPr>
        <p:txBody>
          <a:bodyPr vert="horz" wrap="square" lIns="0" tIns="12700" rIns="0" bIns="0" rtlCol="0">
            <a:spAutoFit/>
          </a:bodyPr>
          <a:lstStyle/>
          <a:p>
            <a:pPr marL="12700">
              <a:lnSpc>
                <a:spcPct val="100000"/>
              </a:lnSpc>
              <a:spcBef>
                <a:spcPts val="100"/>
              </a:spcBef>
            </a:pPr>
            <a:r>
              <a:rPr sz="2400" b="0" dirty="0">
                <a:solidFill>
                  <a:srgbClr val="000000"/>
                </a:solidFill>
                <a:latin typeface="Calibri"/>
                <a:cs typeface="Calibri"/>
              </a:rPr>
              <a:t>RTI</a:t>
            </a:r>
            <a:r>
              <a:rPr sz="2400" b="0" spc="-25" dirty="0">
                <a:solidFill>
                  <a:srgbClr val="000000"/>
                </a:solidFill>
                <a:latin typeface="Calibri"/>
                <a:cs typeface="Calibri"/>
              </a:rPr>
              <a:t> </a:t>
            </a:r>
            <a:r>
              <a:rPr sz="2400" b="0" spc="-10" dirty="0">
                <a:solidFill>
                  <a:srgbClr val="000000"/>
                </a:solidFill>
                <a:latin typeface="Calibri"/>
                <a:cs typeface="Calibri"/>
              </a:rPr>
              <a:t>deadlines</a:t>
            </a:r>
            <a:endParaRPr sz="2400">
              <a:latin typeface="Calibri"/>
              <a:cs typeface="Calibri"/>
            </a:endParaRPr>
          </a:p>
        </p:txBody>
      </p:sp>
      <p:sp>
        <p:nvSpPr>
          <p:cNvPr id="13" name="object 13"/>
          <p:cNvSpPr/>
          <p:nvPr/>
        </p:nvSpPr>
        <p:spPr>
          <a:xfrm>
            <a:off x="2844800" y="812800"/>
            <a:ext cx="640080" cy="589280"/>
          </a:xfrm>
          <a:custGeom>
            <a:avLst/>
            <a:gdLst/>
            <a:ahLst/>
            <a:cxnLst/>
            <a:rect l="l" t="t" r="r" b="b"/>
            <a:pathLst>
              <a:path w="640079" h="589280">
                <a:moveTo>
                  <a:pt x="345439" y="0"/>
                </a:moveTo>
                <a:lnTo>
                  <a:pt x="0" y="0"/>
                </a:lnTo>
                <a:lnTo>
                  <a:pt x="0" y="589279"/>
                </a:lnTo>
                <a:lnTo>
                  <a:pt x="345439" y="589279"/>
                </a:lnTo>
                <a:lnTo>
                  <a:pt x="640079" y="294639"/>
                </a:lnTo>
                <a:lnTo>
                  <a:pt x="345439" y="0"/>
                </a:lnTo>
                <a:close/>
              </a:path>
            </a:pathLst>
          </a:custGeom>
          <a:solidFill>
            <a:srgbClr val="89C5CD"/>
          </a:solidFill>
        </p:spPr>
        <p:txBody>
          <a:bodyPr wrap="square" lIns="0" tIns="0" rIns="0" bIns="0" rtlCol="0"/>
          <a:lstStyle/>
          <a:p>
            <a:endParaRPr/>
          </a:p>
        </p:txBody>
      </p:sp>
      <p:sp>
        <p:nvSpPr>
          <p:cNvPr id="14" name="object 14"/>
          <p:cNvSpPr/>
          <p:nvPr/>
        </p:nvSpPr>
        <p:spPr>
          <a:xfrm>
            <a:off x="2824479" y="2672079"/>
            <a:ext cx="650240" cy="457200"/>
          </a:xfrm>
          <a:custGeom>
            <a:avLst/>
            <a:gdLst/>
            <a:ahLst/>
            <a:cxnLst/>
            <a:rect l="l" t="t" r="r" b="b"/>
            <a:pathLst>
              <a:path w="650239" h="457200">
                <a:moveTo>
                  <a:pt x="421639" y="0"/>
                </a:moveTo>
                <a:lnTo>
                  <a:pt x="421639" y="114300"/>
                </a:lnTo>
                <a:lnTo>
                  <a:pt x="0" y="114300"/>
                </a:lnTo>
                <a:lnTo>
                  <a:pt x="0" y="342900"/>
                </a:lnTo>
                <a:lnTo>
                  <a:pt x="421639" y="342900"/>
                </a:lnTo>
                <a:lnTo>
                  <a:pt x="421639" y="457200"/>
                </a:lnTo>
                <a:lnTo>
                  <a:pt x="650240" y="228600"/>
                </a:lnTo>
                <a:lnTo>
                  <a:pt x="421639" y="0"/>
                </a:lnTo>
                <a:close/>
              </a:path>
            </a:pathLst>
          </a:custGeom>
          <a:solidFill>
            <a:srgbClr val="339933"/>
          </a:solid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a:spLocks noGrp="1"/>
          </p:cNvSpPr>
          <p:nvPr>
            <p:ph type="title"/>
          </p:nvPr>
        </p:nvSpPr>
        <p:spPr>
          <a:xfrm>
            <a:off x="307657" y="859789"/>
            <a:ext cx="7845743" cy="517449"/>
          </a:xfrm>
          <a:prstGeom prst="rect">
            <a:avLst/>
          </a:prstGeom>
        </p:spPr>
        <p:txBody>
          <a:bodyPr vert="horz" wrap="square" lIns="0" tIns="17145" rIns="0" bIns="0" rtlCol="0">
            <a:spAutoFit/>
          </a:bodyPr>
          <a:lstStyle/>
          <a:p>
            <a:pPr marL="12700">
              <a:lnSpc>
                <a:spcPct val="100000"/>
              </a:lnSpc>
              <a:spcBef>
                <a:spcPts val="135"/>
              </a:spcBef>
            </a:pPr>
            <a:r>
              <a:rPr sz="3250" b="0" dirty="0">
                <a:latin typeface="Calibri"/>
                <a:cs typeface="Calibri"/>
              </a:rPr>
              <a:t>DG</a:t>
            </a:r>
            <a:r>
              <a:rPr lang="en-CA" sz="3250" b="0" dirty="0"/>
              <a:t> </a:t>
            </a:r>
            <a:r>
              <a:rPr sz="3250" b="0" dirty="0">
                <a:latin typeface="Calibri"/>
                <a:cs typeface="Calibri"/>
              </a:rPr>
              <a:t>Evaluation</a:t>
            </a:r>
            <a:r>
              <a:rPr sz="3250" b="0" spc="65" dirty="0">
                <a:latin typeface="Calibri"/>
                <a:cs typeface="Calibri"/>
              </a:rPr>
              <a:t> </a:t>
            </a:r>
            <a:r>
              <a:rPr sz="3250" b="0" dirty="0">
                <a:latin typeface="Calibri"/>
                <a:cs typeface="Calibri"/>
              </a:rPr>
              <a:t>Group</a:t>
            </a:r>
            <a:r>
              <a:rPr sz="3250" b="0" spc="145" dirty="0">
                <a:latin typeface="Calibri"/>
                <a:cs typeface="Calibri"/>
              </a:rPr>
              <a:t> </a:t>
            </a:r>
            <a:r>
              <a:rPr sz="3250" b="0" spc="-10" dirty="0">
                <a:latin typeface="Calibri"/>
                <a:cs typeface="Calibri"/>
              </a:rPr>
              <a:t>Members</a:t>
            </a:r>
            <a:r>
              <a:rPr lang="en-US" sz="3250" b="0" spc="-10" dirty="0">
                <a:latin typeface="Calibri"/>
                <a:cs typeface="Calibri"/>
              </a:rPr>
              <a:t>/Group Chair</a:t>
            </a:r>
            <a:endParaRPr sz="3250" dirty="0">
              <a:latin typeface="Calibri"/>
              <a:cs typeface="Calibri"/>
            </a:endParaRPr>
          </a:p>
        </p:txBody>
      </p:sp>
      <p:sp>
        <p:nvSpPr>
          <p:cNvPr id="7" name="object 7"/>
          <p:cNvSpPr txBox="1"/>
          <p:nvPr/>
        </p:nvSpPr>
        <p:spPr>
          <a:xfrm>
            <a:off x="7635875" y="6046470"/>
            <a:ext cx="1145540" cy="218440"/>
          </a:xfrm>
          <a:prstGeom prst="rect">
            <a:avLst/>
          </a:prstGeom>
        </p:spPr>
        <p:txBody>
          <a:bodyPr vert="horz" wrap="square" lIns="0" tIns="0" rIns="0" bIns="0" rtlCol="0">
            <a:spAutoFit/>
          </a:bodyPr>
          <a:lstStyle/>
          <a:p>
            <a:pPr marL="12700">
              <a:lnSpc>
                <a:spcPts val="1540"/>
              </a:lnSpc>
            </a:pPr>
            <a:r>
              <a:rPr sz="1500" spc="-10" dirty="0">
                <a:solidFill>
                  <a:srgbClr val="FFFFFF"/>
                </a:solidFill>
                <a:latin typeface="Calibri"/>
                <a:cs typeface="Calibri"/>
                <a:hlinkClick r:id="rId4"/>
              </a:rPr>
              <a:t>www.usask.ca</a:t>
            </a:r>
            <a:endParaRPr sz="1500">
              <a:latin typeface="Calibri"/>
              <a:cs typeface="Calibri"/>
            </a:endParaRPr>
          </a:p>
        </p:txBody>
      </p:sp>
      <p:sp>
        <p:nvSpPr>
          <p:cNvPr id="6" name="object 6"/>
          <p:cNvSpPr txBox="1"/>
          <p:nvPr/>
        </p:nvSpPr>
        <p:spPr>
          <a:xfrm>
            <a:off x="343907" y="1676400"/>
            <a:ext cx="7430770" cy="2090316"/>
          </a:xfrm>
          <a:prstGeom prst="rect">
            <a:avLst/>
          </a:prstGeom>
        </p:spPr>
        <p:txBody>
          <a:bodyPr vert="horz" wrap="square" lIns="0" tIns="12700" rIns="0" bIns="0" rtlCol="0">
            <a:spAutoFit/>
          </a:bodyPr>
          <a:lstStyle/>
          <a:p>
            <a:pPr marL="742950" marR="84455" lvl="1" indent="-285750">
              <a:lnSpc>
                <a:spcPct val="115000"/>
              </a:lnSpc>
              <a:buFont typeface="Wingdings" panose="05000000000000000000" pitchFamily="2" charset="2"/>
              <a:buChar char=""/>
            </a:pPr>
            <a:r>
              <a:rPr lang="en-US" sz="2000" b="1" spc="-35" dirty="0">
                <a:latin typeface="Calibri"/>
                <a:cs typeface="Calibri"/>
              </a:rPr>
              <a:t>Jaswant Singh, EG 1502 – Biological Systems and Functions</a:t>
            </a:r>
            <a:endParaRPr lang="en-GB" sz="2000" b="1" spc="-35" dirty="0">
              <a:latin typeface="Calibri"/>
              <a:cs typeface="Calibri"/>
            </a:endParaRPr>
          </a:p>
          <a:p>
            <a:pPr marL="742950" marR="84455" lvl="1" indent="-285750">
              <a:lnSpc>
                <a:spcPct val="115000"/>
              </a:lnSpc>
              <a:buFont typeface="Wingdings" panose="05000000000000000000" pitchFamily="2" charset="2"/>
              <a:buChar char=""/>
            </a:pPr>
            <a:r>
              <a:rPr lang="en-US" sz="2000" b="1" spc="-35" dirty="0">
                <a:latin typeface="Calibri"/>
                <a:cs typeface="Calibri"/>
              </a:rPr>
              <a:t>Robert Scott, EG 1504 – Chemistry</a:t>
            </a:r>
            <a:endParaRPr lang="en-GB" sz="2000" b="1" spc="-35" dirty="0">
              <a:latin typeface="Calibri"/>
              <a:cs typeface="Calibri"/>
            </a:endParaRPr>
          </a:p>
          <a:p>
            <a:pPr marL="742950" marR="84455" lvl="1" indent="-285750">
              <a:lnSpc>
                <a:spcPct val="115000"/>
              </a:lnSpc>
              <a:buFont typeface="Wingdings" panose="05000000000000000000" pitchFamily="2" charset="2"/>
              <a:buChar char=""/>
            </a:pPr>
            <a:r>
              <a:rPr lang="en-US" sz="2000" b="1" spc="-35" dirty="0">
                <a:latin typeface="Calibri"/>
                <a:cs typeface="Calibri"/>
              </a:rPr>
              <a:t>Raymond Spiteri (Group Chair), EG 1508 – Mathematics and Statistics</a:t>
            </a:r>
          </a:p>
          <a:p>
            <a:pPr marL="742950" marR="84455" lvl="1" indent="-285750">
              <a:lnSpc>
                <a:spcPct val="115000"/>
              </a:lnSpc>
              <a:buFont typeface="Wingdings" panose="05000000000000000000" pitchFamily="2" charset="2"/>
              <a:buChar char=""/>
            </a:pPr>
            <a:r>
              <a:rPr lang="en-US" sz="2000" b="1" spc="-35" dirty="0">
                <a:latin typeface="Calibri"/>
                <a:cs typeface="Calibri"/>
              </a:rPr>
              <a:t>Ildiko Badea, EG 1511– Materials and Chemical Engineering</a:t>
            </a:r>
          </a:p>
          <a:p>
            <a:pPr marL="12700">
              <a:lnSpc>
                <a:spcPct val="100000"/>
              </a:lnSpc>
              <a:tabLst>
                <a:tab pos="185420" algn="l"/>
              </a:tabLst>
            </a:pPr>
            <a:endParaRPr sz="2000"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68076EF-7388-A047-BE99-6E793F05B0E1}"/>
              </a:ext>
            </a:extLst>
          </p:cNvPr>
          <p:cNvPicPr>
            <a:picLocks noChangeAspect="1"/>
          </p:cNvPicPr>
          <p:nvPr/>
        </p:nvPicPr>
        <p:blipFill rotWithShape="1">
          <a:blip r:embed="rId3"/>
          <a:srcRect l="740" t="1564" r="10479" b="7249"/>
          <a:stretch/>
        </p:blipFill>
        <p:spPr>
          <a:xfrm>
            <a:off x="0" y="772469"/>
            <a:ext cx="9296400" cy="5171637"/>
          </a:xfrm>
          <a:prstGeom prst="rect">
            <a:avLst/>
          </a:prstGeom>
        </p:spPr>
      </p:pic>
      <p:sp>
        <p:nvSpPr>
          <p:cNvPr id="3" name="Content Placeholder 2"/>
          <p:cNvSpPr>
            <a:spLocks noGrp="1"/>
          </p:cNvSpPr>
          <p:nvPr>
            <p:ph idx="1"/>
          </p:nvPr>
        </p:nvSpPr>
        <p:spPr>
          <a:xfrm>
            <a:off x="282052" y="1345883"/>
            <a:ext cx="5576084" cy="3758505"/>
          </a:xfrm>
        </p:spPr>
        <p:txBody>
          <a:bodyPr/>
          <a:lstStyle/>
          <a:p>
            <a:pPr>
              <a:spcBef>
                <a:spcPts val="900"/>
              </a:spcBef>
              <a:buClr>
                <a:srgbClr val="008F00"/>
              </a:buClr>
              <a:buFont typeface="Wingdings" pitchFamily="2" charset="2"/>
              <a:buChar char="v"/>
            </a:pPr>
            <a:r>
              <a:rPr lang="en-US" sz="1500" dirty="0"/>
              <a:t>The Chair and Group members breath-in and live by the Grid!</a:t>
            </a:r>
          </a:p>
          <a:p>
            <a:pPr>
              <a:spcBef>
                <a:spcPts val="900"/>
              </a:spcBef>
              <a:buClr>
                <a:srgbClr val="008F00"/>
              </a:buClr>
              <a:buFont typeface="Wingdings" pitchFamily="2" charset="2"/>
              <a:buChar char="v"/>
            </a:pPr>
            <a:r>
              <a:rPr lang="en-US" sz="1500" dirty="0"/>
              <a:t>R1 and R2 are your friends and advocates</a:t>
            </a:r>
          </a:p>
          <a:p>
            <a:pPr marL="707231" lvl="1" indent="-179785">
              <a:buClr>
                <a:srgbClr val="008F00"/>
              </a:buClr>
              <a:buFont typeface="Courier New" panose="02070309020205020404" pitchFamily="49" charset="0"/>
              <a:buChar char="o"/>
              <a:tabLst>
                <a:tab pos="697706" algn="l"/>
              </a:tabLst>
            </a:pPr>
            <a:r>
              <a:rPr lang="en-US" sz="1200" dirty="0">
                <a:solidFill>
                  <a:schemeClr val="tx1">
                    <a:lumMod val="65000"/>
                    <a:lumOff val="35000"/>
                  </a:schemeClr>
                </a:solidFill>
              </a:rPr>
              <a:t>Help them</a:t>
            </a:r>
          </a:p>
          <a:p>
            <a:pPr>
              <a:spcBef>
                <a:spcPts val="900"/>
              </a:spcBef>
              <a:buClr>
                <a:srgbClr val="008F00"/>
              </a:buClr>
              <a:buFont typeface="Wingdings" pitchFamily="2" charset="2"/>
              <a:buChar char="v"/>
            </a:pPr>
            <a:r>
              <a:rPr lang="en-US" sz="1500" dirty="0"/>
              <a:t>As R1, I get only 3-4 minute to present your case!</a:t>
            </a:r>
          </a:p>
          <a:p>
            <a:pPr>
              <a:spcBef>
                <a:spcPts val="900"/>
              </a:spcBef>
              <a:buClr>
                <a:srgbClr val="008F00"/>
              </a:buClr>
              <a:buFont typeface="Wingdings" pitchFamily="2" charset="2"/>
              <a:buChar char="v"/>
            </a:pPr>
            <a:r>
              <a:rPr lang="en-US" sz="1500" dirty="0"/>
              <a:t>What rationale would you like to appear on the Evaluation Form</a:t>
            </a:r>
          </a:p>
          <a:p>
            <a:pPr marL="707231" lvl="1" indent="-179785">
              <a:buClr>
                <a:srgbClr val="008F00"/>
              </a:buClr>
              <a:buFont typeface="Courier New" panose="02070309020205020404" pitchFamily="49" charset="0"/>
              <a:buChar char="o"/>
              <a:tabLst>
                <a:tab pos="697706" algn="l"/>
              </a:tabLst>
            </a:pPr>
            <a:r>
              <a:rPr lang="en-US" sz="1200" dirty="0">
                <a:solidFill>
                  <a:schemeClr val="tx1">
                    <a:lumMod val="65000"/>
                    <a:lumOff val="35000"/>
                  </a:schemeClr>
                </a:solidFill>
              </a:rPr>
              <a:t>Fill in the form for someone from </a:t>
            </a:r>
            <a:r>
              <a:rPr lang="en-US" sz="1200" dirty="0" err="1">
                <a:solidFill>
                  <a:schemeClr val="tx1">
                    <a:lumMod val="65000"/>
                    <a:lumOff val="35000"/>
                  </a:schemeClr>
                </a:solidFill>
              </a:rPr>
              <a:t>USask</a:t>
            </a:r>
            <a:r>
              <a:rPr lang="en-US" sz="1200" dirty="0">
                <a:solidFill>
                  <a:schemeClr val="tx1">
                    <a:lumMod val="65000"/>
                    <a:lumOff val="35000"/>
                  </a:schemeClr>
                </a:solidFill>
              </a:rPr>
              <a:t> database (i.e., understand the Grid)</a:t>
            </a:r>
          </a:p>
          <a:p>
            <a:pPr>
              <a:spcBef>
                <a:spcPts val="900"/>
              </a:spcBef>
              <a:buClr>
                <a:srgbClr val="008F00"/>
              </a:buClr>
              <a:buFont typeface="Wingdings" pitchFamily="2" charset="2"/>
              <a:buChar char="v"/>
            </a:pPr>
            <a:r>
              <a:rPr lang="en-US" sz="1500" dirty="0"/>
              <a:t>Keep the story simple</a:t>
            </a:r>
          </a:p>
          <a:p>
            <a:pPr marL="707231" lvl="1" indent="-179785">
              <a:buClr>
                <a:srgbClr val="008F00"/>
              </a:buClr>
              <a:buFont typeface="Courier New" panose="02070309020205020404" pitchFamily="49" charset="0"/>
              <a:buChar char="o"/>
              <a:tabLst>
                <a:tab pos="697706" algn="l"/>
              </a:tabLst>
            </a:pPr>
            <a:r>
              <a:rPr lang="en-US" sz="1200" dirty="0">
                <a:solidFill>
                  <a:schemeClr val="tx1">
                    <a:lumMod val="65000"/>
                    <a:lumOff val="35000"/>
                  </a:schemeClr>
                </a:solidFill>
              </a:rPr>
              <a:t>Weaving the story between different sections (=multiple iterations)</a:t>
            </a:r>
          </a:p>
          <a:p>
            <a:pPr>
              <a:spcBef>
                <a:spcPts val="900"/>
              </a:spcBef>
              <a:buClr>
                <a:srgbClr val="008F00"/>
              </a:buClr>
              <a:buFont typeface="Wingdings" pitchFamily="2" charset="2"/>
              <a:buChar char="v"/>
            </a:pPr>
            <a:r>
              <a:rPr lang="en-US" sz="1500" dirty="0"/>
              <a:t>Keep CIHR domains out</a:t>
            </a:r>
          </a:p>
          <a:p>
            <a:pPr>
              <a:spcBef>
                <a:spcPts val="900"/>
              </a:spcBef>
              <a:buClr>
                <a:srgbClr val="008F00"/>
              </a:buClr>
              <a:buFont typeface="Wingdings" pitchFamily="2" charset="2"/>
              <a:buChar char="v"/>
            </a:pPr>
            <a:r>
              <a:rPr lang="en-US" sz="1500" dirty="0"/>
              <a:t>What specific EDI actions have you taken? Keep CIHR domains out</a:t>
            </a:r>
          </a:p>
          <a:p>
            <a:pPr marL="707231" lvl="1" indent="-179785">
              <a:buClr>
                <a:srgbClr val="008F00"/>
              </a:buClr>
              <a:buFont typeface="Courier New" panose="02070309020205020404" pitchFamily="49" charset="0"/>
              <a:buChar char="o"/>
              <a:tabLst>
                <a:tab pos="697706" algn="l"/>
              </a:tabLst>
            </a:pPr>
            <a:r>
              <a:rPr lang="en-US" sz="1200" dirty="0">
                <a:solidFill>
                  <a:schemeClr val="tx1">
                    <a:lumMod val="65000"/>
                    <a:lumOff val="35000"/>
                  </a:schemeClr>
                </a:solidFill>
              </a:rPr>
              <a:t>What specific EDI actions are you taking?</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682" y="857250"/>
            <a:ext cx="779318" cy="457200"/>
          </a:xfrm>
          <a:prstGeom prst="rect">
            <a:avLst/>
          </a:prstGeom>
        </p:spPr>
      </p:pic>
      <p:sp>
        <p:nvSpPr>
          <p:cNvPr id="5" name="Title 4"/>
          <p:cNvSpPr>
            <a:spLocks noGrp="1"/>
          </p:cNvSpPr>
          <p:nvPr>
            <p:ph type="title"/>
          </p:nvPr>
        </p:nvSpPr>
        <p:spPr>
          <a:xfrm>
            <a:off x="-76200" y="422553"/>
            <a:ext cx="9143999" cy="461665"/>
          </a:xfrm>
          <a:solidFill>
            <a:srgbClr val="FFFFFF">
              <a:alpha val="90000"/>
            </a:srgbClr>
          </a:solidFill>
        </p:spPr>
        <p:txBody>
          <a:bodyPr/>
          <a:lstStyle/>
          <a:p>
            <a:pPr algn="ctr"/>
            <a:r>
              <a:rPr lang="en-US" sz="3000" i="1" dirty="0">
                <a:ln>
                  <a:solidFill>
                    <a:schemeClr val="tx1"/>
                  </a:solidFill>
                </a:ln>
                <a:solidFill>
                  <a:srgbClr val="008F00"/>
                </a:solidFill>
                <a:effectLst>
                  <a:glow rad="127000">
                    <a:srgbClr val="FF0000">
                      <a:alpha val="40000"/>
                    </a:srgbClr>
                  </a:glow>
                </a:effectLst>
                <a:latin typeface="Times New Roman" panose="02020603050405020304" pitchFamily="18" charset="0"/>
                <a:cs typeface="Times New Roman" panose="02020603050405020304" pitchFamily="18" charset="0"/>
              </a:rPr>
              <a:t>The Grid </a:t>
            </a:r>
            <a:r>
              <a:rPr lang="en-US" sz="3000" dirty="0">
                <a:solidFill>
                  <a:srgbClr val="FF0000"/>
                </a:solidFill>
                <a:effectLst>
                  <a:outerShdw blurRad="50800" dist="38100" dir="2700000" algn="tl" rotWithShape="0">
                    <a:prstClr val="black">
                      <a:alpha val="40000"/>
                    </a:prstClr>
                  </a:outerShdw>
                </a:effectLst>
              </a:rPr>
              <a:t>is our God during the Competition week</a:t>
            </a:r>
          </a:p>
        </p:txBody>
      </p:sp>
      <p:sp>
        <p:nvSpPr>
          <p:cNvPr id="6" name="TextBox 5">
            <a:extLst>
              <a:ext uri="{FF2B5EF4-FFF2-40B4-BE49-F238E27FC236}">
                <a16:creationId xmlns:a16="http://schemas.microsoft.com/office/drawing/2014/main" id="{7A77C704-D74C-DA60-BA0A-E1FDD93DFE7A}"/>
              </a:ext>
            </a:extLst>
          </p:cNvPr>
          <p:cNvSpPr txBox="1"/>
          <p:nvPr/>
        </p:nvSpPr>
        <p:spPr>
          <a:xfrm>
            <a:off x="1447800" y="-39112"/>
            <a:ext cx="6400800" cy="461665"/>
          </a:xfrm>
          <a:prstGeom prst="rect">
            <a:avLst/>
          </a:prstGeom>
          <a:noFill/>
        </p:spPr>
        <p:txBody>
          <a:bodyPr wrap="square">
            <a:spAutoFit/>
          </a:bodyPr>
          <a:lstStyle/>
          <a:p>
            <a:r>
              <a:rPr kumimoji="0" lang="en-US" sz="2400" b="1" i="0" u="none" strike="noStrike" kern="0" cap="none" spc="0" normalizeH="0" baseline="0" noProof="0" dirty="0">
                <a:ln>
                  <a:noFill/>
                </a:ln>
                <a:solidFill>
                  <a:prstClr val="black">
                    <a:lumMod val="50000"/>
                    <a:lumOff val="50000"/>
                  </a:prstClr>
                </a:solidFill>
                <a:effectLst/>
                <a:uLnTx/>
                <a:uFillTx/>
                <a:latin typeface="Calibri"/>
                <a:ea typeface="+mj-ea"/>
                <a:cs typeface="Calibri"/>
              </a:rPr>
              <a:t>EG 1502:Biological Systems, Prof. Jaswant Singh</a:t>
            </a:r>
            <a:endParaRPr lang="en-GB" dirty="0"/>
          </a:p>
        </p:txBody>
      </p:sp>
    </p:spTree>
    <p:extLst>
      <p:ext uri="{BB962C8B-B14F-4D97-AF65-F5344CB8AC3E}">
        <p14:creationId xmlns:p14="http://schemas.microsoft.com/office/powerpoint/2010/main" val="355194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05722"/>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p:nvPr/>
        </p:nvSpPr>
        <p:spPr>
          <a:xfrm>
            <a:off x="381000" y="982785"/>
            <a:ext cx="8305799" cy="4481996"/>
          </a:xfrm>
          <a:prstGeom prst="rect">
            <a:avLst/>
          </a:prstGeom>
        </p:spPr>
        <p:txBody>
          <a:bodyPr vert="horz" wrap="square" lIns="0" tIns="13970" rIns="0" bIns="0" rtlCol="0">
            <a:spAutoFit/>
          </a:bodyPr>
          <a:lstStyle/>
          <a:p>
            <a:r>
              <a:rPr lang="en-US" sz="1600" dirty="0"/>
              <a:t>Some of the issues I noted the past several years that led to poorer outcomes:</a:t>
            </a:r>
          </a:p>
          <a:p>
            <a:endParaRPr lang="en-US" sz="500" dirty="0"/>
          </a:p>
          <a:p>
            <a:pPr marL="457200" indent="-457200">
              <a:buAutoNum type="arabicPeriod"/>
            </a:pPr>
            <a:r>
              <a:rPr lang="en-US" sz="1600" dirty="0"/>
              <a:t>Description of EDI challenges in </a:t>
            </a:r>
            <a:r>
              <a:rPr lang="en-US" sz="1600" b="1" u="sng" dirty="0"/>
              <a:t>both</a:t>
            </a:r>
            <a:r>
              <a:rPr lang="en-US" sz="1600" dirty="0"/>
              <a:t> </a:t>
            </a:r>
            <a:r>
              <a:rPr lang="en-US" sz="1600" b="1" dirty="0"/>
              <a:t>your field of research </a:t>
            </a:r>
            <a:r>
              <a:rPr lang="en-US" sz="1600" b="1" u="sng" dirty="0"/>
              <a:t>and </a:t>
            </a:r>
            <a:r>
              <a:rPr lang="en-US" sz="1600" b="1" dirty="0"/>
              <a:t>institution</a:t>
            </a:r>
            <a:r>
              <a:rPr lang="en-US" sz="1600" dirty="0"/>
              <a:t>. </a:t>
            </a:r>
            <a:r>
              <a:rPr lang="en-US" sz="1600" b="1" u="sng" dirty="0"/>
              <a:t>Explicitly</a:t>
            </a:r>
            <a:r>
              <a:rPr lang="en-US" sz="1600" dirty="0"/>
              <a:t> state what these challenges are for </a:t>
            </a:r>
            <a:r>
              <a:rPr lang="en-US" sz="1600" b="1" dirty="0"/>
              <a:t>both</a:t>
            </a:r>
            <a:r>
              <a:rPr lang="en-US" sz="1600" dirty="0"/>
              <a:t>, and provide several concrete action plans.</a:t>
            </a:r>
          </a:p>
          <a:p>
            <a:pPr marL="457200" indent="-457200">
              <a:buAutoNum type="arabicPeriod"/>
            </a:pPr>
            <a:endParaRPr lang="en-US" sz="1600" dirty="0"/>
          </a:p>
          <a:p>
            <a:pPr marL="457200" indent="-457200">
              <a:buAutoNum type="arabicPeriod"/>
            </a:pPr>
            <a:r>
              <a:rPr lang="en-US" sz="1600" dirty="0"/>
              <a:t>Most Significant Contributions to Research: These should be used to describe </a:t>
            </a:r>
            <a:r>
              <a:rPr lang="en-US" sz="1600" b="1" dirty="0"/>
              <a:t>your expertise and the impact of your work</a:t>
            </a:r>
            <a:r>
              <a:rPr lang="en-US" sz="1600" dirty="0"/>
              <a:t>, and need not be publication specific (i.e. they should not be paper abstracts). </a:t>
            </a:r>
            <a:r>
              <a:rPr lang="en-US" sz="1600" b="1" dirty="0"/>
              <a:t>Be specific about evidence of the impact of your work – i.e. your expertise has led to invited talks/publications/grants/awards/collaborations, etc.</a:t>
            </a:r>
            <a:r>
              <a:rPr lang="en-US" sz="1600" dirty="0"/>
              <a:t> </a:t>
            </a:r>
          </a:p>
          <a:p>
            <a:pPr marL="457200" indent="-457200">
              <a:buAutoNum type="arabicPeriod"/>
            </a:pPr>
            <a:endParaRPr lang="en-US" sz="1600" dirty="0"/>
          </a:p>
          <a:p>
            <a:pPr marL="457200" indent="-457200">
              <a:buAutoNum type="arabicPeriod"/>
            </a:pPr>
            <a:r>
              <a:rPr lang="en-US" sz="1600" dirty="0"/>
              <a:t>Collaborations: Many people collaborate, but it is incumbent to describe </a:t>
            </a:r>
            <a:r>
              <a:rPr lang="en-US" sz="1600" b="1" dirty="0"/>
              <a:t>your role </a:t>
            </a:r>
            <a:r>
              <a:rPr lang="en-US" sz="1600" dirty="0"/>
              <a:t>in all collaborations. If you publish with other co-PIs often, be explicit about what your role is. </a:t>
            </a:r>
          </a:p>
          <a:p>
            <a:pPr marL="457200" indent="-457200">
              <a:buAutoNum type="arabicPeriod"/>
            </a:pPr>
            <a:endParaRPr lang="en-US" sz="1600" dirty="0"/>
          </a:p>
          <a:p>
            <a:pPr marL="457200" indent="-457200">
              <a:buFontTx/>
              <a:buAutoNum type="arabicPeriod"/>
            </a:pPr>
            <a:r>
              <a:rPr lang="en-US" sz="1600" dirty="0"/>
              <a:t>Delays in Research: </a:t>
            </a:r>
            <a:r>
              <a:rPr lang="en-US" sz="1600" b="1" dirty="0"/>
              <a:t>Quantify your delays</a:t>
            </a:r>
            <a:r>
              <a:rPr lang="en-US" sz="1600" dirty="0"/>
              <a:t>. NSERC allows you to attach a supplementary contributions to research document. Only a minority of applicants take advantage of this. </a:t>
            </a:r>
          </a:p>
          <a:p>
            <a:pPr marL="582295" lvl="1" indent="-213995">
              <a:lnSpc>
                <a:spcPts val="1610"/>
              </a:lnSpc>
              <a:buChar char="-"/>
              <a:tabLst>
                <a:tab pos="582295" algn="l"/>
                <a:tab pos="582930" algn="l"/>
              </a:tabLst>
            </a:pPr>
            <a:endParaRPr sz="1350" dirty="0">
              <a:latin typeface="Calibri"/>
              <a:cs typeface="Calibri"/>
            </a:endParaRPr>
          </a:p>
        </p:txBody>
      </p:sp>
      <p:sp>
        <p:nvSpPr>
          <p:cNvPr id="7" name="object 7"/>
          <p:cNvSpPr txBox="1"/>
          <p:nvPr/>
        </p:nvSpPr>
        <p:spPr>
          <a:xfrm>
            <a:off x="7635875" y="6046470"/>
            <a:ext cx="1145540" cy="218440"/>
          </a:xfrm>
          <a:prstGeom prst="rect">
            <a:avLst/>
          </a:prstGeom>
        </p:spPr>
        <p:txBody>
          <a:bodyPr vert="horz" wrap="square" lIns="0" tIns="0" rIns="0" bIns="0" rtlCol="0">
            <a:spAutoFit/>
          </a:bodyPr>
          <a:lstStyle/>
          <a:p>
            <a:pPr marL="12700">
              <a:lnSpc>
                <a:spcPts val="1540"/>
              </a:lnSpc>
            </a:pPr>
            <a:r>
              <a:rPr sz="1500" spc="-10" dirty="0">
                <a:solidFill>
                  <a:srgbClr val="FFFFFF"/>
                </a:solidFill>
                <a:latin typeface="Calibri"/>
                <a:cs typeface="Calibri"/>
                <a:hlinkClick r:id="rId4"/>
              </a:rPr>
              <a:t>www.usask.ca</a:t>
            </a:r>
            <a:endParaRPr sz="1500">
              <a:latin typeface="Calibri"/>
              <a:cs typeface="Calibri"/>
            </a:endParaRPr>
          </a:p>
        </p:txBody>
      </p:sp>
      <p:sp>
        <p:nvSpPr>
          <p:cNvPr id="6" name="object 6"/>
          <p:cNvSpPr txBox="1">
            <a:spLocks noGrp="1"/>
          </p:cNvSpPr>
          <p:nvPr>
            <p:ph type="title"/>
          </p:nvPr>
        </p:nvSpPr>
        <p:spPr>
          <a:xfrm>
            <a:off x="2392679" y="200660"/>
            <a:ext cx="6751320" cy="392430"/>
          </a:xfrm>
          <a:prstGeom prst="rect">
            <a:avLst/>
          </a:prstGeom>
        </p:spPr>
        <p:txBody>
          <a:bodyPr vert="horz" wrap="square" lIns="0" tIns="13335" rIns="0" bIns="0" rtlCol="0">
            <a:spAutoFit/>
          </a:bodyPr>
          <a:lstStyle/>
          <a:p>
            <a:pPr marL="12700">
              <a:lnSpc>
                <a:spcPct val="100000"/>
              </a:lnSpc>
              <a:spcBef>
                <a:spcPts val="105"/>
              </a:spcBef>
            </a:pPr>
            <a:r>
              <a:rPr lang="en-US" sz="2400" dirty="0">
                <a:solidFill>
                  <a:prstClr val="black">
                    <a:lumMod val="50000"/>
                    <a:lumOff val="50000"/>
                  </a:prstClr>
                </a:solidFill>
                <a:latin typeface="Calibri"/>
              </a:rPr>
              <a:t>EG 1504:Chemistry</a:t>
            </a:r>
            <a:r>
              <a:rPr sz="2400" dirty="0">
                <a:solidFill>
                  <a:srgbClr val="5B5B5B"/>
                </a:solidFill>
                <a:latin typeface="Calibri"/>
                <a:cs typeface="Calibri"/>
              </a:rPr>
              <a:t>,</a:t>
            </a:r>
            <a:r>
              <a:rPr sz="2400" spc="-185" dirty="0">
                <a:solidFill>
                  <a:srgbClr val="5B5B5B"/>
                </a:solidFill>
                <a:latin typeface="Calibri"/>
                <a:cs typeface="Calibri"/>
              </a:rPr>
              <a:t> </a:t>
            </a:r>
            <a:r>
              <a:rPr sz="2400" spc="-20" dirty="0">
                <a:solidFill>
                  <a:srgbClr val="5B5B5B"/>
                </a:solidFill>
                <a:latin typeface="Calibri"/>
                <a:cs typeface="Calibri"/>
              </a:rPr>
              <a:t>Prof.</a:t>
            </a:r>
            <a:r>
              <a:rPr sz="2400" spc="-45" dirty="0">
                <a:solidFill>
                  <a:srgbClr val="5B5B5B"/>
                </a:solidFill>
                <a:latin typeface="Calibri"/>
                <a:cs typeface="Calibri"/>
              </a:rPr>
              <a:t> </a:t>
            </a:r>
            <a:r>
              <a:rPr lang="en-US" sz="2400" spc="-20" dirty="0">
                <a:solidFill>
                  <a:srgbClr val="5B5B5B"/>
                </a:solidFill>
                <a:latin typeface="Calibri"/>
                <a:cs typeface="Calibri"/>
              </a:rPr>
              <a:t>Rob Scott</a:t>
            </a:r>
            <a:endParaRPr sz="2400"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81000" y="218202"/>
            <a:ext cx="8001000" cy="953204"/>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7" name="object 7"/>
          <p:cNvSpPr txBox="1"/>
          <p:nvPr/>
        </p:nvSpPr>
        <p:spPr>
          <a:xfrm>
            <a:off x="6869906" y="5392103"/>
            <a:ext cx="859155" cy="153888"/>
          </a:xfrm>
          <a:prstGeom prst="rect">
            <a:avLst/>
          </a:prstGeom>
        </p:spPr>
        <p:txBody>
          <a:bodyPr vert="horz" wrap="square" lIns="0" tIns="0" rIns="0" bIns="0" rtlCol="0">
            <a:spAutoFit/>
          </a:bodyPr>
          <a:lstStyle/>
          <a:p>
            <a:pPr marL="9525">
              <a:lnSpc>
                <a:spcPts val="1155"/>
              </a:lnSpc>
            </a:pPr>
            <a:r>
              <a:rPr sz="1125" spc="-8" dirty="0">
                <a:solidFill>
                  <a:srgbClr val="FFFFFF"/>
                </a:solidFill>
                <a:latin typeface="Calibri"/>
                <a:cs typeface="Calibri"/>
                <a:hlinkClick r:id="rId4"/>
              </a:rPr>
              <a:t>www.usask.ca</a:t>
            </a:r>
            <a:endParaRPr sz="1125">
              <a:latin typeface="Calibri"/>
              <a:cs typeface="Calibri"/>
            </a:endParaRPr>
          </a:p>
        </p:txBody>
      </p:sp>
      <p:sp>
        <p:nvSpPr>
          <p:cNvPr id="6" name="object 6"/>
          <p:cNvSpPr txBox="1">
            <a:spLocks noGrp="1"/>
          </p:cNvSpPr>
          <p:nvPr>
            <p:ph type="title"/>
          </p:nvPr>
        </p:nvSpPr>
        <p:spPr>
          <a:xfrm>
            <a:off x="2816995" y="272010"/>
            <a:ext cx="5717405" cy="748762"/>
          </a:xfrm>
          <a:prstGeom prst="rect">
            <a:avLst/>
          </a:prstGeom>
        </p:spPr>
        <p:txBody>
          <a:bodyPr vert="horz" wrap="square" lIns="0" tIns="10001" rIns="0" bIns="0" rtlCol="0">
            <a:spAutoFit/>
          </a:bodyPr>
          <a:lstStyle/>
          <a:p>
            <a:pPr marL="9525">
              <a:spcBef>
                <a:spcPts val="79"/>
              </a:spcBef>
            </a:pPr>
            <a:r>
              <a:rPr lang="en-US" sz="2400" dirty="0">
                <a:solidFill>
                  <a:prstClr val="black">
                    <a:lumMod val="50000"/>
                    <a:lumOff val="50000"/>
                  </a:prstClr>
                </a:solidFill>
              </a:rPr>
              <a:t>EG 1508:Math &amp; Stats</a:t>
            </a:r>
            <a:r>
              <a:rPr sz="2400" dirty="0">
                <a:solidFill>
                  <a:prstClr val="black">
                    <a:lumMod val="50000"/>
                    <a:lumOff val="50000"/>
                  </a:prstClr>
                </a:solidFill>
              </a:rPr>
              <a:t>, Prof. </a:t>
            </a:r>
            <a:r>
              <a:rPr lang="en-US" sz="2400" dirty="0">
                <a:solidFill>
                  <a:prstClr val="black">
                    <a:lumMod val="50000"/>
                    <a:lumOff val="50000"/>
                  </a:prstClr>
                </a:solidFill>
              </a:rPr>
              <a:t>Raymond Spiteri (Group Chair)</a:t>
            </a:r>
            <a:endParaRPr sz="2400" dirty="0">
              <a:solidFill>
                <a:prstClr val="black">
                  <a:lumMod val="50000"/>
                  <a:lumOff val="50000"/>
                </a:prstClr>
              </a:solidFill>
            </a:endParaRPr>
          </a:p>
        </p:txBody>
      </p:sp>
      <p:sp>
        <p:nvSpPr>
          <p:cNvPr id="8" name="Text Placeholder 7">
            <a:extLst>
              <a:ext uri="{FF2B5EF4-FFF2-40B4-BE49-F238E27FC236}">
                <a16:creationId xmlns:a16="http://schemas.microsoft.com/office/drawing/2014/main" id="{74414051-DB10-DB3B-80D8-91F8718B3AF5}"/>
              </a:ext>
            </a:extLst>
          </p:cNvPr>
          <p:cNvSpPr>
            <a:spLocks noGrp="1"/>
          </p:cNvSpPr>
          <p:nvPr>
            <p:ph type="body" idx="1"/>
          </p:nvPr>
        </p:nvSpPr>
        <p:spPr>
          <a:xfrm>
            <a:off x="226948" y="1291977"/>
            <a:ext cx="8506460" cy="4220697"/>
          </a:xfrm>
        </p:spPr>
        <p:txBody>
          <a:bodyPr/>
          <a:lstStyle/>
          <a:p>
            <a:pPr marL="257175" indent="-257175">
              <a:buFont typeface="Arial" panose="020B0604020202020204" pitchFamily="34" charset="0"/>
              <a:buChar char="•"/>
            </a:pPr>
            <a:r>
              <a:rPr lang="en-GB" dirty="0"/>
              <a:t>Start early!</a:t>
            </a:r>
          </a:p>
          <a:p>
            <a:pPr marL="257175" indent="-257175">
              <a:buFont typeface="Arial" panose="020B0604020202020204" pitchFamily="34" charset="0"/>
              <a:buChar char="•"/>
            </a:pPr>
            <a:r>
              <a:rPr lang="en-GB" dirty="0"/>
              <a:t>Read the instructions; follow the instructions.</a:t>
            </a:r>
          </a:p>
          <a:p>
            <a:pPr marL="257175" indent="-257175">
              <a:buFont typeface="Arial" panose="020B0604020202020204" pitchFamily="34" charset="0"/>
              <a:buChar char="•"/>
            </a:pPr>
            <a:r>
              <a:rPr lang="en-GB" dirty="0"/>
              <a:t>Get feedback.</a:t>
            </a:r>
          </a:p>
          <a:p>
            <a:pPr marL="257175" indent="-257175">
              <a:buFont typeface="Arial" panose="020B0604020202020204" pitchFamily="34" charset="0"/>
              <a:buChar char="•"/>
            </a:pPr>
            <a:r>
              <a:rPr lang="en-GB" dirty="0"/>
              <a:t>“The onus is on the applicant.” </a:t>
            </a:r>
          </a:p>
          <a:p>
            <a:pPr marL="600075" lvl="1" indent="-257175">
              <a:buFont typeface="Arial" panose="020B0604020202020204" pitchFamily="34" charset="0"/>
              <a:buChar char="•"/>
            </a:pPr>
            <a:r>
              <a:rPr lang="en-GB" dirty="0"/>
              <a:t>Clearly explain your role in publications, supervision, collaborations, committees, other funding.</a:t>
            </a:r>
          </a:p>
          <a:p>
            <a:pPr marL="600075" lvl="1" indent="-257175">
              <a:buFont typeface="Arial" panose="020B0604020202020204" pitchFamily="34" charset="0"/>
              <a:buChar char="•"/>
            </a:pPr>
            <a:r>
              <a:rPr lang="en-GB" dirty="0"/>
              <a:t>Ensure consistency between CCV and application.</a:t>
            </a:r>
          </a:p>
          <a:p>
            <a:pPr marL="600075" lvl="1" indent="-257175">
              <a:buFont typeface="Arial" panose="020B0604020202020204" pitchFamily="34" charset="0"/>
              <a:buChar char="•"/>
            </a:pPr>
            <a:r>
              <a:rPr lang="en-GB" dirty="0"/>
              <a:t>Don’t take EDI lightly.</a:t>
            </a:r>
          </a:p>
          <a:p>
            <a:pPr marL="600075" lvl="1" indent="-257175">
              <a:buFont typeface="Arial" panose="020B0604020202020204" pitchFamily="34" charset="0"/>
              <a:buChar char="•"/>
            </a:pPr>
            <a:r>
              <a:rPr lang="en-GB" dirty="0"/>
              <a:t>No matter how clear things are in your mind, do not assume reviewers can read it.</a:t>
            </a:r>
          </a:p>
          <a:p>
            <a:pPr marL="600075" lvl="1" indent="-257175">
              <a:buFont typeface="Arial" panose="020B0604020202020204" pitchFamily="34" charset="0"/>
              <a:buChar char="•"/>
            </a:pPr>
            <a:r>
              <a:rPr lang="en-GB" dirty="0"/>
              <a:t>Write in plain language for the educated non-specialist.</a:t>
            </a:r>
          </a:p>
          <a:p>
            <a:pPr marL="600075" lvl="1" indent="-257175">
              <a:buFont typeface="Arial" panose="020B0604020202020204" pitchFamily="34" charset="0"/>
              <a:buChar char="•"/>
            </a:pPr>
            <a:r>
              <a:rPr lang="en-GB" dirty="0"/>
              <a:t>Less can be more, but sometimes less is just less. </a:t>
            </a:r>
          </a:p>
          <a:p>
            <a:pPr marL="257175" indent="-257175">
              <a:buFont typeface="Arial" panose="020B0604020202020204" pitchFamily="34" charset="0"/>
              <a:buChar char="•"/>
            </a:pPr>
            <a:r>
              <a:rPr lang="en-GB" dirty="0"/>
              <a:t>Have fun! Have your excitement/enthusiasm come through!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05722"/>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p:nvPr/>
        </p:nvSpPr>
        <p:spPr>
          <a:xfrm>
            <a:off x="304800" y="1371600"/>
            <a:ext cx="8305799" cy="2784095"/>
          </a:xfrm>
          <a:prstGeom prst="rect">
            <a:avLst/>
          </a:prstGeom>
        </p:spPr>
        <p:txBody>
          <a:bodyPr vert="horz" wrap="square" lIns="0" tIns="13970" rIns="0" bIns="0" rtlCol="0">
            <a:spAutoFit/>
          </a:bodyPr>
          <a:lstStyle/>
          <a:p>
            <a:pPr marL="257175" indent="-257175">
              <a:buFont typeface="Arial" panose="020B0604020202020204" pitchFamily="34" charset="0"/>
              <a:buChar char="•"/>
            </a:pPr>
            <a:r>
              <a:rPr lang="en-US" sz="2000" b="1" dirty="0"/>
              <a:t>Read thoroughly NSERC guidelines and the </a:t>
            </a:r>
            <a:r>
              <a:rPr lang="en-US" sz="2000" b="1" u="sng" dirty="0"/>
              <a:t>Grid</a:t>
            </a:r>
          </a:p>
          <a:p>
            <a:endParaRPr lang="en-US" sz="2000" b="1" u="sng" dirty="0"/>
          </a:p>
          <a:p>
            <a:pPr marL="257175" indent="-257175">
              <a:buFont typeface="Arial" panose="020B0604020202020204" pitchFamily="34" charset="0"/>
              <a:buChar char="•"/>
            </a:pPr>
            <a:r>
              <a:rPr lang="en-US" sz="2000" b="1" dirty="0"/>
              <a:t>Read previous awarded applications</a:t>
            </a:r>
          </a:p>
          <a:p>
            <a:endParaRPr lang="en-US" sz="2000" b="1" dirty="0"/>
          </a:p>
          <a:p>
            <a:pPr marL="257175" indent="-257175">
              <a:buFont typeface="Arial" panose="020B0604020202020204" pitchFamily="34" charset="0"/>
              <a:buChar char="•"/>
            </a:pPr>
            <a:r>
              <a:rPr lang="en-US" sz="2000" b="1" dirty="0"/>
              <a:t>Made sure all points are addressed in the application (HQP past training and plan seems important for this EG).</a:t>
            </a:r>
          </a:p>
          <a:p>
            <a:endParaRPr lang="en-US" sz="2000" b="1" dirty="0"/>
          </a:p>
          <a:p>
            <a:pPr marL="257175" indent="-257175">
              <a:buFont typeface="Arial" panose="020B0604020202020204" pitchFamily="34" charset="0"/>
              <a:buChar char="•"/>
            </a:pPr>
            <a:r>
              <a:rPr lang="en-US" sz="2000" b="1" dirty="0"/>
              <a:t>Training HQP – past strategies to support future recruitment, addressing EDI</a:t>
            </a:r>
          </a:p>
        </p:txBody>
      </p:sp>
      <p:sp>
        <p:nvSpPr>
          <p:cNvPr id="7" name="object 7"/>
          <p:cNvSpPr txBox="1"/>
          <p:nvPr/>
        </p:nvSpPr>
        <p:spPr>
          <a:xfrm>
            <a:off x="7635875" y="6046470"/>
            <a:ext cx="1145540" cy="218440"/>
          </a:xfrm>
          <a:prstGeom prst="rect">
            <a:avLst/>
          </a:prstGeom>
        </p:spPr>
        <p:txBody>
          <a:bodyPr vert="horz" wrap="square" lIns="0" tIns="0" rIns="0" bIns="0" rtlCol="0">
            <a:spAutoFit/>
          </a:bodyPr>
          <a:lstStyle/>
          <a:p>
            <a:pPr marL="12700" marR="0" lvl="0" indent="0" defTabSz="914400" eaLnBrk="1" fontAlgn="auto" latinLnBrk="0" hangingPunct="1">
              <a:lnSpc>
                <a:spcPts val="1540"/>
              </a:lnSpc>
              <a:spcBef>
                <a:spcPts val="0"/>
              </a:spcBef>
              <a:spcAft>
                <a:spcPts val="0"/>
              </a:spcAft>
              <a:buClrTx/>
              <a:buSzTx/>
              <a:buFontTx/>
              <a:buNone/>
              <a:tabLst/>
              <a:defRPr/>
            </a:pPr>
            <a:r>
              <a:rPr kumimoji="0" sz="1500" b="0" i="0" u="none" strike="noStrike" kern="0" cap="none" spc="-10" normalizeH="0" baseline="0" noProof="0" dirty="0">
                <a:ln>
                  <a:noFill/>
                </a:ln>
                <a:solidFill>
                  <a:srgbClr val="FFFFFF"/>
                </a:solidFill>
                <a:effectLst/>
                <a:uLnTx/>
                <a:uFillTx/>
                <a:latin typeface="Calibri"/>
                <a:cs typeface="Calibri"/>
                <a:hlinkClick r:id="rId4"/>
              </a:rPr>
              <a:t>www.usask.ca</a:t>
            </a:r>
            <a:endParaRPr kumimoji="0" sz="1500" b="0" i="0" u="none" strike="noStrike" kern="0" cap="none" spc="0" normalizeH="0" baseline="0" noProof="0">
              <a:ln>
                <a:noFill/>
              </a:ln>
              <a:solidFill>
                <a:sysClr val="windowText" lastClr="000000"/>
              </a:solidFill>
              <a:effectLst/>
              <a:uLnTx/>
              <a:uFillTx/>
              <a:latin typeface="Calibri"/>
              <a:cs typeface="Calibri"/>
            </a:endParaRPr>
          </a:p>
        </p:txBody>
      </p:sp>
      <p:sp>
        <p:nvSpPr>
          <p:cNvPr id="6" name="object 6"/>
          <p:cNvSpPr txBox="1">
            <a:spLocks noGrp="1"/>
          </p:cNvSpPr>
          <p:nvPr>
            <p:ph type="title"/>
          </p:nvPr>
        </p:nvSpPr>
        <p:spPr>
          <a:xfrm>
            <a:off x="2057400" y="200660"/>
            <a:ext cx="7086599" cy="321242"/>
          </a:xfrm>
          <a:prstGeom prst="rect">
            <a:avLst/>
          </a:prstGeom>
        </p:spPr>
        <p:txBody>
          <a:bodyPr vert="horz" wrap="square" lIns="0" tIns="13335" rIns="0" bIns="0" rtlCol="0">
            <a:spAutoFit/>
          </a:bodyPr>
          <a:lstStyle/>
          <a:p>
            <a:pPr marL="12700">
              <a:lnSpc>
                <a:spcPct val="100000"/>
              </a:lnSpc>
              <a:spcBef>
                <a:spcPts val="105"/>
              </a:spcBef>
            </a:pPr>
            <a:r>
              <a:rPr lang="en-US" sz="2000" dirty="0">
                <a:solidFill>
                  <a:prstClr val="black">
                    <a:lumMod val="50000"/>
                    <a:lumOff val="50000"/>
                  </a:prstClr>
                </a:solidFill>
                <a:latin typeface="Calibri"/>
              </a:rPr>
              <a:t>EG 1511: </a:t>
            </a:r>
            <a:r>
              <a:rPr lang="en-US" sz="2000" dirty="0">
                <a:solidFill>
                  <a:prstClr val="black">
                    <a:lumMod val="50000"/>
                    <a:lumOff val="50000"/>
                  </a:prstClr>
                </a:solidFill>
              </a:rPr>
              <a:t>Materials and Chemical Engineering</a:t>
            </a:r>
            <a:r>
              <a:rPr sz="2000" dirty="0">
                <a:solidFill>
                  <a:srgbClr val="5B5B5B"/>
                </a:solidFill>
                <a:latin typeface="Calibri"/>
                <a:cs typeface="Calibri"/>
              </a:rPr>
              <a:t>,</a:t>
            </a:r>
            <a:r>
              <a:rPr sz="2000" spc="-185" dirty="0">
                <a:solidFill>
                  <a:srgbClr val="5B5B5B"/>
                </a:solidFill>
                <a:latin typeface="Calibri"/>
                <a:cs typeface="Calibri"/>
              </a:rPr>
              <a:t> </a:t>
            </a:r>
            <a:r>
              <a:rPr sz="2000" spc="-20" dirty="0">
                <a:solidFill>
                  <a:srgbClr val="5B5B5B"/>
                </a:solidFill>
                <a:latin typeface="Calibri"/>
                <a:cs typeface="Calibri"/>
              </a:rPr>
              <a:t>Prof.</a:t>
            </a:r>
            <a:r>
              <a:rPr sz="2000" spc="-45" dirty="0">
                <a:solidFill>
                  <a:srgbClr val="5B5B5B"/>
                </a:solidFill>
                <a:latin typeface="Calibri"/>
                <a:cs typeface="Calibri"/>
              </a:rPr>
              <a:t> </a:t>
            </a:r>
            <a:r>
              <a:rPr lang="en-US" sz="2000" spc="-20" dirty="0">
                <a:solidFill>
                  <a:srgbClr val="5B5B5B"/>
                </a:solidFill>
                <a:latin typeface="Calibri"/>
                <a:cs typeface="Calibri"/>
              </a:rPr>
              <a:t>Ildiko Badea</a:t>
            </a:r>
            <a:endParaRPr sz="2000" dirty="0">
              <a:latin typeface="Calibri"/>
              <a:cs typeface="Calibri"/>
            </a:endParaRPr>
          </a:p>
        </p:txBody>
      </p:sp>
    </p:spTree>
    <p:extLst>
      <p:ext uri="{BB962C8B-B14F-4D97-AF65-F5344CB8AC3E}">
        <p14:creationId xmlns:p14="http://schemas.microsoft.com/office/powerpoint/2010/main" val="1154712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C7AC-4523-E99F-6793-98A45489D0BE}"/>
              </a:ext>
            </a:extLst>
          </p:cNvPr>
          <p:cNvSpPr>
            <a:spLocks noGrp="1"/>
          </p:cNvSpPr>
          <p:nvPr>
            <p:ph type="title"/>
          </p:nvPr>
        </p:nvSpPr>
        <p:spPr>
          <a:xfrm>
            <a:off x="1143000" y="304800"/>
            <a:ext cx="7620000" cy="830997"/>
          </a:xfrm>
        </p:spPr>
        <p:txBody>
          <a:bodyPr/>
          <a:lstStyle/>
          <a:p>
            <a:r>
              <a:rPr lang="en-US" sz="5400" dirty="0"/>
              <a:t>Q&amp;A: Discovery Grants</a:t>
            </a:r>
          </a:p>
        </p:txBody>
      </p:sp>
      <p:sp>
        <p:nvSpPr>
          <p:cNvPr id="3" name="Text Placeholder 2">
            <a:extLst>
              <a:ext uri="{FF2B5EF4-FFF2-40B4-BE49-F238E27FC236}">
                <a16:creationId xmlns:a16="http://schemas.microsoft.com/office/drawing/2014/main" id="{84FDEBFC-1D37-FAC1-B16F-93FADB4BF1D3}"/>
              </a:ext>
            </a:extLst>
          </p:cNvPr>
          <p:cNvSpPr>
            <a:spLocks noGrp="1"/>
          </p:cNvSpPr>
          <p:nvPr>
            <p:ph type="body" idx="1"/>
          </p:nvPr>
        </p:nvSpPr>
        <p:spPr>
          <a:xfrm>
            <a:off x="204470" y="1310322"/>
            <a:ext cx="8506460" cy="369332"/>
          </a:xfrm>
        </p:spPr>
        <p:txBody>
          <a:bodyPr/>
          <a:lstStyle/>
          <a:p>
            <a:r>
              <a:rPr lang="en-US" dirty="0"/>
              <a:t>Please either type your question into the chat, or raise your hand!</a:t>
            </a:r>
          </a:p>
        </p:txBody>
      </p:sp>
    </p:spTree>
    <p:extLst>
      <p:ext uri="{BB962C8B-B14F-4D97-AF65-F5344CB8AC3E}">
        <p14:creationId xmlns:p14="http://schemas.microsoft.com/office/powerpoint/2010/main" val="663402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a:spLocks noGrp="1"/>
          </p:cNvSpPr>
          <p:nvPr>
            <p:ph type="title"/>
          </p:nvPr>
        </p:nvSpPr>
        <p:spPr>
          <a:xfrm>
            <a:off x="533400" y="2880030"/>
            <a:ext cx="6024245" cy="386644"/>
          </a:xfrm>
          <a:prstGeom prst="rect">
            <a:avLst/>
          </a:prstGeom>
        </p:spPr>
        <p:txBody>
          <a:bodyPr vert="horz" wrap="square" lIns="0" tIns="17145" rIns="0" bIns="0" rtlCol="0">
            <a:spAutoFit/>
          </a:bodyPr>
          <a:lstStyle/>
          <a:p>
            <a:pPr marL="12700">
              <a:lnSpc>
                <a:spcPct val="100000"/>
              </a:lnSpc>
              <a:spcBef>
                <a:spcPts val="135"/>
              </a:spcBef>
            </a:pPr>
            <a:r>
              <a:rPr sz="2400" dirty="0">
                <a:latin typeface="Calibri"/>
                <a:cs typeface="Calibri"/>
              </a:rPr>
              <a:t>RTI</a:t>
            </a:r>
            <a:r>
              <a:rPr lang="en-CA" sz="2400" dirty="0">
                <a:latin typeface="Calibri"/>
                <a:cs typeface="Calibri"/>
              </a:rPr>
              <a:t>:</a:t>
            </a:r>
            <a:r>
              <a:rPr sz="2400" spc="265" dirty="0">
                <a:latin typeface="Calibri"/>
                <a:cs typeface="Calibri"/>
              </a:rPr>
              <a:t> </a:t>
            </a:r>
            <a:r>
              <a:rPr sz="2400" dirty="0">
                <a:latin typeface="Calibri"/>
                <a:cs typeface="Calibri"/>
              </a:rPr>
              <a:t>Evaluation</a:t>
            </a:r>
            <a:r>
              <a:rPr sz="2400" spc="65" dirty="0">
                <a:latin typeface="Calibri"/>
                <a:cs typeface="Calibri"/>
              </a:rPr>
              <a:t> </a:t>
            </a:r>
            <a:r>
              <a:rPr sz="2400" dirty="0">
                <a:latin typeface="Calibri"/>
                <a:cs typeface="Calibri"/>
              </a:rPr>
              <a:t>Group</a:t>
            </a:r>
            <a:r>
              <a:rPr sz="2400" spc="145" dirty="0">
                <a:latin typeface="Calibri"/>
                <a:cs typeface="Calibri"/>
              </a:rPr>
              <a:t> </a:t>
            </a:r>
            <a:r>
              <a:rPr sz="2400" spc="-10" dirty="0">
                <a:latin typeface="Calibri"/>
                <a:cs typeface="Calibri"/>
              </a:rPr>
              <a:t>Members</a:t>
            </a:r>
            <a:endParaRPr sz="2400" dirty="0">
              <a:latin typeface="Calibri"/>
              <a:cs typeface="Calibri"/>
            </a:endParaRPr>
          </a:p>
        </p:txBody>
      </p:sp>
      <p:sp>
        <p:nvSpPr>
          <p:cNvPr id="7" name="object 7"/>
          <p:cNvSpPr txBox="1"/>
          <p:nvPr/>
        </p:nvSpPr>
        <p:spPr>
          <a:xfrm>
            <a:off x="7635875" y="6046470"/>
            <a:ext cx="1145540" cy="218440"/>
          </a:xfrm>
          <a:prstGeom prst="rect">
            <a:avLst/>
          </a:prstGeom>
        </p:spPr>
        <p:txBody>
          <a:bodyPr vert="horz" wrap="square" lIns="0" tIns="0" rIns="0" bIns="0" rtlCol="0">
            <a:spAutoFit/>
          </a:bodyPr>
          <a:lstStyle/>
          <a:p>
            <a:pPr marL="12700">
              <a:lnSpc>
                <a:spcPts val="1540"/>
              </a:lnSpc>
            </a:pPr>
            <a:r>
              <a:rPr sz="1500" spc="-10" dirty="0">
                <a:solidFill>
                  <a:srgbClr val="FFFFFF"/>
                </a:solidFill>
                <a:latin typeface="Calibri"/>
                <a:cs typeface="Calibri"/>
                <a:hlinkClick r:id="rId4"/>
              </a:rPr>
              <a:t>www.usask.ca</a:t>
            </a:r>
            <a:endParaRPr sz="1500">
              <a:latin typeface="Calibri"/>
              <a:cs typeface="Calibri"/>
            </a:endParaRPr>
          </a:p>
        </p:txBody>
      </p:sp>
      <p:sp>
        <p:nvSpPr>
          <p:cNvPr id="6" name="object 6"/>
          <p:cNvSpPr txBox="1"/>
          <p:nvPr/>
        </p:nvSpPr>
        <p:spPr>
          <a:xfrm>
            <a:off x="444500" y="3429000"/>
            <a:ext cx="7430770" cy="936154"/>
          </a:xfrm>
          <a:prstGeom prst="rect">
            <a:avLst/>
          </a:prstGeom>
        </p:spPr>
        <p:txBody>
          <a:bodyPr vert="horz" wrap="square" lIns="0" tIns="12700" rIns="0" bIns="0" rtlCol="0">
            <a:spAutoFit/>
          </a:bodyPr>
          <a:lstStyle/>
          <a:p>
            <a:pPr marL="185420" indent="-172720">
              <a:buFont typeface="Arial"/>
              <a:buChar char="•"/>
              <a:tabLst>
                <a:tab pos="185420" algn="l"/>
              </a:tabLst>
            </a:pPr>
            <a:r>
              <a:rPr lang="en-US" sz="2000" b="1">
                <a:latin typeface="Calibri"/>
                <a:cs typeface="Calibri"/>
              </a:rPr>
              <a:t>Michel Gravel, RTI Evaluation Group: Chemistry</a:t>
            </a:r>
          </a:p>
          <a:p>
            <a:pPr marL="185420" indent="-172720">
              <a:lnSpc>
                <a:spcPct val="100000"/>
              </a:lnSpc>
              <a:buFont typeface="Arial"/>
              <a:buChar char="•"/>
              <a:tabLst>
                <a:tab pos="185420" algn="l"/>
              </a:tabLst>
            </a:pPr>
            <a:r>
              <a:rPr lang="en-US" sz="2000" b="1">
                <a:latin typeface="Calibri"/>
                <a:cs typeface="Calibri"/>
              </a:rPr>
              <a:t>Suresh </a:t>
            </a:r>
            <a:r>
              <a:rPr lang="en-US" sz="2000" b="1" dirty="0">
                <a:latin typeface="Calibri"/>
                <a:cs typeface="Calibri"/>
              </a:rPr>
              <a:t>Tikoo - RTI Evaluation Group Genes, Cells and Molecules</a:t>
            </a:r>
          </a:p>
          <a:p>
            <a:pPr marL="185420" indent="-172720">
              <a:lnSpc>
                <a:spcPct val="100000"/>
              </a:lnSpc>
              <a:buFont typeface="Arial"/>
              <a:buChar char="•"/>
              <a:tabLst>
                <a:tab pos="185420" algn="l"/>
              </a:tabLst>
            </a:pPr>
            <a:endParaRPr sz="2000" dirty="0">
              <a:latin typeface="Calibri"/>
              <a:cs typeface="Calibri"/>
            </a:endParaRPr>
          </a:p>
        </p:txBody>
      </p:sp>
      <p:sp>
        <p:nvSpPr>
          <p:cNvPr id="9" name="TextBox 8">
            <a:extLst>
              <a:ext uri="{FF2B5EF4-FFF2-40B4-BE49-F238E27FC236}">
                <a16:creationId xmlns:a16="http://schemas.microsoft.com/office/drawing/2014/main" id="{8BA96A22-7879-FE1F-1B9C-1079D1B749B8}"/>
              </a:ext>
            </a:extLst>
          </p:cNvPr>
          <p:cNvSpPr txBox="1"/>
          <p:nvPr/>
        </p:nvSpPr>
        <p:spPr>
          <a:xfrm>
            <a:off x="432572" y="1123415"/>
            <a:ext cx="7203303" cy="1138773"/>
          </a:xfrm>
          <a:prstGeom prst="rect">
            <a:avLst/>
          </a:prstGeom>
          <a:noFill/>
        </p:spPr>
        <p:txBody>
          <a:bodyPr wrap="square">
            <a:spAutoFit/>
          </a:bodyPr>
          <a:lstStyle/>
          <a:p>
            <a:pPr marL="12065">
              <a:lnSpc>
                <a:spcPct val="100000"/>
              </a:lnSpc>
              <a:tabLst>
                <a:tab pos="317500" algn="l"/>
                <a:tab pos="318135" algn="l"/>
              </a:tabLst>
            </a:pPr>
            <a:r>
              <a:rPr lang="en-US" sz="2400" b="1" spc="-10" dirty="0">
                <a:latin typeface="Calibri"/>
                <a:cs typeface="Calibri"/>
              </a:rPr>
              <a:t>RTI: Research Facilitators</a:t>
            </a:r>
          </a:p>
          <a:p>
            <a:pPr marL="12065">
              <a:lnSpc>
                <a:spcPct val="100000"/>
              </a:lnSpc>
              <a:tabLst>
                <a:tab pos="317500" algn="l"/>
                <a:tab pos="318135" algn="l"/>
              </a:tabLst>
            </a:pPr>
            <a:endParaRPr lang="en-US" sz="2400" b="1" spc="-10" dirty="0">
              <a:latin typeface="Calibri"/>
              <a:cs typeface="Calibri"/>
            </a:endParaRPr>
          </a:p>
          <a:p>
            <a:pPr marL="354965" lvl="1" indent="-342900">
              <a:buFont typeface="Arial" panose="020B0604020202020204" pitchFamily="34" charset="0"/>
              <a:buChar char="•"/>
              <a:tabLst>
                <a:tab pos="317500" algn="l"/>
                <a:tab pos="318135" algn="l"/>
              </a:tabLst>
            </a:pPr>
            <a:r>
              <a:rPr lang="en-US" sz="2000" b="1" dirty="0">
                <a:latin typeface="Calibri"/>
                <a:cs typeface="Calibri"/>
              </a:rPr>
              <a:t>Heidi</a:t>
            </a:r>
            <a:r>
              <a:rPr lang="en-US" sz="2000" b="1" spc="-50" dirty="0">
                <a:latin typeface="Calibri"/>
                <a:cs typeface="Calibri"/>
              </a:rPr>
              <a:t> </a:t>
            </a:r>
            <a:r>
              <a:rPr lang="en-US" sz="2000" b="1" dirty="0">
                <a:latin typeface="Calibri"/>
                <a:cs typeface="Calibri"/>
              </a:rPr>
              <a:t>Smithson,</a:t>
            </a:r>
            <a:r>
              <a:rPr lang="en-US" sz="2000" b="1" spc="-5" dirty="0">
                <a:latin typeface="Calibri"/>
                <a:cs typeface="Calibri"/>
              </a:rPr>
              <a:t> </a:t>
            </a:r>
            <a:r>
              <a:rPr lang="en-US" sz="2000" b="1" spc="-10" dirty="0">
                <a:latin typeface="Calibri"/>
                <a:cs typeface="Calibri"/>
              </a:rPr>
              <a:t>Engineering</a:t>
            </a:r>
          </a:p>
        </p:txBody>
      </p:sp>
    </p:spTree>
    <p:extLst>
      <p:ext uri="{BB962C8B-B14F-4D97-AF65-F5344CB8AC3E}">
        <p14:creationId xmlns:p14="http://schemas.microsoft.com/office/powerpoint/2010/main" val="259881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14" name="object 14"/>
          <p:cNvSpPr txBox="1"/>
          <p:nvPr/>
        </p:nvSpPr>
        <p:spPr>
          <a:xfrm>
            <a:off x="7300341" y="6013212"/>
            <a:ext cx="1480185" cy="280035"/>
          </a:xfrm>
          <a:prstGeom prst="rect">
            <a:avLst/>
          </a:prstGeom>
        </p:spPr>
        <p:txBody>
          <a:bodyPr vert="horz" wrap="square" lIns="0" tIns="0" rIns="0" bIns="0" rtlCol="0">
            <a:spAutoFit/>
          </a:bodyPr>
          <a:lstStyle/>
          <a:p>
            <a:pPr marL="12700">
              <a:lnSpc>
                <a:spcPts val="2000"/>
              </a:lnSpc>
            </a:pPr>
            <a:r>
              <a:rPr sz="2000" spc="-10" dirty="0">
                <a:solidFill>
                  <a:srgbClr val="FFFFFF"/>
                </a:solidFill>
                <a:latin typeface="Calibri"/>
                <a:cs typeface="Calibri"/>
                <a:hlinkClick r:id="rId4"/>
              </a:rPr>
              <a:t>www.usask.ca</a:t>
            </a:r>
            <a:endParaRPr sz="2000">
              <a:latin typeface="Calibri"/>
              <a:cs typeface="Calibri"/>
            </a:endParaRPr>
          </a:p>
        </p:txBody>
      </p:sp>
      <p:sp>
        <p:nvSpPr>
          <p:cNvPr id="10" name="object 10"/>
          <p:cNvSpPr txBox="1"/>
          <p:nvPr/>
        </p:nvSpPr>
        <p:spPr>
          <a:xfrm>
            <a:off x="460376" y="1320228"/>
            <a:ext cx="3806824" cy="4030270"/>
          </a:xfrm>
          <a:prstGeom prst="rect">
            <a:avLst/>
          </a:prstGeom>
        </p:spPr>
        <p:txBody>
          <a:bodyPr vert="horz" wrap="square" lIns="0" tIns="10160" rIns="0" bIns="0" rtlCol="0">
            <a:spAutoFit/>
          </a:bodyPr>
          <a:lstStyle/>
          <a:p>
            <a:pPr marL="297180" marR="5080" indent="-285115">
              <a:lnSpc>
                <a:spcPct val="101499"/>
              </a:lnSpc>
              <a:spcBef>
                <a:spcPts val="80"/>
              </a:spcBef>
              <a:buFont typeface="Arial"/>
              <a:buChar char="•"/>
              <a:tabLst>
                <a:tab pos="297180" algn="l"/>
                <a:tab pos="297815" algn="l"/>
              </a:tabLst>
            </a:pPr>
            <a:r>
              <a:rPr sz="1200" b="1" dirty="0">
                <a:latin typeface="Calibri"/>
                <a:cs typeface="Calibri"/>
              </a:rPr>
              <a:t>Ron</a:t>
            </a:r>
            <a:r>
              <a:rPr sz="1200" b="1" spc="5" dirty="0">
                <a:latin typeface="Calibri"/>
                <a:cs typeface="Calibri"/>
              </a:rPr>
              <a:t> </a:t>
            </a:r>
            <a:r>
              <a:rPr sz="1200" b="1" spc="-10" dirty="0">
                <a:latin typeface="Calibri"/>
                <a:cs typeface="Calibri"/>
              </a:rPr>
              <a:t>Borowsky</a:t>
            </a:r>
            <a:r>
              <a:rPr sz="1100" b="1" spc="-10" dirty="0">
                <a:latin typeface="Calibri"/>
                <a:cs typeface="Calibri"/>
              </a:rPr>
              <a:t>,</a:t>
            </a:r>
            <a:r>
              <a:rPr sz="1100" b="1" spc="70" dirty="0">
                <a:latin typeface="Calibri"/>
                <a:cs typeface="Calibri"/>
              </a:rPr>
              <a:t> </a:t>
            </a:r>
            <a:r>
              <a:rPr sz="1100" b="1" dirty="0">
                <a:latin typeface="Calibri"/>
                <a:cs typeface="Calibri"/>
              </a:rPr>
              <a:t>(</a:t>
            </a:r>
            <a:r>
              <a:rPr sz="1100" i="1" dirty="0">
                <a:latin typeface="Calibri"/>
                <a:cs typeface="Calibri"/>
              </a:rPr>
              <a:t>NSERC</a:t>
            </a:r>
            <a:r>
              <a:rPr sz="1100" i="1" spc="-50" dirty="0">
                <a:latin typeface="Calibri"/>
                <a:cs typeface="Calibri"/>
              </a:rPr>
              <a:t> </a:t>
            </a:r>
            <a:r>
              <a:rPr sz="1100" i="1" dirty="0">
                <a:latin typeface="Calibri"/>
                <a:cs typeface="Calibri"/>
              </a:rPr>
              <a:t>Lead</a:t>
            </a:r>
            <a:r>
              <a:rPr sz="1100" b="1" i="1" dirty="0">
                <a:latin typeface="Calibri"/>
                <a:cs typeface="Calibri"/>
              </a:rPr>
              <a:t>)</a:t>
            </a:r>
            <a:r>
              <a:rPr sz="1100" b="1" i="1" spc="-120" dirty="0">
                <a:latin typeface="Calibri"/>
                <a:cs typeface="Calibri"/>
              </a:rPr>
              <a:t> </a:t>
            </a:r>
            <a:r>
              <a:rPr sz="1100" i="1" dirty="0">
                <a:latin typeface="Calibri"/>
                <a:cs typeface="Calibri"/>
              </a:rPr>
              <a:t>Professor</a:t>
            </a:r>
            <a:r>
              <a:rPr sz="1100" b="1" dirty="0">
                <a:latin typeface="Calibri"/>
                <a:cs typeface="Calibri"/>
              </a:rPr>
              <a:t>,</a:t>
            </a:r>
            <a:r>
              <a:rPr sz="1100" b="1" spc="-5" dirty="0">
                <a:latin typeface="Calibri"/>
                <a:cs typeface="Calibri"/>
              </a:rPr>
              <a:t> </a:t>
            </a:r>
            <a:r>
              <a:rPr sz="1100" i="1" spc="-10" dirty="0">
                <a:latin typeface="Calibri"/>
                <a:cs typeface="Calibri"/>
              </a:rPr>
              <a:t>Psychology</a:t>
            </a:r>
            <a:r>
              <a:rPr sz="1100" i="1" spc="30" dirty="0">
                <a:latin typeface="Calibri"/>
                <a:cs typeface="Calibri"/>
              </a:rPr>
              <a:t> </a:t>
            </a:r>
            <a:r>
              <a:rPr sz="1100" b="1" spc="-10" dirty="0">
                <a:latin typeface="Calibri"/>
                <a:cs typeface="Calibri"/>
              </a:rPr>
              <a:t>(</a:t>
            </a:r>
            <a:r>
              <a:rPr sz="1100" i="1" spc="-10" dirty="0">
                <a:latin typeface="Calibri"/>
                <a:cs typeface="Calibri"/>
              </a:rPr>
              <a:t>Cognition </a:t>
            </a:r>
            <a:r>
              <a:rPr sz="1100" i="1" dirty="0">
                <a:latin typeface="Calibri"/>
                <a:cs typeface="Calibri"/>
              </a:rPr>
              <a:t>and</a:t>
            </a:r>
            <a:r>
              <a:rPr sz="1100" i="1" spc="-30" dirty="0">
                <a:latin typeface="Calibri"/>
                <a:cs typeface="Calibri"/>
              </a:rPr>
              <a:t> </a:t>
            </a:r>
            <a:r>
              <a:rPr sz="1100" i="1" dirty="0">
                <a:latin typeface="Calibri"/>
                <a:cs typeface="Calibri"/>
              </a:rPr>
              <a:t>Neuroscience);</a:t>
            </a:r>
            <a:r>
              <a:rPr sz="1100" i="1" spc="-55" dirty="0">
                <a:latin typeface="Calibri"/>
                <a:cs typeface="Calibri"/>
              </a:rPr>
              <a:t> </a:t>
            </a:r>
            <a:r>
              <a:rPr sz="1100" i="1" spc="-20" dirty="0">
                <a:latin typeface="Calibri"/>
                <a:cs typeface="Calibri"/>
              </a:rPr>
              <a:t>A&amp;Sc</a:t>
            </a:r>
            <a:endParaRPr sz="1100" dirty="0">
              <a:latin typeface="Calibri"/>
              <a:cs typeface="Calibri"/>
            </a:endParaRPr>
          </a:p>
          <a:p>
            <a:pPr marL="297180">
              <a:lnSpc>
                <a:spcPct val="100000"/>
              </a:lnSpc>
              <a:spcBef>
                <a:spcPts val="20"/>
              </a:spcBef>
            </a:pPr>
            <a:r>
              <a:rPr sz="1100" b="1" i="1" dirty="0">
                <a:latin typeface="Calibri"/>
                <a:cs typeface="Calibri"/>
              </a:rPr>
              <a:t>EG</a:t>
            </a:r>
            <a:r>
              <a:rPr sz="1100" b="1" i="1" spc="-5" dirty="0">
                <a:latin typeface="Calibri"/>
                <a:cs typeface="Calibri"/>
              </a:rPr>
              <a:t> </a:t>
            </a:r>
            <a:r>
              <a:rPr sz="1100" b="1" i="1" dirty="0">
                <a:latin typeface="Calibri"/>
                <a:cs typeface="Calibri"/>
              </a:rPr>
              <a:t>1502</a:t>
            </a:r>
            <a:r>
              <a:rPr sz="1100" b="1" i="1" spc="-5" dirty="0">
                <a:latin typeface="Calibri"/>
                <a:cs typeface="Calibri"/>
              </a:rPr>
              <a:t> </a:t>
            </a:r>
            <a:r>
              <a:rPr sz="1100" b="1" i="1" dirty="0">
                <a:latin typeface="Calibri"/>
                <a:cs typeface="Calibri"/>
              </a:rPr>
              <a:t>– </a:t>
            </a:r>
            <a:r>
              <a:rPr sz="1100" b="1" i="1" spc="-10" dirty="0">
                <a:latin typeface="Calibri"/>
                <a:cs typeface="Calibri"/>
              </a:rPr>
              <a:t>Biological</a:t>
            </a:r>
            <a:r>
              <a:rPr sz="1100" b="1" i="1" spc="120" dirty="0">
                <a:latin typeface="Calibri"/>
                <a:cs typeface="Calibri"/>
              </a:rPr>
              <a:t> </a:t>
            </a:r>
            <a:r>
              <a:rPr sz="1100" b="1" i="1" dirty="0">
                <a:latin typeface="Calibri"/>
                <a:cs typeface="Calibri"/>
              </a:rPr>
              <a:t>Systems</a:t>
            </a:r>
            <a:r>
              <a:rPr sz="1100" b="1" i="1" spc="-45" dirty="0">
                <a:latin typeface="Calibri"/>
                <a:cs typeface="Calibri"/>
              </a:rPr>
              <a:t> </a:t>
            </a:r>
            <a:r>
              <a:rPr sz="1100" b="1" i="1" dirty="0">
                <a:latin typeface="Calibri"/>
                <a:cs typeface="Calibri"/>
              </a:rPr>
              <a:t>&amp;</a:t>
            </a:r>
            <a:r>
              <a:rPr sz="1100" b="1" i="1" spc="-75" dirty="0">
                <a:latin typeface="Calibri"/>
                <a:cs typeface="Calibri"/>
              </a:rPr>
              <a:t> </a:t>
            </a:r>
            <a:r>
              <a:rPr sz="1100" b="1" i="1" dirty="0">
                <a:latin typeface="Calibri"/>
                <a:cs typeface="Calibri"/>
              </a:rPr>
              <a:t>Functions</a:t>
            </a:r>
            <a:r>
              <a:rPr sz="1100" b="1" i="1" spc="310" dirty="0">
                <a:latin typeface="Calibri"/>
                <a:cs typeface="Calibri"/>
              </a:rPr>
              <a:t> </a:t>
            </a:r>
            <a:r>
              <a:rPr sz="1200" b="1" dirty="0">
                <a:latin typeface="Calibri"/>
                <a:cs typeface="Calibri"/>
              </a:rPr>
              <a:t>-</a:t>
            </a:r>
            <a:r>
              <a:rPr sz="1200" b="1" spc="10" dirty="0">
                <a:latin typeface="Calibri"/>
                <a:cs typeface="Calibri"/>
              </a:rPr>
              <a:t> </a:t>
            </a:r>
            <a:r>
              <a:rPr sz="1200" b="1" dirty="0">
                <a:latin typeface="Calibri"/>
                <a:cs typeface="Calibri"/>
              </a:rPr>
              <a:t>Merit</a:t>
            </a:r>
            <a:r>
              <a:rPr sz="1200" b="1" spc="-35" dirty="0">
                <a:latin typeface="Calibri"/>
                <a:cs typeface="Calibri"/>
              </a:rPr>
              <a:t> </a:t>
            </a:r>
            <a:r>
              <a:rPr sz="1200" b="1" dirty="0">
                <a:latin typeface="Calibri"/>
                <a:cs typeface="Calibri"/>
              </a:rPr>
              <a:t>&amp;</a:t>
            </a:r>
            <a:r>
              <a:rPr sz="1200" b="1" spc="10" dirty="0">
                <a:latin typeface="Calibri"/>
                <a:cs typeface="Calibri"/>
              </a:rPr>
              <a:t> </a:t>
            </a:r>
            <a:r>
              <a:rPr sz="1200" b="1" spc="-10" dirty="0">
                <a:latin typeface="Calibri"/>
                <a:cs typeface="Calibri"/>
              </a:rPr>
              <a:t>Ratings</a:t>
            </a:r>
            <a:endParaRPr sz="1200" dirty="0">
              <a:latin typeface="Calibri"/>
              <a:cs typeface="Calibri"/>
            </a:endParaRPr>
          </a:p>
          <a:p>
            <a:pPr>
              <a:lnSpc>
                <a:spcPct val="100000"/>
              </a:lnSpc>
              <a:spcBef>
                <a:spcPts val="40"/>
              </a:spcBef>
            </a:pPr>
            <a:endParaRPr sz="1150" dirty="0">
              <a:latin typeface="Calibri"/>
              <a:cs typeface="Calibri"/>
            </a:endParaRPr>
          </a:p>
          <a:p>
            <a:pPr marL="12700">
              <a:lnSpc>
                <a:spcPct val="100000"/>
              </a:lnSpc>
            </a:pPr>
            <a:r>
              <a:rPr sz="1200" b="1" spc="-10" dirty="0">
                <a:latin typeface="Calibri"/>
                <a:cs typeface="Calibri"/>
              </a:rPr>
              <a:t>Research</a:t>
            </a:r>
            <a:r>
              <a:rPr sz="1200" b="1" spc="-30" dirty="0">
                <a:latin typeface="Calibri"/>
                <a:cs typeface="Calibri"/>
              </a:rPr>
              <a:t> </a:t>
            </a:r>
            <a:r>
              <a:rPr sz="1200" b="1" spc="-10" dirty="0">
                <a:latin typeface="Calibri"/>
                <a:cs typeface="Calibri"/>
              </a:rPr>
              <a:t>Facilitators:</a:t>
            </a:r>
            <a:endParaRPr sz="1200" dirty="0">
              <a:latin typeface="Calibri"/>
              <a:cs typeface="Calibri"/>
            </a:endParaRPr>
          </a:p>
          <a:p>
            <a:pPr>
              <a:lnSpc>
                <a:spcPct val="100000"/>
              </a:lnSpc>
              <a:spcBef>
                <a:spcPts val="5"/>
              </a:spcBef>
            </a:pPr>
            <a:endParaRPr sz="1050" dirty="0">
              <a:latin typeface="Calibri"/>
              <a:cs typeface="Calibri"/>
            </a:endParaRPr>
          </a:p>
          <a:p>
            <a:pPr marL="256540" indent="-243840">
              <a:lnSpc>
                <a:spcPct val="100000"/>
              </a:lnSpc>
              <a:buFont typeface="Arial"/>
              <a:buChar char="•"/>
              <a:tabLst>
                <a:tab pos="255904" algn="l"/>
                <a:tab pos="256540" algn="l"/>
              </a:tabLst>
            </a:pPr>
            <a:r>
              <a:rPr sz="1200" b="1" dirty="0">
                <a:latin typeface="Calibri"/>
                <a:cs typeface="Calibri"/>
              </a:rPr>
              <a:t>Danielle</a:t>
            </a:r>
            <a:r>
              <a:rPr sz="1200" b="1" spc="-20" dirty="0">
                <a:latin typeface="Calibri"/>
                <a:cs typeface="Calibri"/>
              </a:rPr>
              <a:t> </a:t>
            </a:r>
            <a:r>
              <a:rPr sz="1200" b="1" dirty="0">
                <a:latin typeface="Calibri"/>
                <a:cs typeface="Calibri"/>
              </a:rPr>
              <a:t>Baron,</a:t>
            </a:r>
            <a:r>
              <a:rPr sz="1200" b="1" spc="40" dirty="0">
                <a:latin typeface="Calibri"/>
                <a:cs typeface="Calibri"/>
              </a:rPr>
              <a:t> </a:t>
            </a:r>
            <a:r>
              <a:rPr sz="1200" b="1" dirty="0">
                <a:latin typeface="Calibri"/>
                <a:cs typeface="Calibri"/>
              </a:rPr>
              <a:t>Ag</a:t>
            </a:r>
            <a:r>
              <a:rPr sz="1200" b="1" spc="25" dirty="0">
                <a:latin typeface="Calibri"/>
                <a:cs typeface="Calibri"/>
              </a:rPr>
              <a:t> </a:t>
            </a:r>
            <a:r>
              <a:rPr sz="1200" b="1" dirty="0">
                <a:latin typeface="Calibri"/>
                <a:cs typeface="Calibri"/>
              </a:rPr>
              <a:t>&amp;</a:t>
            </a:r>
            <a:r>
              <a:rPr sz="1200" b="1" spc="-5" dirty="0">
                <a:latin typeface="Calibri"/>
                <a:cs typeface="Calibri"/>
              </a:rPr>
              <a:t> </a:t>
            </a:r>
            <a:r>
              <a:rPr sz="1200" b="1" spc="-25" dirty="0">
                <a:latin typeface="Calibri"/>
                <a:cs typeface="Calibri"/>
              </a:rPr>
              <a:t>Bio</a:t>
            </a:r>
            <a:r>
              <a:rPr lang="en-US" sz="1200" b="1" spc="-25" dirty="0">
                <a:latin typeface="Calibri"/>
                <a:cs typeface="Calibri"/>
              </a:rPr>
              <a:t>                 - HQP</a:t>
            </a:r>
          </a:p>
          <a:p>
            <a:pPr marL="256540" indent="-243840">
              <a:lnSpc>
                <a:spcPct val="100000"/>
              </a:lnSpc>
              <a:buFont typeface="Arial"/>
              <a:buChar char="•"/>
              <a:tabLst>
                <a:tab pos="255904" algn="l"/>
                <a:tab pos="256540" algn="l"/>
              </a:tabLst>
            </a:pPr>
            <a:endParaRPr sz="1200" dirty="0">
              <a:latin typeface="Calibri"/>
              <a:cs typeface="Calibri"/>
            </a:endParaRPr>
          </a:p>
          <a:p>
            <a:pPr marL="256540" indent="-243840">
              <a:lnSpc>
                <a:spcPct val="100000"/>
              </a:lnSpc>
              <a:buFont typeface="Arial"/>
              <a:buChar char="•"/>
              <a:tabLst>
                <a:tab pos="255904" algn="l"/>
                <a:tab pos="256540" algn="l"/>
              </a:tabLst>
            </a:pPr>
            <a:r>
              <a:rPr sz="1200" b="1" spc="-30" dirty="0">
                <a:latin typeface="Calibri"/>
                <a:cs typeface="Calibri"/>
              </a:rPr>
              <a:t>Tera</a:t>
            </a:r>
            <a:r>
              <a:rPr sz="1200" b="1" spc="-70" dirty="0">
                <a:latin typeface="Calibri"/>
                <a:cs typeface="Calibri"/>
              </a:rPr>
              <a:t> </a:t>
            </a:r>
            <a:r>
              <a:rPr sz="1200" b="1" dirty="0">
                <a:latin typeface="Calibri"/>
                <a:cs typeface="Calibri"/>
              </a:rPr>
              <a:t>Ebach,</a:t>
            </a:r>
            <a:r>
              <a:rPr sz="1200" b="1" spc="65" dirty="0">
                <a:latin typeface="Calibri"/>
                <a:cs typeface="Calibri"/>
              </a:rPr>
              <a:t> </a:t>
            </a:r>
            <a:r>
              <a:rPr lang="en-US" sz="1200" b="1" spc="-20" dirty="0">
                <a:latin typeface="Calibri"/>
                <a:cs typeface="Calibri"/>
              </a:rPr>
              <a:t>WCVM                             - EDI</a:t>
            </a:r>
          </a:p>
          <a:p>
            <a:pPr marL="256540" indent="-243840">
              <a:lnSpc>
                <a:spcPct val="100000"/>
              </a:lnSpc>
              <a:buFont typeface="Arial"/>
              <a:buChar char="•"/>
              <a:tabLst>
                <a:tab pos="255904" algn="l"/>
                <a:tab pos="256540" algn="l"/>
              </a:tabLst>
            </a:pPr>
            <a:endParaRPr sz="1200" dirty="0">
              <a:latin typeface="Calibri"/>
              <a:cs typeface="Calibri"/>
            </a:endParaRPr>
          </a:p>
          <a:p>
            <a:pPr marL="256540" indent="-243840">
              <a:lnSpc>
                <a:spcPct val="100000"/>
              </a:lnSpc>
              <a:buFont typeface="Arial"/>
              <a:buChar char="•"/>
              <a:tabLst>
                <a:tab pos="255904" algn="l"/>
                <a:tab pos="256540" algn="l"/>
              </a:tabLst>
            </a:pPr>
            <a:r>
              <a:rPr lang="en-US" sz="1200" b="1" dirty="0">
                <a:latin typeface="Calibri"/>
                <a:cs typeface="Calibri"/>
              </a:rPr>
              <a:t>H</a:t>
            </a:r>
            <a:r>
              <a:rPr sz="1200" b="1" dirty="0">
                <a:latin typeface="Calibri"/>
                <a:cs typeface="Calibri"/>
              </a:rPr>
              <a:t>eidi Smithson,</a:t>
            </a:r>
            <a:r>
              <a:rPr sz="1200" b="1" spc="65" dirty="0">
                <a:latin typeface="Calibri"/>
                <a:cs typeface="Calibri"/>
              </a:rPr>
              <a:t> </a:t>
            </a:r>
            <a:r>
              <a:rPr sz="1200" b="1" spc="-10" dirty="0">
                <a:latin typeface="Calibri"/>
                <a:cs typeface="Calibri"/>
              </a:rPr>
              <a:t>Engineering</a:t>
            </a:r>
            <a:r>
              <a:rPr lang="en-US" sz="1200" b="1" spc="-10" dirty="0">
                <a:latin typeface="Calibri"/>
                <a:cs typeface="Calibri"/>
              </a:rPr>
              <a:t>        - CCV </a:t>
            </a:r>
          </a:p>
          <a:p>
            <a:pPr marL="12700">
              <a:lnSpc>
                <a:spcPct val="100000"/>
              </a:lnSpc>
              <a:tabLst>
                <a:tab pos="255904" algn="l"/>
                <a:tab pos="256540" algn="l"/>
              </a:tabLst>
            </a:pPr>
            <a:endParaRPr lang="en-US" sz="1200" b="1" spc="-10" dirty="0">
              <a:latin typeface="Calibri"/>
              <a:cs typeface="Calibri"/>
            </a:endParaRPr>
          </a:p>
          <a:p>
            <a:pPr marL="256540" indent="-243840">
              <a:buFont typeface="Arial"/>
              <a:buChar char="•"/>
              <a:tabLst>
                <a:tab pos="255904" algn="l"/>
                <a:tab pos="256540" algn="l"/>
              </a:tabLst>
            </a:pPr>
            <a:r>
              <a:rPr lang="it-IT" sz="1200" b="1" dirty="0">
                <a:latin typeface="Calibri"/>
                <a:cs typeface="Calibri"/>
              </a:rPr>
              <a:t>Manisha</a:t>
            </a:r>
            <a:r>
              <a:rPr lang="it-IT" sz="1200" b="1" spc="-20" dirty="0">
                <a:latin typeface="Calibri"/>
                <a:cs typeface="Calibri"/>
              </a:rPr>
              <a:t> </a:t>
            </a:r>
            <a:r>
              <a:rPr lang="it-IT" sz="1200" b="1" dirty="0">
                <a:latin typeface="Calibri"/>
                <a:cs typeface="Calibri"/>
              </a:rPr>
              <a:t>Jalla,</a:t>
            </a:r>
            <a:r>
              <a:rPr lang="it-IT" sz="1200" b="1" spc="40" dirty="0">
                <a:latin typeface="Calibri"/>
                <a:cs typeface="Calibri"/>
              </a:rPr>
              <a:t> </a:t>
            </a:r>
            <a:r>
              <a:rPr lang="it-IT" sz="1200" b="1" spc="-20" dirty="0">
                <a:latin typeface="Calibri"/>
                <a:cs typeface="Calibri"/>
              </a:rPr>
              <a:t>OVPR                         - Internal Review</a:t>
            </a:r>
          </a:p>
          <a:p>
            <a:pPr marL="12700">
              <a:tabLst>
                <a:tab pos="255904" algn="l"/>
                <a:tab pos="256540" algn="l"/>
              </a:tabLst>
            </a:pPr>
            <a:endParaRPr lang="it-IT" sz="1200" dirty="0">
              <a:latin typeface="Calibri"/>
              <a:cs typeface="Calibri"/>
            </a:endParaRPr>
          </a:p>
          <a:p>
            <a:pPr marL="12700">
              <a:tabLst>
                <a:tab pos="255904" algn="l"/>
                <a:tab pos="256540" algn="l"/>
              </a:tabLst>
            </a:pPr>
            <a:r>
              <a:rPr lang="en-US" sz="1200" b="1" dirty="0">
                <a:latin typeface="Calibri"/>
                <a:cs typeface="Calibri"/>
              </a:rPr>
              <a:t>RTI Session:</a:t>
            </a:r>
          </a:p>
          <a:p>
            <a:pPr marL="12700" lvl="2">
              <a:tabLst>
                <a:tab pos="255904" algn="l"/>
                <a:tab pos="256540" algn="l"/>
              </a:tabLst>
            </a:pPr>
            <a:endParaRPr lang="en-US" sz="1200" b="1" dirty="0">
              <a:latin typeface="Calibri"/>
              <a:cs typeface="Calibri"/>
            </a:endParaRPr>
          </a:p>
          <a:p>
            <a:pPr marL="256540" lvl="2" indent="-243840">
              <a:buFont typeface="Arial"/>
              <a:buChar char="•"/>
              <a:tabLst>
                <a:tab pos="255904" algn="l"/>
                <a:tab pos="256540" algn="l"/>
              </a:tabLst>
            </a:pPr>
            <a:r>
              <a:rPr lang="en-US" sz="1200" b="1" dirty="0">
                <a:latin typeface="Calibri"/>
                <a:cs typeface="Calibri"/>
              </a:rPr>
              <a:t>Heidi Smithson,</a:t>
            </a:r>
            <a:r>
              <a:rPr lang="en-US" sz="1200" b="1" spc="65" dirty="0">
                <a:latin typeface="Calibri"/>
                <a:cs typeface="Calibri"/>
              </a:rPr>
              <a:t> </a:t>
            </a:r>
            <a:r>
              <a:rPr lang="en-US" sz="1200" b="1" spc="-10" dirty="0">
                <a:latin typeface="Calibri"/>
                <a:cs typeface="Calibri"/>
              </a:rPr>
              <a:t>Engineering       </a:t>
            </a:r>
          </a:p>
          <a:p>
            <a:pPr marL="12700" lvl="2">
              <a:tabLst>
                <a:tab pos="255904" algn="l"/>
                <a:tab pos="256540" algn="l"/>
              </a:tabLst>
            </a:pPr>
            <a:endParaRPr lang="en-US" sz="1200" b="1" spc="-10" dirty="0">
              <a:latin typeface="Calibri"/>
              <a:cs typeface="Calibri"/>
            </a:endParaRPr>
          </a:p>
          <a:p>
            <a:pPr marL="12700" lvl="2">
              <a:tabLst>
                <a:tab pos="255904" algn="l"/>
                <a:tab pos="256540" algn="l"/>
              </a:tabLst>
            </a:pPr>
            <a:endParaRPr lang="en-US" sz="1200" b="1" spc="-10" dirty="0">
              <a:latin typeface="Calibri"/>
              <a:cs typeface="Calibri"/>
            </a:endParaRPr>
          </a:p>
          <a:p>
            <a:pPr marL="12700" lvl="2">
              <a:tabLst>
                <a:tab pos="255904" algn="l"/>
                <a:tab pos="256540" algn="l"/>
              </a:tabLst>
            </a:pPr>
            <a:r>
              <a:rPr lang="en-US" sz="1200" b="1" spc="-10" dirty="0">
                <a:latin typeface="Calibri"/>
                <a:cs typeface="Calibri"/>
              </a:rPr>
              <a:t>          </a:t>
            </a:r>
          </a:p>
          <a:p>
            <a:pPr marL="256540" indent="-243840">
              <a:lnSpc>
                <a:spcPct val="100000"/>
              </a:lnSpc>
              <a:buFont typeface="Arial"/>
              <a:buChar char="•"/>
              <a:tabLst>
                <a:tab pos="255904" algn="l"/>
                <a:tab pos="256540" algn="l"/>
              </a:tabLst>
            </a:pPr>
            <a:endParaRPr lang="en-US" sz="1200" dirty="0">
              <a:latin typeface="Calibri"/>
              <a:cs typeface="Calibri"/>
            </a:endParaRPr>
          </a:p>
        </p:txBody>
      </p:sp>
      <p:sp>
        <p:nvSpPr>
          <p:cNvPr id="12" name="object 12"/>
          <p:cNvSpPr txBox="1">
            <a:spLocks noGrp="1"/>
          </p:cNvSpPr>
          <p:nvPr>
            <p:ph type="title"/>
          </p:nvPr>
        </p:nvSpPr>
        <p:spPr>
          <a:xfrm>
            <a:off x="1028382" y="699706"/>
            <a:ext cx="6851015"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rPr>
              <a:t>Research</a:t>
            </a:r>
            <a:r>
              <a:rPr sz="2400" spc="-165" dirty="0">
                <a:solidFill>
                  <a:srgbClr val="404040"/>
                </a:solidFill>
              </a:rPr>
              <a:t> </a:t>
            </a:r>
            <a:r>
              <a:rPr sz="2400" spc="-20" dirty="0">
                <a:solidFill>
                  <a:srgbClr val="404040"/>
                </a:solidFill>
              </a:rPr>
              <a:t>Facilitators</a:t>
            </a:r>
            <a:r>
              <a:rPr sz="2400" spc="-55" dirty="0">
                <a:solidFill>
                  <a:srgbClr val="404040"/>
                </a:solidFill>
              </a:rPr>
              <a:t> </a:t>
            </a:r>
            <a:r>
              <a:rPr sz="2400" dirty="0">
                <a:solidFill>
                  <a:srgbClr val="404040"/>
                </a:solidFill>
              </a:rPr>
              <a:t>and</a:t>
            </a:r>
            <a:r>
              <a:rPr sz="2400" spc="10" dirty="0">
                <a:solidFill>
                  <a:srgbClr val="404040"/>
                </a:solidFill>
              </a:rPr>
              <a:t> </a:t>
            </a:r>
            <a:r>
              <a:rPr sz="2400" dirty="0">
                <a:solidFill>
                  <a:srgbClr val="404040"/>
                </a:solidFill>
              </a:rPr>
              <a:t>EG/RTI</a:t>
            </a:r>
            <a:r>
              <a:rPr sz="2400" spc="-60" dirty="0">
                <a:solidFill>
                  <a:srgbClr val="404040"/>
                </a:solidFill>
              </a:rPr>
              <a:t> </a:t>
            </a:r>
            <a:r>
              <a:rPr sz="2400" dirty="0">
                <a:solidFill>
                  <a:srgbClr val="404040"/>
                </a:solidFill>
              </a:rPr>
              <a:t>members</a:t>
            </a:r>
            <a:r>
              <a:rPr sz="2400" spc="25" dirty="0">
                <a:solidFill>
                  <a:srgbClr val="404040"/>
                </a:solidFill>
              </a:rPr>
              <a:t> </a:t>
            </a:r>
            <a:r>
              <a:rPr sz="2400" spc="-10" dirty="0">
                <a:solidFill>
                  <a:srgbClr val="404040"/>
                </a:solidFill>
              </a:rPr>
              <a:t>presenting:</a:t>
            </a:r>
            <a:endParaRPr sz="2400" dirty="0"/>
          </a:p>
        </p:txBody>
      </p:sp>
      <p:sp>
        <p:nvSpPr>
          <p:cNvPr id="13" name="object 13"/>
          <p:cNvSpPr txBox="1">
            <a:spLocks noGrp="1"/>
          </p:cNvSpPr>
          <p:nvPr>
            <p:ph sz="half" idx="3"/>
          </p:nvPr>
        </p:nvSpPr>
        <p:spPr>
          <a:xfrm>
            <a:off x="4691634" y="1317561"/>
            <a:ext cx="3941445" cy="3338671"/>
          </a:xfrm>
          <a:prstGeom prst="rect">
            <a:avLst/>
          </a:prstGeom>
        </p:spPr>
        <p:txBody>
          <a:bodyPr vert="horz" wrap="square" lIns="0" tIns="12700" rIns="0" bIns="0" rtlCol="0">
            <a:spAutoFit/>
          </a:bodyPr>
          <a:lstStyle/>
          <a:p>
            <a:pPr marL="185420" indent="-172720">
              <a:lnSpc>
                <a:spcPct val="100000"/>
              </a:lnSpc>
              <a:buFont typeface="Arial"/>
              <a:buChar char="•"/>
              <a:tabLst>
                <a:tab pos="185420" algn="l"/>
              </a:tabLst>
            </a:pPr>
            <a:r>
              <a:rPr sz="1200" b="1" i="0" spc="-10" dirty="0">
                <a:latin typeface="Calibri"/>
                <a:cs typeface="Calibri"/>
              </a:rPr>
              <a:t>Jaswant</a:t>
            </a:r>
            <a:r>
              <a:rPr sz="1200" b="1" i="0" spc="90" dirty="0">
                <a:latin typeface="Calibri"/>
                <a:cs typeface="Calibri"/>
              </a:rPr>
              <a:t> </a:t>
            </a:r>
            <a:r>
              <a:rPr sz="1200" b="1" i="0" dirty="0">
                <a:latin typeface="Calibri"/>
                <a:cs typeface="Calibri"/>
              </a:rPr>
              <a:t>Singh</a:t>
            </a:r>
            <a:r>
              <a:rPr i="0" dirty="0">
                <a:latin typeface="Calibri"/>
                <a:cs typeface="Calibri"/>
              </a:rPr>
              <a:t>,</a:t>
            </a:r>
            <a:r>
              <a:rPr i="0" spc="85" dirty="0">
                <a:latin typeface="Calibri"/>
                <a:cs typeface="Calibri"/>
              </a:rPr>
              <a:t> </a:t>
            </a:r>
            <a:r>
              <a:rPr spc="-10" dirty="0"/>
              <a:t>Professor, </a:t>
            </a:r>
            <a:r>
              <a:rPr dirty="0"/>
              <a:t>Veterinary</a:t>
            </a:r>
            <a:r>
              <a:rPr spc="-85" dirty="0"/>
              <a:t> </a:t>
            </a:r>
            <a:r>
              <a:rPr dirty="0"/>
              <a:t>Biomedical</a:t>
            </a:r>
            <a:r>
              <a:rPr spc="-80" dirty="0"/>
              <a:t> </a:t>
            </a:r>
            <a:r>
              <a:rPr dirty="0"/>
              <a:t>Science;</a:t>
            </a:r>
            <a:r>
              <a:rPr spc="-35" dirty="0"/>
              <a:t> </a:t>
            </a:r>
            <a:r>
              <a:rPr spc="-10" dirty="0"/>
              <a:t>WCVM,</a:t>
            </a:r>
            <a:endParaRPr sz="1200" dirty="0">
              <a:latin typeface="Calibri"/>
              <a:cs typeface="Calibri"/>
            </a:endParaRPr>
          </a:p>
          <a:p>
            <a:pPr marL="184785">
              <a:lnSpc>
                <a:spcPct val="100000"/>
              </a:lnSpc>
              <a:spcBef>
                <a:spcPts val="20"/>
              </a:spcBef>
            </a:pPr>
            <a:r>
              <a:rPr b="1" dirty="0">
                <a:latin typeface="Calibri"/>
                <a:cs typeface="Calibri"/>
              </a:rPr>
              <a:t>EG</a:t>
            </a:r>
            <a:r>
              <a:rPr b="1" spc="30" dirty="0">
                <a:latin typeface="Calibri"/>
                <a:cs typeface="Calibri"/>
              </a:rPr>
              <a:t> </a:t>
            </a:r>
            <a:r>
              <a:rPr b="1" dirty="0">
                <a:latin typeface="Calibri"/>
                <a:cs typeface="Calibri"/>
              </a:rPr>
              <a:t>1502</a:t>
            </a:r>
            <a:r>
              <a:rPr b="1" spc="20" dirty="0">
                <a:latin typeface="Calibri"/>
                <a:cs typeface="Calibri"/>
              </a:rPr>
              <a:t> </a:t>
            </a:r>
            <a:r>
              <a:rPr b="1" dirty="0">
                <a:latin typeface="Calibri"/>
                <a:cs typeface="Calibri"/>
              </a:rPr>
              <a:t>–</a:t>
            </a:r>
            <a:r>
              <a:rPr b="1" spc="30" dirty="0">
                <a:latin typeface="Calibri"/>
                <a:cs typeface="Calibri"/>
              </a:rPr>
              <a:t> </a:t>
            </a:r>
            <a:r>
              <a:rPr b="1" spc="-10" dirty="0">
                <a:latin typeface="Calibri"/>
                <a:cs typeface="Calibri"/>
              </a:rPr>
              <a:t>Biological</a:t>
            </a:r>
            <a:r>
              <a:rPr b="1" spc="165" dirty="0">
                <a:latin typeface="Calibri"/>
                <a:cs typeface="Calibri"/>
              </a:rPr>
              <a:t> </a:t>
            </a:r>
            <a:r>
              <a:rPr b="1" dirty="0">
                <a:latin typeface="Calibri"/>
                <a:cs typeface="Calibri"/>
              </a:rPr>
              <a:t>Systems</a:t>
            </a:r>
            <a:r>
              <a:rPr b="1" spc="-20" dirty="0">
                <a:latin typeface="Calibri"/>
                <a:cs typeface="Calibri"/>
              </a:rPr>
              <a:t> and</a:t>
            </a:r>
            <a:r>
              <a:rPr b="1" spc="-100" dirty="0">
                <a:latin typeface="Calibri"/>
                <a:cs typeface="Calibri"/>
              </a:rPr>
              <a:t> </a:t>
            </a:r>
            <a:r>
              <a:rPr b="1" spc="-10" dirty="0">
                <a:latin typeface="Calibri"/>
                <a:cs typeface="Calibri"/>
              </a:rPr>
              <a:t>Functions</a:t>
            </a:r>
            <a:endParaRPr lang="en-US" b="1" spc="-10" dirty="0">
              <a:latin typeface="Calibri"/>
              <a:cs typeface="Calibri"/>
            </a:endParaRPr>
          </a:p>
          <a:p>
            <a:pPr marL="184785">
              <a:lnSpc>
                <a:spcPct val="100000"/>
              </a:lnSpc>
              <a:spcBef>
                <a:spcPts val="20"/>
              </a:spcBef>
            </a:pPr>
            <a:endParaRPr lang="en-US" b="1" spc="-10" dirty="0">
              <a:latin typeface="Calibri"/>
              <a:cs typeface="Calibri"/>
            </a:endParaRPr>
          </a:p>
          <a:p>
            <a:pPr marL="185420" indent="-172720">
              <a:lnSpc>
                <a:spcPts val="1410"/>
              </a:lnSpc>
              <a:buFont typeface="Arial"/>
              <a:buChar char="•"/>
              <a:tabLst>
                <a:tab pos="185420" algn="l"/>
              </a:tabLst>
            </a:pPr>
            <a:r>
              <a:rPr lang="en-US" sz="1200" b="1" i="0" dirty="0">
                <a:latin typeface="Calibri"/>
                <a:cs typeface="Calibri"/>
              </a:rPr>
              <a:t>Robert Scott</a:t>
            </a:r>
            <a:r>
              <a:rPr i="0" spc="-10" dirty="0">
                <a:latin typeface="Calibri"/>
                <a:cs typeface="Calibri"/>
              </a:rPr>
              <a:t>,</a:t>
            </a:r>
            <a:r>
              <a:rPr i="0" spc="-50" dirty="0">
                <a:latin typeface="Calibri"/>
                <a:cs typeface="Calibri"/>
              </a:rPr>
              <a:t> </a:t>
            </a:r>
            <a:r>
              <a:rPr dirty="0"/>
              <a:t>Professor,</a:t>
            </a:r>
            <a:r>
              <a:rPr spc="30" dirty="0"/>
              <a:t> </a:t>
            </a:r>
            <a:r>
              <a:rPr spc="-10" dirty="0"/>
              <a:t>Chemistry;</a:t>
            </a:r>
            <a:r>
              <a:rPr spc="-70" dirty="0"/>
              <a:t> </a:t>
            </a:r>
            <a:r>
              <a:rPr spc="-20" dirty="0"/>
              <a:t>A&amp;Sc,</a:t>
            </a:r>
            <a:endParaRPr sz="1200" dirty="0">
              <a:latin typeface="Calibri"/>
              <a:cs typeface="Calibri"/>
            </a:endParaRPr>
          </a:p>
          <a:p>
            <a:pPr marL="184785">
              <a:lnSpc>
                <a:spcPts val="1290"/>
              </a:lnSpc>
            </a:pPr>
            <a:r>
              <a:rPr b="1" dirty="0">
                <a:latin typeface="Calibri"/>
                <a:cs typeface="Calibri"/>
              </a:rPr>
              <a:t>EG</a:t>
            </a:r>
            <a:r>
              <a:rPr b="1" spc="15" dirty="0">
                <a:latin typeface="Calibri"/>
                <a:cs typeface="Calibri"/>
              </a:rPr>
              <a:t> </a:t>
            </a:r>
            <a:r>
              <a:rPr b="1" dirty="0">
                <a:latin typeface="Calibri"/>
                <a:cs typeface="Calibri"/>
              </a:rPr>
              <a:t>1504</a:t>
            </a:r>
            <a:r>
              <a:rPr b="1" spc="5" dirty="0">
                <a:latin typeface="Calibri"/>
                <a:cs typeface="Calibri"/>
              </a:rPr>
              <a:t> </a:t>
            </a:r>
            <a:r>
              <a:rPr b="1" dirty="0">
                <a:latin typeface="Calibri"/>
                <a:cs typeface="Calibri"/>
              </a:rPr>
              <a:t>–</a:t>
            </a:r>
            <a:r>
              <a:rPr b="1" spc="10" dirty="0">
                <a:latin typeface="Calibri"/>
                <a:cs typeface="Calibri"/>
              </a:rPr>
              <a:t> </a:t>
            </a:r>
            <a:r>
              <a:rPr b="1" spc="-10" dirty="0">
                <a:latin typeface="Calibri"/>
                <a:cs typeface="Calibri"/>
              </a:rPr>
              <a:t>Chemistry</a:t>
            </a:r>
          </a:p>
          <a:p>
            <a:pPr>
              <a:lnSpc>
                <a:spcPct val="100000"/>
              </a:lnSpc>
            </a:pPr>
            <a:endParaRPr sz="1200" dirty="0">
              <a:latin typeface="Calibri"/>
              <a:cs typeface="Calibri"/>
            </a:endParaRPr>
          </a:p>
          <a:p>
            <a:pPr marL="184785" marR="151130" indent="-172720">
              <a:lnSpc>
                <a:spcPct val="101499"/>
              </a:lnSpc>
              <a:buFont typeface="Arial"/>
              <a:buChar char="•"/>
              <a:tabLst>
                <a:tab pos="185420" algn="l"/>
              </a:tabLst>
            </a:pPr>
            <a:r>
              <a:rPr lang="en-US" sz="1200" b="1" i="0" dirty="0"/>
              <a:t>Raymond Spiteri</a:t>
            </a:r>
            <a:r>
              <a:rPr b="1" i="0" dirty="0">
                <a:latin typeface="Calibri"/>
                <a:cs typeface="Calibri"/>
              </a:rPr>
              <a:t>,</a:t>
            </a:r>
            <a:r>
              <a:rPr b="1" i="0" spc="65" dirty="0">
                <a:latin typeface="Calibri"/>
                <a:cs typeface="Calibri"/>
              </a:rPr>
              <a:t> </a:t>
            </a:r>
            <a:r>
              <a:rPr lang="en-GB" spc="-10" dirty="0"/>
              <a:t>Computer Science;</a:t>
            </a:r>
            <a:r>
              <a:rPr lang="en-GB" spc="-70" dirty="0"/>
              <a:t> </a:t>
            </a:r>
            <a:r>
              <a:rPr lang="en-GB" spc="-20" dirty="0" err="1"/>
              <a:t>A&amp;Sc</a:t>
            </a:r>
            <a:r>
              <a:rPr lang="en-GB" spc="-20" dirty="0"/>
              <a:t>,</a:t>
            </a:r>
            <a:endParaRPr lang="en-GB" sz="1200" dirty="0">
              <a:latin typeface="Calibri"/>
              <a:cs typeface="Calibri"/>
            </a:endParaRPr>
          </a:p>
          <a:p>
            <a:pPr marL="184785">
              <a:lnSpc>
                <a:spcPts val="1280"/>
              </a:lnSpc>
            </a:pPr>
            <a:r>
              <a:rPr lang="en-US" b="1" dirty="0"/>
              <a:t>EG 1508 (</a:t>
            </a:r>
            <a:r>
              <a:rPr lang="en-US" b="1"/>
              <a:t>Group Chair) </a:t>
            </a:r>
            <a:r>
              <a:rPr lang="en-US" b="1" dirty="0"/>
              <a:t>– Mathematics and Statistics</a:t>
            </a:r>
          </a:p>
          <a:p>
            <a:pPr marL="184785">
              <a:lnSpc>
                <a:spcPts val="1280"/>
              </a:lnSpc>
            </a:pPr>
            <a:endParaRPr b="1" dirty="0"/>
          </a:p>
          <a:p>
            <a:pPr marL="185420" indent="-172720">
              <a:lnSpc>
                <a:spcPts val="1410"/>
              </a:lnSpc>
              <a:spcBef>
                <a:spcPts val="100"/>
              </a:spcBef>
              <a:buFont typeface="Arial"/>
              <a:buChar char="•"/>
              <a:tabLst>
                <a:tab pos="185420" algn="l"/>
              </a:tabLst>
            </a:pPr>
            <a:r>
              <a:rPr lang="en-US" sz="1200" b="1" i="0" dirty="0"/>
              <a:t>Ildiko Badea</a:t>
            </a:r>
            <a:r>
              <a:rPr lang="en-US" sz="1200" i="0" dirty="0">
                <a:latin typeface="Calibri"/>
                <a:cs typeface="Calibri"/>
              </a:rPr>
              <a:t>,</a:t>
            </a:r>
            <a:r>
              <a:rPr lang="en-US" sz="1200" i="0" spc="125" dirty="0">
                <a:latin typeface="Calibri"/>
                <a:cs typeface="Calibri"/>
              </a:rPr>
              <a:t> </a:t>
            </a:r>
            <a:r>
              <a:rPr lang="en-US" sz="1200" spc="-10" dirty="0"/>
              <a:t>Professor,</a:t>
            </a:r>
            <a:r>
              <a:rPr lang="en-US" sz="1200" spc="-45" dirty="0"/>
              <a:t> </a:t>
            </a:r>
            <a:r>
              <a:rPr lang="en-US" sz="1200" spc="-10" dirty="0"/>
              <a:t>Pharmacy and Nutrition</a:t>
            </a:r>
          </a:p>
          <a:p>
            <a:pPr marL="184785">
              <a:lnSpc>
                <a:spcPct val="100000"/>
              </a:lnSpc>
              <a:spcBef>
                <a:spcPts val="45"/>
              </a:spcBef>
            </a:pPr>
            <a:r>
              <a:rPr lang="en-US" b="1" dirty="0"/>
              <a:t>EG 1511– Materials and Chemical Engineering</a:t>
            </a:r>
          </a:p>
          <a:p>
            <a:pPr marL="184785">
              <a:lnSpc>
                <a:spcPct val="100000"/>
              </a:lnSpc>
              <a:spcBef>
                <a:spcPts val="45"/>
              </a:spcBef>
            </a:pPr>
            <a:endParaRPr lang="en-CA" sz="1200" b="1" i="0" dirty="0"/>
          </a:p>
          <a:p>
            <a:pPr marL="185420" indent="-172720">
              <a:lnSpc>
                <a:spcPts val="1410"/>
              </a:lnSpc>
              <a:buFont typeface="Arial"/>
              <a:buChar char="•"/>
              <a:tabLst>
                <a:tab pos="185420" algn="l"/>
              </a:tabLst>
            </a:pPr>
            <a:r>
              <a:rPr lang="en-US" sz="1200" b="1" i="0" dirty="0"/>
              <a:t>Michel Gravel</a:t>
            </a:r>
            <a:r>
              <a:rPr lang="en-US" b="1" dirty="0">
                <a:latin typeface="Calibri"/>
                <a:cs typeface="Calibri"/>
              </a:rPr>
              <a:t>,</a:t>
            </a:r>
            <a:r>
              <a:rPr lang="en-US" b="1" spc="20" dirty="0">
                <a:latin typeface="Calibri"/>
                <a:cs typeface="Calibri"/>
              </a:rPr>
              <a:t> </a:t>
            </a:r>
            <a:r>
              <a:rPr lang="en-US" spc="-10" dirty="0"/>
              <a:t>Professor, Chemistry, </a:t>
            </a:r>
            <a:r>
              <a:rPr lang="en-US" spc="-10" dirty="0" err="1"/>
              <a:t>A&amp;Sc</a:t>
            </a:r>
            <a:endParaRPr lang="en-US" spc="-10" dirty="0"/>
          </a:p>
          <a:p>
            <a:pPr marL="184785">
              <a:lnSpc>
                <a:spcPct val="100000"/>
              </a:lnSpc>
              <a:spcBef>
                <a:spcPts val="45"/>
              </a:spcBef>
            </a:pPr>
            <a:r>
              <a:rPr lang="en-US" b="1" dirty="0">
                <a:latin typeface="Calibri"/>
                <a:cs typeface="Calibri"/>
              </a:rPr>
              <a:t>RTI</a:t>
            </a:r>
            <a:r>
              <a:rPr lang="en-US" b="1" spc="10" dirty="0">
                <a:latin typeface="Calibri"/>
                <a:cs typeface="Calibri"/>
              </a:rPr>
              <a:t> </a:t>
            </a:r>
            <a:r>
              <a:rPr lang="en-US" b="1" i="0" dirty="0">
                <a:latin typeface="Calibri"/>
                <a:cs typeface="Calibri"/>
              </a:rPr>
              <a:t>Evaluation</a:t>
            </a:r>
            <a:r>
              <a:rPr lang="en-US" b="1" i="0" spc="20" dirty="0">
                <a:latin typeface="Calibri"/>
                <a:cs typeface="Calibri"/>
              </a:rPr>
              <a:t> </a:t>
            </a:r>
            <a:r>
              <a:rPr lang="en-US" b="1" i="0" dirty="0">
                <a:latin typeface="Calibri"/>
                <a:cs typeface="Calibri"/>
              </a:rPr>
              <a:t>Group:</a:t>
            </a:r>
            <a:r>
              <a:rPr lang="en-US" b="1" i="0" spc="-120" dirty="0">
                <a:latin typeface="Calibri"/>
                <a:cs typeface="Calibri"/>
              </a:rPr>
              <a:t> </a:t>
            </a:r>
            <a:r>
              <a:rPr lang="en-US" b="1" i="0" dirty="0">
                <a:latin typeface="Calibri"/>
                <a:cs typeface="Calibri"/>
              </a:rPr>
              <a:t>Chemistry</a:t>
            </a:r>
          </a:p>
          <a:p>
            <a:pPr marL="184785">
              <a:lnSpc>
                <a:spcPct val="100000"/>
              </a:lnSpc>
              <a:spcBef>
                <a:spcPts val="45"/>
              </a:spcBef>
            </a:pPr>
            <a:endParaRPr lang="en-US" b="1" i="0" dirty="0">
              <a:latin typeface="Calibri"/>
              <a:cs typeface="Calibri"/>
            </a:endParaRPr>
          </a:p>
          <a:p>
            <a:pPr marL="185420" indent="-172720">
              <a:lnSpc>
                <a:spcPts val="1410"/>
              </a:lnSpc>
              <a:buFont typeface="Arial"/>
              <a:buChar char="•"/>
              <a:tabLst>
                <a:tab pos="185420" algn="l"/>
              </a:tabLst>
            </a:pPr>
            <a:r>
              <a:rPr lang="en-US" sz="1200" b="1" i="0" dirty="0"/>
              <a:t>Suresh Tikoo</a:t>
            </a:r>
            <a:r>
              <a:rPr lang="en-US" b="1" dirty="0">
                <a:latin typeface="Calibri"/>
                <a:cs typeface="Calibri"/>
              </a:rPr>
              <a:t>,</a:t>
            </a:r>
            <a:r>
              <a:rPr lang="en-US" b="1" spc="20" dirty="0">
                <a:latin typeface="Calibri"/>
                <a:cs typeface="Calibri"/>
              </a:rPr>
              <a:t> </a:t>
            </a:r>
            <a:r>
              <a:rPr lang="en-US" spc="-10" dirty="0"/>
              <a:t>Professor,</a:t>
            </a:r>
            <a:r>
              <a:rPr lang="en-US" spc="-50" dirty="0"/>
              <a:t> </a:t>
            </a:r>
            <a:r>
              <a:rPr lang="en-US" dirty="0"/>
              <a:t>School of Public Health, VIDO</a:t>
            </a:r>
            <a:endParaRPr lang="en-US" spc="-10" dirty="0"/>
          </a:p>
          <a:p>
            <a:pPr marL="184785">
              <a:lnSpc>
                <a:spcPct val="100000"/>
              </a:lnSpc>
              <a:spcBef>
                <a:spcPts val="45"/>
              </a:spcBef>
            </a:pPr>
            <a:r>
              <a:rPr lang="en-US" b="1" dirty="0">
                <a:latin typeface="Calibri"/>
                <a:cs typeface="Calibri"/>
              </a:rPr>
              <a:t>RTI</a:t>
            </a:r>
            <a:r>
              <a:rPr lang="en-US" b="1" spc="10" dirty="0">
                <a:latin typeface="Calibri"/>
                <a:cs typeface="Calibri"/>
              </a:rPr>
              <a:t> </a:t>
            </a:r>
            <a:r>
              <a:rPr lang="en-US" b="1" i="0" dirty="0">
                <a:latin typeface="Calibri"/>
                <a:cs typeface="Calibri"/>
              </a:rPr>
              <a:t>Evaluation</a:t>
            </a:r>
            <a:r>
              <a:rPr lang="en-US" b="1" i="0" spc="20" dirty="0">
                <a:latin typeface="Calibri"/>
                <a:cs typeface="Calibri"/>
              </a:rPr>
              <a:t> </a:t>
            </a:r>
            <a:r>
              <a:rPr lang="en-US" b="1" i="0" dirty="0">
                <a:latin typeface="Calibri"/>
                <a:cs typeface="Calibri"/>
              </a:rPr>
              <a:t>Group:</a:t>
            </a:r>
            <a:r>
              <a:rPr lang="en-US" b="1" i="0" spc="-120" dirty="0">
                <a:latin typeface="Calibri"/>
                <a:cs typeface="Calibri"/>
              </a:rPr>
              <a:t> </a:t>
            </a:r>
            <a:r>
              <a:rPr lang="en-US" b="1" i="0" dirty="0">
                <a:latin typeface="Calibri"/>
                <a:cs typeface="Calibri"/>
              </a:rPr>
              <a:t>Genes,</a:t>
            </a:r>
            <a:r>
              <a:rPr lang="en-US" b="1" i="0" spc="15" dirty="0">
                <a:latin typeface="Calibri"/>
                <a:cs typeface="Calibri"/>
              </a:rPr>
              <a:t> </a:t>
            </a:r>
            <a:r>
              <a:rPr lang="en-US" b="1" i="0" spc="-25" dirty="0">
                <a:latin typeface="Calibri"/>
                <a:cs typeface="Calibri"/>
              </a:rPr>
              <a:t>Cells</a:t>
            </a:r>
            <a:r>
              <a:rPr lang="en-US" b="1" i="0" spc="20" dirty="0">
                <a:latin typeface="Calibri"/>
                <a:cs typeface="Calibri"/>
              </a:rPr>
              <a:t> </a:t>
            </a:r>
            <a:r>
              <a:rPr lang="en-US" b="1" i="0" dirty="0">
                <a:latin typeface="Calibri"/>
                <a:cs typeface="Calibri"/>
              </a:rPr>
              <a:t>and</a:t>
            </a:r>
            <a:r>
              <a:rPr lang="en-US" b="1" i="0" spc="20" dirty="0">
                <a:latin typeface="Calibri"/>
                <a:cs typeface="Calibri"/>
              </a:rPr>
              <a:t> </a:t>
            </a:r>
            <a:r>
              <a:rPr lang="en-US" b="1" i="0" spc="-10" dirty="0">
                <a:latin typeface="Calibri"/>
                <a:cs typeface="Calibri"/>
              </a:rPr>
              <a:t>Molecules</a:t>
            </a:r>
          </a:p>
          <a:p>
            <a:pPr marL="184785">
              <a:lnSpc>
                <a:spcPct val="100000"/>
              </a:lnSpc>
              <a:spcBef>
                <a:spcPts val="45"/>
              </a:spcBef>
            </a:pPr>
            <a:endParaRPr lang="en-US" b="1" i="0" spc="-10" dirty="0">
              <a:latin typeface="Calibri"/>
              <a:cs typeface="Calibri"/>
            </a:endParaRPr>
          </a:p>
          <a:p>
            <a:pPr marL="184785">
              <a:lnSpc>
                <a:spcPct val="100000"/>
              </a:lnSpc>
              <a:spcBef>
                <a:spcPts val="45"/>
              </a:spcBef>
            </a:pPr>
            <a:endParaRPr b="1" i="0" spc="-10"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CECC483-D790-926F-2891-D1BB3B389AA4}"/>
              </a:ext>
            </a:extLst>
          </p:cNvPr>
          <p:cNvSpPr>
            <a:spLocks noGrp="1"/>
          </p:cNvSpPr>
          <p:nvPr>
            <p:ph type="title"/>
          </p:nvPr>
        </p:nvSpPr>
        <p:spPr>
          <a:xfrm>
            <a:off x="2057400" y="228494"/>
            <a:ext cx="8313738" cy="300037"/>
          </a:xfrm>
        </p:spPr>
        <p:txBody>
          <a:bodyPr/>
          <a:lstStyle/>
          <a:p>
            <a:r>
              <a:rPr lang="en-US" sz="2400" dirty="0"/>
              <a:t>Research Tools and Instruments (RTI) – Heidi Smithson </a:t>
            </a:r>
            <a:endParaRPr lang="en-US" altLang="en-US" sz="2400" dirty="0">
              <a:ea typeface="ＭＳ Ｐゴシック" panose="020B0600070205080204" pitchFamily="34" charset="-128"/>
            </a:endParaRPr>
          </a:p>
        </p:txBody>
      </p:sp>
      <p:graphicFrame>
        <p:nvGraphicFramePr>
          <p:cNvPr id="7" name="Table 6">
            <a:extLst>
              <a:ext uri="{FF2B5EF4-FFF2-40B4-BE49-F238E27FC236}">
                <a16:creationId xmlns:a16="http://schemas.microsoft.com/office/drawing/2014/main" id="{DD7E36A3-5907-48DC-E504-58B21F62736F}"/>
              </a:ext>
            </a:extLst>
          </p:cNvPr>
          <p:cNvGraphicFramePr>
            <a:graphicFrameLocks/>
          </p:cNvGraphicFramePr>
          <p:nvPr>
            <p:extLst>
              <p:ext uri="{D42A27DB-BD31-4B8C-83A1-F6EECF244321}">
                <p14:modId xmlns:p14="http://schemas.microsoft.com/office/powerpoint/2010/main" val="2257362741"/>
              </p:ext>
            </p:extLst>
          </p:nvPr>
        </p:nvGraphicFramePr>
        <p:xfrm>
          <a:off x="557213" y="1219200"/>
          <a:ext cx="8029573" cy="4137026"/>
        </p:xfrm>
        <a:graphic>
          <a:graphicData uri="http://schemas.openxmlformats.org/drawingml/2006/table">
            <a:tbl>
              <a:tblPr firstRow="1" bandRow="1">
                <a:tableStyleId>{5C22544A-7EE6-4342-B048-85BDC9FD1C3A}</a:tableStyleId>
              </a:tblPr>
              <a:tblGrid>
                <a:gridCol w="1147082">
                  <a:extLst>
                    <a:ext uri="{9D8B030D-6E8A-4147-A177-3AD203B41FA5}">
                      <a16:colId xmlns:a16="http://schemas.microsoft.com/office/drawing/2014/main" val="20000"/>
                    </a:ext>
                  </a:extLst>
                </a:gridCol>
                <a:gridCol w="1147082">
                  <a:extLst>
                    <a:ext uri="{9D8B030D-6E8A-4147-A177-3AD203B41FA5}">
                      <a16:colId xmlns:a16="http://schemas.microsoft.com/office/drawing/2014/main" val="20001"/>
                    </a:ext>
                  </a:extLst>
                </a:gridCol>
                <a:gridCol w="1295503">
                  <a:extLst>
                    <a:ext uri="{9D8B030D-6E8A-4147-A177-3AD203B41FA5}">
                      <a16:colId xmlns:a16="http://schemas.microsoft.com/office/drawing/2014/main" val="20002"/>
                    </a:ext>
                  </a:extLst>
                </a:gridCol>
                <a:gridCol w="1211362">
                  <a:extLst>
                    <a:ext uri="{9D8B030D-6E8A-4147-A177-3AD203B41FA5}">
                      <a16:colId xmlns:a16="http://schemas.microsoft.com/office/drawing/2014/main" val="20003"/>
                    </a:ext>
                  </a:extLst>
                </a:gridCol>
                <a:gridCol w="1148160">
                  <a:extLst>
                    <a:ext uri="{9D8B030D-6E8A-4147-A177-3AD203B41FA5}">
                      <a16:colId xmlns:a16="http://schemas.microsoft.com/office/drawing/2014/main" val="20004"/>
                    </a:ext>
                  </a:extLst>
                </a:gridCol>
                <a:gridCol w="933302">
                  <a:extLst>
                    <a:ext uri="{9D8B030D-6E8A-4147-A177-3AD203B41FA5}">
                      <a16:colId xmlns:a16="http://schemas.microsoft.com/office/drawing/2014/main" val="20005"/>
                    </a:ext>
                  </a:extLst>
                </a:gridCol>
                <a:gridCol w="1147082">
                  <a:extLst>
                    <a:ext uri="{9D8B030D-6E8A-4147-A177-3AD203B41FA5}">
                      <a16:colId xmlns:a16="http://schemas.microsoft.com/office/drawing/2014/main" val="20006"/>
                    </a:ext>
                  </a:extLst>
                </a:gridCol>
              </a:tblGrid>
              <a:tr h="1504171">
                <a:tc>
                  <a:txBody>
                    <a:bodyPr/>
                    <a:lstStyle/>
                    <a:p>
                      <a:r>
                        <a:rPr lang="en-US" sz="1400" b="1" kern="1200" dirty="0">
                          <a:solidFill>
                            <a:schemeClr val="lt1"/>
                          </a:solidFill>
                          <a:effectLst/>
                          <a:latin typeface="+mn-lt"/>
                          <a:ea typeface="+mn-ea"/>
                          <a:cs typeface="+mn-cs"/>
                        </a:rPr>
                        <a:t>Number of Co-Applicants</a:t>
                      </a:r>
                      <a:endParaRPr lang="en-US" sz="1400" dirty="0"/>
                    </a:p>
                  </a:txBody>
                  <a:tcPr marL="91449" marR="91449" marT="45738" marB="45738"/>
                </a:tc>
                <a:tc>
                  <a:txBody>
                    <a:bodyPr/>
                    <a:lstStyle/>
                    <a:p>
                      <a:r>
                        <a:rPr lang="en-US" sz="1400" b="1" kern="1200" dirty="0">
                          <a:solidFill>
                            <a:schemeClr val="lt1"/>
                          </a:solidFill>
                          <a:effectLst/>
                          <a:latin typeface="+mn-lt"/>
                          <a:ea typeface="+mn-ea"/>
                          <a:cs typeface="+mn-cs"/>
                        </a:rPr>
                        <a:t>Total # applications in category</a:t>
                      </a:r>
                      <a:endParaRPr lang="en-US" sz="1400" dirty="0"/>
                    </a:p>
                  </a:txBody>
                  <a:tcPr marL="91449" marR="91449" marT="45738" marB="45738"/>
                </a:tc>
                <a:tc>
                  <a:txBody>
                    <a:bodyPr/>
                    <a:lstStyle/>
                    <a:p>
                      <a:r>
                        <a:rPr lang="en-US" sz="1400" b="1" kern="1200" dirty="0">
                          <a:solidFill>
                            <a:schemeClr val="lt1"/>
                          </a:solidFill>
                          <a:effectLst/>
                          <a:latin typeface="+mn-lt"/>
                          <a:ea typeface="+mn-ea"/>
                          <a:cs typeface="+mn-cs"/>
                        </a:rPr>
                        <a:t>% of total applications</a:t>
                      </a:r>
                      <a:endParaRPr lang="en-US" sz="1400" dirty="0"/>
                    </a:p>
                  </a:txBody>
                  <a:tcPr marL="91449" marR="91449" marT="45738" marB="45738"/>
                </a:tc>
                <a:tc>
                  <a:txBody>
                    <a:bodyPr/>
                    <a:lstStyle/>
                    <a:p>
                      <a:r>
                        <a:rPr lang="en-US" sz="1400" b="1" kern="1200" dirty="0">
                          <a:solidFill>
                            <a:schemeClr val="lt1"/>
                          </a:solidFill>
                          <a:effectLst/>
                          <a:latin typeface="+mn-lt"/>
                          <a:ea typeface="+mn-ea"/>
                          <a:cs typeface="+mn-cs"/>
                        </a:rPr>
                        <a:t># of successful applications</a:t>
                      </a:r>
                      <a:endParaRPr lang="en-US" sz="1400" dirty="0"/>
                    </a:p>
                  </a:txBody>
                  <a:tcPr marL="91449" marR="91449" marT="45738" marB="45738"/>
                </a:tc>
                <a:tc>
                  <a:txBody>
                    <a:bodyPr/>
                    <a:lstStyle/>
                    <a:p>
                      <a:r>
                        <a:rPr lang="en-US" sz="1400" b="1" kern="1200" dirty="0">
                          <a:solidFill>
                            <a:schemeClr val="lt1"/>
                          </a:solidFill>
                          <a:effectLst/>
                          <a:latin typeface="+mn-lt"/>
                          <a:ea typeface="+mn-ea"/>
                          <a:cs typeface="+mn-cs"/>
                        </a:rPr>
                        <a:t>Success rate as % of total applications</a:t>
                      </a:r>
                      <a:endParaRPr lang="en-US" sz="1100" dirty="0"/>
                    </a:p>
                  </a:txBody>
                  <a:tcPr marL="91449" marR="91449" marT="45738" marB="45738"/>
                </a:tc>
                <a:tc>
                  <a:txBody>
                    <a:bodyPr/>
                    <a:lstStyle/>
                    <a:p>
                      <a:r>
                        <a:rPr lang="en-US" sz="1400" dirty="0"/>
                        <a:t>% of awarded vs. total in category</a:t>
                      </a:r>
                    </a:p>
                  </a:txBody>
                  <a:tcPr marL="91449" marR="91449" marT="45738" marB="45738"/>
                </a:tc>
                <a:tc>
                  <a:txBody>
                    <a:bodyPr/>
                    <a:lstStyle/>
                    <a:p>
                      <a:r>
                        <a:rPr lang="en-US" sz="1400" dirty="0"/>
                        <a:t>% of total successful applications</a:t>
                      </a:r>
                    </a:p>
                  </a:txBody>
                  <a:tcPr marL="91449" marR="91449" marT="45738" marB="45738"/>
                </a:tc>
                <a:extLst>
                  <a:ext uri="{0D108BD9-81ED-4DB2-BD59-A6C34878D82A}">
                    <a16:rowId xmlns:a16="http://schemas.microsoft.com/office/drawing/2014/main" val="10000"/>
                  </a:ext>
                </a:extLst>
              </a:tr>
              <a:tr h="481700">
                <a:tc>
                  <a:txBody>
                    <a:bodyPr/>
                    <a:lstStyle/>
                    <a:p>
                      <a:r>
                        <a:rPr lang="en-US" sz="1800" dirty="0"/>
                        <a:t>0</a:t>
                      </a:r>
                    </a:p>
                  </a:txBody>
                  <a:tcPr marL="91449" marR="91449" marT="45738" marB="45738"/>
                </a:tc>
                <a:tc>
                  <a:txBody>
                    <a:bodyPr/>
                    <a:lstStyle/>
                    <a:p>
                      <a:r>
                        <a:rPr lang="en-US" sz="1800" dirty="0"/>
                        <a:t>9</a:t>
                      </a:r>
                    </a:p>
                  </a:txBody>
                  <a:tcPr marL="91449" marR="91449" marT="45738" marB="45738"/>
                </a:tc>
                <a:tc>
                  <a:txBody>
                    <a:bodyPr/>
                    <a:lstStyle/>
                    <a:p>
                      <a:r>
                        <a:rPr lang="en-US" sz="1800" dirty="0"/>
                        <a:t>31%</a:t>
                      </a:r>
                    </a:p>
                  </a:txBody>
                  <a:tcPr marL="91449" marR="91449" marT="45738" marB="45738"/>
                </a:tc>
                <a:tc>
                  <a:txBody>
                    <a:bodyPr/>
                    <a:lstStyle/>
                    <a:p>
                      <a:r>
                        <a:rPr lang="en-US" sz="1800" dirty="0"/>
                        <a:t>0</a:t>
                      </a:r>
                    </a:p>
                  </a:txBody>
                  <a:tcPr marL="91449" marR="91449" marT="45738" marB="45738"/>
                </a:tc>
                <a:tc>
                  <a:txBody>
                    <a:bodyPr/>
                    <a:lstStyle/>
                    <a:p>
                      <a:r>
                        <a:rPr lang="en-US" sz="1800" dirty="0"/>
                        <a:t>0</a:t>
                      </a:r>
                    </a:p>
                  </a:txBody>
                  <a:tcPr marL="91449" marR="91449" marT="45738" marB="45738"/>
                </a:tc>
                <a:tc>
                  <a:txBody>
                    <a:bodyPr/>
                    <a:lstStyle/>
                    <a:p>
                      <a:r>
                        <a:rPr lang="en-US" sz="1800" dirty="0"/>
                        <a:t>0</a:t>
                      </a:r>
                    </a:p>
                  </a:txBody>
                  <a:tcPr marL="91449" marR="91449" marT="45738" marB="45738"/>
                </a:tc>
                <a:tc>
                  <a:txBody>
                    <a:bodyPr/>
                    <a:lstStyle/>
                    <a:p>
                      <a:r>
                        <a:rPr lang="en-US" sz="1800" dirty="0"/>
                        <a:t>0</a:t>
                      </a:r>
                    </a:p>
                  </a:txBody>
                  <a:tcPr marL="91449" marR="91449" marT="45738" marB="45738"/>
                </a:tc>
                <a:extLst>
                  <a:ext uri="{0D108BD9-81ED-4DB2-BD59-A6C34878D82A}">
                    <a16:rowId xmlns:a16="http://schemas.microsoft.com/office/drawing/2014/main" val="10001"/>
                  </a:ext>
                </a:extLst>
              </a:tr>
              <a:tr h="481700">
                <a:tc>
                  <a:txBody>
                    <a:bodyPr/>
                    <a:lstStyle/>
                    <a:p>
                      <a:r>
                        <a:rPr lang="en-US" sz="1800" dirty="0"/>
                        <a:t>1</a:t>
                      </a:r>
                    </a:p>
                  </a:txBody>
                  <a:tcPr marL="91449" marR="91449" marT="45738" marB="45738"/>
                </a:tc>
                <a:tc>
                  <a:txBody>
                    <a:bodyPr/>
                    <a:lstStyle/>
                    <a:p>
                      <a:r>
                        <a:rPr lang="en-US" sz="1800" dirty="0"/>
                        <a:t>4</a:t>
                      </a:r>
                    </a:p>
                  </a:txBody>
                  <a:tcPr marL="91449" marR="91449" marT="45738" marB="45738"/>
                </a:tc>
                <a:tc>
                  <a:txBody>
                    <a:bodyPr/>
                    <a:lstStyle/>
                    <a:p>
                      <a:r>
                        <a:rPr lang="en-US" sz="1800" dirty="0"/>
                        <a:t>14%</a:t>
                      </a:r>
                    </a:p>
                  </a:txBody>
                  <a:tcPr marL="91449" marR="91449" marT="45738" marB="45738"/>
                </a:tc>
                <a:tc>
                  <a:txBody>
                    <a:bodyPr/>
                    <a:lstStyle/>
                    <a:p>
                      <a:r>
                        <a:rPr lang="en-US" sz="1800" dirty="0"/>
                        <a:t>1</a:t>
                      </a:r>
                    </a:p>
                  </a:txBody>
                  <a:tcPr marL="91449" marR="91449" marT="45738" marB="45738"/>
                </a:tc>
                <a:tc>
                  <a:txBody>
                    <a:bodyPr/>
                    <a:lstStyle/>
                    <a:p>
                      <a:r>
                        <a:rPr lang="en-US" sz="1800" dirty="0"/>
                        <a:t>3.4%</a:t>
                      </a:r>
                    </a:p>
                  </a:txBody>
                  <a:tcPr marL="91449" marR="91449" marT="45738" marB="45738"/>
                </a:tc>
                <a:tc>
                  <a:txBody>
                    <a:bodyPr/>
                    <a:lstStyle/>
                    <a:p>
                      <a:r>
                        <a:rPr lang="en-US" sz="1800" dirty="0"/>
                        <a:t>25%</a:t>
                      </a:r>
                    </a:p>
                  </a:txBody>
                  <a:tcPr marL="91449" marR="91449" marT="45738" marB="45738"/>
                </a:tc>
                <a:tc>
                  <a:txBody>
                    <a:bodyPr/>
                    <a:lstStyle/>
                    <a:p>
                      <a:r>
                        <a:rPr lang="en-US" sz="1800" dirty="0"/>
                        <a:t>12.5%</a:t>
                      </a:r>
                    </a:p>
                  </a:txBody>
                  <a:tcPr marL="91449" marR="91449" marT="45738" marB="45738"/>
                </a:tc>
                <a:extLst>
                  <a:ext uri="{0D108BD9-81ED-4DB2-BD59-A6C34878D82A}">
                    <a16:rowId xmlns:a16="http://schemas.microsoft.com/office/drawing/2014/main" val="10002"/>
                  </a:ext>
                </a:extLst>
              </a:tr>
              <a:tr h="481700">
                <a:tc>
                  <a:txBody>
                    <a:bodyPr/>
                    <a:lstStyle/>
                    <a:p>
                      <a:r>
                        <a:rPr lang="en-US" sz="1800" dirty="0"/>
                        <a:t>2</a:t>
                      </a:r>
                    </a:p>
                  </a:txBody>
                  <a:tcPr marL="91449" marR="91449" marT="45738" marB="45738"/>
                </a:tc>
                <a:tc>
                  <a:txBody>
                    <a:bodyPr/>
                    <a:lstStyle/>
                    <a:p>
                      <a:r>
                        <a:rPr lang="en-US" sz="1800" dirty="0"/>
                        <a:t>9</a:t>
                      </a:r>
                    </a:p>
                  </a:txBody>
                  <a:tcPr marL="91449" marR="91449" marT="45738" marB="45738"/>
                </a:tc>
                <a:tc>
                  <a:txBody>
                    <a:bodyPr/>
                    <a:lstStyle/>
                    <a:p>
                      <a:r>
                        <a:rPr lang="en-US" sz="1800" dirty="0"/>
                        <a:t>31%</a:t>
                      </a:r>
                    </a:p>
                  </a:txBody>
                  <a:tcPr marL="91449" marR="91449" marT="45738" marB="45738"/>
                </a:tc>
                <a:tc>
                  <a:txBody>
                    <a:bodyPr/>
                    <a:lstStyle/>
                    <a:p>
                      <a:r>
                        <a:rPr lang="en-US" sz="1800" dirty="0"/>
                        <a:t>1</a:t>
                      </a:r>
                    </a:p>
                  </a:txBody>
                  <a:tcPr marL="91449" marR="91449" marT="45738" marB="45738"/>
                </a:tc>
                <a:tc>
                  <a:txBody>
                    <a:bodyPr/>
                    <a:lstStyle/>
                    <a:p>
                      <a:r>
                        <a:rPr lang="en-US" sz="1800" dirty="0"/>
                        <a:t>3.4%</a:t>
                      </a:r>
                    </a:p>
                  </a:txBody>
                  <a:tcPr marL="91449" marR="91449" marT="45738" marB="45738"/>
                </a:tc>
                <a:tc>
                  <a:txBody>
                    <a:bodyPr/>
                    <a:lstStyle/>
                    <a:p>
                      <a:r>
                        <a:rPr lang="en-US" sz="1800" dirty="0"/>
                        <a:t>11%</a:t>
                      </a:r>
                    </a:p>
                  </a:txBody>
                  <a:tcPr marL="91449" marR="91449" marT="45738" marB="45738"/>
                </a:tc>
                <a:tc>
                  <a:txBody>
                    <a:bodyPr/>
                    <a:lstStyle/>
                    <a:p>
                      <a:r>
                        <a:rPr lang="en-US" sz="1800" dirty="0"/>
                        <a:t>12.5%</a:t>
                      </a:r>
                    </a:p>
                  </a:txBody>
                  <a:tcPr marL="91449" marR="91449" marT="45738" marB="45738"/>
                </a:tc>
                <a:extLst>
                  <a:ext uri="{0D108BD9-81ED-4DB2-BD59-A6C34878D82A}">
                    <a16:rowId xmlns:a16="http://schemas.microsoft.com/office/drawing/2014/main" val="10003"/>
                  </a:ext>
                </a:extLst>
              </a:tr>
              <a:tr h="1187755">
                <a:tc>
                  <a:txBody>
                    <a:bodyPr/>
                    <a:lstStyle/>
                    <a:p>
                      <a:r>
                        <a:rPr lang="en-US" sz="1800" dirty="0"/>
                        <a:t>3+ (usually 4+)</a:t>
                      </a:r>
                    </a:p>
                  </a:txBody>
                  <a:tcPr marL="91449" marR="91449" marT="45738" marB="45738"/>
                </a:tc>
                <a:tc>
                  <a:txBody>
                    <a:bodyPr/>
                    <a:lstStyle/>
                    <a:p>
                      <a:r>
                        <a:rPr lang="en-US" sz="1800" dirty="0"/>
                        <a:t>7</a:t>
                      </a:r>
                    </a:p>
                  </a:txBody>
                  <a:tcPr marL="91449" marR="91449" marT="45738" marB="45738"/>
                </a:tc>
                <a:tc>
                  <a:txBody>
                    <a:bodyPr/>
                    <a:lstStyle/>
                    <a:p>
                      <a:r>
                        <a:rPr lang="en-US" sz="1800" dirty="0"/>
                        <a:t>24%</a:t>
                      </a:r>
                    </a:p>
                  </a:txBody>
                  <a:tcPr marL="91449" marR="91449" marT="45738" marB="45738"/>
                </a:tc>
                <a:tc>
                  <a:txBody>
                    <a:bodyPr/>
                    <a:lstStyle/>
                    <a:p>
                      <a:r>
                        <a:rPr lang="en-US" sz="1800" dirty="0"/>
                        <a:t>6</a:t>
                      </a:r>
                    </a:p>
                  </a:txBody>
                  <a:tcPr marL="91449" marR="91449" marT="45738" marB="45738"/>
                </a:tc>
                <a:tc>
                  <a:txBody>
                    <a:bodyPr/>
                    <a:lstStyle/>
                    <a:p>
                      <a:r>
                        <a:rPr lang="en-US" sz="1800" dirty="0"/>
                        <a:t>20.6%</a:t>
                      </a:r>
                    </a:p>
                  </a:txBody>
                  <a:tcPr marL="91449" marR="91449" marT="45738" marB="45738"/>
                </a:tc>
                <a:tc>
                  <a:txBody>
                    <a:bodyPr/>
                    <a:lstStyle/>
                    <a:p>
                      <a:r>
                        <a:rPr lang="en-US" sz="1800" dirty="0"/>
                        <a:t>85%</a:t>
                      </a:r>
                    </a:p>
                  </a:txBody>
                  <a:tcPr marL="91449" marR="91449" marT="45738" marB="45738"/>
                </a:tc>
                <a:tc>
                  <a:txBody>
                    <a:bodyPr/>
                    <a:lstStyle/>
                    <a:p>
                      <a:r>
                        <a:rPr lang="en-US" sz="1800" dirty="0"/>
                        <a:t>75%</a:t>
                      </a:r>
                    </a:p>
                  </a:txBody>
                  <a:tcPr marL="91449" marR="91449" marT="45738" marB="45738"/>
                </a:tc>
                <a:extLst>
                  <a:ext uri="{0D108BD9-81ED-4DB2-BD59-A6C34878D82A}">
                    <a16:rowId xmlns:a16="http://schemas.microsoft.com/office/drawing/2014/main" val="10004"/>
                  </a:ext>
                </a:extLst>
              </a:tr>
            </a:tbl>
          </a:graphicData>
        </a:graphic>
      </p:graphicFrame>
      <p:sp>
        <p:nvSpPr>
          <p:cNvPr id="4149" name="TextBox 2">
            <a:extLst>
              <a:ext uri="{FF2B5EF4-FFF2-40B4-BE49-F238E27FC236}">
                <a16:creationId xmlns:a16="http://schemas.microsoft.com/office/drawing/2014/main" id="{A8ACF2E3-9D5E-60B9-5540-38A40AE0CB3B}"/>
              </a:ext>
            </a:extLst>
          </p:cNvPr>
          <p:cNvSpPr txBox="1">
            <a:spLocks noChangeArrowheads="1"/>
          </p:cNvSpPr>
          <p:nvPr/>
        </p:nvSpPr>
        <p:spPr bwMode="auto">
          <a:xfrm>
            <a:off x="692944" y="766761"/>
            <a:ext cx="7758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Reviewed 29 RTI applications beginning from 2016/17 – 2020/21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8E1C57A-7033-B819-41FA-440679AB3E3E}"/>
              </a:ext>
            </a:extLst>
          </p:cNvPr>
          <p:cNvGraphicFramePr>
            <a:graphicFrameLocks noGrp="1"/>
          </p:cNvGraphicFramePr>
          <p:nvPr>
            <p:ph idx="1"/>
            <p:extLst>
              <p:ext uri="{D42A27DB-BD31-4B8C-83A1-F6EECF244321}">
                <p14:modId xmlns:p14="http://schemas.microsoft.com/office/powerpoint/2010/main" val="283481098"/>
              </p:ext>
            </p:extLst>
          </p:nvPr>
        </p:nvGraphicFramePr>
        <p:xfrm>
          <a:off x="147637" y="671660"/>
          <a:ext cx="8848725" cy="6029177"/>
        </p:xfrm>
        <a:graphic>
          <a:graphicData uri="http://schemas.openxmlformats.org/drawingml/2006/table">
            <a:tbl>
              <a:tblPr firstRow="1" firstCol="1" bandRow="1">
                <a:tableStyleId>{5C22544A-7EE6-4342-B048-85BDC9FD1C3A}</a:tableStyleId>
              </a:tblPr>
              <a:tblGrid>
                <a:gridCol w="2364128">
                  <a:extLst>
                    <a:ext uri="{9D8B030D-6E8A-4147-A177-3AD203B41FA5}">
                      <a16:colId xmlns:a16="http://schemas.microsoft.com/office/drawing/2014/main" val="20000"/>
                    </a:ext>
                  </a:extLst>
                </a:gridCol>
                <a:gridCol w="6484597">
                  <a:extLst>
                    <a:ext uri="{9D8B030D-6E8A-4147-A177-3AD203B41FA5}">
                      <a16:colId xmlns:a16="http://schemas.microsoft.com/office/drawing/2014/main" val="20001"/>
                    </a:ext>
                  </a:extLst>
                </a:gridCol>
              </a:tblGrid>
              <a:tr h="306580">
                <a:tc>
                  <a:txBody>
                    <a:bodyPr/>
                    <a:lstStyle/>
                    <a:p>
                      <a:pPr marL="0" marR="0">
                        <a:lnSpc>
                          <a:spcPct val="107000"/>
                        </a:lnSpc>
                        <a:spcBef>
                          <a:spcPts val="0"/>
                        </a:spcBef>
                        <a:spcAft>
                          <a:spcPts val="0"/>
                        </a:spcAft>
                      </a:pPr>
                      <a:r>
                        <a:rPr lang="en-US" sz="1800" dirty="0">
                          <a:effectLst/>
                        </a:rPr>
                        <a:t>Characteristic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a:effectLst/>
                        </a:rPr>
                        <a:t>Details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0"/>
                  </a:ext>
                </a:extLst>
              </a:tr>
              <a:tr h="574016">
                <a:tc>
                  <a:txBody>
                    <a:bodyPr/>
                    <a:lstStyle/>
                    <a:p>
                      <a:pPr marL="0" marR="0">
                        <a:lnSpc>
                          <a:spcPct val="107000"/>
                        </a:lnSpc>
                        <a:spcBef>
                          <a:spcPts val="0"/>
                        </a:spcBef>
                        <a:spcAft>
                          <a:spcPts val="0"/>
                        </a:spcAft>
                      </a:pPr>
                      <a:r>
                        <a:rPr lang="en-US" sz="1800">
                          <a:effectLst/>
                        </a:rPr>
                        <a:t>Excellence of the Researcher(s)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dirty="0">
                          <a:effectLst/>
                        </a:rPr>
                        <a:t>PI and Co-Is are highly funded; have large HQP teams and outputs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1"/>
                  </a:ext>
                </a:extLst>
              </a:tr>
              <a:tr h="1268904">
                <a:tc>
                  <a:txBody>
                    <a:bodyPr/>
                    <a:lstStyle/>
                    <a:p>
                      <a:pPr marL="0" marR="0">
                        <a:lnSpc>
                          <a:spcPct val="107000"/>
                        </a:lnSpc>
                        <a:spcBef>
                          <a:spcPts val="0"/>
                        </a:spcBef>
                        <a:spcAft>
                          <a:spcPts val="0"/>
                        </a:spcAft>
                      </a:pPr>
                      <a:r>
                        <a:rPr lang="en-US" sz="1800" dirty="0">
                          <a:effectLst/>
                        </a:rPr>
                        <a:t>Usage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a:effectLst/>
                        </a:rPr>
                        <a:t>Applications with multiple applicants show much higher usage rates in the proposals; successful applications provide a detailed usage and management plan, including time built in for other users (internal and external, with specific other users identified).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2"/>
                  </a:ext>
                </a:extLst>
              </a:tr>
              <a:tr h="948130">
                <a:tc>
                  <a:txBody>
                    <a:bodyPr/>
                    <a:lstStyle/>
                    <a:p>
                      <a:pPr marL="0" marR="0">
                        <a:lnSpc>
                          <a:spcPct val="107000"/>
                        </a:lnSpc>
                        <a:spcBef>
                          <a:spcPts val="0"/>
                        </a:spcBef>
                        <a:spcAft>
                          <a:spcPts val="0"/>
                        </a:spcAft>
                      </a:pPr>
                      <a:r>
                        <a:rPr lang="en-US" sz="1800">
                          <a:effectLst/>
                        </a:rPr>
                        <a:t>Linked to other funding success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dirty="0">
                          <a:effectLst/>
                        </a:rPr>
                        <a:t>Successful applications emphasize a direct link between equipment and success on other programs such as meeting DG objectives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3"/>
                  </a:ext>
                </a:extLst>
              </a:tr>
              <a:tr h="627355">
                <a:tc>
                  <a:txBody>
                    <a:bodyPr/>
                    <a:lstStyle/>
                    <a:p>
                      <a:pPr marL="0" marR="0">
                        <a:lnSpc>
                          <a:spcPct val="107000"/>
                        </a:lnSpc>
                        <a:spcBef>
                          <a:spcPts val="0"/>
                        </a:spcBef>
                        <a:spcAft>
                          <a:spcPts val="0"/>
                        </a:spcAft>
                      </a:pPr>
                      <a:r>
                        <a:rPr lang="en-US" sz="1800">
                          <a:effectLst/>
                        </a:rPr>
                        <a:t>Multidisciplinary/Interdisciplinary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dirty="0">
                          <a:effectLst/>
                        </a:rPr>
                        <a:t>Co-Is from at least other departments and usually other colleges; wide range of research areas in a single application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4"/>
                  </a:ext>
                </a:extLst>
              </a:tr>
              <a:tr h="627355">
                <a:tc>
                  <a:txBody>
                    <a:bodyPr/>
                    <a:lstStyle/>
                    <a:p>
                      <a:pPr marL="0" marR="0">
                        <a:lnSpc>
                          <a:spcPct val="107000"/>
                        </a:lnSpc>
                        <a:spcBef>
                          <a:spcPts val="0"/>
                        </a:spcBef>
                        <a:spcAft>
                          <a:spcPts val="0"/>
                        </a:spcAft>
                      </a:pPr>
                      <a:r>
                        <a:rPr lang="en-US" sz="1800" dirty="0">
                          <a:effectLst/>
                        </a:rPr>
                        <a:t>Collaboration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a:effectLst/>
                        </a:rPr>
                        <a:t>Teams tend to have multiple co-authored publications and jointly-held funding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5"/>
                  </a:ext>
                </a:extLst>
              </a:tr>
              <a:tr h="627355">
                <a:tc>
                  <a:txBody>
                    <a:bodyPr/>
                    <a:lstStyle/>
                    <a:p>
                      <a:pPr marL="0" marR="0">
                        <a:lnSpc>
                          <a:spcPct val="107000"/>
                        </a:lnSpc>
                        <a:spcBef>
                          <a:spcPts val="0"/>
                        </a:spcBef>
                        <a:spcAft>
                          <a:spcPts val="0"/>
                        </a:spcAft>
                      </a:pPr>
                      <a:r>
                        <a:rPr lang="en-US" sz="1800">
                          <a:effectLst/>
                        </a:rPr>
                        <a:t>Funds Requested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a:effectLst/>
                        </a:rPr>
                        <a:t>Full or close to full $150,000 requested (vs. very low success rates below $100,000)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6"/>
                  </a:ext>
                </a:extLst>
              </a:tr>
              <a:tr h="627355">
                <a:tc>
                  <a:txBody>
                    <a:bodyPr/>
                    <a:lstStyle/>
                    <a:p>
                      <a:pPr marL="0" marR="0">
                        <a:lnSpc>
                          <a:spcPct val="107000"/>
                        </a:lnSpc>
                        <a:spcBef>
                          <a:spcPts val="0"/>
                        </a:spcBef>
                        <a:spcAft>
                          <a:spcPts val="0"/>
                        </a:spcAft>
                      </a:pPr>
                      <a:r>
                        <a:rPr lang="en-US" sz="1800">
                          <a:effectLst/>
                        </a:rPr>
                        <a:t># HQP trained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dirty="0">
                          <a:effectLst/>
                        </a:rPr>
                        <a:t>Applications with multiple applicants have significantly more HQP to be trained (e.g., over 20 HQP/</a:t>
                      </a:r>
                      <a:r>
                        <a:rPr lang="en-US" sz="1800" dirty="0" err="1">
                          <a:effectLst/>
                        </a:rPr>
                        <a:t>yr</a:t>
                      </a:r>
                      <a:r>
                        <a:rPr lang="en-US" sz="1800" dirty="0">
                          <a:effectLst/>
                        </a:rPr>
                        <a:t> vs. fewer than 10 over 6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7"/>
                  </a:ext>
                </a:extLst>
              </a:tr>
            </a:tbl>
          </a:graphicData>
        </a:graphic>
      </p:graphicFrame>
      <p:sp>
        <p:nvSpPr>
          <p:cNvPr id="5151" name="Title 1">
            <a:extLst>
              <a:ext uri="{FF2B5EF4-FFF2-40B4-BE49-F238E27FC236}">
                <a16:creationId xmlns:a16="http://schemas.microsoft.com/office/drawing/2014/main" id="{89F47421-590D-FCF8-1A53-33B03632AAC0}"/>
              </a:ext>
            </a:extLst>
          </p:cNvPr>
          <p:cNvSpPr>
            <a:spLocks noGrp="1"/>
          </p:cNvSpPr>
          <p:nvPr>
            <p:ph type="title"/>
          </p:nvPr>
        </p:nvSpPr>
        <p:spPr>
          <a:xfrm>
            <a:off x="238125" y="157163"/>
            <a:ext cx="8313738" cy="452437"/>
          </a:xfrm>
        </p:spPr>
        <p:txBody>
          <a:bodyPr/>
          <a:lstStyle/>
          <a:p>
            <a:pPr algn="ctr"/>
            <a:r>
              <a:rPr lang="en-US" altLang="en-US" sz="2400" dirty="0">
                <a:ea typeface="ＭＳ Ｐゴシック" panose="020B0600070205080204" pitchFamily="34" charset="-128"/>
              </a:rPr>
              <a:t>Characteristics of Successful RTIs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A21DD58-64AB-AACF-A383-453F79925BA9}"/>
              </a:ext>
            </a:extLst>
          </p:cNvPr>
          <p:cNvSpPr>
            <a:spLocks noGrp="1"/>
          </p:cNvSpPr>
          <p:nvPr>
            <p:ph type="title"/>
          </p:nvPr>
        </p:nvSpPr>
        <p:spPr>
          <a:xfrm>
            <a:off x="2057400" y="19975"/>
            <a:ext cx="8313738" cy="523875"/>
          </a:xfrm>
        </p:spPr>
        <p:txBody>
          <a:bodyPr/>
          <a:lstStyle/>
          <a:p>
            <a:r>
              <a:rPr lang="en-US" altLang="en-US" dirty="0">
                <a:ea typeface="ＭＳ Ｐゴシック" panose="020B0600070205080204" pitchFamily="34" charset="-128"/>
              </a:rPr>
              <a:t>Characteristics of Unsuccessful RTIs</a:t>
            </a:r>
          </a:p>
        </p:txBody>
      </p:sp>
      <p:graphicFrame>
        <p:nvGraphicFramePr>
          <p:cNvPr id="4" name="Content Placeholder 6">
            <a:extLst>
              <a:ext uri="{FF2B5EF4-FFF2-40B4-BE49-F238E27FC236}">
                <a16:creationId xmlns:a16="http://schemas.microsoft.com/office/drawing/2014/main" id="{D6E7CF2E-5D70-AF35-CA5F-ED8654AD87F6}"/>
              </a:ext>
            </a:extLst>
          </p:cNvPr>
          <p:cNvGraphicFramePr>
            <a:graphicFrameLocks noGrp="1"/>
          </p:cNvGraphicFramePr>
          <p:nvPr>
            <p:ph idx="1"/>
            <p:extLst>
              <p:ext uri="{D42A27DB-BD31-4B8C-83A1-F6EECF244321}">
                <p14:modId xmlns:p14="http://schemas.microsoft.com/office/powerpoint/2010/main" val="2223904526"/>
              </p:ext>
            </p:extLst>
          </p:nvPr>
        </p:nvGraphicFramePr>
        <p:xfrm>
          <a:off x="147637" y="543850"/>
          <a:ext cx="8848725" cy="6207331"/>
        </p:xfrm>
        <a:graphic>
          <a:graphicData uri="http://schemas.openxmlformats.org/drawingml/2006/table">
            <a:tbl>
              <a:tblPr firstRow="1" firstCol="1" bandRow="1">
                <a:tableStyleId>{5C22544A-7EE6-4342-B048-85BDC9FD1C3A}</a:tableStyleId>
              </a:tblPr>
              <a:tblGrid>
                <a:gridCol w="1882053">
                  <a:extLst>
                    <a:ext uri="{9D8B030D-6E8A-4147-A177-3AD203B41FA5}">
                      <a16:colId xmlns:a16="http://schemas.microsoft.com/office/drawing/2014/main" val="20000"/>
                    </a:ext>
                  </a:extLst>
                </a:gridCol>
                <a:gridCol w="6966672">
                  <a:extLst>
                    <a:ext uri="{9D8B030D-6E8A-4147-A177-3AD203B41FA5}">
                      <a16:colId xmlns:a16="http://schemas.microsoft.com/office/drawing/2014/main" val="20001"/>
                    </a:ext>
                  </a:extLst>
                </a:gridCol>
              </a:tblGrid>
              <a:tr h="306601">
                <a:tc>
                  <a:txBody>
                    <a:bodyPr/>
                    <a:lstStyle/>
                    <a:p>
                      <a:pPr marL="0" marR="0">
                        <a:lnSpc>
                          <a:spcPct val="107000"/>
                        </a:lnSpc>
                        <a:spcBef>
                          <a:spcPts val="0"/>
                        </a:spcBef>
                        <a:spcAft>
                          <a:spcPts val="0"/>
                        </a:spcAft>
                      </a:pPr>
                      <a:r>
                        <a:rPr lang="en-US" sz="1800" dirty="0">
                          <a:effectLst/>
                        </a:rPr>
                        <a:t>Characteristic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dirty="0">
                          <a:effectLst/>
                        </a:rPr>
                        <a:t>Details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0"/>
                  </a:ext>
                </a:extLst>
              </a:tr>
              <a:tr h="574055">
                <a:tc>
                  <a:txBody>
                    <a:bodyPr/>
                    <a:lstStyle/>
                    <a:p>
                      <a:pPr marL="0" marR="0">
                        <a:lnSpc>
                          <a:spcPct val="107000"/>
                        </a:lnSpc>
                        <a:spcBef>
                          <a:spcPts val="0"/>
                        </a:spcBef>
                        <a:spcAft>
                          <a:spcPts val="0"/>
                        </a:spcAft>
                      </a:pPr>
                      <a:r>
                        <a:rPr lang="en-US" sz="1800" dirty="0">
                          <a:effectLst/>
                        </a:rPr>
                        <a:t>Excellence of the Researcher(s)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altLang="en-US" sz="1800" dirty="0">
                          <a:ea typeface="ＭＳ Ｐゴシック" panose="020B0600070205080204" pitchFamily="34" charset="-128"/>
                        </a:rPr>
                        <a:t>Limited array of funding sources; fewer collaborations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1"/>
                  </a:ext>
                </a:extLst>
              </a:tr>
              <a:tr h="867592">
                <a:tc>
                  <a:txBody>
                    <a:bodyPr/>
                    <a:lstStyle/>
                    <a:p>
                      <a:pPr marL="0" marR="0">
                        <a:lnSpc>
                          <a:spcPct val="107000"/>
                        </a:lnSpc>
                        <a:spcBef>
                          <a:spcPts val="0"/>
                        </a:spcBef>
                        <a:spcAft>
                          <a:spcPts val="0"/>
                        </a:spcAft>
                      </a:pPr>
                      <a:r>
                        <a:rPr lang="en-US" sz="1800" dirty="0">
                          <a:effectLst/>
                        </a:rPr>
                        <a:t>Usage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dirty="0">
                          <a:effectLst/>
                        </a:rPr>
                        <a:t>Limited usage – likely due to single or small number of Co-Is (e.g., PI will use 100% of time but only 10 </a:t>
                      </a:r>
                      <a:r>
                        <a:rPr lang="en-US" sz="1800" dirty="0" err="1">
                          <a:effectLst/>
                        </a:rPr>
                        <a:t>hrs</a:t>
                      </a:r>
                      <a:r>
                        <a:rPr lang="en-US" sz="1800" dirty="0">
                          <a:effectLst/>
                        </a:rPr>
                        <a:t>/month); vague reference to other users or possible future collaborations (all unnamed)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2"/>
                  </a:ext>
                </a:extLst>
              </a:tr>
              <a:tr h="648632">
                <a:tc>
                  <a:txBody>
                    <a:bodyPr/>
                    <a:lstStyle/>
                    <a:p>
                      <a:pPr marL="0" marR="0">
                        <a:lnSpc>
                          <a:spcPct val="107000"/>
                        </a:lnSpc>
                        <a:spcBef>
                          <a:spcPts val="0"/>
                        </a:spcBef>
                        <a:spcAft>
                          <a:spcPts val="0"/>
                        </a:spcAft>
                      </a:pPr>
                      <a:r>
                        <a:rPr lang="en-US" sz="1800" dirty="0">
                          <a:effectLst/>
                        </a:rPr>
                        <a:t>Links to other funding success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dirty="0">
                          <a:effectLst/>
                        </a:rPr>
                        <a:t>Limited/lacking reference to success of other funding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3"/>
                  </a:ext>
                </a:extLst>
              </a:tr>
              <a:tr h="867592">
                <a:tc>
                  <a:txBody>
                    <a:bodyPr/>
                    <a:lstStyle/>
                    <a:p>
                      <a:pPr marL="0" marR="0">
                        <a:lnSpc>
                          <a:spcPct val="107000"/>
                        </a:lnSpc>
                        <a:spcBef>
                          <a:spcPts val="0"/>
                        </a:spcBef>
                        <a:spcAft>
                          <a:spcPts val="0"/>
                        </a:spcAft>
                      </a:pPr>
                      <a:r>
                        <a:rPr lang="en-US" sz="1800" dirty="0">
                          <a:effectLst/>
                        </a:rPr>
                        <a:t>Multidisciplinary/ Interdisciplinary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dirty="0">
                          <a:effectLst/>
                        </a:rPr>
                        <a:t>Challenging to demonstrate exposure of HQP to multidisciplinary environment as a lone applicant or small team with limited collaboration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4"/>
                  </a:ext>
                </a:extLst>
              </a:tr>
              <a:tr h="627399">
                <a:tc>
                  <a:txBody>
                    <a:bodyPr/>
                    <a:lstStyle/>
                    <a:p>
                      <a:pPr marL="0" marR="0">
                        <a:lnSpc>
                          <a:spcPct val="107000"/>
                        </a:lnSpc>
                        <a:spcBef>
                          <a:spcPts val="0"/>
                        </a:spcBef>
                        <a:spcAft>
                          <a:spcPts val="0"/>
                        </a:spcAft>
                      </a:pPr>
                      <a:r>
                        <a:rPr lang="en-US" sz="1800">
                          <a:effectLst/>
                        </a:rPr>
                        <a:t>Collaboration History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dirty="0">
                          <a:effectLst/>
                        </a:rPr>
                        <a:t>Limited/lacking collaboration history among the team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5"/>
                  </a:ext>
                </a:extLst>
              </a:tr>
              <a:tr h="627399">
                <a:tc>
                  <a:txBody>
                    <a:bodyPr/>
                    <a:lstStyle/>
                    <a:p>
                      <a:pPr marL="0" marR="0">
                        <a:lnSpc>
                          <a:spcPct val="107000"/>
                        </a:lnSpc>
                        <a:spcBef>
                          <a:spcPts val="0"/>
                        </a:spcBef>
                        <a:spcAft>
                          <a:spcPts val="0"/>
                        </a:spcAft>
                      </a:pPr>
                      <a:r>
                        <a:rPr lang="en-US" sz="1800">
                          <a:effectLst/>
                        </a:rPr>
                        <a:t>Funds Requested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dirty="0">
                          <a:effectLst/>
                        </a:rPr>
                        <a:t>Small amount of funding requested ($20,000 – 40,000); likely just an indicator of other problems in the proposal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6"/>
                  </a:ext>
                </a:extLst>
              </a:tr>
              <a:tr h="574055">
                <a:tc>
                  <a:txBody>
                    <a:bodyPr/>
                    <a:lstStyle/>
                    <a:p>
                      <a:pPr marL="0" marR="0">
                        <a:lnSpc>
                          <a:spcPct val="107000"/>
                        </a:lnSpc>
                        <a:spcBef>
                          <a:spcPts val="0"/>
                        </a:spcBef>
                        <a:spcAft>
                          <a:spcPts val="0"/>
                        </a:spcAft>
                      </a:pPr>
                      <a:r>
                        <a:rPr lang="en-US" sz="1800" dirty="0">
                          <a:effectLst/>
                        </a:rPr>
                        <a:t># HQP trained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tc>
                  <a:txBody>
                    <a:bodyPr/>
                    <a:lstStyle/>
                    <a:p>
                      <a:pPr marL="0" marR="0">
                        <a:lnSpc>
                          <a:spcPct val="107000"/>
                        </a:lnSpc>
                        <a:spcBef>
                          <a:spcPts val="0"/>
                        </a:spcBef>
                        <a:spcAft>
                          <a:spcPts val="0"/>
                        </a:spcAft>
                      </a:pPr>
                      <a:r>
                        <a:rPr lang="en-US" sz="1800" dirty="0">
                          <a:effectLst/>
                        </a:rPr>
                        <a:t>Limited # of HQP to be trained; often the number of expected HQP doesn’t align with past training numbers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tc>
                <a:extLst>
                  <a:ext uri="{0D108BD9-81ED-4DB2-BD59-A6C34878D82A}">
                    <a16:rowId xmlns:a16="http://schemas.microsoft.com/office/drawing/2014/main" val="10007"/>
                  </a:ext>
                </a:extLst>
              </a:tr>
              <a:tr h="31370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Language</a:t>
                      </a:r>
                    </a:p>
                  </a:txBody>
                  <a:tcPr marL="68587" marR="68587"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Significant time spent describing the research/overly technical</a:t>
                      </a:r>
                    </a:p>
                  </a:txBody>
                  <a:tcPr marL="68587" marR="68587"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D980D5B6-D8AA-12A5-CC8B-2AA10581C9F4}"/>
              </a:ext>
            </a:extLst>
          </p:cNvPr>
          <p:cNvSpPr>
            <a:spLocks noGrp="1"/>
          </p:cNvSpPr>
          <p:nvPr>
            <p:ph type="title"/>
          </p:nvPr>
        </p:nvSpPr>
        <p:spPr>
          <a:xfrm>
            <a:off x="381000" y="274638"/>
            <a:ext cx="8313738" cy="1143000"/>
          </a:xfrm>
        </p:spPr>
        <p:txBody>
          <a:bodyPr/>
          <a:lstStyle/>
          <a:p>
            <a:r>
              <a:rPr lang="en-US" altLang="en-US" dirty="0">
                <a:ea typeface="ＭＳ Ｐゴシック" panose="020B0600070205080204" pitchFamily="34" charset="-128"/>
              </a:rPr>
              <a:t>What does all of this mean?</a:t>
            </a:r>
          </a:p>
        </p:txBody>
      </p:sp>
      <p:sp>
        <p:nvSpPr>
          <p:cNvPr id="8195" name="Content Placeholder 2">
            <a:extLst>
              <a:ext uri="{FF2B5EF4-FFF2-40B4-BE49-F238E27FC236}">
                <a16:creationId xmlns:a16="http://schemas.microsoft.com/office/drawing/2014/main" id="{8A673069-DBB2-B757-381C-7A96600E6EC9}"/>
              </a:ext>
            </a:extLst>
          </p:cNvPr>
          <p:cNvSpPr>
            <a:spLocks noGrp="1"/>
          </p:cNvSpPr>
          <p:nvPr>
            <p:ph idx="1"/>
          </p:nvPr>
        </p:nvSpPr>
        <p:spPr>
          <a:xfrm>
            <a:off x="1027113" y="1600200"/>
            <a:ext cx="7659687" cy="4027488"/>
          </a:xfrm>
        </p:spPr>
        <p:txBody>
          <a:bodyPr/>
          <a:lstStyle/>
          <a:p>
            <a:r>
              <a:rPr lang="en-US" altLang="en-US" sz="2800">
                <a:ea typeface="ＭＳ Ｐゴシック" panose="020B0600070205080204" pitchFamily="34" charset="-128"/>
              </a:rPr>
              <a:t>Larger teams fair better because:</a:t>
            </a:r>
          </a:p>
          <a:p>
            <a:pPr lvl="1"/>
            <a:r>
              <a:rPr lang="en-US" altLang="en-US" sz="2400">
                <a:ea typeface="ＭＳ Ｐゴシック" panose="020B0600070205080204" pitchFamily="34" charset="-128"/>
              </a:rPr>
              <a:t>They can demonstrate significantly more use and impact</a:t>
            </a:r>
          </a:p>
          <a:p>
            <a:pPr lvl="1"/>
            <a:r>
              <a:rPr lang="en-US" altLang="en-US" sz="2400">
                <a:ea typeface="ＭＳ Ｐゴシック" panose="020B0600070205080204" pitchFamily="34" charset="-128"/>
              </a:rPr>
              <a:t>They train more HQP</a:t>
            </a:r>
          </a:p>
          <a:p>
            <a:pPr lvl="1"/>
            <a:r>
              <a:rPr lang="en-US" altLang="en-US" sz="2400">
                <a:ea typeface="ＭＳ Ｐゴシック" panose="020B0600070205080204" pitchFamily="34" charset="-128"/>
              </a:rPr>
              <a:t>They can demonstrate more collaboration and multidisciplinarity</a:t>
            </a:r>
          </a:p>
          <a:p>
            <a:pPr lvl="1"/>
            <a:r>
              <a:rPr lang="en-US" altLang="en-US" sz="2400">
                <a:ea typeface="ＭＳ Ｐゴシック" panose="020B0600070205080204" pitchFamily="34" charset="-128"/>
              </a:rPr>
              <a:t>The size of the team ensures each section of the proposal is more succinct and less technical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B27C22B-DF7F-E9BD-83CF-EBF673567F02}"/>
              </a:ext>
            </a:extLst>
          </p:cNvPr>
          <p:cNvSpPr>
            <a:spLocks noGrp="1"/>
          </p:cNvSpPr>
          <p:nvPr>
            <p:ph type="title"/>
          </p:nvPr>
        </p:nvSpPr>
        <p:spPr>
          <a:xfrm>
            <a:off x="381000" y="274638"/>
            <a:ext cx="8313738" cy="1143000"/>
          </a:xfrm>
        </p:spPr>
        <p:txBody>
          <a:bodyPr/>
          <a:lstStyle/>
          <a:p>
            <a:r>
              <a:rPr lang="en-US" altLang="en-US">
                <a:ea typeface="ＭＳ Ｐゴシック" panose="020B0600070205080204" pitchFamily="34" charset="-128"/>
              </a:rPr>
              <a:t>Cont’</a:t>
            </a:r>
          </a:p>
        </p:txBody>
      </p:sp>
      <p:sp>
        <p:nvSpPr>
          <p:cNvPr id="9219" name="Content Placeholder 2">
            <a:extLst>
              <a:ext uri="{FF2B5EF4-FFF2-40B4-BE49-F238E27FC236}">
                <a16:creationId xmlns:a16="http://schemas.microsoft.com/office/drawing/2014/main" id="{92FCCBA5-B34D-8AF0-8990-0C56139ABDEB}"/>
              </a:ext>
            </a:extLst>
          </p:cNvPr>
          <p:cNvSpPr>
            <a:spLocks noGrp="1"/>
          </p:cNvSpPr>
          <p:nvPr>
            <p:ph idx="1"/>
          </p:nvPr>
        </p:nvSpPr>
        <p:spPr>
          <a:xfrm>
            <a:off x="1027113" y="1600200"/>
            <a:ext cx="7659687" cy="4027488"/>
          </a:xfrm>
        </p:spPr>
        <p:txBody>
          <a:bodyPr/>
          <a:lstStyle/>
          <a:p>
            <a:r>
              <a:rPr lang="en-US" altLang="en-US" sz="2800">
                <a:ea typeface="ＭＳ Ｐゴシック" panose="020B0600070205080204" pitchFamily="34" charset="-128"/>
              </a:rPr>
              <a:t>Smaller dollar value proposals:</a:t>
            </a:r>
          </a:p>
          <a:p>
            <a:pPr lvl="1"/>
            <a:r>
              <a:rPr lang="en-US" altLang="en-US" sz="2400">
                <a:ea typeface="ＭＳ Ｐゴシック" panose="020B0600070205080204" pitchFamily="34" charset="-128"/>
              </a:rPr>
              <a:t>Tend to be single applicants or small teams</a:t>
            </a:r>
          </a:p>
          <a:p>
            <a:pPr lvl="1"/>
            <a:r>
              <a:rPr lang="en-US" altLang="en-US" sz="2400">
                <a:ea typeface="ＭＳ Ｐゴシック" panose="020B0600070205080204" pitchFamily="34" charset="-128"/>
              </a:rPr>
              <a:t>Seem to be less polished</a:t>
            </a:r>
          </a:p>
          <a:p>
            <a:r>
              <a:rPr lang="en-US" altLang="en-US" sz="2800">
                <a:ea typeface="ＭＳ Ｐゴシック" panose="020B0600070205080204" pitchFamily="34" charset="-128"/>
              </a:rPr>
              <a:t>Excellence of the Researcher(s)</a:t>
            </a:r>
          </a:p>
          <a:p>
            <a:pPr lvl="1"/>
            <a:r>
              <a:rPr lang="en-US" altLang="en-US" sz="2400">
                <a:ea typeface="ＭＳ Ｐゴシック" panose="020B0600070205080204" pitchFamily="34" charset="-128"/>
              </a:rPr>
              <a:t>This does appear to have some import, but it is not the whole story as sometimes the same excellent applicants are not funded.</a:t>
            </a:r>
          </a:p>
          <a:p>
            <a:pPr lvl="1"/>
            <a:r>
              <a:rPr lang="en-US" altLang="en-US" sz="2400">
                <a:ea typeface="ＭＳ Ｐゴシック" panose="020B0600070205080204" pitchFamily="34" charset="-128"/>
              </a:rPr>
              <a:t>The proposal still needs to have the other qualities mentioned.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86646CD-0C93-AB00-A672-941B389BFE1F}"/>
              </a:ext>
            </a:extLst>
          </p:cNvPr>
          <p:cNvSpPr>
            <a:spLocks noGrp="1"/>
          </p:cNvSpPr>
          <p:nvPr>
            <p:ph type="title"/>
          </p:nvPr>
        </p:nvSpPr>
        <p:spPr>
          <a:xfrm>
            <a:off x="381000" y="274638"/>
            <a:ext cx="8313738" cy="1143000"/>
          </a:xfrm>
        </p:spPr>
        <p:txBody>
          <a:bodyPr/>
          <a:lstStyle/>
          <a:p>
            <a:r>
              <a:rPr lang="en-US" altLang="en-US">
                <a:ea typeface="ＭＳ Ｐゴシック" panose="020B0600070205080204" pitchFamily="34" charset="-128"/>
              </a:rPr>
              <a:t>Tips</a:t>
            </a:r>
          </a:p>
        </p:txBody>
      </p:sp>
      <p:sp>
        <p:nvSpPr>
          <p:cNvPr id="10243" name="Content Placeholder 2">
            <a:extLst>
              <a:ext uri="{FF2B5EF4-FFF2-40B4-BE49-F238E27FC236}">
                <a16:creationId xmlns:a16="http://schemas.microsoft.com/office/drawing/2014/main" id="{F7A0DFBD-D847-35C6-36BD-8AF2742BF1C6}"/>
              </a:ext>
            </a:extLst>
          </p:cNvPr>
          <p:cNvSpPr>
            <a:spLocks noGrp="1"/>
          </p:cNvSpPr>
          <p:nvPr>
            <p:ph idx="1"/>
          </p:nvPr>
        </p:nvSpPr>
        <p:spPr>
          <a:xfrm>
            <a:off x="485775" y="1485900"/>
            <a:ext cx="8208963" cy="4027488"/>
          </a:xfrm>
        </p:spPr>
        <p:txBody>
          <a:bodyPr/>
          <a:lstStyle/>
          <a:p>
            <a:r>
              <a:rPr lang="en-US" altLang="en-US" sz="2000">
                <a:ea typeface="ＭＳ Ｐゴシック" panose="020B0600070205080204" pitchFamily="34" charset="-128"/>
              </a:rPr>
              <a:t>Start working early to give yourself lots of time to put together a larger team or identify (confirm) other users</a:t>
            </a:r>
          </a:p>
          <a:p>
            <a:pPr lvl="1"/>
            <a:r>
              <a:rPr lang="en-US" altLang="en-US" sz="1800">
                <a:ea typeface="ＭＳ Ｐゴシック" panose="020B0600070205080204" pitchFamily="34" charset="-128"/>
              </a:rPr>
              <a:t>Work with your Research Facilitator to help identify potential collaborators in other units</a:t>
            </a:r>
          </a:p>
          <a:p>
            <a:r>
              <a:rPr lang="en-US" altLang="en-US" sz="2000">
                <a:ea typeface="ＭＳ Ｐゴシック" panose="020B0600070205080204" pitchFamily="34" charset="-128"/>
              </a:rPr>
              <a:t>If you’re a single applicant or small team, don’t feel compelled to fill up all the pages. Keep the writing succinct, specific, and not overly technical.</a:t>
            </a:r>
          </a:p>
          <a:p>
            <a:r>
              <a:rPr lang="en-US" altLang="en-US" sz="2000">
                <a:ea typeface="ＭＳ Ｐゴシック" panose="020B0600070205080204" pitchFamily="34" charset="-128"/>
              </a:rPr>
              <a:t>If you’re asking for a small dollar amount, put the same effort in as you would for the full $150,000.</a:t>
            </a:r>
          </a:p>
          <a:p>
            <a:r>
              <a:rPr lang="en-US" altLang="en-US" sz="2000">
                <a:ea typeface="ＭＳ Ｐゴシック" panose="020B0600070205080204" pitchFamily="34" charset="-128"/>
              </a:rPr>
              <a:t>Smaller teams need to be realistic about number of HQP trained (compensate by identifying other users)</a:t>
            </a:r>
          </a:p>
          <a:p>
            <a:r>
              <a:rPr lang="en-US" altLang="en-US" sz="2000">
                <a:ea typeface="ＭＳ Ｐゴシック" panose="020B0600070205080204" pitchFamily="34" charset="-128"/>
              </a:rPr>
              <a:t>Find and follow examples in the Grants Repository. You can adapt the qualities of a larger-team proposal to a small one.</a:t>
            </a:r>
          </a:p>
          <a:p>
            <a:endParaRPr lang="en-US" altLang="en-US" sz="2800">
              <a:ea typeface="ＭＳ Ｐゴシック" panose="020B0600070205080204" pitchFamily="34"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219200"/>
            <a:ext cx="8016875" cy="5067300"/>
          </a:xfrm>
        </p:spPr>
        <p:txBody>
          <a:bodyPr/>
          <a:lstStyle/>
          <a:p>
            <a:r>
              <a:rPr lang="en-CA" sz="2000" b="1" dirty="0"/>
              <a:t>Need, urgency and suitability (40%)</a:t>
            </a:r>
          </a:p>
          <a:p>
            <a:pPr marL="769144" lvl="1" indent="-285750">
              <a:buFont typeface="Arial" panose="020B0604020202020204" pitchFamily="34" charset="0"/>
              <a:buChar char="•"/>
            </a:pPr>
            <a:r>
              <a:rPr lang="en-CA" sz="2000" dirty="0"/>
              <a:t>Demonstrate instrument is essential and not currently available</a:t>
            </a:r>
          </a:p>
          <a:p>
            <a:pPr marL="769144" lvl="1" indent="-285750">
              <a:buFont typeface="Arial" panose="020B0604020202020204" pitchFamily="34" charset="0"/>
              <a:buChar char="•"/>
            </a:pPr>
            <a:r>
              <a:rPr lang="en-CA" sz="2000" dirty="0"/>
              <a:t>Intensive use of instrument: # of users, # hours/month</a:t>
            </a:r>
          </a:p>
          <a:p>
            <a:pPr marL="769144" lvl="1" indent="-285750">
              <a:buFont typeface="Arial" panose="020B0604020202020204" pitchFamily="34" charset="0"/>
              <a:buChar char="•"/>
            </a:pPr>
            <a:r>
              <a:rPr lang="en-CA" sz="2000" dirty="0"/>
              <a:t>Shared instrument: # of applicants, # of users</a:t>
            </a:r>
          </a:p>
          <a:p>
            <a:r>
              <a:rPr lang="en-CA" sz="2000" b="1" dirty="0"/>
              <a:t>Feasibility and impact (40%)</a:t>
            </a:r>
          </a:p>
          <a:p>
            <a:pPr marL="769144" lvl="1" indent="-285750">
              <a:buFont typeface="Arial" panose="020B0604020202020204" pitchFamily="34" charset="0"/>
              <a:buChar char="•"/>
            </a:pPr>
            <a:r>
              <a:rPr lang="en-CA" sz="2000" dirty="0"/>
              <a:t>Excellence of research program and of applicant</a:t>
            </a:r>
          </a:p>
          <a:p>
            <a:pPr marL="769144" lvl="1" indent="-285750">
              <a:buFont typeface="Arial" panose="020B0604020202020204" pitchFamily="34" charset="0"/>
              <a:buChar char="•"/>
            </a:pPr>
            <a:r>
              <a:rPr lang="en-CA" sz="2000" dirty="0"/>
              <a:t>EDI in team composition (applicants)</a:t>
            </a:r>
          </a:p>
          <a:p>
            <a:r>
              <a:rPr lang="en-CA" sz="2000" b="1" dirty="0"/>
              <a:t>Training of HQP (20%)</a:t>
            </a:r>
          </a:p>
          <a:p>
            <a:pPr marL="769144" lvl="1" indent="-285750">
              <a:buFont typeface="Arial" panose="020B0604020202020204" pitchFamily="34" charset="0"/>
              <a:buChar char="•"/>
            </a:pPr>
            <a:r>
              <a:rPr lang="en-CA" sz="2000" dirty="0"/>
              <a:t>Quality and importance of training on this instrument</a:t>
            </a:r>
          </a:p>
          <a:p>
            <a:pPr marL="769144" lvl="1" indent="-285750">
              <a:buFont typeface="Arial" panose="020B0604020202020204" pitchFamily="34" charset="0"/>
              <a:buChar char="•"/>
            </a:pPr>
            <a:r>
              <a:rPr lang="en-CA" sz="2000" dirty="0"/>
              <a:t>Shared instrument: # of applicants, # of users</a:t>
            </a:r>
          </a:p>
          <a:p>
            <a:pPr marL="769144" lvl="1" indent="-285750">
              <a:buFont typeface="Arial" panose="020B0604020202020204" pitchFamily="34" charset="0"/>
              <a:buChar char="•"/>
            </a:pPr>
            <a:r>
              <a:rPr lang="en-CA" sz="2000" dirty="0"/>
              <a:t>EDI in users</a:t>
            </a:r>
            <a:endParaRPr lang="en-US" sz="2000" dirty="0">
              <a:solidFill>
                <a:schemeClr val="bg1">
                  <a:lumMod val="75000"/>
                </a:schemeClr>
              </a:solidFill>
            </a:endParaRPr>
          </a:p>
          <a:p>
            <a:pPr marL="0" indent="0">
              <a:buNone/>
            </a:pPr>
            <a:r>
              <a:rPr lang="en-US" sz="2300" b="1" dirty="0">
                <a:solidFill>
                  <a:schemeClr val="bg1">
                    <a:lumMod val="75000"/>
                  </a:schemeClr>
                </a:solidFill>
                <a:hlinkClick r:id="rId3"/>
              </a:rPr>
              <a:t>Assessment Notes Template: RTI </a:t>
            </a:r>
            <a:endParaRPr lang="en-CA" sz="2300" b="1" dirty="0"/>
          </a:p>
          <a:p>
            <a:pPr marL="0" indent="0">
              <a:buNone/>
            </a:pPr>
            <a:endParaRPr lang="en-CA" sz="23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682" y="857250"/>
            <a:ext cx="779318" cy="457200"/>
          </a:xfrm>
          <a:prstGeom prst="rect">
            <a:avLst/>
          </a:prstGeom>
        </p:spPr>
      </p:pic>
      <p:sp>
        <p:nvSpPr>
          <p:cNvPr id="5" name="Title 4"/>
          <p:cNvSpPr>
            <a:spLocks noGrp="1"/>
          </p:cNvSpPr>
          <p:nvPr>
            <p:ph type="title"/>
          </p:nvPr>
        </p:nvSpPr>
        <p:spPr>
          <a:xfrm>
            <a:off x="76200" y="774563"/>
            <a:ext cx="8626475" cy="539887"/>
          </a:xfrm>
        </p:spPr>
        <p:txBody>
          <a:bodyPr/>
          <a:lstStyle/>
          <a:p>
            <a:br>
              <a:rPr lang="en-CA" sz="2400" b="1" dirty="0"/>
            </a:br>
            <a:r>
              <a:rPr lang="en-CA" sz="2400" b="1" dirty="0"/>
              <a:t>Tips for a Successful RTI Application</a:t>
            </a:r>
            <a:br>
              <a:rPr lang="en-CA" b="1" dirty="0"/>
            </a:br>
            <a:endParaRPr lang="en-US" dirty="0"/>
          </a:p>
        </p:txBody>
      </p:sp>
      <p:sp>
        <p:nvSpPr>
          <p:cNvPr id="6" name="TextBox 5">
            <a:extLst>
              <a:ext uri="{FF2B5EF4-FFF2-40B4-BE49-F238E27FC236}">
                <a16:creationId xmlns:a16="http://schemas.microsoft.com/office/drawing/2014/main" id="{D194993C-E1A3-73E1-0AE8-644735E5028C}"/>
              </a:ext>
            </a:extLst>
          </p:cNvPr>
          <p:cNvSpPr txBox="1"/>
          <p:nvPr/>
        </p:nvSpPr>
        <p:spPr>
          <a:xfrm>
            <a:off x="2057400" y="147935"/>
            <a:ext cx="7543800" cy="400110"/>
          </a:xfrm>
          <a:prstGeom prst="rect">
            <a:avLst/>
          </a:prstGeom>
          <a:noFill/>
        </p:spPr>
        <p:txBody>
          <a:bodyPr wrap="square">
            <a:spAutoFit/>
          </a:bodyPr>
          <a:lstStyle/>
          <a:p>
            <a:r>
              <a:rPr kumimoji="0" lang="en-US" sz="2000" b="1" i="0" u="none" strike="noStrike" kern="0" cap="none" spc="0" normalizeH="0" baseline="0" noProof="0" dirty="0">
                <a:ln>
                  <a:noFill/>
                </a:ln>
                <a:solidFill>
                  <a:srgbClr val="595959"/>
                </a:solidFill>
                <a:effectLst/>
                <a:uLnTx/>
                <a:uFillTx/>
                <a:latin typeface="Calibri"/>
                <a:ea typeface="ＭＳ Ｐゴシック" pitchFamily="-108" charset="-128"/>
                <a:cs typeface="Calibri"/>
              </a:rPr>
              <a:t>Research Tools and Instruments (RTI) – Prof. Michel Gravel</a:t>
            </a:r>
            <a:endParaRPr lang="en-US" sz="1600" b="1" dirty="0"/>
          </a:p>
        </p:txBody>
      </p:sp>
    </p:spTree>
    <p:extLst>
      <p:ext uri="{BB962C8B-B14F-4D97-AF65-F5344CB8AC3E}">
        <p14:creationId xmlns:p14="http://schemas.microsoft.com/office/powerpoint/2010/main" val="70575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682" y="857250"/>
            <a:ext cx="779318" cy="457200"/>
          </a:xfrm>
          <a:prstGeom prst="rect">
            <a:avLst/>
          </a:prstGeom>
        </p:spPr>
      </p:pic>
      <p:sp>
        <p:nvSpPr>
          <p:cNvPr id="6" name="TextBox 5">
            <a:extLst>
              <a:ext uri="{FF2B5EF4-FFF2-40B4-BE49-F238E27FC236}">
                <a16:creationId xmlns:a16="http://schemas.microsoft.com/office/drawing/2014/main" id="{D194993C-E1A3-73E1-0AE8-644735E5028C}"/>
              </a:ext>
            </a:extLst>
          </p:cNvPr>
          <p:cNvSpPr txBox="1"/>
          <p:nvPr/>
        </p:nvSpPr>
        <p:spPr>
          <a:xfrm>
            <a:off x="2057400" y="152400"/>
            <a:ext cx="7543800" cy="400110"/>
          </a:xfrm>
          <a:prstGeom prst="rect">
            <a:avLst/>
          </a:prstGeom>
          <a:noFill/>
        </p:spPr>
        <p:txBody>
          <a:bodyPr wrap="square">
            <a:spAutoFit/>
          </a:bodyPr>
          <a:lstStyle/>
          <a:p>
            <a:r>
              <a:rPr kumimoji="0" lang="en-US" sz="2000" b="1" i="0" u="none" strike="noStrike" kern="0" cap="none" spc="0" normalizeH="0" baseline="0" noProof="0" dirty="0">
                <a:ln>
                  <a:noFill/>
                </a:ln>
                <a:solidFill>
                  <a:srgbClr val="595959"/>
                </a:solidFill>
                <a:effectLst/>
                <a:uLnTx/>
                <a:uFillTx/>
                <a:latin typeface="Calibri"/>
                <a:ea typeface="ＭＳ Ｐゴシック" pitchFamily="-108" charset="-128"/>
                <a:cs typeface="Calibri"/>
              </a:rPr>
              <a:t>Research Tools and Instruments (RTI) – Prof. Suresh Tikoo</a:t>
            </a:r>
            <a:endParaRPr lang="en-US" sz="1600" b="1" dirty="0"/>
          </a:p>
        </p:txBody>
      </p:sp>
      <p:sp>
        <p:nvSpPr>
          <p:cNvPr id="10" name="TextBox 9">
            <a:extLst>
              <a:ext uri="{FF2B5EF4-FFF2-40B4-BE49-F238E27FC236}">
                <a16:creationId xmlns:a16="http://schemas.microsoft.com/office/drawing/2014/main" id="{77DCCB27-43E5-B81D-3A6B-3F3C0EB072C1}"/>
              </a:ext>
            </a:extLst>
          </p:cNvPr>
          <p:cNvSpPr txBox="1"/>
          <p:nvPr/>
        </p:nvSpPr>
        <p:spPr>
          <a:xfrm>
            <a:off x="1219200" y="1324067"/>
            <a:ext cx="5181600" cy="369332"/>
          </a:xfrm>
          <a:prstGeom prst="rect">
            <a:avLst/>
          </a:prstGeom>
          <a:noFill/>
        </p:spPr>
        <p:txBody>
          <a:bodyPr wrap="square" rtlCol="0">
            <a:spAutoFit/>
          </a:bodyPr>
          <a:lstStyle/>
          <a:p>
            <a:pPr algn="ctr"/>
            <a:r>
              <a:rPr lang="en-US" b="1" i="1" dirty="0"/>
              <a:t>Information is on Next Slide </a:t>
            </a:r>
            <a:endParaRPr lang="en-GB" b="1" i="1" dirty="0"/>
          </a:p>
        </p:txBody>
      </p:sp>
    </p:spTree>
    <p:extLst>
      <p:ext uri="{BB962C8B-B14F-4D97-AF65-F5344CB8AC3E}">
        <p14:creationId xmlns:p14="http://schemas.microsoft.com/office/powerpoint/2010/main" val="491686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5452" y="78740"/>
            <a:ext cx="289941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FF0000"/>
                </a:solidFill>
                <a:effectLst/>
                <a:uLnTx/>
                <a:uFillTx/>
                <a:latin typeface="Arial"/>
                <a:cs typeface="Arial"/>
              </a:rPr>
              <a:t>1.</a:t>
            </a:r>
            <a:r>
              <a:rPr kumimoji="0" sz="1200" b="1" i="0" u="none" strike="noStrike" kern="0" cap="none" spc="315" normalizeH="0" baseline="0" noProof="0" dirty="0">
                <a:ln>
                  <a:noFill/>
                </a:ln>
                <a:solidFill>
                  <a:srgbClr val="FF0000"/>
                </a:solidFill>
                <a:effectLst/>
                <a:uLnTx/>
                <a:uFillTx/>
                <a:latin typeface="Arial"/>
                <a:cs typeface="Arial"/>
              </a:rPr>
              <a:t> </a:t>
            </a:r>
            <a:r>
              <a:rPr kumimoji="0" sz="1200" b="1" i="0" u="none" strike="noStrike" kern="0" cap="none" spc="0" normalizeH="0" baseline="0" noProof="0" dirty="0">
                <a:ln>
                  <a:noFill/>
                </a:ln>
                <a:solidFill>
                  <a:srgbClr val="FF0000"/>
                </a:solidFill>
                <a:effectLst/>
                <a:uLnTx/>
                <a:uFillTx/>
                <a:latin typeface="Arial"/>
                <a:cs typeface="Arial"/>
              </a:rPr>
              <a:t>Need</a:t>
            </a:r>
            <a:r>
              <a:rPr kumimoji="0" sz="1200" b="1" i="0" u="none" strike="noStrike" kern="0" cap="none" spc="-10" normalizeH="0" baseline="0" noProof="0" dirty="0">
                <a:ln>
                  <a:noFill/>
                </a:ln>
                <a:solidFill>
                  <a:srgbClr val="FF0000"/>
                </a:solidFill>
                <a:effectLst/>
                <a:uLnTx/>
                <a:uFillTx/>
                <a:latin typeface="Arial"/>
                <a:cs typeface="Arial"/>
              </a:rPr>
              <a:t> </a:t>
            </a:r>
            <a:r>
              <a:rPr kumimoji="0" sz="1200" b="1" i="0" u="none" strike="noStrike" kern="0" cap="none" spc="0" normalizeH="0" baseline="0" noProof="0" dirty="0">
                <a:ln>
                  <a:noFill/>
                </a:ln>
                <a:solidFill>
                  <a:srgbClr val="FF0000"/>
                </a:solidFill>
                <a:effectLst/>
                <a:uLnTx/>
                <a:uFillTx/>
                <a:latin typeface="Arial"/>
                <a:cs typeface="Arial"/>
              </a:rPr>
              <a:t>,</a:t>
            </a:r>
            <a:r>
              <a:rPr kumimoji="0" sz="1200" b="1" i="0" u="none" strike="noStrike" kern="0" cap="none" spc="-5" normalizeH="0" baseline="0" noProof="0" dirty="0">
                <a:ln>
                  <a:noFill/>
                </a:ln>
                <a:solidFill>
                  <a:srgbClr val="FF0000"/>
                </a:solidFill>
                <a:effectLst/>
                <a:uLnTx/>
                <a:uFillTx/>
                <a:latin typeface="Arial"/>
                <a:cs typeface="Arial"/>
              </a:rPr>
              <a:t> </a:t>
            </a:r>
            <a:r>
              <a:rPr kumimoji="0" sz="1200" b="1" i="0" u="none" strike="noStrike" kern="0" cap="none" spc="0" normalizeH="0" baseline="0" noProof="0" dirty="0">
                <a:ln>
                  <a:noFill/>
                </a:ln>
                <a:solidFill>
                  <a:srgbClr val="FF0000"/>
                </a:solidFill>
                <a:effectLst/>
                <a:uLnTx/>
                <a:uFillTx/>
                <a:latin typeface="Arial"/>
                <a:cs typeface="Arial"/>
              </a:rPr>
              <a:t>urgency</a:t>
            </a:r>
            <a:r>
              <a:rPr kumimoji="0" sz="1200" b="1" i="0" u="none" strike="noStrike" kern="0" cap="none" spc="-20" normalizeH="0" baseline="0" noProof="0" dirty="0">
                <a:ln>
                  <a:noFill/>
                </a:ln>
                <a:solidFill>
                  <a:srgbClr val="FF0000"/>
                </a:solidFill>
                <a:effectLst/>
                <a:uLnTx/>
                <a:uFillTx/>
                <a:latin typeface="Arial"/>
                <a:cs typeface="Arial"/>
              </a:rPr>
              <a:t> </a:t>
            </a:r>
            <a:r>
              <a:rPr kumimoji="0" sz="1200" b="1" i="0" u="none" strike="noStrike" kern="0" cap="none" spc="0" normalizeH="0" baseline="0" noProof="0" dirty="0">
                <a:ln>
                  <a:noFill/>
                </a:ln>
                <a:solidFill>
                  <a:srgbClr val="FF0000"/>
                </a:solidFill>
                <a:effectLst/>
                <a:uLnTx/>
                <a:uFillTx/>
                <a:latin typeface="Arial"/>
                <a:cs typeface="Arial"/>
              </a:rPr>
              <a:t>and</a:t>
            </a:r>
            <a:r>
              <a:rPr kumimoji="0" sz="1200" b="1" i="0" u="none" strike="noStrike" kern="0" cap="none" spc="-5" normalizeH="0" baseline="0" noProof="0" dirty="0">
                <a:ln>
                  <a:noFill/>
                </a:ln>
                <a:solidFill>
                  <a:srgbClr val="FF0000"/>
                </a:solidFill>
                <a:effectLst/>
                <a:uLnTx/>
                <a:uFillTx/>
                <a:latin typeface="Arial"/>
                <a:cs typeface="Arial"/>
              </a:rPr>
              <a:t> </a:t>
            </a:r>
            <a:r>
              <a:rPr kumimoji="0" sz="1200" b="1" i="0" u="none" strike="noStrike" kern="0" cap="none" spc="0" normalizeH="0" baseline="0" noProof="0" dirty="0">
                <a:ln>
                  <a:noFill/>
                </a:ln>
                <a:solidFill>
                  <a:srgbClr val="FF0000"/>
                </a:solidFill>
                <a:effectLst/>
                <a:uLnTx/>
                <a:uFillTx/>
                <a:latin typeface="Arial"/>
                <a:cs typeface="Arial"/>
              </a:rPr>
              <a:t>suitability</a:t>
            </a:r>
            <a:r>
              <a:rPr kumimoji="0" sz="1200" b="1" i="0" u="none" strike="noStrike" kern="0" cap="none" spc="-15" normalizeH="0" baseline="0" noProof="0" dirty="0">
                <a:ln>
                  <a:noFill/>
                </a:ln>
                <a:solidFill>
                  <a:srgbClr val="FF0000"/>
                </a:solidFill>
                <a:effectLst/>
                <a:uLnTx/>
                <a:uFillTx/>
                <a:latin typeface="Arial"/>
                <a:cs typeface="Arial"/>
              </a:rPr>
              <a:t> </a:t>
            </a:r>
            <a:r>
              <a:rPr kumimoji="0" sz="1200" b="1" i="0" u="none" strike="noStrike" kern="0" cap="none" spc="-10" normalizeH="0" baseline="0" noProof="0" dirty="0">
                <a:ln>
                  <a:noFill/>
                </a:ln>
                <a:solidFill>
                  <a:srgbClr val="FF0000"/>
                </a:solidFill>
                <a:effectLst/>
                <a:uLnTx/>
                <a:uFillTx/>
                <a:latin typeface="Arial"/>
                <a:cs typeface="Arial"/>
              </a:rPr>
              <a:t>(40%);</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3" name="object 3"/>
          <p:cNvSpPr txBox="1"/>
          <p:nvPr/>
        </p:nvSpPr>
        <p:spPr>
          <a:xfrm>
            <a:off x="529590" y="280923"/>
            <a:ext cx="160655"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25" normalizeH="0" baseline="0" noProof="0" dirty="0">
                <a:ln>
                  <a:noFill/>
                </a:ln>
                <a:solidFill>
                  <a:sysClr val="windowText" lastClr="000000"/>
                </a:solidFill>
                <a:effectLst/>
                <a:uLnTx/>
                <a:uFillTx/>
                <a:latin typeface="Arial"/>
                <a:cs typeface="Arial"/>
              </a:rPr>
              <a:t>A)</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p:nvPr/>
        </p:nvSpPr>
        <p:spPr>
          <a:xfrm>
            <a:off x="712152" y="307032"/>
            <a:ext cx="6905625" cy="139700"/>
          </a:xfrm>
          <a:prstGeom prst="rect">
            <a:avLst/>
          </a:prstGeom>
          <a:solidFill>
            <a:srgbClr val="FFFF00"/>
          </a:solidFill>
        </p:spPr>
        <p:txBody>
          <a:bodyPr vert="horz" wrap="square" lIns="0" tIns="0" rIns="0" bIns="0" rtlCol="0">
            <a:spAutoFit/>
          </a:bodyPr>
          <a:lstStyle/>
          <a:p>
            <a:pPr marL="0" marR="0" lvl="0" indent="0" defTabSz="914400" eaLnBrk="1" fontAlgn="auto" latinLnBrk="0" hangingPunct="1">
              <a:lnSpc>
                <a:spcPts val="1095"/>
              </a:lnSpc>
              <a:spcBef>
                <a:spcPts val="0"/>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The</a:t>
            </a:r>
            <a:r>
              <a:rPr kumimoji="0" sz="1000" b="1" i="0" u="none" strike="noStrike" kern="0" cap="none" spc="-35" normalizeH="0" baseline="0" noProof="0" dirty="0">
                <a:ln>
                  <a:noFill/>
                </a:ln>
                <a:solidFill>
                  <a:sysClr val="windowText" lastClr="000000"/>
                </a:solidFill>
                <a:effectLst/>
                <a:uLnTx/>
                <a:uFillTx/>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equipment</a:t>
            </a:r>
            <a:r>
              <a:rPr kumimoji="0" sz="10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is</a:t>
            </a:r>
            <a:r>
              <a:rPr kumimoji="0" sz="10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essential</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for</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the</a:t>
            </a:r>
            <a:r>
              <a:rPr kumimoji="0" sz="1000" b="1" i="0" u="none" strike="noStrike" kern="0" cap="none" spc="-2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research</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and</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there</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is</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no</a:t>
            </a:r>
            <a:r>
              <a:rPr kumimoji="0" sz="1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other</a:t>
            </a:r>
            <a:r>
              <a:rPr kumimoji="0" sz="1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most</a:t>
            </a:r>
            <a:r>
              <a:rPr kumimoji="0" sz="10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cost-</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effective</a:t>
            </a:r>
            <a:r>
              <a:rPr kumimoji="0" sz="1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ways</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of</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obtaining</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the</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results)</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p:nvPr/>
        </p:nvSpPr>
        <p:spPr>
          <a:xfrm>
            <a:off x="1520189" y="637232"/>
            <a:ext cx="38100" cy="12700"/>
          </a:xfrm>
          <a:custGeom>
            <a:avLst/>
            <a:gdLst/>
            <a:ahLst/>
            <a:cxnLst/>
            <a:rect l="l" t="t" r="r" b="b"/>
            <a:pathLst>
              <a:path w="38100" h="12700">
                <a:moveTo>
                  <a:pt x="38100" y="0"/>
                </a:moveTo>
                <a:lnTo>
                  <a:pt x="0" y="0"/>
                </a:lnTo>
                <a:lnTo>
                  <a:pt x="0" y="12700"/>
                </a:lnTo>
                <a:lnTo>
                  <a:pt x="38100" y="12700"/>
                </a:lnTo>
                <a:lnTo>
                  <a:pt x="38100" y="0"/>
                </a:lnTo>
                <a:close/>
              </a:path>
            </a:pathLst>
          </a:custGeom>
          <a:solidFill>
            <a:srgbClr val="7030A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txBox="1"/>
          <p:nvPr/>
        </p:nvSpPr>
        <p:spPr>
          <a:xfrm>
            <a:off x="1380489" y="485139"/>
            <a:ext cx="2945765" cy="177800"/>
          </a:xfrm>
          <a:prstGeom prst="rect">
            <a:avLst/>
          </a:prstGeom>
        </p:spPr>
        <p:txBody>
          <a:bodyPr vert="horz" wrap="square" lIns="0" tIns="12700" rIns="0" bIns="0" rtlCol="0">
            <a:spAutoFit/>
          </a:bodyPr>
          <a:lstStyle/>
          <a:p>
            <a:pPr marL="177800" marR="0" lvl="0" indent="-165100" defTabSz="914400" eaLnBrk="1" fontAlgn="auto" latinLnBrk="0" hangingPunct="1">
              <a:lnSpc>
                <a:spcPct val="100000"/>
              </a:lnSpc>
              <a:spcBef>
                <a:spcPts val="100"/>
              </a:spcBef>
              <a:spcAft>
                <a:spcPts val="0"/>
              </a:spcAft>
              <a:buClrTx/>
              <a:buSzTx/>
              <a:buFont typeface="Segoe UI Symbol"/>
              <a:buChar char="✓"/>
              <a:tabLst>
                <a:tab pos="177800" algn="l"/>
                <a:tab pos="2077720" algn="l"/>
              </a:tabLst>
              <a:defRPr/>
            </a:pPr>
            <a:r>
              <a:rPr kumimoji="0" sz="1000" b="0" i="0" u="none" strike="noStrike" kern="0" cap="none" spc="0" normalizeH="0" baseline="0" noProof="0" dirty="0">
                <a:ln>
                  <a:noFill/>
                </a:ln>
                <a:solidFill>
                  <a:srgbClr val="7030A0"/>
                </a:solidFill>
                <a:effectLst/>
                <a:uLnTx/>
                <a:uFillTx/>
                <a:latin typeface="Arial"/>
                <a:cs typeface="Arial"/>
              </a:rPr>
              <a:t>important</a:t>
            </a:r>
            <a:r>
              <a:rPr kumimoji="0" sz="1000" b="0" i="0" u="none" strike="noStrike" kern="0" cap="none" spc="-40"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for</a:t>
            </a:r>
            <a:r>
              <a:rPr kumimoji="0" sz="1000" b="0" i="0" u="none" strike="noStrike" kern="0" cap="none" spc="-30" normalizeH="0" baseline="0" noProof="0" dirty="0">
                <a:ln>
                  <a:noFill/>
                </a:ln>
                <a:solidFill>
                  <a:srgbClr val="7030A0"/>
                </a:solidFill>
                <a:effectLst/>
                <a:uLnTx/>
                <a:uFillTx/>
                <a:latin typeface="Arial"/>
                <a:cs typeface="Arial"/>
              </a:rPr>
              <a:t> </a:t>
            </a:r>
            <a:r>
              <a:rPr kumimoji="0" sz="1000" b="0" i="0" u="none" strike="noStrike" kern="0" cap="none" spc="-10" normalizeH="0" baseline="0" noProof="0" dirty="0">
                <a:ln>
                  <a:noFill/>
                </a:ln>
                <a:solidFill>
                  <a:srgbClr val="7030A0"/>
                </a:solidFill>
                <a:effectLst/>
                <a:uLnTx/>
                <a:uFillTx/>
                <a:latin typeface="Arial"/>
                <a:cs typeface="Arial"/>
              </a:rPr>
              <a:t>research</a:t>
            </a:r>
            <a:r>
              <a:rPr kumimoji="0" sz="1000" b="0" i="0" u="none" strike="noStrike" kern="0" cap="none" spc="-10" normalizeH="0" baseline="0" noProof="0" dirty="0">
                <a:ln>
                  <a:noFill/>
                </a:ln>
                <a:solidFill>
                  <a:srgbClr val="00B050"/>
                </a:solidFill>
                <a:effectLst/>
                <a:uLnTx/>
                <a:uFillTx/>
                <a:latin typeface="Arial"/>
                <a:cs typeface="Arial"/>
              </a:rPr>
              <a:t>,</a:t>
            </a:r>
            <a:r>
              <a:rPr kumimoji="0" sz="1000" b="0" i="0" u="none" strike="noStrike" kern="0" cap="none" spc="0" normalizeH="0" baseline="0" noProof="0" dirty="0">
                <a:ln>
                  <a:noFill/>
                </a:ln>
                <a:solidFill>
                  <a:srgbClr val="00B050"/>
                </a:solidFill>
                <a:effectLst/>
                <a:uLnTx/>
                <a:uFillTx/>
                <a:latin typeface="Arial"/>
                <a:cs typeface="Arial"/>
              </a:rPr>
              <a:t>	</a:t>
            </a:r>
            <a:r>
              <a:rPr kumimoji="0" sz="950" b="1" i="0" u="none" strike="noStrike" kern="0" cap="none" spc="0" normalizeH="0" baseline="0" noProof="0" dirty="0">
                <a:ln>
                  <a:noFill/>
                </a:ln>
                <a:solidFill>
                  <a:srgbClr val="00B050"/>
                </a:solidFill>
                <a:effectLst/>
                <a:uLnTx/>
                <a:uFillTx/>
                <a:latin typeface="Segoe UI Symbol"/>
                <a:cs typeface="Segoe UI Symbol"/>
              </a:rPr>
              <a:t>✓</a:t>
            </a:r>
            <a:r>
              <a:rPr kumimoji="0" sz="950" b="1" i="0" u="none" strike="noStrike" kern="0" cap="none" spc="30" normalizeH="0" baseline="0" noProof="0" dirty="0">
                <a:ln>
                  <a:noFill/>
                </a:ln>
                <a:solidFill>
                  <a:srgbClr val="00B050"/>
                </a:solidFill>
                <a:effectLst/>
                <a:uLnTx/>
                <a:uFillTx/>
                <a:latin typeface="Segoe UI Symbol"/>
                <a:cs typeface="Segoe UI Symbol"/>
              </a:rPr>
              <a:t> </a:t>
            </a:r>
            <a:r>
              <a:rPr kumimoji="0" sz="1000" b="0" i="0" u="none" strike="noStrike" kern="0" cap="none" spc="0" normalizeH="0" baseline="0" noProof="0" dirty="0">
                <a:ln>
                  <a:noFill/>
                </a:ln>
                <a:solidFill>
                  <a:srgbClr val="00B050"/>
                </a:solidFill>
                <a:effectLst/>
                <a:uLnTx/>
                <a:uFillTx/>
                <a:latin typeface="Arial"/>
                <a:cs typeface="Arial"/>
              </a:rPr>
              <a:t>HQP</a:t>
            </a:r>
            <a:r>
              <a:rPr kumimoji="0" sz="1000" b="0" i="0" u="none" strike="noStrike" kern="0" cap="none" spc="5" normalizeH="0" baseline="0" noProof="0" dirty="0">
                <a:ln>
                  <a:noFill/>
                </a:ln>
                <a:solidFill>
                  <a:srgbClr val="00B050"/>
                </a:solidFill>
                <a:effectLst/>
                <a:uLnTx/>
                <a:uFillTx/>
                <a:latin typeface="Arial"/>
                <a:cs typeface="Arial"/>
              </a:rPr>
              <a:t> </a:t>
            </a:r>
            <a:r>
              <a:rPr kumimoji="0" sz="1000" b="0" i="0" u="none" strike="noStrike" kern="0" cap="none" spc="-10" normalizeH="0" baseline="0" noProof="0" dirty="0">
                <a:ln>
                  <a:noFill/>
                </a:ln>
                <a:solidFill>
                  <a:srgbClr val="00B050"/>
                </a:solidFill>
                <a:effectLst/>
                <a:uLnTx/>
                <a:uFillTx/>
                <a:latin typeface="Arial"/>
                <a:cs typeface="Arial"/>
              </a:rPr>
              <a:t>training</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txBox="1"/>
          <p:nvPr/>
        </p:nvSpPr>
        <p:spPr>
          <a:xfrm>
            <a:off x="542290" y="713739"/>
            <a:ext cx="4000500"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B)</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25" normalizeH="0" baseline="0" noProof="0" dirty="0">
                <a:ln>
                  <a:noFill/>
                </a:ln>
                <a:solidFill>
                  <a:sysClr val="windowText" lastClr="000000"/>
                </a:solidFill>
                <a:effectLst/>
                <a:uLnTx/>
                <a:uFillTx/>
                <a:latin typeface="Arial"/>
                <a:cs typeface="Arial"/>
              </a:rPr>
              <a:t>Availability</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of</a:t>
            </a:r>
            <a:r>
              <a:rPr kumimoji="0" sz="1000" b="1" i="0" u="none" strike="noStrike" kern="0" cap="none" spc="-5" normalizeH="0" baseline="0" noProof="0" dirty="0">
                <a:ln>
                  <a:noFill/>
                </a:ln>
                <a:solidFill>
                  <a:sysClr val="windowText" lastClr="000000"/>
                </a:solidFill>
                <a:effectLst/>
                <a:uLnTx/>
                <a:uFillTx/>
                <a:latin typeface="Arial"/>
                <a:cs typeface="Arial"/>
              </a:rPr>
              <a:t> </a:t>
            </a:r>
            <a:r>
              <a:rPr kumimoji="0" sz="1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similar</a:t>
            </a:r>
            <a:r>
              <a:rPr kumimoji="0" sz="10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equipment/facilities/services</a:t>
            </a:r>
            <a:r>
              <a:rPr kumimoji="0" sz="1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in</a:t>
            </a:r>
            <a:r>
              <a:rPr kumimoji="0" sz="1000" b="1" i="0" u="none" strike="noStrike" kern="0" cap="none" spc="-1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the</a:t>
            </a:r>
            <a:r>
              <a:rPr kumimoji="0" sz="1000" b="1" i="0" u="none" strike="noStrike" kern="0" cap="none" spc="26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vicinity;</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p:cNvSpPr txBox="1"/>
          <p:nvPr/>
        </p:nvSpPr>
        <p:spPr>
          <a:xfrm>
            <a:off x="4725034" y="408939"/>
            <a:ext cx="2209800" cy="482600"/>
          </a:xfrm>
          <a:prstGeom prst="rect">
            <a:avLst/>
          </a:prstGeom>
        </p:spPr>
        <p:txBody>
          <a:bodyPr vert="horz" wrap="square" lIns="0" tIns="88900" rIns="0" bIns="0" rtlCol="0">
            <a:spAutoFit/>
          </a:bodyPr>
          <a:lstStyle/>
          <a:p>
            <a:pPr marL="415925" marR="0" lvl="0" indent="-235585" defTabSz="914400" eaLnBrk="1" fontAlgn="auto" latinLnBrk="0" hangingPunct="1">
              <a:lnSpc>
                <a:spcPct val="100000"/>
              </a:lnSpc>
              <a:spcBef>
                <a:spcPts val="700"/>
              </a:spcBef>
              <a:spcAft>
                <a:spcPts val="0"/>
              </a:spcAft>
              <a:buClrTx/>
              <a:buSzPct val="95000"/>
              <a:buFont typeface="Segoe UI Symbol"/>
              <a:buChar char="✓"/>
              <a:tabLst>
                <a:tab pos="415925" algn="l"/>
                <a:tab pos="416559" algn="l"/>
              </a:tabLst>
              <a:defRPr/>
            </a:pPr>
            <a:r>
              <a:rPr kumimoji="0" sz="1000" b="0" i="0" u="none" strike="noStrike" kern="0" cap="none" spc="0" normalizeH="0" baseline="0" noProof="0" dirty="0">
                <a:ln>
                  <a:noFill/>
                </a:ln>
                <a:solidFill>
                  <a:srgbClr val="0070C0"/>
                </a:solidFill>
                <a:effectLst/>
                <a:uLnTx/>
                <a:uFillTx/>
                <a:latin typeface="Arial"/>
                <a:cs typeface="Arial"/>
              </a:rPr>
              <a:t>number</a:t>
            </a:r>
            <a:r>
              <a:rPr kumimoji="0" sz="1000" b="0" i="0" u="none" strike="noStrike" kern="0" cap="none" spc="-20" normalizeH="0" baseline="0" noProof="0" dirty="0">
                <a:ln>
                  <a:noFill/>
                </a:ln>
                <a:solidFill>
                  <a:srgbClr val="0070C0"/>
                </a:solidFill>
                <a:effectLst/>
                <a:uLnTx/>
                <a:uFillTx/>
                <a:latin typeface="Arial"/>
                <a:cs typeface="Arial"/>
              </a:rPr>
              <a:t> </a:t>
            </a:r>
            <a:r>
              <a:rPr kumimoji="0" sz="1000" b="0" i="0" u="none" strike="noStrike" kern="0" cap="none" spc="0" normalizeH="0" baseline="0" noProof="0" dirty="0">
                <a:ln>
                  <a:noFill/>
                </a:ln>
                <a:solidFill>
                  <a:srgbClr val="0070C0"/>
                </a:solidFill>
                <a:effectLst/>
                <a:uLnTx/>
                <a:uFillTx/>
                <a:latin typeface="Arial"/>
                <a:cs typeface="Arial"/>
              </a:rPr>
              <a:t>of</a:t>
            </a:r>
            <a:r>
              <a:rPr kumimoji="0" sz="1000" b="0" i="0" u="none" strike="noStrike" kern="0" cap="none" spc="-25" normalizeH="0" baseline="0" noProof="0" dirty="0">
                <a:ln>
                  <a:noFill/>
                </a:ln>
                <a:solidFill>
                  <a:srgbClr val="0070C0"/>
                </a:solidFill>
                <a:effectLst/>
                <a:uLnTx/>
                <a:uFillTx/>
                <a:latin typeface="Arial"/>
                <a:cs typeface="Arial"/>
              </a:rPr>
              <a:t> </a:t>
            </a:r>
            <a:r>
              <a:rPr kumimoji="0" sz="1000" b="0" i="0" u="none" strike="noStrike" kern="0" cap="none" spc="0" normalizeH="0" baseline="0" noProof="0" dirty="0">
                <a:ln>
                  <a:noFill/>
                </a:ln>
                <a:solidFill>
                  <a:srgbClr val="0070C0"/>
                </a:solidFill>
                <a:effectLst/>
                <a:uLnTx/>
                <a:uFillTx/>
                <a:latin typeface="Arial"/>
                <a:cs typeface="Arial"/>
              </a:rPr>
              <a:t>users</a:t>
            </a:r>
            <a:r>
              <a:rPr kumimoji="0" sz="1000" b="0" i="0" u="none" strike="noStrike" kern="0" cap="none" spc="-25" normalizeH="0" baseline="0" noProof="0" dirty="0">
                <a:ln>
                  <a:noFill/>
                </a:ln>
                <a:solidFill>
                  <a:srgbClr val="0070C0"/>
                </a:solidFill>
                <a:effectLst/>
                <a:uLnTx/>
                <a:uFillTx/>
                <a:latin typeface="Arial"/>
                <a:cs typeface="Arial"/>
              </a:rPr>
              <a:t> </a:t>
            </a:r>
            <a:r>
              <a:rPr kumimoji="0" sz="1000" b="0" i="0" u="none" strike="noStrike" kern="0" cap="none" spc="0" normalizeH="0" baseline="0" noProof="0" dirty="0">
                <a:ln>
                  <a:noFill/>
                </a:ln>
                <a:solidFill>
                  <a:srgbClr val="0070C0"/>
                </a:solidFill>
                <a:effectLst/>
                <a:uLnTx/>
                <a:uFillTx/>
                <a:latin typeface="Arial"/>
                <a:cs typeface="Arial"/>
              </a:rPr>
              <a:t>to</a:t>
            </a:r>
            <a:r>
              <a:rPr kumimoji="0" sz="1000" b="0" i="0" u="none" strike="noStrike" kern="0" cap="none" spc="-25" normalizeH="0" baseline="0" noProof="0" dirty="0">
                <a:ln>
                  <a:noFill/>
                </a:ln>
                <a:solidFill>
                  <a:srgbClr val="0070C0"/>
                </a:solidFill>
                <a:effectLst/>
                <a:uLnTx/>
                <a:uFillTx/>
                <a:latin typeface="Arial"/>
                <a:cs typeface="Arial"/>
              </a:rPr>
              <a:t> </a:t>
            </a:r>
            <a:r>
              <a:rPr kumimoji="0" sz="1000" b="0" i="0" u="none" strike="noStrike" kern="0" cap="none" spc="0" normalizeH="0" baseline="0" noProof="0" dirty="0">
                <a:ln>
                  <a:noFill/>
                </a:ln>
                <a:solidFill>
                  <a:srgbClr val="0070C0"/>
                </a:solidFill>
                <a:effectLst/>
                <a:uLnTx/>
                <a:uFillTx/>
                <a:latin typeface="Arial"/>
                <a:cs typeface="Arial"/>
              </a:rPr>
              <a:t>be</a:t>
            </a:r>
            <a:r>
              <a:rPr kumimoji="0" sz="1000" b="0" i="0" u="none" strike="noStrike" kern="0" cap="none" spc="-25" normalizeH="0" baseline="0" noProof="0" dirty="0">
                <a:ln>
                  <a:noFill/>
                </a:ln>
                <a:solidFill>
                  <a:srgbClr val="0070C0"/>
                </a:solidFill>
                <a:effectLst/>
                <a:uLnTx/>
                <a:uFillTx/>
                <a:latin typeface="Arial"/>
                <a:cs typeface="Arial"/>
              </a:rPr>
              <a:t> </a:t>
            </a:r>
            <a:r>
              <a:rPr kumimoji="0" sz="1000" b="0" i="0" u="none" strike="noStrike" kern="0" cap="none" spc="-10" normalizeH="0" baseline="0" noProof="0" dirty="0">
                <a:ln>
                  <a:noFill/>
                </a:ln>
                <a:solidFill>
                  <a:srgbClr val="0070C0"/>
                </a:solidFill>
                <a:effectLst/>
                <a:uLnTx/>
                <a:uFillTx/>
                <a:latin typeface="Arial"/>
                <a:cs typeface="Arial"/>
              </a:rPr>
              <a:t>benefited</a:t>
            </a:r>
            <a:endParaRPr kumimoji="0" sz="10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600"/>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If</a:t>
            </a:r>
            <a:r>
              <a:rPr kumimoji="0" sz="1000" b="1" i="0" u="none" strike="noStrike" kern="0" cap="none" spc="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yes-</a:t>
            </a:r>
            <a:r>
              <a:rPr kumimoji="0" sz="1000" b="1" i="0" u="none" strike="noStrike" kern="0" cap="none" spc="0" normalizeH="0" baseline="0" noProof="0" dirty="0">
                <a:ln>
                  <a:noFill/>
                </a:ln>
                <a:solidFill>
                  <a:sysClr val="windowText" lastClr="000000"/>
                </a:solidFill>
                <a:effectLst/>
                <a:uLnTx/>
                <a:uFillTx/>
                <a:latin typeface="Arial"/>
                <a:cs typeface="Arial"/>
              </a:rPr>
              <a:t>----</a:t>
            </a:r>
            <a:r>
              <a:rPr kumimoji="0" sz="1000" b="1" i="0" u="none" strike="noStrike" kern="0" cap="none" spc="-10" normalizeH="0" baseline="0" noProof="0" dirty="0">
                <a:ln>
                  <a:noFill/>
                </a:ln>
                <a:solidFill>
                  <a:sysClr val="windowText" lastClr="000000"/>
                </a:solidFill>
                <a:effectLst/>
                <a:uLnTx/>
                <a:uFillTx/>
                <a:latin typeface="Arial"/>
                <a:cs typeface="Arial"/>
              </a:rPr>
              <a:t>justify</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9" name="object 9"/>
          <p:cNvSpPr txBox="1"/>
          <p:nvPr/>
        </p:nvSpPr>
        <p:spPr>
          <a:xfrm>
            <a:off x="1074419" y="866139"/>
            <a:ext cx="7747634" cy="711200"/>
          </a:xfrm>
          <a:prstGeom prst="rect">
            <a:avLst/>
          </a:prstGeom>
        </p:spPr>
        <p:txBody>
          <a:bodyPr vert="horz" wrap="square" lIns="0" tIns="88900" rIns="0" bIns="0" rtlCol="0">
            <a:spAutoFit/>
          </a:bodyPr>
          <a:lstStyle/>
          <a:p>
            <a:pPr marL="12700" marR="0" lvl="0" indent="0" defTabSz="914400" eaLnBrk="1" fontAlgn="auto" latinLnBrk="0" hangingPunct="1">
              <a:lnSpc>
                <a:spcPct val="100000"/>
              </a:lnSpc>
              <a:spcBef>
                <a:spcPts val="700"/>
              </a:spcBef>
              <a:spcAft>
                <a:spcPts val="0"/>
              </a:spcAft>
              <a:buClrTx/>
              <a:buSzTx/>
              <a:buFontTx/>
              <a:buNone/>
              <a:tabLst/>
              <a:defRPr/>
            </a:pP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5" normalizeH="0" baseline="0" noProof="0" dirty="0">
                <a:ln>
                  <a:noFill/>
                </a:ln>
                <a:solidFill>
                  <a:sysClr val="windowText" lastClr="000000"/>
                </a:solidFill>
                <a:effectLst/>
                <a:uLnTx/>
                <a:uFillTx/>
                <a:latin typeface="Segoe UI Symbol"/>
                <a:cs typeface="Segoe UI Symbo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Functioning</a:t>
            </a:r>
            <a:r>
              <a:rPr kumimoji="0" sz="1000" b="0" i="0" u="sng" strike="noStrike" kern="0" cap="none" spc="-20" normalizeH="0" baseline="0" noProof="0" dirty="0">
                <a:ln>
                  <a:noFill/>
                </a:ln>
                <a:solidFill>
                  <a:srgbClr val="00B0F0"/>
                </a:solidFill>
                <a:effectLst/>
                <a:uLnTx/>
                <a:uFill>
                  <a:solidFill>
                    <a:srgbClr val="00B0F0"/>
                  </a:solidFill>
                </a:uFill>
                <a:latin typeface="Arial"/>
                <a:cs typeface="Aria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equipment</a:t>
            </a:r>
            <a:r>
              <a:rPr kumimoji="0" sz="1000" b="0" i="0" u="sng" strike="noStrike" kern="0" cap="none" spc="-20" normalizeH="0" baseline="0" noProof="0" dirty="0">
                <a:ln>
                  <a:noFill/>
                </a:ln>
                <a:solidFill>
                  <a:srgbClr val="00B0F0"/>
                </a:solidFill>
                <a:effectLst/>
                <a:uLnTx/>
                <a:uFill>
                  <a:solidFill>
                    <a:srgbClr val="00B0F0"/>
                  </a:solidFill>
                </a:uFill>
                <a:latin typeface="Arial"/>
                <a:cs typeface="Arial"/>
              </a:rPr>
              <a:t> </a:t>
            </a:r>
            <a:r>
              <a:rPr kumimoji="0" sz="1000" b="0" i="0" u="none" strike="noStrike" kern="0" cap="none" spc="-15" normalizeH="0" baseline="0" noProof="0" dirty="0">
                <a:ln>
                  <a:noFill/>
                </a:ln>
                <a:solidFill>
                  <a:srgbClr val="00B0F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5"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FF0000"/>
                </a:solidFill>
                <a:effectLst/>
                <a:uLnTx/>
                <a:uFillTx/>
                <a:latin typeface="Arial"/>
                <a:cs typeface="Arial"/>
              </a:rPr>
              <a:t>#</a:t>
            </a:r>
            <a:r>
              <a:rPr kumimoji="0" sz="1000" b="0" i="0" u="none" strike="noStrike" kern="0" cap="none" spc="-2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of</a:t>
            </a:r>
            <a:r>
              <a:rPr kumimoji="0" sz="1000" b="0" i="0" u="none" strike="noStrike" kern="0" cap="none" spc="-2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users</a:t>
            </a:r>
            <a:r>
              <a:rPr kumimoji="0" sz="1000" b="0" i="0" u="none" strike="noStrike" kern="0" cap="none" spc="0" normalizeH="0" baseline="0" noProof="0" dirty="0">
                <a:ln>
                  <a:noFill/>
                </a:ln>
                <a:solidFill>
                  <a:sysClr val="windowText" lastClr="000000"/>
                </a:solidFill>
                <a:effectLst/>
                <a:uLnTx/>
                <a:uFillTx/>
                <a:latin typeface="Arial"/>
                <a:cs typeface="Arial"/>
              </a:rPr>
              <a:t>,</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00B050"/>
                </a:solidFill>
                <a:effectLst/>
                <a:uLnTx/>
                <a:uFillTx/>
                <a:latin typeface="Arial"/>
                <a:cs typeface="Arial"/>
              </a:rPr>
              <a:t>feasibility</a:t>
            </a:r>
            <a:r>
              <a:rPr kumimoji="0" sz="1000" b="0" i="0" u="none" strike="noStrike" kern="0" cap="none" spc="-15"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00B050"/>
                </a:solidFill>
                <a:effectLst/>
                <a:uLnTx/>
                <a:uFillTx/>
                <a:latin typeface="Arial"/>
                <a:cs typeface="Arial"/>
              </a:rPr>
              <a:t>of</a:t>
            </a:r>
            <a:r>
              <a:rPr kumimoji="0" sz="1000" b="0" i="0" u="none" strike="noStrike" kern="0" cap="none" spc="-20"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00B050"/>
                </a:solidFill>
                <a:effectLst/>
                <a:uLnTx/>
                <a:uFillTx/>
                <a:latin typeface="Arial"/>
                <a:cs typeface="Arial"/>
              </a:rPr>
              <a:t>moving</a:t>
            </a:r>
            <a:r>
              <a:rPr kumimoji="0" sz="1000" b="0" i="0" u="none" strike="noStrike" kern="0" cap="none" spc="-20"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00B050"/>
                </a:solidFill>
                <a:effectLst/>
                <a:uLnTx/>
                <a:uFillTx/>
                <a:latin typeface="Arial"/>
                <a:cs typeface="Arial"/>
              </a:rPr>
              <a:t>samples</a:t>
            </a:r>
            <a:r>
              <a:rPr kumimoji="0" sz="1000" b="0" i="0" u="none" strike="noStrike" kern="0" cap="none" spc="0" normalizeH="0" baseline="0" noProof="0" dirty="0">
                <a:ln>
                  <a:noFill/>
                </a:ln>
                <a:solidFill>
                  <a:srgbClr val="7030A0"/>
                </a:solidFill>
                <a:effectLst/>
                <a:uLnTx/>
                <a:uFillTx/>
                <a:latin typeface="Arial"/>
                <a:cs typeface="Arial"/>
              </a:rPr>
              <a:t>,</a:t>
            </a:r>
            <a:r>
              <a:rPr kumimoji="0" sz="1000" b="0" i="0" u="none" strike="noStrike" kern="0" cap="none" spc="-20" normalizeH="0" baseline="0" noProof="0" dirty="0">
                <a:ln>
                  <a:noFill/>
                </a:ln>
                <a:solidFill>
                  <a:srgbClr val="7030A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5"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7030A0"/>
                </a:solidFill>
                <a:effectLst/>
                <a:uLnTx/>
                <a:uFillTx/>
                <a:latin typeface="Arial"/>
                <a:cs typeface="Arial"/>
              </a:rPr>
              <a:t>limited</a:t>
            </a:r>
            <a:r>
              <a:rPr kumimoji="0" sz="1000" b="0" i="0" u="none" strike="noStrike" kern="0" cap="none" spc="-20"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access</a:t>
            </a:r>
            <a:r>
              <a:rPr kumimoji="0" sz="1000" b="0" i="0" u="none" strike="noStrike" kern="0" cap="none" spc="-15"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to</a:t>
            </a:r>
            <a:r>
              <a:rPr kumimoji="0" sz="1000" b="0" i="0" u="none" strike="noStrike" kern="0" cap="none" spc="-25"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the</a:t>
            </a:r>
            <a:r>
              <a:rPr kumimoji="0" sz="1000" b="0" i="0" u="none" strike="noStrike" kern="0" cap="none" spc="-20"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instrument,</a:t>
            </a:r>
            <a:r>
              <a:rPr kumimoji="0" sz="1000" b="0" i="0" u="none" strike="noStrike" kern="0" cap="none" spc="-20" normalizeH="0" baseline="0" noProof="0" dirty="0">
                <a:ln>
                  <a:noFill/>
                </a:ln>
                <a:solidFill>
                  <a:srgbClr val="7030A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5"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0070C0"/>
                </a:solidFill>
                <a:effectLst/>
                <a:uLnTx/>
                <a:uFillTx/>
                <a:latin typeface="Arial"/>
                <a:cs typeface="Arial"/>
              </a:rPr>
              <a:t>drawback</a:t>
            </a:r>
            <a:r>
              <a:rPr kumimoji="0" sz="1000" b="0" i="0" u="none" strike="noStrike" kern="0" cap="none" spc="-15" normalizeH="0" baseline="0" noProof="0" dirty="0">
                <a:ln>
                  <a:noFill/>
                </a:ln>
                <a:solidFill>
                  <a:srgbClr val="0070C0"/>
                </a:solidFill>
                <a:effectLst/>
                <a:uLnTx/>
                <a:uFillTx/>
                <a:latin typeface="Arial"/>
                <a:cs typeface="Arial"/>
              </a:rPr>
              <a:t> </a:t>
            </a:r>
            <a:r>
              <a:rPr kumimoji="0" sz="1000" b="0" i="0" u="none" strike="noStrike" kern="0" cap="none" spc="0" normalizeH="0" baseline="0" noProof="0" dirty="0">
                <a:ln>
                  <a:noFill/>
                </a:ln>
                <a:solidFill>
                  <a:srgbClr val="0070C0"/>
                </a:solidFill>
                <a:effectLst/>
                <a:uLnTx/>
                <a:uFillTx/>
                <a:latin typeface="Arial"/>
                <a:cs typeface="Arial"/>
              </a:rPr>
              <a:t>in</a:t>
            </a:r>
            <a:r>
              <a:rPr kumimoji="0" sz="1000" b="0" i="0" u="none" strike="noStrike" kern="0" cap="none" spc="-20" normalizeH="0" baseline="0" noProof="0" dirty="0">
                <a:ln>
                  <a:noFill/>
                </a:ln>
                <a:solidFill>
                  <a:srgbClr val="0070C0"/>
                </a:solidFill>
                <a:effectLst/>
                <a:uLnTx/>
                <a:uFillTx/>
                <a:latin typeface="Arial"/>
                <a:cs typeface="Arial"/>
              </a:rPr>
              <a:t> </a:t>
            </a:r>
            <a:r>
              <a:rPr kumimoji="0" sz="1000" b="0" i="0" u="none" strike="noStrike" kern="0" cap="none" spc="0" normalizeH="0" baseline="0" noProof="0" dirty="0">
                <a:ln>
                  <a:noFill/>
                </a:ln>
                <a:solidFill>
                  <a:srgbClr val="0070C0"/>
                </a:solidFill>
                <a:effectLst/>
                <a:uLnTx/>
                <a:uFillTx/>
                <a:latin typeface="Arial"/>
                <a:cs typeface="Arial"/>
              </a:rPr>
              <a:t>existing</a:t>
            </a:r>
            <a:r>
              <a:rPr kumimoji="0" sz="1000" b="0" i="0" u="none" strike="noStrike" kern="0" cap="none" spc="-20" normalizeH="0" baseline="0" noProof="0" dirty="0">
                <a:ln>
                  <a:noFill/>
                </a:ln>
                <a:solidFill>
                  <a:srgbClr val="0070C0"/>
                </a:solidFill>
                <a:effectLst/>
                <a:uLnTx/>
                <a:uFillTx/>
                <a:latin typeface="Arial"/>
                <a:cs typeface="Arial"/>
              </a:rPr>
              <a:t> </a:t>
            </a:r>
            <a:r>
              <a:rPr kumimoji="0" sz="1000" b="0" i="0" u="none" strike="noStrike" kern="0" cap="none" spc="-10" normalizeH="0" baseline="0" noProof="0" dirty="0">
                <a:ln>
                  <a:noFill/>
                </a:ln>
                <a:solidFill>
                  <a:srgbClr val="0070C0"/>
                </a:solidFill>
                <a:effectLst/>
                <a:uLnTx/>
                <a:uFillTx/>
                <a:latin typeface="Arial"/>
                <a:cs typeface="Arial"/>
              </a:rPr>
              <a:t>Equip</a:t>
            </a:r>
            <a:r>
              <a:rPr kumimoji="0" sz="1000" b="0" i="0" u="none" strike="noStrike" kern="0" cap="none" spc="-10" normalizeH="0" baseline="0" noProof="0" dirty="0">
                <a:ln>
                  <a:noFill/>
                </a:ln>
                <a:solidFill>
                  <a:srgbClr val="7030A0"/>
                </a:solidFill>
                <a:effectLst/>
                <a:uLnTx/>
                <a:uFillTx/>
                <a:latin typeface="Arial"/>
                <a:cs typeface="Arial"/>
              </a:rPr>
              <a:t>.</a:t>
            </a:r>
            <a:endParaRPr kumimoji="0" sz="10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600"/>
              </a:spcBef>
              <a:spcAft>
                <a:spcPts val="0"/>
              </a:spcAft>
              <a:buClrTx/>
              <a:buSzTx/>
              <a:buFontTx/>
              <a:buNone/>
              <a:tabLst/>
              <a:defRPr/>
            </a:pPr>
            <a:r>
              <a:rPr kumimoji="0" sz="950" b="1" i="0" u="none" strike="noStrike" kern="0" cap="none" spc="0" normalizeH="0" baseline="0" noProof="0" dirty="0">
                <a:ln>
                  <a:noFill/>
                </a:ln>
                <a:solidFill>
                  <a:sysClr val="windowText" lastClr="000000"/>
                </a:solidFill>
                <a:effectLst/>
                <a:uLnTx/>
                <a:uFillTx/>
                <a:latin typeface="Segoe UI Symbol"/>
                <a:cs typeface="Segoe UI Symbo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Replace</a:t>
            </a:r>
            <a:r>
              <a:rPr kumimoji="0" sz="1000" b="0" i="0" u="sng" strike="noStrike" kern="0" cap="none" spc="-10" normalizeH="0" baseline="0" noProof="0" dirty="0">
                <a:ln>
                  <a:noFill/>
                </a:ln>
                <a:solidFill>
                  <a:srgbClr val="00B0F0"/>
                </a:solidFill>
                <a:effectLst/>
                <a:uLnTx/>
                <a:uFill>
                  <a:solidFill>
                    <a:srgbClr val="00B0F0"/>
                  </a:solidFill>
                </a:uFill>
                <a:latin typeface="Arial"/>
                <a:cs typeface="Aria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failed</a:t>
            </a:r>
            <a:r>
              <a:rPr kumimoji="0" sz="1000" b="0" i="0" u="sng" strike="noStrike" kern="0" cap="none" spc="-10" normalizeH="0" baseline="0" noProof="0" dirty="0">
                <a:ln>
                  <a:noFill/>
                </a:ln>
                <a:solidFill>
                  <a:srgbClr val="00B0F0"/>
                </a:solidFill>
                <a:effectLst/>
                <a:uLnTx/>
                <a:uFill>
                  <a:solidFill>
                    <a:srgbClr val="00B0F0"/>
                  </a:solidFill>
                </a:uFill>
                <a:latin typeface="Arial"/>
                <a:cs typeface="Arial"/>
              </a:rPr>
              <a:t> equipment</a:t>
            </a:r>
            <a:r>
              <a:rPr kumimoji="0" sz="1000" b="0" i="0" u="sng" strike="noStrike" kern="0" cap="none" spc="-5" normalizeH="0" baseline="0" noProof="0" dirty="0">
                <a:ln>
                  <a:noFill/>
                </a:ln>
                <a:solidFill>
                  <a:srgbClr val="00B0F0"/>
                </a:solidFill>
                <a:effectLst/>
                <a:uLnTx/>
                <a:uFill>
                  <a:solidFill>
                    <a:srgbClr val="00B0F0"/>
                  </a:solidFill>
                </a:uFill>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1000" b="0" i="0" u="none" strike="noStrike" kern="0" cap="none" spc="0" normalizeH="0" baseline="0" noProof="0" dirty="0">
                <a:ln>
                  <a:noFill/>
                </a:ln>
                <a:solidFill>
                  <a:sysClr val="windowText" lastClr="000000"/>
                </a:solidFill>
                <a:effectLst/>
                <a:uLnTx/>
                <a:uFillTx/>
                <a:latin typeface="Arial"/>
                <a:cs typeface="Arial"/>
              </a:rPr>
              <a:t>(</a:t>
            </a:r>
            <a:r>
              <a:rPr kumimoji="0" sz="1000" b="0" i="0" u="none" strike="noStrike" kern="0" cap="none" spc="0" normalizeH="0" baseline="0" noProof="0" dirty="0">
                <a:ln>
                  <a:noFill/>
                </a:ln>
                <a:solidFill>
                  <a:srgbClr val="0070C0"/>
                </a:solidFill>
                <a:effectLst/>
                <a:uLnTx/>
                <a:uFillTx/>
                <a:latin typeface="Arial"/>
                <a:cs typeface="Arial"/>
              </a:rPr>
              <a:t>need</a:t>
            </a:r>
            <a:r>
              <a:rPr kumimoji="0" sz="1000" b="0" i="0" u="none" strike="noStrike" kern="0" cap="none" spc="-10" normalizeH="0" baseline="0" noProof="0" dirty="0">
                <a:ln>
                  <a:noFill/>
                </a:ln>
                <a:solidFill>
                  <a:srgbClr val="0070C0"/>
                </a:solidFill>
                <a:effectLst/>
                <a:uLnTx/>
                <a:uFillTx/>
                <a:latin typeface="Arial"/>
                <a:cs typeface="Arial"/>
              </a:rPr>
              <a:t> </a:t>
            </a:r>
            <a:r>
              <a:rPr kumimoji="0" sz="1000" b="0" i="0" u="none" strike="noStrike" kern="0" cap="none" spc="0" normalizeH="0" baseline="0" noProof="0" dirty="0">
                <a:ln>
                  <a:noFill/>
                </a:ln>
                <a:solidFill>
                  <a:srgbClr val="0070C0"/>
                </a:solidFill>
                <a:effectLst/>
                <a:uLnTx/>
                <a:uFillTx/>
                <a:latin typeface="Arial"/>
                <a:cs typeface="Arial"/>
              </a:rPr>
              <a:t>costly</a:t>
            </a:r>
            <a:r>
              <a:rPr kumimoji="0" sz="1000" b="0" i="0" u="none" strike="noStrike" kern="0" cap="none" spc="-5" normalizeH="0" baseline="0" noProof="0" dirty="0">
                <a:ln>
                  <a:noFill/>
                </a:ln>
                <a:solidFill>
                  <a:srgbClr val="0070C0"/>
                </a:solidFill>
                <a:effectLst/>
                <a:uLnTx/>
                <a:uFillTx/>
                <a:latin typeface="Arial"/>
                <a:cs typeface="Arial"/>
              </a:rPr>
              <a:t> </a:t>
            </a:r>
            <a:r>
              <a:rPr kumimoji="0" sz="1000" b="0" i="0" u="none" strike="noStrike" kern="0" cap="none" spc="0" normalizeH="0" baseline="0" noProof="0" dirty="0">
                <a:ln>
                  <a:noFill/>
                </a:ln>
                <a:solidFill>
                  <a:srgbClr val="0070C0"/>
                </a:solidFill>
                <a:effectLst/>
                <a:uLnTx/>
                <a:uFillTx/>
                <a:latin typeface="Arial"/>
                <a:cs typeface="Arial"/>
              </a:rPr>
              <a:t>repair</a:t>
            </a:r>
            <a:r>
              <a:rPr kumimoji="0" sz="1000" b="0" i="0" u="none" strike="noStrike" kern="0" cap="none" spc="5" normalizeH="0" baseline="0" noProof="0" dirty="0">
                <a:ln>
                  <a:noFill/>
                </a:ln>
                <a:solidFill>
                  <a:srgbClr val="0070C0"/>
                </a:solidFill>
                <a:effectLst/>
                <a:uLnTx/>
                <a:uFillTx/>
                <a:latin typeface="Arial"/>
                <a:cs typeface="Arial"/>
              </a:rPr>
              <a:t> </a:t>
            </a:r>
            <a:r>
              <a:rPr kumimoji="0" sz="1000" b="0" i="0" u="none" strike="noStrike" kern="0" cap="none" spc="0" normalizeH="0" baseline="0" noProof="0" dirty="0">
                <a:ln>
                  <a:noFill/>
                </a:ln>
                <a:solidFill>
                  <a:srgbClr val="0070C0"/>
                </a:solidFill>
                <a:effectLst/>
                <a:uLnTx/>
                <a:uFillTx/>
                <a:latin typeface="Arial"/>
                <a:cs typeface="Arial"/>
              </a:rPr>
              <a:t>every</a:t>
            </a:r>
            <a:r>
              <a:rPr kumimoji="0" sz="1000" b="0" i="0" u="none" strike="noStrike" kern="0" cap="none" spc="-5" normalizeH="0" baseline="0" noProof="0" dirty="0">
                <a:ln>
                  <a:noFill/>
                </a:ln>
                <a:solidFill>
                  <a:srgbClr val="0070C0"/>
                </a:solidFill>
                <a:effectLst/>
                <a:uLnTx/>
                <a:uFillTx/>
                <a:latin typeface="Arial"/>
                <a:cs typeface="Arial"/>
              </a:rPr>
              <a:t> </a:t>
            </a:r>
            <a:r>
              <a:rPr kumimoji="0" sz="1000" b="0" i="0" u="none" strike="noStrike" kern="0" cap="none" spc="-10" normalizeH="0" baseline="0" noProof="0" dirty="0">
                <a:ln>
                  <a:noFill/>
                </a:ln>
                <a:solidFill>
                  <a:srgbClr val="0070C0"/>
                </a:solidFill>
                <a:effectLst/>
                <a:uLnTx/>
                <a:uFillTx/>
                <a:latin typeface="Arial"/>
                <a:cs typeface="Arial"/>
              </a:rPr>
              <a:t>3-</a:t>
            </a:r>
            <a:r>
              <a:rPr kumimoji="0" sz="1000" b="0" i="0" u="none" strike="noStrike" kern="0" cap="none" spc="0" normalizeH="0" baseline="0" noProof="0" dirty="0">
                <a:ln>
                  <a:noFill/>
                </a:ln>
                <a:solidFill>
                  <a:srgbClr val="0070C0"/>
                </a:solidFill>
                <a:effectLst/>
                <a:uLnTx/>
                <a:uFillTx/>
                <a:latin typeface="Arial"/>
                <a:cs typeface="Arial"/>
              </a:rPr>
              <a:t>6</a:t>
            </a:r>
            <a:r>
              <a:rPr kumimoji="0" sz="1000" b="0" i="0" u="none" strike="noStrike" kern="0" cap="none" spc="-10" normalizeH="0" baseline="0" noProof="0" dirty="0">
                <a:ln>
                  <a:noFill/>
                </a:ln>
                <a:solidFill>
                  <a:srgbClr val="0070C0"/>
                </a:solidFill>
                <a:effectLst/>
                <a:uLnTx/>
                <a:uFillTx/>
                <a:latin typeface="Arial"/>
                <a:cs typeface="Arial"/>
              </a:rPr>
              <a:t> </a:t>
            </a:r>
            <a:r>
              <a:rPr kumimoji="0" sz="1000" b="0" i="0" u="none" strike="noStrike" kern="0" cap="none" spc="0" normalizeH="0" baseline="0" noProof="0" dirty="0">
                <a:ln>
                  <a:noFill/>
                </a:ln>
                <a:solidFill>
                  <a:srgbClr val="0070C0"/>
                </a:solidFill>
                <a:effectLst/>
                <a:uLnTx/>
                <a:uFillTx/>
                <a:latin typeface="Arial"/>
                <a:cs typeface="Arial"/>
              </a:rPr>
              <a:t>months</a:t>
            </a:r>
            <a:r>
              <a:rPr kumimoji="0" sz="1000" b="0" i="0" u="none" strike="noStrike" kern="0" cap="none" spc="0" normalizeH="0" baseline="0" noProof="0" dirty="0">
                <a:ln>
                  <a:noFill/>
                </a:ln>
                <a:solidFill>
                  <a:sysClr val="windowText" lastClr="000000"/>
                </a:solidFill>
                <a:effectLst/>
                <a:uLnTx/>
                <a:uFillTx/>
                <a:latin typeface="Arial"/>
                <a:cs typeface="Arial"/>
              </a:rPr>
              <a:t>,</a:t>
            </a:r>
            <a:r>
              <a:rPr kumimoji="0" sz="1000" b="0" i="0" u="none" strike="noStrike" kern="0" cap="none" spc="-10" normalizeH="0" baseline="0" noProof="0" dirty="0">
                <a:ln>
                  <a:noFill/>
                </a:ln>
                <a:solidFill>
                  <a:sysClr val="windowText" lastClr="00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2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FF0000"/>
                </a:solidFill>
                <a:effectLst/>
                <a:uLnTx/>
                <a:uFillTx/>
                <a:latin typeface="Arial"/>
                <a:cs typeface="Arial"/>
              </a:rPr>
              <a:t>no</a:t>
            </a:r>
            <a:r>
              <a:rPr kumimoji="0" sz="1000" b="0" i="0" u="none" strike="noStrike" kern="0" cap="none" spc="-10" normalizeH="0" baseline="0" noProof="0" dirty="0">
                <a:ln>
                  <a:noFill/>
                </a:ln>
                <a:solidFill>
                  <a:srgbClr val="FF0000"/>
                </a:solidFill>
                <a:effectLst/>
                <a:uLnTx/>
                <a:uFillTx/>
                <a:latin typeface="Arial"/>
                <a:cs typeface="Arial"/>
              </a:rPr>
              <a:t> </a:t>
            </a:r>
            <a:r>
              <a:rPr kumimoji="0" sz="1000" b="1" i="0" u="none" strike="noStrike" kern="0" cap="none" spc="-10" normalizeH="0" baseline="0" noProof="0" dirty="0">
                <a:ln>
                  <a:noFill/>
                </a:ln>
                <a:solidFill>
                  <a:srgbClr val="FF0000"/>
                </a:solidFill>
                <a:effectLst/>
                <a:uLnTx/>
                <a:uFillTx/>
                <a:latin typeface="Arial"/>
                <a:cs typeface="Arial"/>
              </a:rPr>
              <a:t>availability </a:t>
            </a:r>
            <a:r>
              <a:rPr kumimoji="0" sz="1000" b="1" i="0" u="none" strike="noStrike" kern="0" cap="none" spc="0" normalizeH="0" baseline="0" noProof="0" dirty="0">
                <a:ln>
                  <a:noFill/>
                </a:ln>
                <a:solidFill>
                  <a:srgbClr val="FF0000"/>
                </a:solidFill>
                <a:effectLst/>
                <a:uLnTx/>
                <a:uFillTx/>
                <a:latin typeface="Arial"/>
                <a:cs typeface="Arial"/>
              </a:rPr>
              <a:t>of</a:t>
            </a:r>
            <a:r>
              <a:rPr kumimoji="0" sz="1000" b="1" i="0" u="none" strike="noStrike" kern="0" cap="none" spc="5" normalizeH="0" baseline="0" noProof="0" dirty="0">
                <a:ln>
                  <a:noFill/>
                </a:ln>
                <a:solidFill>
                  <a:srgbClr val="FF0000"/>
                </a:solidFill>
                <a:effectLst/>
                <a:uLnTx/>
                <a:uFillTx/>
                <a:latin typeface="Arial"/>
                <a:cs typeface="Arial"/>
              </a:rPr>
              <a:t> </a:t>
            </a:r>
            <a:r>
              <a:rPr kumimoji="0" sz="1000" b="1" i="0" u="none" strike="noStrike" kern="0" cap="none" spc="-10" normalizeH="0" baseline="0" noProof="0" dirty="0">
                <a:ln>
                  <a:noFill/>
                </a:ln>
                <a:solidFill>
                  <a:srgbClr val="FF0000"/>
                </a:solidFill>
                <a:effectLst/>
                <a:uLnTx/>
                <a:uFillTx/>
                <a:latin typeface="Arial"/>
                <a:cs typeface="Arial"/>
              </a:rPr>
              <a:t>parts)</a:t>
            </a:r>
            <a:endParaRPr kumimoji="0" sz="10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600"/>
              </a:spcBef>
              <a:spcAft>
                <a:spcPts val="0"/>
              </a:spcAft>
              <a:buClrTx/>
              <a:buSzTx/>
              <a:buFontTx/>
              <a:buNone/>
              <a:tabLst/>
              <a:defRPr/>
            </a:pP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15" normalizeH="0" baseline="0" noProof="0" dirty="0">
                <a:ln>
                  <a:noFill/>
                </a:ln>
                <a:solidFill>
                  <a:sysClr val="windowText" lastClr="000000"/>
                </a:solidFill>
                <a:effectLst/>
                <a:uLnTx/>
                <a:uFillTx/>
                <a:latin typeface="Segoe UI Symbol"/>
                <a:cs typeface="Segoe UI Symbo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Upgrade</a:t>
            </a:r>
            <a:r>
              <a:rPr kumimoji="0" sz="1000" b="0" i="0" u="sng" strike="noStrike" kern="0" cap="none" spc="-25" normalizeH="0" baseline="0" noProof="0" dirty="0">
                <a:ln>
                  <a:noFill/>
                </a:ln>
                <a:solidFill>
                  <a:srgbClr val="00B0F0"/>
                </a:solidFill>
                <a:effectLst/>
                <a:uLnTx/>
                <a:uFill>
                  <a:solidFill>
                    <a:srgbClr val="00B0F0"/>
                  </a:solidFill>
                </a:uFill>
                <a:latin typeface="Arial"/>
                <a:cs typeface="Aria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or</a:t>
            </a:r>
            <a:r>
              <a:rPr kumimoji="0" sz="1000" b="0" i="0" u="sng" strike="noStrike" kern="0" cap="none" spc="-15" normalizeH="0" baseline="0" noProof="0" dirty="0">
                <a:ln>
                  <a:noFill/>
                </a:ln>
                <a:solidFill>
                  <a:srgbClr val="00B0F0"/>
                </a:solidFill>
                <a:effectLst/>
                <a:uLnTx/>
                <a:uFill>
                  <a:solidFill>
                    <a:srgbClr val="00B0F0"/>
                  </a:solidFill>
                </a:uFill>
                <a:latin typeface="Arial"/>
                <a:cs typeface="Aria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replace</a:t>
            </a:r>
            <a:r>
              <a:rPr kumimoji="0" sz="1000" b="0" i="0" u="sng" strike="noStrike" kern="0" cap="none" spc="-25" normalizeH="0" baseline="0" noProof="0" dirty="0">
                <a:ln>
                  <a:noFill/>
                </a:ln>
                <a:solidFill>
                  <a:srgbClr val="00B0F0"/>
                </a:solidFill>
                <a:effectLst/>
                <a:uLnTx/>
                <a:uFill>
                  <a:solidFill>
                    <a:srgbClr val="00B0F0"/>
                  </a:solidFill>
                </a:uFill>
                <a:latin typeface="Arial"/>
                <a:cs typeface="Aria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obsolete</a:t>
            </a:r>
            <a:r>
              <a:rPr kumimoji="0" sz="1000" b="0" i="0" u="sng" strike="noStrike" kern="0" cap="none" spc="-25" normalizeH="0" baseline="0" noProof="0" dirty="0">
                <a:ln>
                  <a:noFill/>
                </a:ln>
                <a:solidFill>
                  <a:srgbClr val="00B0F0"/>
                </a:solidFill>
                <a:effectLst/>
                <a:uLnTx/>
                <a:uFill>
                  <a:solidFill>
                    <a:srgbClr val="00B0F0"/>
                  </a:solidFill>
                </a:uFill>
                <a:latin typeface="Arial"/>
                <a:cs typeface="Aria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instrument.</a:t>
            </a:r>
            <a:r>
              <a:rPr kumimoji="0" sz="1000" b="0" i="0" u="sng" strike="noStrike" kern="0" cap="none" spc="235" normalizeH="0" baseline="0" noProof="0" dirty="0">
                <a:ln>
                  <a:noFill/>
                </a:ln>
                <a:solidFill>
                  <a:srgbClr val="00B0F0"/>
                </a:solidFill>
                <a:effectLst/>
                <a:uLnTx/>
                <a:uFill>
                  <a:solidFill>
                    <a:srgbClr val="00B0F0"/>
                  </a:solidFill>
                </a:uFill>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7030A0"/>
                </a:solidFill>
                <a:effectLst/>
                <a:uLnTx/>
                <a:uFillTx/>
                <a:latin typeface="Arial"/>
                <a:cs typeface="Arial"/>
              </a:rPr>
              <a:t>new</a:t>
            </a:r>
            <a:r>
              <a:rPr kumimoji="0" sz="1000" b="0" i="0" u="none" strike="noStrike" kern="0" cap="none" spc="-15"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analysis</a:t>
            </a:r>
            <a:r>
              <a:rPr kumimoji="0" sz="1000" b="0" i="0" u="none" strike="noStrike" kern="0" cap="none" spc="235"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software</a:t>
            </a:r>
            <a:r>
              <a:rPr kumimoji="0" sz="1000" b="0" i="0" u="none" strike="noStrike" kern="0" cap="none" spc="0" normalizeH="0" baseline="0" noProof="0" dirty="0">
                <a:ln>
                  <a:noFill/>
                </a:ln>
                <a:solidFill>
                  <a:sysClr val="windowText" lastClr="000000"/>
                </a:solidFill>
                <a:effectLst/>
                <a:uLnTx/>
                <a:uFillTx/>
                <a:latin typeface="Arial"/>
                <a:cs typeface="Arial"/>
              </a:rPr>
              <a:t>,</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00B050"/>
                </a:solidFill>
                <a:effectLst/>
                <a:uLnTx/>
                <a:uFillTx/>
                <a:latin typeface="Arial"/>
                <a:cs typeface="Arial"/>
              </a:rPr>
              <a:t>changed</a:t>
            </a:r>
            <a:r>
              <a:rPr kumimoji="0" sz="1000" b="0" i="0" u="none" strike="noStrike" kern="0" cap="none" spc="-20" normalizeH="0" baseline="0" noProof="0" dirty="0">
                <a:ln>
                  <a:noFill/>
                </a:ln>
                <a:solidFill>
                  <a:srgbClr val="00B050"/>
                </a:solidFill>
                <a:effectLst/>
                <a:uLnTx/>
                <a:uFillTx/>
                <a:latin typeface="Arial"/>
                <a:cs typeface="Arial"/>
              </a:rPr>
              <a:t> </a:t>
            </a:r>
            <a:r>
              <a:rPr kumimoji="0" sz="1000" b="0" i="0" u="none" strike="noStrike" kern="0" cap="none" spc="-10" normalizeH="0" baseline="0" noProof="0" dirty="0">
                <a:ln>
                  <a:noFill/>
                </a:ln>
                <a:solidFill>
                  <a:srgbClr val="00B050"/>
                </a:solidFill>
                <a:effectLst/>
                <a:uLnTx/>
                <a:uFillTx/>
                <a:latin typeface="Arial"/>
                <a:cs typeface="Arial"/>
              </a:rPr>
              <a:t>technology</a:t>
            </a:r>
            <a:r>
              <a:rPr kumimoji="0" sz="1000" b="0" i="0" u="none" strike="noStrike" kern="0" cap="none" spc="-10" normalizeH="0" baseline="0" noProof="0" dirty="0">
                <a:ln>
                  <a:noFill/>
                </a:ln>
                <a:solidFill>
                  <a:sysClr val="windowText" lastClr="000000"/>
                </a:solidFill>
                <a:effectLst/>
                <a:uLnTx/>
                <a:uFillTx/>
                <a:latin typeface="Arial"/>
                <a:cs typeface="Arial"/>
              </a:rPr>
              <a:t>)</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507365" y="1628140"/>
            <a:ext cx="2799080"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C)</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Impact</a:t>
            </a:r>
            <a:r>
              <a:rPr kumimoji="0" sz="10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0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delay</a:t>
            </a:r>
            <a:r>
              <a:rPr kumimoji="0" sz="10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in</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acquisition</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of</a:t>
            </a:r>
            <a:r>
              <a:rPr kumimoji="0" sz="1000" b="1" i="0" u="none" strike="noStrike" kern="0" cap="none" spc="-10" normalizeH="0" baseline="0" noProof="0" dirty="0">
                <a:ln>
                  <a:noFill/>
                </a:ln>
                <a:solidFill>
                  <a:sysClr val="windowText" lastClr="000000"/>
                </a:solidFill>
                <a:effectLst/>
                <a:uLnTx/>
                <a:uFillTx/>
                <a:latin typeface="Arial"/>
                <a:cs typeface="Arial"/>
              </a:rPr>
              <a:t> equipment</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328352" y="1653232"/>
            <a:ext cx="2014855" cy="139700"/>
          </a:xfrm>
          <a:prstGeom prst="rect">
            <a:avLst/>
          </a:prstGeom>
          <a:solidFill>
            <a:srgbClr val="FFFF00"/>
          </a:solidFill>
        </p:spPr>
        <p:txBody>
          <a:bodyPr vert="horz" wrap="square" lIns="0" tIns="0" rIns="0" bIns="0" rtlCol="0">
            <a:sp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on</a:t>
            </a:r>
            <a:r>
              <a:rPr kumimoji="0" sz="1000" b="1" i="0" u="none" strike="noStrike" kern="0" cap="none" spc="-25" normalizeH="0" baseline="0" noProof="0" dirty="0">
                <a:ln>
                  <a:noFill/>
                </a:ln>
                <a:solidFill>
                  <a:sysClr val="windowText" lastClr="000000"/>
                </a:solidFill>
                <a:effectLst/>
                <a:uLnTx/>
                <a:uFillTx/>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research</a:t>
            </a:r>
            <a:r>
              <a:rPr kumimoji="0" sz="10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pace</a:t>
            </a:r>
            <a:r>
              <a:rPr kumimoji="0" sz="10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0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research</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12" name="object 12"/>
          <p:cNvSpPr txBox="1"/>
          <p:nvPr/>
        </p:nvSpPr>
        <p:spPr>
          <a:xfrm>
            <a:off x="1415414" y="1780540"/>
            <a:ext cx="7435215" cy="482600"/>
          </a:xfrm>
          <a:prstGeom prst="rect">
            <a:avLst/>
          </a:prstGeom>
        </p:spPr>
        <p:txBody>
          <a:bodyPr vert="horz" wrap="square" lIns="0" tIns="88900" rIns="0" bIns="0" rtlCol="0">
            <a:spAutoFit/>
          </a:bodyPr>
          <a:lstStyle/>
          <a:p>
            <a:pPr marL="142875" marR="0" lvl="0" indent="-130175" defTabSz="914400" eaLnBrk="1" fontAlgn="auto" latinLnBrk="0" hangingPunct="1">
              <a:lnSpc>
                <a:spcPct val="100000"/>
              </a:lnSpc>
              <a:spcBef>
                <a:spcPts val="700"/>
              </a:spcBef>
              <a:spcAft>
                <a:spcPts val="0"/>
              </a:spcAft>
              <a:buClr>
                <a:srgbClr val="000000"/>
              </a:buClr>
              <a:buSzPct val="95000"/>
              <a:buFont typeface="Segoe UI Symbol"/>
              <a:buChar char="✓"/>
              <a:tabLst>
                <a:tab pos="142875" algn="l"/>
                <a:tab pos="1564640" algn="l"/>
                <a:tab pos="5113020" algn="l"/>
              </a:tabLst>
              <a:defRPr/>
            </a:pPr>
            <a:r>
              <a:rPr kumimoji="0" sz="1000" b="0" i="0" u="none" strike="noStrike" kern="0" cap="none" spc="0" normalizeH="0" baseline="0" noProof="0" dirty="0">
                <a:ln>
                  <a:noFill/>
                </a:ln>
                <a:solidFill>
                  <a:srgbClr val="FF0000"/>
                </a:solidFill>
                <a:effectLst/>
                <a:uLnTx/>
                <a:uFillTx/>
                <a:latin typeface="Arial"/>
                <a:cs typeface="Arial"/>
              </a:rPr>
              <a:t>delay</a:t>
            </a:r>
            <a:r>
              <a:rPr kumimoji="0" sz="1000" b="0" i="0" u="none" strike="noStrike" kern="0" cap="none" spc="-2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in</a:t>
            </a:r>
            <a:r>
              <a:rPr kumimoji="0" sz="1000" b="0" i="0" u="none" strike="noStrike" kern="0" cap="none" spc="-20" normalizeH="0" baseline="0" noProof="0" dirty="0">
                <a:ln>
                  <a:noFill/>
                </a:ln>
                <a:solidFill>
                  <a:srgbClr val="FF0000"/>
                </a:solidFill>
                <a:effectLst/>
                <a:uLnTx/>
                <a:uFillTx/>
                <a:latin typeface="Arial"/>
                <a:cs typeface="Arial"/>
              </a:rPr>
              <a:t> </a:t>
            </a:r>
            <a:r>
              <a:rPr kumimoji="0" sz="1000" b="0" i="0" u="none" strike="noStrike" kern="0" cap="none" spc="-10" normalizeH="0" baseline="0" noProof="0" dirty="0">
                <a:ln>
                  <a:noFill/>
                </a:ln>
                <a:solidFill>
                  <a:srgbClr val="FF0000"/>
                </a:solidFill>
                <a:effectLst/>
                <a:uLnTx/>
                <a:uFillTx/>
                <a:latin typeface="Arial"/>
                <a:cs typeface="Arial"/>
              </a:rPr>
              <a:t>publication</a:t>
            </a:r>
            <a:r>
              <a:rPr kumimoji="0" sz="1000" b="0" i="0" u="none" strike="noStrike" kern="0" cap="none" spc="0" normalizeH="0" baseline="0" noProof="0" dirty="0">
                <a:ln>
                  <a:noFill/>
                </a:ln>
                <a:solidFill>
                  <a:srgbClr val="FF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10" normalizeH="0" baseline="0" noProof="0" dirty="0">
                <a:ln>
                  <a:noFill/>
                </a:ln>
                <a:solidFill>
                  <a:sysClr val="windowText" lastClr="000000"/>
                </a:solidFill>
                <a:effectLst/>
                <a:uLnTx/>
                <a:uFillTx/>
                <a:latin typeface="Segoe UI Symbol"/>
                <a:cs typeface="Segoe UI Symbol"/>
              </a:rPr>
              <a:t> </a:t>
            </a:r>
            <a:r>
              <a:rPr kumimoji="0" sz="1000" b="0" i="0" u="sng" strike="noStrike" kern="0" cap="none" spc="0" normalizeH="0" baseline="0" noProof="0" dirty="0">
                <a:ln>
                  <a:noFill/>
                </a:ln>
                <a:solidFill>
                  <a:srgbClr val="70AD47"/>
                </a:solidFill>
                <a:effectLst/>
                <a:uLnTx/>
                <a:uFill>
                  <a:solidFill>
                    <a:srgbClr val="70AD47"/>
                  </a:solidFill>
                </a:uFill>
                <a:latin typeface="Arial"/>
                <a:cs typeface="Arial"/>
              </a:rPr>
              <a:t>delay</a:t>
            </a:r>
            <a:r>
              <a:rPr kumimoji="0" sz="1000" b="0" i="0" u="sng" strike="noStrike" kern="0" cap="none" spc="-25" normalizeH="0" baseline="0" noProof="0" dirty="0">
                <a:ln>
                  <a:noFill/>
                </a:ln>
                <a:solidFill>
                  <a:srgbClr val="70AD47"/>
                </a:solidFill>
                <a:effectLst/>
                <a:uLnTx/>
                <a:uFill>
                  <a:solidFill>
                    <a:srgbClr val="70AD47"/>
                  </a:solidFill>
                </a:uFill>
                <a:latin typeface="Arial"/>
                <a:cs typeface="Arial"/>
              </a:rPr>
              <a:t> </a:t>
            </a:r>
            <a:r>
              <a:rPr kumimoji="0" sz="1000" b="0" i="0" u="none" strike="noStrike" kern="0" cap="none" spc="0" normalizeH="0" baseline="0" noProof="0" dirty="0">
                <a:ln>
                  <a:noFill/>
                </a:ln>
                <a:solidFill>
                  <a:srgbClr val="70AD47"/>
                </a:solidFill>
                <a:effectLst/>
                <a:uLnTx/>
                <a:uFillTx/>
                <a:latin typeface="Arial"/>
                <a:cs typeface="Arial"/>
              </a:rPr>
              <a:t>creates</a:t>
            </a:r>
            <a:r>
              <a:rPr kumimoji="0" sz="1000" b="0" i="0" u="none" strike="noStrike" kern="0" cap="none" spc="-25" normalizeH="0" baseline="0" noProof="0" dirty="0">
                <a:ln>
                  <a:noFill/>
                </a:ln>
                <a:solidFill>
                  <a:srgbClr val="70AD47"/>
                </a:solidFill>
                <a:effectLst/>
                <a:uLnTx/>
                <a:uFillTx/>
                <a:latin typeface="Arial"/>
                <a:cs typeface="Arial"/>
              </a:rPr>
              <a:t> </a:t>
            </a:r>
            <a:r>
              <a:rPr kumimoji="0" sz="1000" b="0" i="0" u="none" strike="noStrike" kern="0" cap="none" spc="0" normalizeH="0" baseline="0" noProof="0" dirty="0">
                <a:ln>
                  <a:noFill/>
                </a:ln>
                <a:solidFill>
                  <a:srgbClr val="70AD47"/>
                </a:solidFill>
                <a:effectLst/>
                <a:uLnTx/>
                <a:uFillTx/>
                <a:latin typeface="Arial"/>
                <a:cs typeface="Arial"/>
              </a:rPr>
              <a:t>problem</a:t>
            </a:r>
            <a:r>
              <a:rPr kumimoji="0" sz="1000" b="0" i="0" u="none" strike="noStrike" kern="0" cap="none" spc="-20" normalizeH="0" baseline="0" noProof="0" dirty="0">
                <a:ln>
                  <a:noFill/>
                </a:ln>
                <a:solidFill>
                  <a:srgbClr val="70AD47"/>
                </a:solidFill>
                <a:effectLst/>
                <a:uLnTx/>
                <a:uFillTx/>
                <a:latin typeface="Arial"/>
                <a:cs typeface="Arial"/>
              </a:rPr>
              <a:t> </a:t>
            </a:r>
            <a:r>
              <a:rPr kumimoji="0" sz="1000" b="0" i="0" u="none" strike="noStrike" kern="0" cap="none" spc="0" normalizeH="0" baseline="0" noProof="0" dirty="0">
                <a:ln>
                  <a:noFill/>
                </a:ln>
                <a:solidFill>
                  <a:srgbClr val="70AD47"/>
                </a:solidFill>
                <a:effectLst/>
                <a:uLnTx/>
                <a:uFillTx/>
                <a:latin typeface="Arial"/>
                <a:cs typeface="Arial"/>
              </a:rPr>
              <a:t>with</a:t>
            </a:r>
            <a:r>
              <a:rPr kumimoji="0" sz="1000" b="0" i="0" u="none" strike="noStrike" kern="0" cap="none" spc="-30" normalizeH="0" baseline="0" noProof="0" dirty="0">
                <a:ln>
                  <a:noFill/>
                </a:ln>
                <a:solidFill>
                  <a:srgbClr val="70AD47"/>
                </a:solidFill>
                <a:effectLst/>
                <a:uLnTx/>
                <a:uFillTx/>
                <a:latin typeface="Arial"/>
                <a:cs typeface="Arial"/>
              </a:rPr>
              <a:t> </a:t>
            </a:r>
            <a:r>
              <a:rPr kumimoji="0" sz="1000" b="0" i="0" u="none" strike="noStrike" kern="0" cap="none" spc="0" normalizeH="0" baseline="0" noProof="0" dirty="0">
                <a:ln>
                  <a:noFill/>
                </a:ln>
                <a:solidFill>
                  <a:srgbClr val="70AD47"/>
                </a:solidFill>
                <a:effectLst/>
                <a:uLnTx/>
                <a:uFillTx/>
                <a:latin typeface="Arial"/>
                <a:cs typeface="Arial"/>
              </a:rPr>
              <a:t>existing/</a:t>
            </a:r>
            <a:r>
              <a:rPr kumimoji="0" sz="1000" b="0" i="0" u="none" strike="noStrike" kern="0" cap="none" spc="-25" normalizeH="0" baseline="0" noProof="0" dirty="0">
                <a:ln>
                  <a:noFill/>
                </a:ln>
                <a:solidFill>
                  <a:srgbClr val="70AD47"/>
                </a:solidFill>
                <a:effectLst/>
                <a:uLnTx/>
                <a:uFillTx/>
                <a:latin typeface="Arial"/>
                <a:cs typeface="Arial"/>
              </a:rPr>
              <a:t> </a:t>
            </a:r>
            <a:r>
              <a:rPr kumimoji="0" sz="1000" b="0" i="0" u="none" strike="noStrike" kern="0" cap="none" spc="0" normalizeH="0" baseline="0" noProof="0" dirty="0">
                <a:ln>
                  <a:noFill/>
                </a:ln>
                <a:solidFill>
                  <a:srgbClr val="70AD47"/>
                </a:solidFill>
                <a:effectLst/>
                <a:uLnTx/>
                <a:uFillTx/>
                <a:latin typeface="Arial"/>
                <a:cs typeface="Arial"/>
              </a:rPr>
              <a:t>future</a:t>
            </a:r>
            <a:r>
              <a:rPr kumimoji="0" sz="1000" b="0" i="0" u="none" strike="noStrike" kern="0" cap="none" spc="-30" normalizeH="0" baseline="0" noProof="0" dirty="0">
                <a:ln>
                  <a:noFill/>
                </a:ln>
                <a:solidFill>
                  <a:srgbClr val="70AD47"/>
                </a:solidFill>
                <a:effectLst/>
                <a:uLnTx/>
                <a:uFillTx/>
                <a:latin typeface="Arial"/>
                <a:cs typeface="Arial"/>
              </a:rPr>
              <a:t> </a:t>
            </a:r>
            <a:r>
              <a:rPr kumimoji="0" sz="1000" b="0" i="0" u="none" strike="noStrike" kern="0" cap="none" spc="-10" normalizeH="0" baseline="0" noProof="0" dirty="0">
                <a:ln>
                  <a:noFill/>
                </a:ln>
                <a:solidFill>
                  <a:srgbClr val="70AD47"/>
                </a:solidFill>
                <a:effectLst/>
                <a:uLnTx/>
                <a:uFillTx/>
                <a:latin typeface="Arial"/>
                <a:cs typeface="Arial"/>
              </a:rPr>
              <a:t>collaborations</a:t>
            </a:r>
            <a:r>
              <a:rPr kumimoji="0" sz="1000" b="0" i="0" u="none" strike="noStrike" kern="0" cap="none" spc="-10" normalizeH="0" baseline="0" noProof="0" dirty="0">
                <a:ln>
                  <a:noFill/>
                </a:ln>
                <a:solidFill>
                  <a:sysClr val="windowText" lastClr="000000"/>
                </a:solidFill>
                <a:effectLst/>
                <a:uLnTx/>
                <a:uFillTx/>
                <a:latin typeface="Arial"/>
                <a:cs typeface="Arial"/>
              </a:rPr>
              <a:t>;</a:t>
            </a:r>
            <a:r>
              <a:rPr kumimoji="0" sz="1000" b="0" i="0" u="none" strike="noStrike" kern="0" cap="none" spc="0" normalizeH="0" baseline="0" noProof="0" dirty="0">
                <a:ln>
                  <a:noFill/>
                </a:ln>
                <a:solidFill>
                  <a:sysClr val="windowText" lastClr="00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1000" b="0" i="0" u="none" strike="noStrike" kern="0" cap="none" spc="0" normalizeH="0" baseline="0" noProof="0" dirty="0">
                <a:ln>
                  <a:noFill/>
                </a:ln>
                <a:solidFill>
                  <a:srgbClr val="7030A0"/>
                </a:solidFill>
                <a:effectLst/>
                <a:uLnTx/>
                <a:uFillTx/>
                <a:latin typeface="Arial"/>
                <a:cs typeface="Arial"/>
              </a:rPr>
              <a:t>building</a:t>
            </a:r>
            <a:r>
              <a:rPr kumimoji="0" sz="1000" b="0" i="0" u="none" strike="noStrike" kern="0" cap="none" spc="-30"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competitive</a:t>
            </a:r>
            <a:r>
              <a:rPr kumimoji="0" sz="1000" b="0" i="0" u="none" strike="noStrike" kern="0" cap="none" spc="220"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research</a:t>
            </a:r>
            <a:r>
              <a:rPr kumimoji="0" sz="1000" b="0" i="0" u="none" strike="noStrike" kern="0" cap="none" spc="-25" normalizeH="0" baseline="0" noProof="0" dirty="0">
                <a:ln>
                  <a:noFill/>
                </a:ln>
                <a:solidFill>
                  <a:srgbClr val="7030A0"/>
                </a:solidFill>
                <a:effectLst/>
                <a:uLnTx/>
                <a:uFillTx/>
                <a:latin typeface="Arial"/>
                <a:cs typeface="Arial"/>
              </a:rPr>
              <a:t> </a:t>
            </a:r>
            <a:r>
              <a:rPr kumimoji="0" sz="1000" b="0" i="0" u="none" strike="noStrike" kern="0" cap="none" spc="-10" normalizeH="0" baseline="0" noProof="0" dirty="0">
                <a:ln>
                  <a:noFill/>
                </a:ln>
                <a:solidFill>
                  <a:srgbClr val="7030A0"/>
                </a:solidFill>
                <a:effectLst/>
                <a:uLnTx/>
                <a:uFillTx/>
                <a:latin typeface="Arial"/>
                <a:cs typeface="Arial"/>
              </a:rPr>
              <a:t>program.</a:t>
            </a:r>
            <a:endParaRPr kumimoji="0" sz="1000" b="0" i="0" u="none" strike="noStrike" kern="0" cap="none" spc="0" normalizeH="0" baseline="0" noProof="0">
              <a:ln>
                <a:noFill/>
              </a:ln>
              <a:solidFill>
                <a:sysClr val="windowText" lastClr="000000"/>
              </a:solidFill>
              <a:effectLst/>
              <a:uLnTx/>
              <a:uFillTx/>
              <a:latin typeface="Arial"/>
              <a:cs typeface="Arial"/>
            </a:endParaRPr>
          </a:p>
          <a:p>
            <a:pPr marL="701675" marR="0" lvl="1" indent="-130810" defTabSz="914400" eaLnBrk="1" fontAlgn="auto" latinLnBrk="0" hangingPunct="1">
              <a:lnSpc>
                <a:spcPct val="100000"/>
              </a:lnSpc>
              <a:spcBef>
                <a:spcPts val="600"/>
              </a:spcBef>
              <a:spcAft>
                <a:spcPts val="0"/>
              </a:spcAft>
              <a:buClr>
                <a:srgbClr val="000000"/>
              </a:buClr>
              <a:buSzPct val="95000"/>
              <a:buFont typeface="Segoe UI Symbol"/>
              <a:buChar char="✓"/>
              <a:tabLst>
                <a:tab pos="701675" algn="l"/>
                <a:tab pos="3169920" algn="l"/>
              </a:tabLst>
              <a:defRPr/>
            </a:pPr>
            <a:r>
              <a:rPr kumimoji="0" sz="1000" b="0" i="0" u="none" strike="noStrike" kern="0" cap="none" spc="0" normalizeH="0" baseline="0" noProof="0" dirty="0">
                <a:ln>
                  <a:noFill/>
                </a:ln>
                <a:solidFill>
                  <a:srgbClr val="7030A0"/>
                </a:solidFill>
                <a:effectLst/>
                <a:uLnTx/>
                <a:uFillTx/>
                <a:latin typeface="Arial"/>
                <a:cs typeface="Arial"/>
              </a:rPr>
              <a:t>delay</a:t>
            </a:r>
            <a:r>
              <a:rPr kumimoji="0" sz="1000" b="0" i="0" u="none" strike="noStrike" kern="0" cap="none" spc="-25"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in</a:t>
            </a:r>
            <a:r>
              <a:rPr kumimoji="0" sz="1000" b="0" i="0" u="none" strike="noStrike" kern="0" cap="none" spc="-30"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HQP</a:t>
            </a:r>
            <a:r>
              <a:rPr kumimoji="0" sz="1000" b="0" i="0" u="none" strike="noStrike" kern="0" cap="none" spc="-25"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training</a:t>
            </a:r>
            <a:r>
              <a:rPr kumimoji="0" sz="1000" b="0" i="0" u="none" strike="noStrike" kern="0" cap="none" spc="-25" normalizeH="0" baseline="0" noProof="0" dirty="0">
                <a:ln>
                  <a:noFill/>
                </a:ln>
                <a:solidFill>
                  <a:srgbClr val="7030A0"/>
                </a:solidFill>
                <a:effectLst/>
                <a:uLnTx/>
                <a:uFillTx/>
                <a:latin typeface="Arial"/>
                <a:cs typeface="Arial"/>
              </a:rPr>
              <a:t> </a:t>
            </a:r>
            <a:r>
              <a:rPr kumimoji="0" sz="1000" b="0" i="0" u="none" strike="noStrike" kern="0" cap="none" spc="-10" normalizeH="0" baseline="0" noProof="0" dirty="0">
                <a:ln>
                  <a:noFill/>
                </a:ln>
                <a:solidFill>
                  <a:srgbClr val="7030A0"/>
                </a:solidFill>
                <a:effectLst/>
                <a:uLnTx/>
                <a:uFillTx/>
                <a:latin typeface="Arial"/>
                <a:cs typeface="Arial"/>
              </a:rPr>
              <a:t>/completion</a:t>
            </a:r>
            <a:r>
              <a:rPr kumimoji="0" sz="1000" b="0" i="0" u="none" strike="noStrike" kern="0" cap="none" spc="0" normalizeH="0" baseline="0" noProof="0" dirty="0">
                <a:ln>
                  <a:noFill/>
                </a:ln>
                <a:solidFill>
                  <a:srgbClr val="7030A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00B0F0"/>
                </a:solidFill>
                <a:effectLst/>
                <a:uLnTx/>
                <a:uFillTx/>
                <a:latin typeface="Arial"/>
                <a:cs typeface="Arial"/>
              </a:rPr>
              <a:t>force</a:t>
            </a:r>
            <a:r>
              <a:rPr kumimoji="0" sz="1000" b="0" i="0" u="none" strike="noStrike" kern="0" cap="none" spc="-20" normalizeH="0" baseline="0" noProof="0" dirty="0">
                <a:ln>
                  <a:noFill/>
                </a:ln>
                <a:solidFill>
                  <a:srgbClr val="00B0F0"/>
                </a:solidFill>
                <a:effectLst/>
                <a:uLnTx/>
                <a:uFillTx/>
                <a:latin typeface="Arial"/>
                <a:cs typeface="Arial"/>
              </a:rPr>
              <a:t> </a:t>
            </a:r>
            <a:r>
              <a:rPr kumimoji="0" sz="1000" b="0" i="0" u="none" strike="noStrike" kern="0" cap="none" spc="0" normalizeH="0" baseline="0" noProof="0" dirty="0">
                <a:ln>
                  <a:noFill/>
                </a:ln>
                <a:solidFill>
                  <a:srgbClr val="00B0F0"/>
                </a:solidFill>
                <a:effectLst/>
                <a:uLnTx/>
                <a:uFillTx/>
                <a:latin typeface="Arial"/>
                <a:cs typeface="Arial"/>
              </a:rPr>
              <a:t>HQP</a:t>
            </a:r>
            <a:r>
              <a:rPr kumimoji="0" sz="1000" b="0" i="0" u="none" strike="noStrike" kern="0" cap="none" spc="-20" normalizeH="0" baseline="0" noProof="0" dirty="0">
                <a:ln>
                  <a:noFill/>
                </a:ln>
                <a:solidFill>
                  <a:srgbClr val="00B0F0"/>
                </a:solidFill>
                <a:effectLst/>
                <a:uLnTx/>
                <a:uFillTx/>
                <a:latin typeface="Arial"/>
                <a:cs typeface="Arial"/>
              </a:rPr>
              <a:t> </a:t>
            </a:r>
            <a:r>
              <a:rPr kumimoji="0" sz="1000" b="0" i="0" u="none" strike="noStrike" kern="0" cap="none" spc="0" normalizeH="0" baseline="0" noProof="0" dirty="0">
                <a:ln>
                  <a:noFill/>
                </a:ln>
                <a:solidFill>
                  <a:srgbClr val="00B0F0"/>
                </a:solidFill>
                <a:effectLst/>
                <a:uLnTx/>
                <a:uFillTx/>
                <a:latin typeface="Arial"/>
                <a:cs typeface="Arial"/>
              </a:rPr>
              <a:t>to</a:t>
            </a:r>
            <a:r>
              <a:rPr kumimoji="0" sz="1000" b="0" i="0" u="none" strike="noStrike" kern="0" cap="none" spc="-20" normalizeH="0" baseline="0" noProof="0" dirty="0">
                <a:ln>
                  <a:noFill/>
                </a:ln>
                <a:solidFill>
                  <a:srgbClr val="00B0F0"/>
                </a:solidFill>
                <a:effectLst/>
                <a:uLnTx/>
                <a:uFillTx/>
                <a:latin typeface="Arial"/>
                <a:cs typeface="Arial"/>
              </a:rPr>
              <a:t> </a:t>
            </a:r>
            <a:r>
              <a:rPr kumimoji="0" sz="1000" b="0" i="0" u="none" strike="noStrike" kern="0" cap="none" spc="0" normalizeH="0" baseline="0" noProof="0" dirty="0">
                <a:ln>
                  <a:noFill/>
                </a:ln>
                <a:solidFill>
                  <a:srgbClr val="00B0F0"/>
                </a:solidFill>
                <a:effectLst/>
                <a:uLnTx/>
                <a:uFillTx/>
                <a:latin typeface="Arial"/>
                <a:cs typeface="Arial"/>
              </a:rPr>
              <a:t>work</a:t>
            </a:r>
            <a:r>
              <a:rPr kumimoji="0" sz="1000" b="0" i="0" u="none" strike="noStrike" kern="0" cap="none" spc="-15" normalizeH="0" baseline="0" noProof="0" dirty="0">
                <a:ln>
                  <a:noFill/>
                </a:ln>
                <a:solidFill>
                  <a:srgbClr val="00B0F0"/>
                </a:solidFill>
                <a:effectLst/>
                <a:uLnTx/>
                <a:uFillTx/>
                <a:latin typeface="Arial"/>
                <a:cs typeface="Arial"/>
              </a:rPr>
              <a:t> </a:t>
            </a:r>
            <a:r>
              <a:rPr kumimoji="0" sz="1000" b="0" i="0" u="none" strike="noStrike" kern="0" cap="none" spc="0" normalizeH="0" baseline="0" noProof="0" dirty="0">
                <a:ln>
                  <a:noFill/>
                </a:ln>
                <a:solidFill>
                  <a:srgbClr val="00B0F0"/>
                </a:solidFill>
                <a:effectLst/>
                <a:uLnTx/>
                <a:uFillTx/>
                <a:latin typeface="Arial"/>
                <a:cs typeface="Arial"/>
              </a:rPr>
              <a:t>irregular</a:t>
            </a:r>
            <a:r>
              <a:rPr kumimoji="0" sz="1000" b="0" i="0" u="none" strike="noStrike" kern="0" cap="none" spc="-10" normalizeH="0" baseline="0" noProof="0" dirty="0">
                <a:ln>
                  <a:noFill/>
                </a:ln>
                <a:solidFill>
                  <a:srgbClr val="00B0F0"/>
                </a:solidFill>
                <a:effectLst/>
                <a:uLnTx/>
                <a:uFillTx/>
                <a:latin typeface="Arial"/>
                <a:cs typeface="Arial"/>
              </a:rPr>
              <a:t> </a:t>
            </a:r>
            <a:r>
              <a:rPr kumimoji="0" sz="1000" b="0" i="0" u="none" strike="noStrike" kern="0" cap="none" spc="0" normalizeH="0" baseline="0" noProof="0" dirty="0">
                <a:ln>
                  <a:noFill/>
                </a:ln>
                <a:solidFill>
                  <a:srgbClr val="00B0F0"/>
                </a:solidFill>
                <a:effectLst/>
                <a:uLnTx/>
                <a:uFillTx/>
                <a:latin typeface="Arial"/>
                <a:cs typeface="Arial"/>
              </a:rPr>
              <a:t>hrs</a:t>
            </a:r>
            <a:r>
              <a:rPr kumimoji="0" sz="1000" b="0" i="0" u="none" strike="noStrike" kern="0" cap="none" spc="-15" normalizeH="0" baseline="0" noProof="0" dirty="0">
                <a:ln>
                  <a:noFill/>
                </a:ln>
                <a:solidFill>
                  <a:srgbClr val="00B0F0"/>
                </a:solidFill>
                <a:effectLst/>
                <a:uLnTx/>
                <a:uFillTx/>
                <a:latin typeface="Arial"/>
                <a:cs typeface="Arial"/>
              </a:rPr>
              <a:t> </a:t>
            </a:r>
            <a:r>
              <a:rPr kumimoji="0" sz="1000" b="0" i="0" u="none" strike="noStrike" kern="0" cap="none" spc="0" normalizeH="0" baseline="0" noProof="0" dirty="0">
                <a:ln>
                  <a:noFill/>
                </a:ln>
                <a:solidFill>
                  <a:srgbClr val="00B0F0"/>
                </a:solidFill>
                <a:effectLst/>
                <a:uLnTx/>
                <a:uFillTx/>
                <a:latin typeface="Arial"/>
                <a:cs typeface="Arial"/>
              </a:rPr>
              <a:t>(without</a:t>
            </a:r>
            <a:r>
              <a:rPr kumimoji="0" sz="1000" b="0" i="0" u="none" strike="noStrike" kern="0" cap="none" spc="-20" normalizeH="0" baseline="0" noProof="0" dirty="0">
                <a:ln>
                  <a:noFill/>
                </a:ln>
                <a:solidFill>
                  <a:srgbClr val="00B0F0"/>
                </a:solidFill>
                <a:effectLst/>
                <a:uLnTx/>
                <a:uFillTx/>
                <a:latin typeface="Arial"/>
                <a:cs typeface="Arial"/>
              </a:rPr>
              <a:t> </a:t>
            </a:r>
            <a:r>
              <a:rPr kumimoji="0" sz="1000" b="0" i="0" u="none" strike="noStrike" kern="0" cap="none" spc="-10" normalizeH="0" baseline="0" noProof="0" dirty="0">
                <a:ln>
                  <a:noFill/>
                </a:ln>
                <a:solidFill>
                  <a:srgbClr val="00B0F0"/>
                </a:solidFill>
                <a:effectLst/>
                <a:uLnTx/>
                <a:uFillTx/>
                <a:latin typeface="Arial"/>
                <a:cs typeface="Arial"/>
              </a:rPr>
              <a:t>supervision)</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13" name="object 13"/>
          <p:cNvSpPr txBox="1"/>
          <p:nvPr/>
        </p:nvSpPr>
        <p:spPr>
          <a:xfrm>
            <a:off x="507365" y="2313940"/>
            <a:ext cx="160655"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25" normalizeH="0" baseline="0" noProof="0" dirty="0">
                <a:ln>
                  <a:noFill/>
                </a:ln>
                <a:solidFill>
                  <a:sysClr val="windowText" lastClr="000000"/>
                </a:solidFill>
                <a:effectLst/>
                <a:uLnTx/>
                <a:uFillTx/>
                <a:latin typeface="Arial"/>
                <a:cs typeface="Arial"/>
              </a:rPr>
              <a:t>D)</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14" name="object 14"/>
          <p:cNvSpPr txBox="1"/>
          <p:nvPr/>
        </p:nvSpPr>
        <p:spPr>
          <a:xfrm>
            <a:off x="724852" y="2313632"/>
            <a:ext cx="1351280" cy="165100"/>
          </a:xfrm>
          <a:prstGeom prst="rect">
            <a:avLst/>
          </a:prstGeom>
          <a:solidFill>
            <a:srgbClr val="FFFF00"/>
          </a:solidFill>
        </p:spPr>
        <p:txBody>
          <a:bodyPr vert="horz" wrap="square" lIns="0" tIns="12700" rIns="0" bIns="0" rtlCol="0">
            <a:spAutoFit/>
          </a:bodyPr>
          <a:lstStyle/>
          <a:p>
            <a:pPr marL="0" marR="0" lvl="0" indent="0" defTabSz="914400" eaLnBrk="1" fontAlgn="auto" latinLnBrk="0" hangingPunct="1">
              <a:lnSpc>
                <a:spcPts val="1200"/>
              </a:lnSpc>
              <a:spcBef>
                <a:spcPts val="100"/>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Degree</a:t>
            </a:r>
            <a:r>
              <a:rPr kumimoji="0" sz="1000" b="1" i="0" u="none" strike="noStrike" kern="0" cap="none" spc="-2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of</a:t>
            </a:r>
            <a:r>
              <a:rPr kumimoji="0" sz="1000" b="1" i="0" u="none" strike="noStrike" kern="0" cap="none" spc="-10" normalizeH="0" baseline="0" noProof="0" dirty="0">
                <a:ln>
                  <a:noFill/>
                </a:ln>
                <a:solidFill>
                  <a:sysClr val="windowText" lastClr="000000"/>
                </a:solidFill>
                <a:effectLst/>
                <a:uLnTx/>
                <a:uFillTx/>
                <a:latin typeface="Arial"/>
                <a:cs typeface="Arial"/>
              </a:rPr>
              <a:t> utilizations.</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2552064" y="2313940"/>
            <a:ext cx="2383790" cy="177800"/>
          </a:xfrm>
          <a:prstGeom prst="rect">
            <a:avLst/>
          </a:prstGeom>
        </p:spPr>
        <p:txBody>
          <a:bodyPr vert="horz" wrap="square" lIns="0" tIns="12700" rIns="0" bIns="0" rtlCol="0">
            <a:spAutoFit/>
          </a:bodyPr>
          <a:lstStyle/>
          <a:p>
            <a:pPr marL="142875" marR="0" lvl="0" indent="-130175" defTabSz="914400" eaLnBrk="1" fontAlgn="auto" latinLnBrk="0" hangingPunct="1">
              <a:lnSpc>
                <a:spcPct val="100000"/>
              </a:lnSpc>
              <a:spcBef>
                <a:spcPts val="100"/>
              </a:spcBef>
              <a:spcAft>
                <a:spcPts val="0"/>
              </a:spcAft>
              <a:buClr>
                <a:srgbClr val="000000"/>
              </a:buClr>
              <a:buSzPct val="95000"/>
              <a:buFont typeface="Segoe UI Symbol"/>
              <a:buChar char="✓"/>
              <a:tabLst>
                <a:tab pos="142875" algn="l"/>
              </a:tabLst>
              <a:defRPr/>
            </a:pPr>
            <a:r>
              <a:rPr kumimoji="0" sz="1000" b="0" i="0" u="none" strike="noStrike" kern="0" cap="none" spc="0" normalizeH="0" baseline="0" noProof="0" dirty="0">
                <a:ln>
                  <a:noFill/>
                </a:ln>
                <a:solidFill>
                  <a:srgbClr val="FF0000"/>
                </a:solidFill>
                <a:effectLst/>
                <a:uLnTx/>
                <a:uFillTx/>
                <a:latin typeface="Arial"/>
                <a:cs typeface="Arial"/>
              </a:rPr>
              <a:t>as</a:t>
            </a:r>
            <a:r>
              <a:rPr kumimoji="0" sz="1000" b="0" i="0" u="none" strike="noStrike" kern="0" cap="none" spc="-2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many</a:t>
            </a:r>
            <a:r>
              <a:rPr kumimoji="0" sz="1000" b="0" i="0" u="none" strike="noStrike" kern="0" cap="none" spc="-2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researchers</a:t>
            </a:r>
            <a:r>
              <a:rPr kumimoji="0" sz="1000" b="0" i="0" u="none" strike="noStrike" kern="0" cap="none" spc="-2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a:t>
            </a:r>
            <a:r>
              <a:rPr kumimoji="0" sz="1000" b="0" i="0" u="none" strike="noStrike" kern="0" cap="none" spc="-2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HQP</a:t>
            </a:r>
            <a:r>
              <a:rPr kumimoji="0" sz="1000" b="0" i="0" u="none" strike="noStrike" kern="0" cap="none" spc="-2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as</a:t>
            </a:r>
            <a:r>
              <a:rPr kumimoji="0" sz="1000" b="0" i="0" u="none" strike="noStrike" kern="0" cap="none" spc="-20" normalizeH="0" baseline="0" noProof="0" dirty="0">
                <a:ln>
                  <a:noFill/>
                </a:ln>
                <a:solidFill>
                  <a:srgbClr val="FF0000"/>
                </a:solidFill>
                <a:effectLst/>
                <a:uLnTx/>
                <a:uFillTx/>
                <a:latin typeface="Arial"/>
                <a:cs typeface="Arial"/>
              </a:rPr>
              <a:t> </a:t>
            </a:r>
            <a:r>
              <a:rPr kumimoji="0" sz="1000" b="0" i="0" u="none" strike="noStrike" kern="0" cap="none" spc="-10" normalizeH="0" baseline="0" noProof="0" dirty="0">
                <a:ln>
                  <a:noFill/>
                </a:ln>
                <a:solidFill>
                  <a:srgbClr val="FF0000"/>
                </a:solidFill>
                <a:effectLst/>
                <a:uLnTx/>
                <a:uFillTx/>
                <a:latin typeface="Arial"/>
                <a:cs typeface="Arial"/>
              </a:rPr>
              <a:t>possible</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16" name="object 16"/>
          <p:cNvSpPr/>
          <p:nvPr/>
        </p:nvSpPr>
        <p:spPr>
          <a:xfrm>
            <a:off x="206829" y="87086"/>
            <a:ext cx="8730615" cy="2467610"/>
          </a:xfrm>
          <a:custGeom>
            <a:avLst/>
            <a:gdLst/>
            <a:ahLst/>
            <a:cxnLst/>
            <a:rect l="l" t="t" r="r" b="b"/>
            <a:pathLst>
              <a:path w="8730615" h="2467610">
                <a:moveTo>
                  <a:pt x="0" y="411178"/>
                </a:moveTo>
                <a:lnTo>
                  <a:pt x="2766" y="363226"/>
                </a:lnTo>
                <a:lnTo>
                  <a:pt x="10859" y="316899"/>
                </a:lnTo>
                <a:lnTo>
                  <a:pt x="23971" y="272505"/>
                </a:lnTo>
                <a:lnTo>
                  <a:pt x="41792" y="230352"/>
                </a:lnTo>
                <a:lnTo>
                  <a:pt x="64015" y="190750"/>
                </a:lnTo>
                <a:lnTo>
                  <a:pt x="90331" y="154007"/>
                </a:lnTo>
                <a:lnTo>
                  <a:pt x="120431" y="120431"/>
                </a:lnTo>
                <a:lnTo>
                  <a:pt x="154007" y="90331"/>
                </a:lnTo>
                <a:lnTo>
                  <a:pt x="190750" y="64015"/>
                </a:lnTo>
                <a:lnTo>
                  <a:pt x="230352" y="41792"/>
                </a:lnTo>
                <a:lnTo>
                  <a:pt x="272504" y="23971"/>
                </a:lnTo>
                <a:lnTo>
                  <a:pt x="316898" y="10859"/>
                </a:lnTo>
                <a:lnTo>
                  <a:pt x="363225" y="2766"/>
                </a:lnTo>
                <a:lnTo>
                  <a:pt x="411177" y="0"/>
                </a:lnTo>
                <a:lnTo>
                  <a:pt x="8319164" y="0"/>
                </a:lnTo>
                <a:lnTo>
                  <a:pt x="8367116" y="2766"/>
                </a:lnTo>
                <a:lnTo>
                  <a:pt x="8413443" y="10859"/>
                </a:lnTo>
                <a:lnTo>
                  <a:pt x="8457837" y="23971"/>
                </a:lnTo>
                <a:lnTo>
                  <a:pt x="8499989" y="41792"/>
                </a:lnTo>
                <a:lnTo>
                  <a:pt x="8539591" y="64015"/>
                </a:lnTo>
                <a:lnTo>
                  <a:pt x="8576334" y="90331"/>
                </a:lnTo>
                <a:lnTo>
                  <a:pt x="8609910" y="120431"/>
                </a:lnTo>
                <a:lnTo>
                  <a:pt x="8640010" y="154007"/>
                </a:lnTo>
                <a:lnTo>
                  <a:pt x="8666326" y="190750"/>
                </a:lnTo>
                <a:lnTo>
                  <a:pt x="8688549" y="230352"/>
                </a:lnTo>
                <a:lnTo>
                  <a:pt x="8706370" y="272505"/>
                </a:lnTo>
                <a:lnTo>
                  <a:pt x="8719482" y="316899"/>
                </a:lnTo>
                <a:lnTo>
                  <a:pt x="8727575" y="363226"/>
                </a:lnTo>
                <a:lnTo>
                  <a:pt x="8730342" y="411178"/>
                </a:lnTo>
                <a:lnTo>
                  <a:pt x="8730342" y="2055827"/>
                </a:lnTo>
                <a:lnTo>
                  <a:pt x="8727575" y="2103779"/>
                </a:lnTo>
                <a:lnTo>
                  <a:pt x="8719482" y="2150106"/>
                </a:lnTo>
                <a:lnTo>
                  <a:pt x="8706370" y="2194500"/>
                </a:lnTo>
                <a:lnTo>
                  <a:pt x="8688549" y="2236653"/>
                </a:lnTo>
                <a:lnTo>
                  <a:pt x="8666326" y="2276255"/>
                </a:lnTo>
                <a:lnTo>
                  <a:pt x="8640010" y="2312998"/>
                </a:lnTo>
                <a:lnTo>
                  <a:pt x="8609910" y="2346574"/>
                </a:lnTo>
                <a:lnTo>
                  <a:pt x="8576334" y="2376674"/>
                </a:lnTo>
                <a:lnTo>
                  <a:pt x="8539591" y="2402990"/>
                </a:lnTo>
                <a:lnTo>
                  <a:pt x="8499989" y="2425213"/>
                </a:lnTo>
                <a:lnTo>
                  <a:pt x="8457837" y="2443034"/>
                </a:lnTo>
                <a:lnTo>
                  <a:pt x="8413443" y="2456146"/>
                </a:lnTo>
                <a:lnTo>
                  <a:pt x="8367116" y="2464239"/>
                </a:lnTo>
                <a:lnTo>
                  <a:pt x="8319164" y="2467006"/>
                </a:lnTo>
                <a:lnTo>
                  <a:pt x="411177" y="2467006"/>
                </a:lnTo>
                <a:lnTo>
                  <a:pt x="363225" y="2464239"/>
                </a:lnTo>
                <a:lnTo>
                  <a:pt x="316898" y="2456146"/>
                </a:lnTo>
                <a:lnTo>
                  <a:pt x="272504" y="2443034"/>
                </a:lnTo>
                <a:lnTo>
                  <a:pt x="230352" y="2425213"/>
                </a:lnTo>
                <a:lnTo>
                  <a:pt x="190750" y="2402990"/>
                </a:lnTo>
                <a:lnTo>
                  <a:pt x="154007" y="2376674"/>
                </a:lnTo>
                <a:lnTo>
                  <a:pt x="120431" y="2346574"/>
                </a:lnTo>
                <a:lnTo>
                  <a:pt x="90331" y="2312998"/>
                </a:lnTo>
                <a:lnTo>
                  <a:pt x="64015" y="2276255"/>
                </a:lnTo>
                <a:lnTo>
                  <a:pt x="41792" y="2236653"/>
                </a:lnTo>
                <a:lnTo>
                  <a:pt x="23971" y="2194500"/>
                </a:lnTo>
                <a:lnTo>
                  <a:pt x="10859" y="2150106"/>
                </a:lnTo>
                <a:lnTo>
                  <a:pt x="2766" y="2103779"/>
                </a:lnTo>
                <a:lnTo>
                  <a:pt x="0" y="2055827"/>
                </a:lnTo>
                <a:lnTo>
                  <a:pt x="0" y="411178"/>
                </a:lnTo>
                <a:close/>
              </a:path>
            </a:pathLst>
          </a:custGeom>
          <a:ln w="28575">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784722" y="4005977"/>
            <a:ext cx="4111625" cy="165100"/>
          </a:xfrm>
          <a:custGeom>
            <a:avLst/>
            <a:gdLst/>
            <a:ahLst/>
            <a:cxnLst/>
            <a:rect l="l" t="t" r="r" b="b"/>
            <a:pathLst>
              <a:path w="4111625" h="165100">
                <a:moveTo>
                  <a:pt x="4111625" y="0"/>
                </a:moveTo>
                <a:lnTo>
                  <a:pt x="0" y="0"/>
                </a:lnTo>
                <a:lnTo>
                  <a:pt x="0" y="165100"/>
                </a:lnTo>
                <a:lnTo>
                  <a:pt x="4111625" y="165100"/>
                </a:lnTo>
                <a:lnTo>
                  <a:pt x="4111625" y="0"/>
                </a:lnTo>
                <a:close/>
              </a:path>
            </a:pathLst>
          </a:custGeom>
          <a:solidFill>
            <a:srgbClr val="FFFF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txBox="1"/>
          <p:nvPr/>
        </p:nvSpPr>
        <p:spPr>
          <a:xfrm>
            <a:off x="462459" y="2724403"/>
            <a:ext cx="223647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FF0000"/>
                </a:solidFill>
                <a:effectLst/>
                <a:uLnTx/>
                <a:uFillTx/>
                <a:latin typeface="Arial"/>
                <a:cs typeface="Arial"/>
              </a:rPr>
              <a:t>2.</a:t>
            </a:r>
            <a:r>
              <a:rPr kumimoji="0" sz="1200" b="1" i="0" u="none" strike="noStrike" kern="0" cap="none" spc="-5" normalizeH="0" baseline="0" noProof="0" dirty="0">
                <a:ln>
                  <a:noFill/>
                </a:ln>
                <a:solidFill>
                  <a:srgbClr val="FF0000"/>
                </a:solidFill>
                <a:effectLst/>
                <a:uLnTx/>
                <a:uFillTx/>
                <a:latin typeface="Arial"/>
                <a:cs typeface="Arial"/>
              </a:rPr>
              <a:t> </a:t>
            </a:r>
            <a:r>
              <a:rPr kumimoji="0" sz="1200" b="1" i="0" u="none" strike="noStrike" kern="0" cap="none" spc="0" normalizeH="0" baseline="0" noProof="0" dirty="0">
                <a:ln>
                  <a:noFill/>
                </a:ln>
                <a:solidFill>
                  <a:srgbClr val="FF0000"/>
                </a:solidFill>
                <a:effectLst/>
                <a:uLnTx/>
                <a:uFillTx/>
                <a:latin typeface="Arial"/>
                <a:cs typeface="Arial"/>
              </a:rPr>
              <a:t>Feasibility</a:t>
            </a:r>
            <a:r>
              <a:rPr kumimoji="0" sz="1200" b="1" i="0" u="none" strike="noStrike" kern="0" cap="none" spc="-10" normalizeH="0" baseline="0" noProof="0" dirty="0">
                <a:ln>
                  <a:noFill/>
                </a:ln>
                <a:solidFill>
                  <a:srgbClr val="FF0000"/>
                </a:solidFill>
                <a:effectLst/>
                <a:uLnTx/>
                <a:uFillTx/>
                <a:latin typeface="Arial"/>
                <a:cs typeface="Arial"/>
              </a:rPr>
              <a:t> </a:t>
            </a:r>
            <a:r>
              <a:rPr kumimoji="0" sz="1200" b="1" i="0" u="none" strike="noStrike" kern="0" cap="none" spc="0" normalizeH="0" baseline="0" noProof="0" dirty="0">
                <a:ln>
                  <a:noFill/>
                </a:ln>
                <a:solidFill>
                  <a:srgbClr val="FF0000"/>
                </a:solidFill>
                <a:effectLst/>
                <a:uLnTx/>
                <a:uFillTx/>
                <a:latin typeface="Arial"/>
                <a:cs typeface="Arial"/>
              </a:rPr>
              <a:t>and</a:t>
            </a:r>
            <a:r>
              <a:rPr kumimoji="0" sz="1200" b="1" i="0" u="none" strike="noStrike" kern="0" cap="none" spc="-5" normalizeH="0" baseline="0" noProof="0" dirty="0">
                <a:ln>
                  <a:noFill/>
                </a:ln>
                <a:solidFill>
                  <a:srgbClr val="FF0000"/>
                </a:solidFill>
                <a:effectLst/>
                <a:uLnTx/>
                <a:uFillTx/>
                <a:latin typeface="Arial"/>
                <a:cs typeface="Arial"/>
              </a:rPr>
              <a:t> </a:t>
            </a:r>
            <a:r>
              <a:rPr kumimoji="0" sz="1200" b="1" i="0" u="none" strike="noStrike" kern="0" cap="none" spc="0" normalizeH="0" baseline="0" noProof="0" dirty="0">
                <a:ln>
                  <a:noFill/>
                </a:ln>
                <a:solidFill>
                  <a:srgbClr val="FF0000"/>
                </a:solidFill>
                <a:effectLst/>
                <a:uLnTx/>
                <a:uFillTx/>
                <a:latin typeface="Arial"/>
                <a:cs typeface="Arial"/>
              </a:rPr>
              <a:t>Impact</a:t>
            </a:r>
            <a:r>
              <a:rPr kumimoji="0" sz="1200" b="1" i="0" u="none" strike="noStrike" kern="0" cap="none" spc="-5" normalizeH="0" baseline="0" noProof="0" dirty="0">
                <a:ln>
                  <a:noFill/>
                </a:ln>
                <a:solidFill>
                  <a:srgbClr val="FF0000"/>
                </a:solidFill>
                <a:effectLst/>
                <a:uLnTx/>
                <a:uFillTx/>
                <a:latin typeface="Arial"/>
                <a:cs typeface="Arial"/>
              </a:rPr>
              <a:t> </a:t>
            </a:r>
            <a:r>
              <a:rPr kumimoji="0" sz="1200" b="1" i="0" u="none" strike="noStrike" kern="0" cap="none" spc="-10" normalizeH="0" baseline="0" noProof="0" dirty="0">
                <a:ln>
                  <a:noFill/>
                </a:ln>
                <a:solidFill>
                  <a:srgbClr val="FF0000"/>
                </a:solidFill>
                <a:effectLst/>
                <a:uLnTx/>
                <a:uFillTx/>
                <a:latin typeface="Arial"/>
                <a:cs typeface="Arial"/>
              </a:rPr>
              <a:t>(40%)</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563424" y="2902203"/>
            <a:ext cx="158115"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25" normalizeH="0" baseline="0" noProof="0" dirty="0">
                <a:ln>
                  <a:noFill/>
                </a:ln>
                <a:solidFill>
                  <a:sysClr val="windowText" lastClr="000000"/>
                </a:solidFill>
                <a:effectLst/>
                <a:uLnTx/>
                <a:uFillTx/>
                <a:latin typeface="Arial"/>
                <a:cs typeface="Arial"/>
              </a:rPr>
              <a:t>A)</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txBox="1"/>
          <p:nvPr/>
        </p:nvSpPr>
        <p:spPr>
          <a:xfrm>
            <a:off x="775832" y="2926477"/>
            <a:ext cx="6156325" cy="139700"/>
          </a:xfrm>
          <a:prstGeom prst="rect">
            <a:avLst/>
          </a:prstGeom>
          <a:solidFill>
            <a:srgbClr val="FFFF00"/>
          </a:solidFill>
        </p:spPr>
        <p:txBody>
          <a:bodyPr vert="horz" wrap="square" lIns="0" tIns="0" rIns="0" bIns="0" rtlCol="0">
            <a:spAutoFit/>
          </a:bodyPr>
          <a:lstStyle/>
          <a:p>
            <a:pPr marL="0" marR="0" lvl="0" indent="0" defTabSz="914400" eaLnBrk="1" fontAlgn="auto" latinLnBrk="0" hangingPunct="1">
              <a:lnSpc>
                <a:spcPts val="1100"/>
              </a:lnSpc>
              <a:spcBef>
                <a:spcPts val="0"/>
              </a:spcBef>
              <a:spcAft>
                <a:spcPts val="0"/>
              </a:spcAft>
              <a:buClrTx/>
              <a:buSzTx/>
              <a:buFontTx/>
              <a:buNone/>
              <a:tabLst/>
              <a:defRPr/>
            </a:pPr>
            <a:r>
              <a:rPr kumimoji="0" sz="10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Quality</a:t>
            </a:r>
            <a:r>
              <a:rPr kumimoji="0" sz="1000" b="1" i="0" u="sng" strike="noStrike" kern="0" cap="none" spc="-40"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significance</a:t>
            </a:r>
            <a:r>
              <a:rPr kumimoji="0" sz="10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of</a:t>
            </a:r>
            <a:r>
              <a:rPr kumimoji="0" sz="10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research programs</a:t>
            </a:r>
            <a:r>
              <a:rPr kumimoji="0" sz="1000" b="1" i="0" u="none" strike="noStrike" kern="0" cap="none" spc="-20" normalizeH="0" baseline="0" noProof="0" dirty="0">
                <a:ln>
                  <a:noFill/>
                </a:ln>
                <a:solidFill>
                  <a:sysClr val="windowText" lastClr="000000"/>
                </a:solidFill>
                <a:effectLst/>
                <a:uLnTx/>
                <a:uFillTx/>
                <a:latin typeface="Arial"/>
                <a:cs typeface="Arial"/>
              </a:rPr>
              <a:t>,</a:t>
            </a:r>
            <a:r>
              <a:rPr kumimoji="0" sz="1000" b="1" i="0" u="none" strike="noStrike" kern="0" cap="none" spc="-3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potential</a:t>
            </a:r>
            <a:r>
              <a:rPr kumimoji="0" sz="1000" b="1" i="0" u="none" strike="noStrike" kern="0" cap="none" spc="-2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for</a:t>
            </a:r>
            <a:r>
              <a:rPr kumimoji="0" sz="1000" b="1" i="0" u="none" strike="noStrike" kern="0" cap="none" spc="-25" normalizeH="0" baseline="0" noProof="0" dirty="0">
                <a:ln>
                  <a:noFill/>
                </a:ln>
                <a:solidFill>
                  <a:sysClr val="windowText" lastClr="000000"/>
                </a:solidFill>
                <a:effectLst/>
                <a:uLnTx/>
                <a:uFillTx/>
                <a:latin typeface="Arial"/>
                <a:cs typeface="Arial"/>
              </a:rPr>
              <a:t> </a:t>
            </a:r>
            <a:r>
              <a:rPr kumimoji="0" sz="10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major</a:t>
            </a:r>
            <a:r>
              <a:rPr kumimoji="0" sz="1000" b="1"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advances</a:t>
            </a:r>
            <a:r>
              <a:rPr kumimoji="0" sz="1000" b="1" i="0" u="sng" strike="noStrike" kern="0" cap="none" spc="-25"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0" normalizeH="0" baseline="0" noProof="0" dirty="0">
                <a:ln>
                  <a:noFill/>
                </a:ln>
                <a:solidFill>
                  <a:sysClr val="windowText" lastClr="000000"/>
                </a:solidFill>
                <a:effectLst/>
                <a:uLnTx/>
                <a:uFill>
                  <a:solidFill>
                    <a:srgbClr val="000000"/>
                  </a:solidFill>
                </a:uFill>
                <a:latin typeface="Arial"/>
                <a:cs typeface="Arial"/>
              </a:rPr>
              <a:t>and</a:t>
            </a:r>
            <a:r>
              <a:rPr kumimoji="0" sz="1000" b="1"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1000" b="1" i="0" u="sng" strike="noStrike" kern="0" cap="none" spc="-10" normalizeH="0" baseline="0" noProof="0" dirty="0">
                <a:ln>
                  <a:noFill/>
                </a:ln>
                <a:solidFill>
                  <a:sysClr val="windowText" lastClr="000000"/>
                </a:solidFill>
                <a:effectLst/>
                <a:uLnTx/>
                <a:uFill>
                  <a:solidFill>
                    <a:srgbClr val="000000"/>
                  </a:solidFill>
                </a:uFill>
                <a:latin typeface="Arial"/>
                <a:cs typeface="Arial"/>
              </a:rPr>
              <a:t>impact</a:t>
            </a:r>
            <a:r>
              <a:rPr kumimoji="0" sz="1000" b="1"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in</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the</a:t>
            </a:r>
            <a:r>
              <a:rPr kumimoji="0" sz="1000" b="1" i="0" u="none" strike="noStrike" kern="0" cap="none" spc="-2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discipline</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grpSp>
        <p:nvGrpSpPr>
          <p:cNvPr id="21" name="object 21"/>
          <p:cNvGrpSpPr/>
          <p:nvPr/>
        </p:nvGrpSpPr>
        <p:grpSpPr>
          <a:xfrm>
            <a:off x="2443660" y="3231277"/>
            <a:ext cx="4140200" cy="177800"/>
            <a:chOff x="2443660" y="3231277"/>
            <a:chExt cx="4140200" cy="177800"/>
          </a:xfrm>
        </p:grpSpPr>
        <p:sp>
          <p:nvSpPr>
            <p:cNvPr id="22" name="object 22"/>
            <p:cNvSpPr/>
            <p:nvPr/>
          </p:nvSpPr>
          <p:spPr>
            <a:xfrm>
              <a:off x="5199560" y="3231277"/>
              <a:ext cx="38100" cy="12700"/>
            </a:xfrm>
            <a:custGeom>
              <a:avLst/>
              <a:gdLst/>
              <a:ahLst/>
              <a:cxnLst/>
              <a:rect l="l" t="t" r="r" b="b"/>
              <a:pathLst>
                <a:path w="38100" h="12700">
                  <a:moveTo>
                    <a:pt x="38100" y="0"/>
                  </a:moveTo>
                  <a:lnTo>
                    <a:pt x="0" y="0"/>
                  </a:lnTo>
                  <a:lnTo>
                    <a:pt x="0" y="12700"/>
                  </a:lnTo>
                  <a:lnTo>
                    <a:pt x="38100" y="12700"/>
                  </a:lnTo>
                  <a:lnTo>
                    <a:pt x="38100" y="0"/>
                  </a:lnTo>
                  <a:close/>
                </a:path>
              </a:pathLst>
            </a:custGeom>
            <a:solidFill>
              <a:srgbClr val="7030A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6545759" y="3231277"/>
              <a:ext cx="38100" cy="12700"/>
            </a:xfrm>
            <a:custGeom>
              <a:avLst/>
              <a:gdLst/>
              <a:ahLst/>
              <a:cxnLst/>
              <a:rect l="l" t="t" r="r" b="b"/>
              <a:pathLst>
                <a:path w="38100" h="12700">
                  <a:moveTo>
                    <a:pt x="38100" y="0"/>
                  </a:moveTo>
                  <a:lnTo>
                    <a:pt x="0" y="0"/>
                  </a:lnTo>
                  <a:lnTo>
                    <a:pt x="0" y="12700"/>
                  </a:lnTo>
                  <a:lnTo>
                    <a:pt x="38100" y="12700"/>
                  </a:lnTo>
                  <a:lnTo>
                    <a:pt x="38100" y="0"/>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2443660" y="3396377"/>
              <a:ext cx="25400" cy="12700"/>
            </a:xfrm>
            <a:custGeom>
              <a:avLst/>
              <a:gdLst/>
              <a:ahLst/>
              <a:cxnLst/>
              <a:rect l="l" t="t" r="r" b="b"/>
              <a:pathLst>
                <a:path w="25400" h="12700">
                  <a:moveTo>
                    <a:pt x="25400" y="0"/>
                  </a:moveTo>
                  <a:lnTo>
                    <a:pt x="0" y="0"/>
                  </a:lnTo>
                  <a:lnTo>
                    <a:pt x="0" y="12700"/>
                  </a:lnTo>
                  <a:lnTo>
                    <a:pt x="25400" y="12700"/>
                  </a:lnTo>
                  <a:lnTo>
                    <a:pt x="25400" y="0"/>
                  </a:lnTo>
                  <a:close/>
                </a:path>
              </a:pathLst>
            </a:custGeom>
            <a:solidFill>
              <a:srgbClr val="00B0F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2469060" y="3396377"/>
              <a:ext cx="38100" cy="12700"/>
            </a:xfrm>
            <a:custGeom>
              <a:avLst/>
              <a:gdLst/>
              <a:ahLst/>
              <a:cxnLst/>
              <a:rect l="l" t="t" r="r" b="b"/>
              <a:pathLst>
                <a:path w="38100" h="12700">
                  <a:moveTo>
                    <a:pt x="38100" y="0"/>
                  </a:moveTo>
                  <a:lnTo>
                    <a:pt x="0" y="0"/>
                  </a:lnTo>
                  <a:lnTo>
                    <a:pt x="0" y="12700"/>
                  </a:lnTo>
                  <a:lnTo>
                    <a:pt x="38100" y="12700"/>
                  </a:lnTo>
                  <a:lnTo>
                    <a:pt x="38100" y="0"/>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6" name="object 26"/>
          <p:cNvSpPr txBox="1"/>
          <p:nvPr/>
        </p:nvSpPr>
        <p:spPr>
          <a:xfrm>
            <a:off x="891084" y="3066796"/>
            <a:ext cx="7741920" cy="354965"/>
          </a:xfrm>
          <a:prstGeom prst="rect">
            <a:avLst/>
          </a:prstGeom>
        </p:spPr>
        <p:txBody>
          <a:bodyPr vert="horz" wrap="square" lIns="0" tIns="24765" rIns="0" bIns="0" rtlCol="0">
            <a:spAutoFit/>
          </a:bodyPr>
          <a:lstStyle/>
          <a:p>
            <a:pPr marL="12700" marR="0" lvl="0" indent="0" defTabSz="914400" eaLnBrk="1" fontAlgn="auto" latinLnBrk="0" hangingPunct="1">
              <a:lnSpc>
                <a:spcPct val="100000"/>
              </a:lnSpc>
              <a:spcBef>
                <a:spcPts val="195"/>
              </a:spcBef>
              <a:spcAft>
                <a:spcPts val="0"/>
              </a:spcAft>
              <a:buClrTx/>
              <a:buSzTx/>
              <a:buFontTx/>
              <a:buNone/>
              <a:tabLst>
                <a:tab pos="788670" algn="l"/>
                <a:tab pos="5560695" algn="l"/>
              </a:tabLst>
              <a:defRPr/>
            </a:pPr>
            <a:r>
              <a:rPr kumimoji="0" sz="950" b="1" i="0" u="none" strike="noStrike" kern="0" cap="none" spc="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00B0F0"/>
                </a:solidFill>
                <a:effectLst/>
                <a:uLnTx/>
                <a:uFillTx/>
                <a:latin typeface="Arial"/>
                <a:cs typeface="Arial"/>
              </a:rPr>
              <a:t>T</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eam: </a:t>
            </a:r>
            <a:r>
              <a:rPr kumimoji="0" sz="1000" b="0" i="0" u="none" strike="noStrike" kern="0" cap="none" spc="0" normalizeH="0" baseline="0" noProof="0" dirty="0">
                <a:ln>
                  <a:noFill/>
                </a:ln>
                <a:solidFill>
                  <a:srgbClr val="00B0F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00B050"/>
                </a:solidFill>
                <a:effectLst/>
                <a:uLnTx/>
                <a:uFillTx/>
                <a:latin typeface="Arial"/>
                <a:cs typeface="Arial"/>
              </a:rPr>
              <a:t>Avoid</a:t>
            </a:r>
            <a:r>
              <a:rPr kumimoji="0" sz="1000" b="0" i="0" u="none" strike="noStrike" kern="0" cap="none" spc="280"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00B050"/>
                </a:solidFill>
                <a:effectLst/>
                <a:uLnTx/>
                <a:uFillTx/>
                <a:latin typeface="Arial"/>
                <a:cs typeface="Arial"/>
              </a:rPr>
              <a:t>member with well funded human health research </a:t>
            </a:r>
            <a:r>
              <a:rPr kumimoji="0" sz="1000" b="0" i="0" u="none" strike="noStrike" kern="0" cap="none" spc="0" normalizeH="0" baseline="0" noProof="0" dirty="0">
                <a:ln>
                  <a:noFill/>
                </a:ln>
                <a:solidFill>
                  <a:sysClr val="windowText" lastClr="00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500" normalizeH="0" baseline="0" noProof="0" dirty="0">
                <a:ln>
                  <a:noFill/>
                </a:ln>
                <a:solidFill>
                  <a:sysClr val="windowText" lastClr="000000"/>
                </a:solidFill>
                <a:effectLst/>
                <a:uLnTx/>
                <a:uFillTx/>
                <a:latin typeface="Segoe UI Symbol"/>
                <a:cs typeface="Segoe UI Symbo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Simple language</a:t>
            </a:r>
            <a:r>
              <a:rPr kumimoji="0" sz="1000" b="0" i="0" u="sng" strike="noStrike" kern="0" cap="none" spc="270" normalizeH="0" baseline="0" noProof="0" dirty="0">
                <a:ln>
                  <a:noFill/>
                </a:ln>
                <a:solidFill>
                  <a:srgbClr val="00B0F0"/>
                </a:solidFill>
                <a:effectLst/>
                <a:uLnTx/>
                <a:uFill>
                  <a:solidFill>
                    <a:srgbClr val="00B0F0"/>
                  </a:solidFill>
                </a:uFill>
                <a:latin typeface="Arial"/>
                <a:cs typeface="Arial"/>
              </a:rPr>
              <a:t> </a:t>
            </a:r>
            <a:r>
              <a:rPr kumimoji="0" sz="1000" b="0" i="0" u="none" strike="noStrike" kern="0" cap="none" spc="0" normalizeH="0" baseline="0" noProof="0" dirty="0">
                <a:ln>
                  <a:noFill/>
                </a:ln>
                <a:solidFill>
                  <a:srgbClr val="00B0F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5"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FF0000"/>
                </a:solidFill>
                <a:effectLst/>
                <a:uLnTx/>
                <a:uFillTx/>
                <a:latin typeface="Arial"/>
                <a:cs typeface="Arial"/>
              </a:rPr>
              <a:t>reviewer</a:t>
            </a:r>
            <a:r>
              <a:rPr kumimoji="0" sz="1000" b="0" i="0" u="none" strike="noStrike" kern="0" cap="none" spc="-1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may</a:t>
            </a:r>
            <a:r>
              <a:rPr kumimoji="0" sz="1000" b="0" i="0" u="none" strike="noStrike" kern="0" cap="none" spc="-1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not</a:t>
            </a:r>
            <a:r>
              <a:rPr kumimoji="0" sz="1000" b="0" i="0" u="none" strike="noStrike" kern="0" cap="none" spc="-2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be</a:t>
            </a:r>
            <a:r>
              <a:rPr kumimoji="0" sz="1000" b="0" i="0" u="none" strike="noStrike" kern="0" cap="none" spc="-2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from</a:t>
            </a:r>
            <a:r>
              <a:rPr kumimoji="0" sz="1000" b="0" i="0" u="none" strike="noStrike" kern="0" cap="none" spc="-1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your</a:t>
            </a:r>
            <a:r>
              <a:rPr kumimoji="0" sz="1000" b="0" i="0" u="none" strike="noStrike" kern="0" cap="none" spc="-10" normalizeH="0" baseline="0" noProof="0" dirty="0">
                <a:ln>
                  <a:noFill/>
                </a:ln>
                <a:solidFill>
                  <a:srgbClr val="FF0000"/>
                </a:solidFill>
                <a:effectLst/>
                <a:uLnTx/>
                <a:uFillTx/>
                <a:latin typeface="Arial"/>
                <a:cs typeface="Arial"/>
              </a:rPr>
              <a:t> area)</a:t>
            </a:r>
            <a:endParaRPr kumimoji="0" sz="1000" b="0" i="0" u="none" strike="noStrike" kern="0" cap="none" spc="0" normalizeH="0" baseline="0" noProof="0">
              <a:ln>
                <a:noFill/>
              </a:ln>
              <a:solidFill>
                <a:sysClr val="windowText" lastClr="000000"/>
              </a:solidFill>
              <a:effectLst/>
              <a:uLnTx/>
              <a:uFillTx/>
              <a:latin typeface="Arial"/>
              <a:cs typeface="Arial"/>
            </a:endParaRPr>
          </a:p>
          <a:p>
            <a:pPr marL="38100" marR="0" lvl="0" indent="0" defTabSz="914400" eaLnBrk="1" fontAlgn="auto" latinLnBrk="0" hangingPunct="1">
              <a:lnSpc>
                <a:spcPct val="100000"/>
              </a:lnSpc>
              <a:spcBef>
                <a:spcPts val="95"/>
              </a:spcBef>
              <a:spcAft>
                <a:spcPts val="0"/>
              </a:spcAft>
              <a:buClrTx/>
              <a:buSzTx/>
              <a:buFontTx/>
              <a:buNone/>
              <a:tabLst>
                <a:tab pos="1417320" algn="l"/>
                <a:tab pos="3634740" algn="l"/>
              </a:tabLst>
              <a:defRPr/>
            </a:pP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5" normalizeH="0" baseline="0" noProof="0" dirty="0">
                <a:ln>
                  <a:noFill/>
                </a:ln>
                <a:solidFill>
                  <a:sysClr val="windowText" lastClr="000000"/>
                </a:solidFill>
                <a:effectLst/>
                <a:uLnTx/>
                <a:uFillTx/>
                <a:latin typeface="Segoe UI Symbol"/>
                <a:cs typeface="Segoe UI Symbo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Advances</a:t>
            </a:r>
            <a:r>
              <a:rPr kumimoji="0" sz="1000" b="0" i="0" u="sng" strike="noStrike" kern="0" cap="none" spc="265" normalizeH="0" baseline="0" noProof="0" dirty="0">
                <a:ln>
                  <a:noFill/>
                </a:ln>
                <a:solidFill>
                  <a:srgbClr val="00B0F0"/>
                </a:solidFill>
                <a:effectLst/>
                <a:uLnTx/>
                <a:uFill>
                  <a:solidFill>
                    <a:srgbClr val="00B0F0"/>
                  </a:solidFill>
                </a:uFill>
                <a:latin typeface="Arial"/>
                <a:cs typeface="Aria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a:t>
            </a:r>
            <a:r>
              <a:rPr kumimoji="0" sz="1000" b="0" i="0" u="sng" strike="noStrike" kern="0" cap="none" spc="-15" normalizeH="0" baseline="0" noProof="0" dirty="0">
                <a:ln>
                  <a:noFill/>
                </a:ln>
                <a:solidFill>
                  <a:srgbClr val="00B0F0"/>
                </a:solidFill>
                <a:effectLst/>
                <a:uLnTx/>
                <a:uFill>
                  <a:solidFill>
                    <a:srgbClr val="00B0F0"/>
                  </a:solidFill>
                </a:uFill>
                <a:latin typeface="Arial"/>
                <a:cs typeface="Arial"/>
              </a:rPr>
              <a:t> </a:t>
            </a:r>
            <a:r>
              <a:rPr kumimoji="0" sz="1000" b="0" i="0" u="sng" strike="noStrike" kern="0" cap="none" spc="-10" normalizeH="0" baseline="0" noProof="0" dirty="0">
                <a:ln>
                  <a:noFill/>
                </a:ln>
                <a:solidFill>
                  <a:srgbClr val="00B0F0"/>
                </a:solidFill>
                <a:effectLst/>
                <a:uLnTx/>
                <a:uFill>
                  <a:solidFill>
                    <a:srgbClr val="00B0F0"/>
                  </a:solidFill>
                </a:uFill>
                <a:latin typeface="Arial"/>
                <a:cs typeface="Arial"/>
              </a:rPr>
              <a:t>impact</a:t>
            </a:r>
            <a:r>
              <a:rPr kumimoji="0" sz="1000" b="0" i="0" u="none" strike="noStrike" kern="0" cap="none" spc="0" normalizeH="0" baseline="0" noProof="0" dirty="0">
                <a:ln>
                  <a:noFill/>
                </a:ln>
                <a:solidFill>
                  <a:srgbClr val="00B0F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265" normalizeH="0" baseline="0" noProof="0" dirty="0">
                <a:ln>
                  <a:noFill/>
                </a:ln>
                <a:solidFill>
                  <a:sysClr val="windowText" lastClr="000000"/>
                </a:solidFill>
                <a:effectLst/>
                <a:uLnTx/>
                <a:uFillTx/>
                <a:latin typeface="Segoe UI Symbol"/>
                <a:cs typeface="Segoe UI Symbol"/>
              </a:rPr>
              <a:t> </a:t>
            </a:r>
            <a:r>
              <a:rPr kumimoji="0" sz="1000" b="1" i="1" u="none" strike="noStrike" kern="0" cap="none" spc="0" normalizeH="0" baseline="0" noProof="0" dirty="0">
                <a:ln>
                  <a:noFill/>
                </a:ln>
                <a:solidFill>
                  <a:srgbClr val="FF0000"/>
                </a:solidFill>
                <a:effectLst/>
                <a:uLnTx/>
                <a:uFillTx/>
                <a:latin typeface="Arial"/>
                <a:cs typeface="Arial"/>
              </a:rPr>
              <a:t>I</a:t>
            </a:r>
            <a:r>
              <a:rPr kumimoji="0" sz="1000" b="0" i="1" u="sng" strike="noStrike" kern="0" cap="none" spc="0" normalizeH="0" baseline="0" noProof="0" dirty="0">
                <a:ln>
                  <a:noFill/>
                </a:ln>
                <a:solidFill>
                  <a:srgbClr val="7030A0"/>
                </a:solidFill>
                <a:effectLst/>
                <a:uLnTx/>
                <a:uFill>
                  <a:solidFill>
                    <a:srgbClr val="7030A0"/>
                  </a:solidFill>
                </a:uFill>
                <a:latin typeface="Arial"/>
                <a:cs typeface="Arial"/>
              </a:rPr>
              <a:t>mmediate</a:t>
            </a:r>
            <a:r>
              <a:rPr kumimoji="0" sz="1000" b="0" i="1" u="sng" strike="noStrike" kern="0" cap="none" spc="-20" normalizeH="0" baseline="0" noProof="0" dirty="0">
                <a:ln>
                  <a:noFill/>
                </a:ln>
                <a:solidFill>
                  <a:srgbClr val="7030A0"/>
                </a:solidFill>
                <a:effectLst/>
                <a:uLnTx/>
                <a:uFill>
                  <a:solidFill>
                    <a:srgbClr val="7030A0"/>
                  </a:solidFill>
                </a:uFill>
                <a:latin typeface="Arial"/>
                <a:cs typeface="Arial"/>
              </a:rPr>
              <a:t> </a:t>
            </a:r>
            <a:r>
              <a:rPr kumimoji="0" sz="1000" b="0" i="1" u="sng" strike="noStrike" kern="0" cap="none" spc="0" normalizeH="0" baseline="0" noProof="0" dirty="0">
                <a:ln>
                  <a:noFill/>
                </a:ln>
                <a:solidFill>
                  <a:srgbClr val="7030A0"/>
                </a:solidFill>
                <a:effectLst/>
                <a:uLnTx/>
                <a:uFill>
                  <a:solidFill>
                    <a:srgbClr val="7030A0"/>
                  </a:solidFill>
                </a:uFill>
                <a:latin typeface="Arial"/>
                <a:cs typeface="Arial"/>
              </a:rPr>
              <a:t>impact</a:t>
            </a:r>
            <a:r>
              <a:rPr kumimoji="0" sz="1000" b="0" i="1" u="sng" strike="noStrike" kern="0" cap="none" spc="-20" normalizeH="0" baseline="0" noProof="0" dirty="0">
                <a:ln>
                  <a:noFill/>
                </a:ln>
                <a:solidFill>
                  <a:srgbClr val="7030A0"/>
                </a:solidFill>
                <a:effectLst/>
                <a:uLnTx/>
                <a:uFill>
                  <a:solidFill>
                    <a:srgbClr val="7030A0"/>
                  </a:solidFill>
                </a:uFill>
                <a:latin typeface="Arial"/>
                <a:cs typeface="Arial"/>
              </a:rPr>
              <a:t> </a:t>
            </a:r>
            <a:r>
              <a:rPr kumimoji="0" sz="1000" b="0" i="1" u="sng" strike="noStrike" kern="0" cap="none" spc="0" normalizeH="0" baseline="0" noProof="0" dirty="0">
                <a:ln>
                  <a:noFill/>
                </a:ln>
                <a:solidFill>
                  <a:srgbClr val="FF0000"/>
                </a:solidFill>
                <a:effectLst/>
                <a:uLnTx/>
                <a:uFill>
                  <a:solidFill>
                    <a:srgbClr val="7030A0"/>
                  </a:solidFill>
                </a:uFill>
                <a:latin typeface="Arial"/>
                <a:cs typeface="Arial"/>
              </a:rPr>
              <a:t>---</a:t>
            </a:r>
            <a:r>
              <a:rPr kumimoji="0" sz="1000" b="0" i="1" u="none" strike="noStrike" kern="0" cap="none" spc="-1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Scientific</a:t>
            </a:r>
            <a:r>
              <a:rPr kumimoji="0" sz="1000" b="0" i="0" u="none" strike="noStrike" kern="0" cap="none" spc="-15" normalizeH="0" baseline="0" noProof="0" dirty="0">
                <a:ln>
                  <a:noFill/>
                </a:ln>
                <a:solidFill>
                  <a:srgbClr val="FF0000"/>
                </a:solidFill>
                <a:effectLst/>
                <a:uLnTx/>
                <a:uFillTx/>
                <a:latin typeface="Arial"/>
                <a:cs typeface="Arial"/>
              </a:rPr>
              <a:t> </a:t>
            </a:r>
            <a:r>
              <a:rPr kumimoji="0" sz="1000" b="0" i="0" u="none" strike="noStrike" kern="0" cap="none" spc="-50" normalizeH="0" baseline="0" noProof="0" dirty="0">
                <a:ln>
                  <a:noFill/>
                </a:ln>
                <a:solidFill>
                  <a:srgbClr val="C00000"/>
                </a:solidFill>
                <a:effectLst/>
                <a:uLnTx/>
                <a:uFillTx/>
                <a:latin typeface="Arial"/>
                <a:cs typeface="Arial"/>
              </a:rPr>
              <a:t>;</a:t>
            </a:r>
            <a:r>
              <a:rPr kumimoji="0" sz="1000" b="0" i="0" u="none" strike="noStrike" kern="0" cap="none" spc="0" normalizeH="0" baseline="0" noProof="0" dirty="0">
                <a:ln>
                  <a:noFill/>
                </a:ln>
                <a:solidFill>
                  <a:srgbClr val="C0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260" normalizeH="0" baseline="0" noProof="0" dirty="0">
                <a:ln>
                  <a:noFill/>
                </a:ln>
                <a:solidFill>
                  <a:sysClr val="windowText" lastClr="000000"/>
                </a:solidFill>
                <a:effectLst/>
                <a:uLnTx/>
                <a:uFillTx/>
                <a:latin typeface="Segoe UI Symbol"/>
                <a:cs typeface="Segoe UI Symbol"/>
              </a:rPr>
              <a:t> </a:t>
            </a:r>
            <a:r>
              <a:rPr kumimoji="0" sz="1000" b="0" i="1" u="sng" strike="noStrike" kern="0" cap="none" spc="0" normalizeH="0" baseline="0" noProof="0" dirty="0">
                <a:ln>
                  <a:noFill/>
                </a:ln>
                <a:solidFill>
                  <a:srgbClr val="7030A0"/>
                </a:solidFill>
                <a:effectLst/>
                <a:uLnTx/>
                <a:uFill>
                  <a:solidFill>
                    <a:srgbClr val="7030A0"/>
                  </a:solidFill>
                </a:uFill>
                <a:latin typeface="Arial"/>
                <a:cs typeface="Arial"/>
              </a:rPr>
              <a:t>long</a:t>
            </a:r>
            <a:r>
              <a:rPr kumimoji="0" sz="1000" b="0" i="1" u="sng" strike="noStrike" kern="0" cap="none" spc="-20" normalizeH="0" baseline="0" noProof="0" dirty="0">
                <a:ln>
                  <a:noFill/>
                </a:ln>
                <a:solidFill>
                  <a:srgbClr val="7030A0"/>
                </a:solidFill>
                <a:effectLst/>
                <a:uLnTx/>
                <a:uFill>
                  <a:solidFill>
                    <a:srgbClr val="7030A0"/>
                  </a:solidFill>
                </a:uFill>
                <a:latin typeface="Arial"/>
                <a:cs typeface="Arial"/>
              </a:rPr>
              <a:t> </a:t>
            </a:r>
            <a:r>
              <a:rPr kumimoji="0" sz="1000" b="0" i="1" u="sng" strike="noStrike" kern="0" cap="none" spc="0" normalizeH="0" baseline="0" noProof="0" dirty="0">
                <a:ln>
                  <a:noFill/>
                </a:ln>
                <a:solidFill>
                  <a:srgbClr val="7030A0"/>
                </a:solidFill>
                <a:effectLst/>
                <a:uLnTx/>
                <a:uFill>
                  <a:solidFill>
                    <a:srgbClr val="7030A0"/>
                  </a:solidFill>
                </a:uFill>
                <a:latin typeface="Arial"/>
                <a:cs typeface="Arial"/>
              </a:rPr>
              <a:t>run</a:t>
            </a:r>
            <a:r>
              <a:rPr kumimoji="0" sz="1000" b="0" i="1" u="sng" strike="noStrike" kern="0" cap="none" spc="-20" normalizeH="0" baseline="0" noProof="0" dirty="0">
                <a:ln>
                  <a:noFill/>
                </a:ln>
                <a:solidFill>
                  <a:srgbClr val="7030A0"/>
                </a:solidFill>
                <a:effectLst/>
                <a:uLnTx/>
                <a:uFill>
                  <a:solidFill>
                    <a:srgbClr val="7030A0"/>
                  </a:solidFill>
                </a:uFill>
                <a:latin typeface="Arial"/>
                <a:cs typeface="Arial"/>
              </a:rPr>
              <a:t> </a:t>
            </a:r>
            <a:r>
              <a:rPr kumimoji="0" sz="1000" b="0" i="1" u="sng" strike="noStrike" kern="0" cap="none" spc="0" normalizeH="0" baseline="0" noProof="0" dirty="0">
                <a:ln>
                  <a:noFill/>
                </a:ln>
                <a:solidFill>
                  <a:srgbClr val="7030A0"/>
                </a:solidFill>
                <a:effectLst/>
                <a:uLnTx/>
                <a:uFill>
                  <a:solidFill>
                    <a:srgbClr val="7030A0"/>
                  </a:solidFill>
                </a:uFill>
                <a:latin typeface="Arial"/>
                <a:cs typeface="Arial"/>
              </a:rPr>
              <a:t>Impact.</a:t>
            </a:r>
            <a:r>
              <a:rPr kumimoji="0" sz="1000" b="0" i="1" u="sng" strike="noStrike" kern="0" cap="none" spc="-20" normalizeH="0" baseline="0" noProof="0" dirty="0">
                <a:ln>
                  <a:noFill/>
                </a:ln>
                <a:solidFill>
                  <a:srgbClr val="7030A0"/>
                </a:solidFill>
                <a:effectLst/>
                <a:uLnTx/>
                <a:uFill>
                  <a:solidFill>
                    <a:srgbClr val="7030A0"/>
                  </a:solidFill>
                </a:uFill>
                <a:latin typeface="Arial"/>
                <a:cs typeface="Arial"/>
              </a:rPr>
              <a:t> </a:t>
            </a:r>
            <a:r>
              <a:rPr kumimoji="0" sz="1000" b="0" i="1" u="sng" strike="noStrike" kern="0" cap="none" spc="0" normalizeH="0" baseline="0" noProof="0" dirty="0">
                <a:ln>
                  <a:noFill/>
                </a:ln>
                <a:solidFill>
                  <a:srgbClr val="7030A0"/>
                </a:solidFill>
                <a:effectLst/>
                <a:uLnTx/>
                <a:uFill>
                  <a:solidFill>
                    <a:srgbClr val="7030A0"/>
                  </a:solidFill>
                </a:uFill>
                <a:latin typeface="Arial"/>
                <a:cs typeface="Arial"/>
              </a:rPr>
              <a:t>-</a:t>
            </a:r>
            <a:r>
              <a:rPr kumimoji="0" sz="1000" b="0" i="0" u="none" strike="noStrike" kern="0" cap="none" spc="0" normalizeH="0" baseline="0" noProof="0" dirty="0">
                <a:ln>
                  <a:noFill/>
                </a:ln>
                <a:solidFill>
                  <a:srgbClr val="002060"/>
                </a:solidFill>
                <a:effectLst/>
                <a:uLnTx/>
                <a:uFillTx/>
                <a:latin typeface="Arial"/>
                <a:cs typeface="Arial"/>
              </a:rPr>
              <a:t>--economic</a:t>
            </a:r>
            <a:r>
              <a:rPr kumimoji="0" sz="1000" b="0" i="0" u="none" strike="noStrike" kern="0" cap="none" spc="-15" normalizeH="0" baseline="0" noProof="0" dirty="0">
                <a:ln>
                  <a:noFill/>
                </a:ln>
                <a:solidFill>
                  <a:srgbClr val="002060"/>
                </a:solidFill>
                <a:effectLst/>
                <a:uLnTx/>
                <a:uFillTx/>
                <a:latin typeface="Arial"/>
                <a:cs typeface="Arial"/>
              </a:rPr>
              <a:t> </a:t>
            </a:r>
            <a:r>
              <a:rPr kumimoji="0" sz="1000" b="0" i="0" u="none" strike="noStrike" kern="0" cap="none" spc="-10" normalizeH="0" baseline="0" noProof="0" dirty="0">
                <a:ln>
                  <a:noFill/>
                </a:ln>
                <a:solidFill>
                  <a:srgbClr val="002060"/>
                </a:solidFill>
                <a:effectLst/>
                <a:uLnTx/>
                <a:uFillTx/>
                <a:latin typeface="Arial"/>
                <a:cs typeface="Arial"/>
              </a:rPr>
              <a:t>potential</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27" name="object 27"/>
          <p:cNvSpPr txBox="1"/>
          <p:nvPr/>
        </p:nvSpPr>
        <p:spPr>
          <a:xfrm>
            <a:off x="602159" y="3548379"/>
            <a:ext cx="160655"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25" normalizeH="0" baseline="0" noProof="0" dirty="0">
                <a:ln>
                  <a:noFill/>
                </a:ln>
                <a:solidFill>
                  <a:sysClr val="windowText" lastClr="000000"/>
                </a:solidFill>
                <a:effectLst/>
                <a:uLnTx/>
                <a:uFillTx/>
                <a:latin typeface="Arial"/>
                <a:cs typeface="Arial"/>
              </a:rPr>
              <a:t>B)</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28" name="object 28"/>
          <p:cNvSpPr txBox="1"/>
          <p:nvPr/>
        </p:nvSpPr>
        <p:spPr>
          <a:xfrm>
            <a:off x="784722" y="3548777"/>
            <a:ext cx="2413000" cy="165100"/>
          </a:xfrm>
          <a:prstGeom prst="rect">
            <a:avLst/>
          </a:prstGeom>
          <a:solidFill>
            <a:srgbClr val="FFFF00"/>
          </a:solidFill>
        </p:spPr>
        <p:txBody>
          <a:bodyPr vert="horz" wrap="square" lIns="0" tIns="12065" rIns="0" bIns="0" rtlCol="0">
            <a:spAutoFit/>
          </a:bodyPr>
          <a:lstStyle/>
          <a:p>
            <a:pPr marL="0" marR="0" lvl="0" indent="0" defTabSz="914400" eaLnBrk="1" fontAlgn="auto" latinLnBrk="0" hangingPunct="1">
              <a:lnSpc>
                <a:spcPct val="100000"/>
              </a:lnSpc>
              <a:spcBef>
                <a:spcPts val="95"/>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Feasibility</a:t>
            </a:r>
            <a:r>
              <a:rPr kumimoji="0" sz="1000" b="1" i="0" u="none" strike="noStrike" kern="0" cap="none" spc="-2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of</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the</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plan</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to</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use</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equipment.</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29" name="object 29"/>
          <p:cNvSpPr txBox="1"/>
          <p:nvPr/>
        </p:nvSpPr>
        <p:spPr>
          <a:xfrm>
            <a:off x="3219947" y="3548379"/>
            <a:ext cx="4683760" cy="177800"/>
          </a:xfrm>
          <a:prstGeom prst="rect">
            <a:avLst/>
          </a:prstGeom>
        </p:spPr>
        <p:txBody>
          <a:bodyPr vert="horz" wrap="square" lIns="0" tIns="12700" rIns="0" bIns="0" rtlCol="0">
            <a:spAutoFit/>
          </a:bodyPr>
          <a:lstStyle/>
          <a:p>
            <a:pPr marL="177800" marR="0" lvl="0" indent="-165100" defTabSz="914400" eaLnBrk="1" fontAlgn="auto" latinLnBrk="0" hangingPunct="1">
              <a:lnSpc>
                <a:spcPct val="100000"/>
              </a:lnSpc>
              <a:spcBef>
                <a:spcPts val="100"/>
              </a:spcBef>
              <a:spcAft>
                <a:spcPts val="0"/>
              </a:spcAft>
              <a:buClr>
                <a:srgbClr val="000000"/>
              </a:buClr>
              <a:buSzPct val="95000"/>
              <a:buFont typeface="Segoe UI Symbol"/>
              <a:buChar char="✓"/>
              <a:tabLst>
                <a:tab pos="177800" algn="l"/>
              </a:tabLst>
              <a:defRPr/>
            </a:pPr>
            <a:r>
              <a:rPr kumimoji="0" sz="1000" b="0" i="0" u="none" strike="noStrike" kern="0" cap="none" spc="0" normalizeH="0" baseline="0" noProof="0" dirty="0">
                <a:ln>
                  <a:noFill/>
                </a:ln>
                <a:solidFill>
                  <a:srgbClr val="FF0000"/>
                </a:solidFill>
                <a:effectLst/>
                <a:uLnTx/>
                <a:uFillTx/>
                <a:latin typeface="Arial"/>
                <a:cs typeface="Arial"/>
              </a:rPr>
              <a:t>Supervised</a:t>
            </a:r>
            <a:r>
              <a:rPr kumimoji="0" sz="1000" b="0" i="0" u="none" strike="noStrike" kern="0" cap="none" spc="-2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(may</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be</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by</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an</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appointed</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technician),</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00B050"/>
                </a:solidFill>
                <a:effectLst/>
                <a:uLnTx/>
                <a:uFillTx/>
                <a:latin typeface="Arial"/>
                <a:cs typeface="Arial"/>
              </a:rPr>
              <a:t>separate</a:t>
            </a:r>
            <a:r>
              <a:rPr kumimoji="0" sz="1000" b="0" i="0" u="none" strike="noStrike" kern="0" cap="none" spc="235"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00B050"/>
                </a:solidFill>
                <a:effectLst/>
                <a:uLnTx/>
                <a:uFillTx/>
                <a:latin typeface="Arial"/>
                <a:cs typeface="Arial"/>
              </a:rPr>
              <a:t>accessible</a:t>
            </a:r>
            <a:r>
              <a:rPr kumimoji="0" sz="1000" b="0" i="0" u="none" strike="noStrike" kern="0" cap="none" spc="235" normalizeH="0" baseline="0" noProof="0" dirty="0">
                <a:ln>
                  <a:noFill/>
                </a:ln>
                <a:solidFill>
                  <a:srgbClr val="00B050"/>
                </a:solidFill>
                <a:effectLst/>
                <a:uLnTx/>
                <a:uFillTx/>
                <a:latin typeface="Arial"/>
                <a:cs typeface="Arial"/>
              </a:rPr>
              <a:t> </a:t>
            </a:r>
            <a:r>
              <a:rPr kumimoji="0" sz="1000" b="0" i="0" u="none" strike="noStrike" kern="0" cap="none" spc="-10" normalizeH="0" baseline="0" noProof="0" dirty="0">
                <a:ln>
                  <a:noFill/>
                </a:ln>
                <a:solidFill>
                  <a:srgbClr val="00B050"/>
                </a:solidFill>
                <a:effectLst/>
                <a:uLnTx/>
                <a:uFillTx/>
                <a:latin typeface="Arial"/>
                <a:cs typeface="Arial"/>
              </a:rPr>
              <a:t>space</a:t>
            </a:r>
            <a:r>
              <a:rPr kumimoji="0" sz="1000" b="0" i="0" u="none" strike="noStrike" kern="0" cap="none" spc="-10" normalizeH="0" baseline="0" noProof="0" dirty="0">
                <a:ln>
                  <a:noFill/>
                </a:ln>
                <a:solidFill>
                  <a:sysClr val="windowText" lastClr="000000"/>
                </a:solidFill>
                <a:effectLst/>
                <a:uLnTx/>
                <a:uFillTx/>
                <a:latin typeface="Arial"/>
                <a:cs typeface="Arial"/>
              </a:rPr>
              <a:t>;</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30" name="object 30"/>
          <p:cNvSpPr txBox="1"/>
          <p:nvPr/>
        </p:nvSpPr>
        <p:spPr>
          <a:xfrm>
            <a:off x="602159" y="3700779"/>
            <a:ext cx="6633209" cy="482600"/>
          </a:xfrm>
          <a:prstGeom prst="rect">
            <a:avLst/>
          </a:prstGeom>
        </p:spPr>
        <p:txBody>
          <a:bodyPr vert="horz" wrap="square" lIns="0" tIns="12700" rIns="0" bIns="0" rtlCol="0">
            <a:spAutoFit/>
          </a:bodyPr>
          <a:lstStyle/>
          <a:p>
            <a:pPr marL="771525" marR="0" lvl="0" indent="-165100" defTabSz="914400" eaLnBrk="1" fontAlgn="auto" latinLnBrk="0" hangingPunct="1">
              <a:lnSpc>
                <a:spcPct val="100000"/>
              </a:lnSpc>
              <a:spcBef>
                <a:spcPts val="100"/>
              </a:spcBef>
              <a:spcAft>
                <a:spcPts val="0"/>
              </a:spcAft>
              <a:buClr>
                <a:srgbClr val="000000"/>
              </a:buClr>
              <a:buSzPct val="95000"/>
              <a:buFont typeface="Segoe UI Symbol"/>
              <a:buChar char="✓"/>
              <a:tabLst>
                <a:tab pos="771525" algn="l"/>
                <a:tab pos="2455545" algn="l"/>
                <a:tab pos="5420995" algn="l"/>
              </a:tabLst>
              <a:defRPr/>
            </a:pPr>
            <a:r>
              <a:rPr kumimoji="0" sz="1000" b="0" i="0" u="none" strike="noStrike" kern="0" cap="none" spc="0" normalizeH="0" baseline="0" noProof="0" dirty="0">
                <a:ln>
                  <a:noFill/>
                </a:ln>
                <a:solidFill>
                  <a:srgbClr val="7030A0"/>
                </a:solidFill>
                <a:effectLst/>
                <a:uLnTx/>
                <a:uFillTx/>
                <a:latin typeface="Arial"/>
                <a:cs typeface="Arial"/>
              </a:rPr>
              <a:t>Time</a:t>
            </a:r>
            <a:r>
              <a:rPr kumimoji="0" sz="1000" b="0" i="0" u="none" strike="noStrike" kern="0" cap="none" spc="-40"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booking</a:t>
            </a:r>
            <a:r>
              <a:rPr kumimoji="0" sz="1000" b="0" i="0" u="none" strike="noStrike" kern="0" cap="none" spc="-30" normalizeH="0" baseline="0" noProof="0" dirty="0">
                <a:ln>
                  <a:noFill/>
                </a:ln>
                <a:solidFill>
                  <a:srgbClr val="7030A0"/>
                </a:solidFill>
                <a:effectLst/>
                <a:uLnTx/>
                <a:uFillTx/>
                <a:latin typeface="Arial"/>
                <a:cs typeface="Arial"/>
              </a:rPr>
              <a:t> </a:t>
            </a:r>
            <a:r>
              <a:rPr kumimoji="0" sz="1000" b="0" i="0" u="none" strike="noStrike" kern="0" cap="none" spc="-10" normalizeH="0" baseline="0" noProof="0" dirty="0">
                <a:ln>
                  <a:noFill/>
                </a:ln>
                <a:solidFill>
                  <a:srgbClr val="7030A0"/>
                </a:solidFill>
                <a:effectLst/>
                <a:uLnTx/>
                <a:uFillTx/>
                <a:latin typeface="Arial"/>
                <a:cs typeface="Arial"/>
              </a:rPr>
              <a:t>system,</a:t>
            </a:r>
            <a:r>
              <a:rPr kumimoji="0" sz="1000" b="0" i="0" u="none" strike="noStrike" kern="0" cap="none" spc="0" normalizeH="0" baseline="0" noProof="0" dirty="0">
                <a:ln>
                  <a:noFill/>
                </a:ln>
                <a:solidFill>
                  <a:srgbClr val="7030A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5"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00B050"/>
                </a:solidFill>
                <a:effectLst/>
                <a:uLnTx/>
                <a:uFillTx/>
                <a:latin typeface="Arial"/>
                <a:cs typeface="Arial"/>
              </a:rPr>
              <a:t>user</a:t>
            </a:r>
            <a:r>
              <a:rPr kumimoji="0" sz="1000" b="0" i="0" u="none" strike="noStrike" kern="0" cap="none" spc="-15"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00B050"/>
                </a:solidFill>
                <a:effectLst/>
                <a:uLnTx/>
                <a:uFillTx/>
                <a:latin typeface="Arial"/>
                <a:cs typeface="Arial"/>
              </a:rPr>
              <a:t>fee</a:t>
            </a:r>
            <a:r>
              <a:rPr kumimoji="0" sz="1000" b="0" i="0" u="none" strike="noStrike" kern="0" cap="none" spc="-25"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(future</a:t>
            </a:r>
            <a:r>
              <a:rPr kumimoji="0" sz="1000" b="0" i="0" u="none" strike="noStrike" kern="0" cap="none" spc="-3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repairs,</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partial</a:t>
            </a:r>
            <a:r>
              <a:rPr kumimoji="0" sz="1000" b="0" i="0" u="none" strike="noStrike" kern="0" cap="none" spc="-1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salary</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etc);</a:t>
            </a:r>
            <a:r>
              <a:rPr kumimoji="0" sz="1000" b="0" i="0" u="none" strike="noStrike" kern="0" cap="none" spc="0" normalizeH="0" baseline="0" noProof="0" dirty="0">
                <a:ln>
                  <a:noFill/>
                </a:ln>
                <a:solidFill>
                  <a:sysClr val="windowText" lastClr="00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1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C00000"/>
                </a:solidFill>
                <a:effectLst/>
                <a:uLnTx/>
                <a:uFillTx/>
                <a:latin typeface="Arial"/>
                <a:cs typeface="Arial"/>
              </a:rPr>
              <a:t>ordering</a:t>
            </a:r>
            <a:r>
              <a:rPr kumimoji="0" sz="1000" b="0" i="0" u="none" strike="noStrike" kern="0" cap="none" spc="-10" normalizeH="0" baseline="0" noProof="0" dirty="0">
                <a:ln>
                  <a:noFill/>
                </a:ln>
                <a:solidFill>
                  <a:srgbClr val="C00000"/>
                </a:solidFill>
                <a:effectLst/>
                <a:uLnTx/>
                <a:uFillTx/>
                <a:latin typeface="Arial"/>
                <a:cs typeface="Arial"/>
              </a:rPr>
              <a:t> system</a:t>
            </a:r>
            <a:endParaRPr kumimoji="0" sz="10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0"/>
              </a:spcBef>
              <a:spcAft>
                <a:spcPts val="0"/>
              </a:spcAft>
              <a:buClrTx/>
              <a:buSzTx/>
              <a:buFontTx/>
              <a:buNone/>
              <a:tabLst/>
              <a:defRPr/>
            </a:pPr>
            <a:endParaRPr kumimoji="0" sz="10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tab pos="4852670" algn="l"/>
              </a:tabLst>
              <a:defRPr/>
            </a:pPr>
            <a:r>
              <a:rPr kumimoji="0" sz="1000" b="1" i="0" u="none" strike="noStrike" kern="0" cap="none" spc="0" normalizeH="0" baseline="0" noProof="0" dirty="0">
                <a:ln>
                  <a:noFill/>
                </a:ln>
                <a:solidFill>
                  <a:sysClr val="windowText" lastClr="000000"/>
                </a:solidFill>
                <a:effectLst/>
                <a:uLnTx/>
                <a:uFillTx/>
                <a:latin typeface="Arial"/>
                <a:cs typeface="Arial"/>
              </a:rPr>
              <a:t>C)</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Existing</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experience</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or</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training</a:t>
            </a:r>
            <a:r>
              <a:rPr kumimoji="0" sz="1000" b="1" i="0" u="none" strike="noStrike" kern="0" cap="none" spc="-1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plan</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for</a:t>
            </a:r>
            <a:r>
              <a:rPr kumimoji="0" sz="1000" b="1" i="0" u="none" strike="noStrike" kern="0" cap="none" spc="-1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applicants</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to</a:t>
            </a:r>
            <a:r>
              <a:rPr kumimoji="0" sz="1000" b="1" i="0" u="none" strike="noStrike" kern="0" cap="none" spc="-1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use</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the</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system.</a:t>
            </a:r>
            <a:r>
              <a:rPr kumimoji="0" sz="1000" b="1" i="0" u="none" strike="noStrike" kern="0" cap="none" spc="0" normalizeH="0" baseline="0" noProof="0" dirty="0">
                <a:ln>
                  <a:noFill/>
                </a:ln>
                <a:solidFill>
                  <a:sysClr val="windowText" lastClr="00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1000" b="0" i="0" u="none" strike="noStrike" kern="0" cap="none" spc="0" normalizeH="0" baseline="0" noProof="0" dirty="0">
                <a:ln>
                  <a:noFill/>
                </a:ln>
                <a:solidFill>
                  <a:sysClr val="windowText" lastClr="000000"/>
                </a:solidFill>
                <a:effectLst/>
                <a:uLnTx/>
                <a:uFillTx/>
                <a:latin typeface="Arial"/>
                <a:cs typeface="Arial"/>
              </a:rPr>
              <a:t>(</a:t>
            </a:r>
            <a:r>
              <a:rPr kumimoji="0" sz="1000" b="0" i="0" u="none" strike="noStrike" kern="0" cap="none" spc="-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PI</a:t>
            </a:r>
            <a:r>
              <a:rPr kumimoji="0" sz="1000" b="0" i="0" u="none" strike="noStrike" kern="0" cap="none" spc="-1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&amp;</a:t>
            </a:r>
            <a:r>
              <a:rPr kumimoji="0" sz="1000" b="0" i="0" u="none" strike="noStrike" kern="0" cap="none" spc="-1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technician</a:t>
            </a:r>
            <a:r>
              <a:rPr kumimoji="0" sz="1000" b="0" i="0" u="none" strike="noStrike" kern="0" cap="none" spc="-1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well</a:t>
            </a:r>
            <a:r>
              <a:rPr kumimoji="0" sz="1000" b="0" i="0" u="none" strike="noStrike" kern="0" cap="none" spc="-5" normalizeH="0" baseline="0" noProof="0" dirty="0">
                <a:ln>
                  <a:noFill/>
                </a:ln>
                <a:solidFill>
                  <a:srgbClr val="FF0000"/>
                </a:solidFill>
                <a:effectLst/>
                <a:uLnTx/>
                <a:uFillTx/>
                <a:latin typeface="Arial"/>
                <a:cs typeface="Arial"/>
              </a:rPr>
              <a:t> </a:t>
            </a:r>
            <a:r>
              <a:rPr kumimoji="0" sz="1000" b="0" i="0" u="none" strike="noStrike" kern="0" cap="none" spc="-10" normalizeH="0" baseline="0" noProof="0" dirty="0">
                <a:ln>
                  <a:noFill/>
                </a:ln>
                <a:solidFill>
                  <a:srgbClr val="FF0000"/>
                </a:solidFill>
                <a:effectLst/>
                <a:uLnTx/>
                <a:uFillTx/>
                <a:latin typeface="Arial"/>
                <a:cs typeface="Arial"/>
              </a:rPr>
              <a:t>trained).</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31" name="object 31"/>
          <p:cNvSpPr txBox="1"/>
          <p:nvPr/>
        </p:nvSpPr>
        <p:spPr>
          <a:xfrm>
            <a:off x="649784" y="4310777"/>
            <a:ext cx="1044575" cy="165100"/>
          </a:xfrm>
          <a:prstGeom prst="rect">
            <a:avLst/>
          </a:prstGeom>
          <a:solidFill>
            <a:srgbClr val="FFFF00"/>
          </a:solidFill>
        </p:spPr>
        <p:txBody>
          <a:bodyPr vert="horz" wrap="square" lIns="0" tIns="12065" rIns="0" bIns="0" rtlCol="0">
            <a:spAutoFit/>
          </a:bodyPr>
          <a:lstStyle/>
          <a:p>
            <a:pPr marL="0" marR="0" lvl="0" indent="0" defTabSz="914400" eaLnBrk="1" fontAlgn="auto" latinLnBrk="0" hangingPunct="1">
              <a:lnSpc>
                <a:spcPct val="100000"/>
              </a:lnSpc>
              <a:spcBef>
                <a:spcPts val="95"/>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D) </a:t>
            </a:r>
            <a:r>
              <a:rPr kumimoji="0" sz="1000" b="1" i="0" u="none" strike="noStrike" kern="0" cap="none" spc="-25" normalizeH="0" baseline="0" noProof="0" dirty="0">
                <a:ln>
                  <a:noFill/>
                </a:ln>
                <a:solidFill>
                  <a:sysClr val="windowText" lastClr="000000"/>
                </a:solidFill>
                <a:effectLst/>
                <a:uLnTx/>
                <a:uFillTx/>
                <a:latin typeface="Arial"/>
                <a:cs typeface="Arial"/>
              </a:rPr>
              <a:t>EDI</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32" name="object 32"/>
          <p:cNvSpPr txBox="1"/>
          <p:nvPr/>
        </p:nvSpPr>
        <p:spPr>
          <a:xfrm>
            <a:off x="1681660" y="4310379"/>
            <a:ext cx="6665595"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2082164" algn="l"/>
                <a:tab pos="2901315" algn="l"/>
                <a:tab pos="3136265" algn="l"/>
              </a:tabLst>
              <a:defRPr/>
            </a:pP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280" normalizeH="0" baseline="0" noProof="0" dirty="0">
                <a:ln>
                  <a:noFill/>
                </a:ln>
                <a:solidFill>
                  <a:sysClr val="windowText" lastClr="000000"/>
                </a:solidFill>
                <a:effectLst/>
                <a:uLnTx/>
                <a:uFillTx/>
                <a:latin typeface="Segoe UI Symbol"/>
                <a:cs typeface="Segoe UI Symbo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Team /</a:t>
            </a:r>
            <a:r>
              <a:rPr kumimoji="0" sz="1000" b="0" i="0" u="sng" strike="noStrike" kern="0" cap="none" spc="-10" normalizeH="0" baseline="0" noProof="0" dirty="0">
                <a:ln>
                  <a:noFill/>
                </a:ln>
                <a:solidFill>
                  <a:srgbClr val="00B0F0"/>
                </a:solidFill>
                <a:effectLst/>
                <a:uLnTx/>
                <a:uFill>
                  <a:solidFill>
                    <a:srgbClr val="00B0F0"/>
                  </a:solidFill>
                </a:uFill>
                <a:latin typeface="Arial"/>
                <a:cs typeface="Aria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applicants</a:t>
            </a:r>
            <a:r>
              <a:rPr kumimoji="0" sz="1000" b="0" i="0" u="none" strike="noStrike" kern="0" cap="none" spc="135" normalizeH="0" baseline="0" noProof="0" dirty="0">
                <a:ln>
                  <a:noFill/>
                </a:ln>
                <a:solidFill>
                  <a:srgbClr val="00B0F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285"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10" normalizeH="0" baseline="0" noProof="0" dirty="0">
                <a:ln>
                  <a:noFill/>
                </a:ln>
                <a:solidFill>
                  <a:srgbClr val="FF0000"/>
                </a:solidFill>
                <a:effectLst/>
                <a:uLnTx/>
                <a:uFillTx/>
                <a:latin typeface="Arial"/>
                <a:cs typeface="Arial"/>
              </a:rPr>
              <a:t>Gender,</a:t>
            </a:r>
            <a:r>
              <a:rPr kumimoji="0" sz="1000" b="0" i="0" u="none" strike="noStrike" kern="0" cap="none" spc="0" normalizeH="0" baseline="0" noProof="0" dirty="0">
                <a:ln>
                  <a:noFill/>
                </a:ln>
                <a:solidFill>
                  <a:srgbClr val="FF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5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10" normalizeH="0" baseline="0" noProof="0" dirty="0">
                <a:ln>
                  <a:noFill/>
                </a:ln>
                <a:solidFill>
                  <a:srgbClr val="FF0000"/>
                </a:solidFill>
                <a:effectLst/>
                <a:uLnTx/>
                <a:uFillTx/>
                <a:latin typeface="Arial"/>
                <a:cs typeface="Arial"/>
              </a:rPr>
              <a:t>minority,</a:t>
            </a:r>
            <a:r>
              <a:rPr kumimoji="0" sz="1000" b="0" i="0" u="none" strike="noStrike" kern="0" cap="none" spc="0" normalizeH="0" baseline="0" noProof="0" dirty="0">
                <a:ln>
                  <a:noFill/>
                </a:ln>
                <a:solidFill>
                  <a:srgbClr val="FF0000"/>
                </a:solidFill>
                <a:effectLst/>
                <a:uLnTx/>
                <a:uFillTx/>
                <a:latin typeface="Arial"/>
                <a:cs typeface="Arial"/>
              </a:rPr>
              <a:t>	</a:t>
            </a:r>
            <a:r>
              <a:rPr kumimoji="0" sz="950" b="1" i="0" u="none" strike="noStrike" kern="0" cap="none" spc="-5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10" normalizeH="0" baseline="0" noProof="0" dirty="0">
                <a:ln>
                  <a:noFill/>
                </a:ln>
                <a:solidFill>
                  <a:srgbClr val="FF0000"/>
                </a:solidFill>
                <a:effectLst/>
                <a:uLnTx/>
                <a:uFillTx/>
                <a:latin typeface="Arial"/>
                <a:cs typeface="Arial"/>
              </a:rPr>
              <a:t>Indigenous</a:t>
            </a:r>
            <a:r>
              <a:rPr kumimoji="0" sz="1000" b="0" i="0" u="none" strike="noStrike" kern="0" cap="none" spc="-30" normalizeH="0" baseline="0" noProof="0" dirty="0">
                <a:ln>
                  <a:noFill/>
                </a:ln>
                <a:solidFill>
                  <a:srgbClr val="FF0000"/>
                </a:solidFill>
                <a:effectLst/>
                <a:uLnTx/>
                <a:uFillTx/>
                <a:latin typeface="Arial"/>
                <a:cs typeface="Arial"/>
              </a:rPr>
              <a:t> </a:t>
            </a:r>
            <a:r>
              <a:rPr kumimoji="0" sz="1000" b="0" i="0" u="none" strike="noStrike" kern="0" cap="none" spc="-10" normalizeH="0" baseline="0" noProof="0" dirty="0">
                <a:ln>
                  <a:noFill/>
                </a:ln>
                <a:solidFill>
                  <a:srgbClr val="FF0000"/>
                </a:solidFill>
                <a:effectLst/>
                <a:uLnTx/>
                <a:uFillTx/>
                <a:latin typeface="Arial"/>
                <a:cs typeface="Arial"/>
              </a:rPr>
              <a:t>etc-</a:t>
            </a:r>
            <a:r>
              <a:rPr kumimoji="0" sz="1000" b="1" i="0" u="none" strike="noStrike" kern="0" cap="none" spc="0" normalizeH="0" baseline="0" noProof="0" dirty="0">
                <a:ln>
                  <a:noFill/>
                </a:ln>
                <a:solidFill>
                  <a:sysClr val="windowText" lastClr="000000"/>
                </a:solidFill>
                <a:effectLst/>
                <a:uLnTx/>
                <a:uFillTx/>
                <a:latin typeface="Arial"/>
                <a:cs typeface="Arial"/>
              </a:rPr>
              <a:t>----------------(</a:t>
            </a:r>
            <a:r>
              <a:rPr kumimoji="0" sz="1000" b="0" i="0" u="none" strike="noStrike" kern="0" cap="none" spc="0" normalizeH="0" baseline="0" noProof="0" dirty="0">
                <a:ln>
                  <a:noFill/>
                </a:ln>
                <a:solidFill>
                  <a:sysClr val="windowText" lastClr="000000"/>
                </a:solidFill>
                <a:effectLst/>
                <a:uLnTx/>
                <a:uFillTx/>
                <a:latin typeface="Arial"/>
                <a:cs typeface="Arial"/>
              </a:rPr>
              <a:t>Not</a:t>
            </a:r>
            <a:r>
              <a:rPr kumimoji="0" sz="1000" b="0" i="0" u="none" strike="noStrike" kern="0" cap="none" spc="-2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considered</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for</a:t>
            </a:r>
            <a:r>
              <a:rPr kumimoji="0" sz="1000" b="0" i="0" u="none" strike="noStrike" kern="0" cap="none" spc="-15"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allotting</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marks)</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grpSp>
        <p:nvGrpSpPr>
          <p:cNvPr id="33" name="object 33"/>
          <p:cNvGrpSpPr/>
          <p:nvPr/>
        </p:nvGrpSpPr>
        <p:grpSpPr>
          <a:xfrm>
            <a:off x="195262" y="2644976"/>
            <a:ext cx="8734425" cy="3279140"/>
            <a:chOff x="195262" y="2644976"/>
            <a:chExt cx="8734425" cy="3279140"/>
          </a:xfrm>
        </p:grpSpPr>
        <p:sp>
          <p:nvSpPr>
            <p:cNvPr id="34" name="object 34"/>
            <p:cNvSpPr/>
            <p:nvPr/>
          </p:nvSpPr>
          <p:spPr>
            <a:xfrm>
              <a:off x="209550" y="2659264"/>
              <a:ext cx="8705850" cy="1847214"/>
            </a:xfrm>
            <a:custGeom>
              <a:avLst/>
              <a:gdLst/>
              <a:ahLst/>
              <a:cxnLst/>
              <a:rect l="l" t="t" r="r" b="b"/>
              <a:pathLst>
                <a:path w="8705850" h="1847214">
                  <a:moveTo>
                    <a:pt x="0" y="307781"/>
                  </a:moveTo>
                  <a:lnTo>
                    <a:pt x="3337" y="262299"/>
                  </a:lnTo>
                  <a:lnTo>
                    <a:pt x="13031" y="218890"/>
                  </a:lnTo>
                  <a:lnTo>
                    <a:pt x="28605" y="178028"/>
                  </a:lnTo>
                  <a:lnTo>
                    <a:pt x="49585" y="140191"/>
                  </a:lnTo>
                  <a:lnTo>
                    <a:pt x="75493" y="105854"/>
                  </a:lnTo>
                  <a:lnTo>
                    <a:pt x="105853" y="75493"/>
                  </a:lnTo>
                  <a:lnTo>
                    <a:pt x="140190" y="49585"/>
                  </a:lnTo>
                  <a:lnTo>
                    <a:pt x="178027" y="28605"/>
                  </a:lnTo>
                  <a:lnTo>
                    <a:pt x="218889" y="13031"/>
                  </a:lnTo>
                  <a:lnTo>
                    <a:pt x="262298" y="3337"/>
                  </a:lnTo>
                  <a:lnTo>
                    <a:pt x="307780" y="0"/>
                  </a:lnTo>
                  <a:lnTo>
                    <a:pt x="8398070" y="0"/>
                  </a:lnTo>
                  <a:lnTo>
                    <a:pt x="8443551" y="3337"/>
                  </a:lnTo>
                  <a:lnTo>
                    <a:pt x="8486960" y="13031"/>
                  </a:lnTo>
                  <a:lnTo>
                    <a:pt x="8527822" y="28605"/>
                  </a:lnTo>
                  <a:lnTo>
                    <a:pt x="8565659" y="49585"/>
                  </a:lnTo>
                  <a:lnTo>
                    <a:pt x="8599996" y="75493"/>
                  </a:lnTo>
                  <a:lnTo>
                    <a:pt x="8630356" y="105854"/>
                  </a:lnTo>
                  <a:lnTo>
                    <a:pt x="8656264" y="140191"/>
                  </a:lnTo>
                  <a:lnTo>
                    <a:pt x="8677244" y="178028"/>
                  </a:lnTo>
                  <a:lnTo>
                    <a:pt x="8692819" y="218890"/>
                  </a:lnTo>
                  <a:lnTo>
                    <a:pt x="8702512" y="262299"/>
                  </a:lnTo>
                  <a:lnTo>
                    <a:pt x="8705850" y="307781"/>
                  </a:lnTo>
                  <a:lnTo>
                    <a:pt x="8705850" y="1538878"/>
                  </a:lnTo>
                  <a:lnTo>
                    <a:pt x="8702512" y="1584359"/>
                  </a:lnTo>
                  <a:lnTo>
                    <a:pt x="8692819" y="1627769"/>
                  </a:lnTo>
                  <a:lnTo>
                    <a:pt x="8677244" y="1668630"/>
                  </a:lnTo>
                  <a:lnTo>
                    <a:pt x="8656264" y="1706468"/>
                  </a:lnTo>
                  <a:lnTo>
                    <a:pt x="8630356" y="1740805"/>
                  </a:lnTo>
                  <a:lnTo>
                    <a:pt x="8599996" y="1771165"/>
                  </a:lnTo>
                  <a:lnTo>
                    <a:pt x="8565659" y="1797073"/>
                  </a:lnTo>
                  <a:lnTo>
                    <a:pt x="8527822" y="1818053"/>
                  </a:lnTo>
                  <a:lnTo>
                    <a:pt x="8486960" y="1833627"/>
                  </a:lnTo>
                  <a:lnTo>
                    <a:pt x="8443551" y="1843321"/>
                  </a:lnTo>
                  <a:lnTo>
                    <a:pt x="8398070" y="1846659"/>
                  </a:lnTo>
                  <a:lnTo>
                    <a:pt x="307780" y="1846659"/>
                  </a:lnTo>
                  <a:lnTo>
                    <a:pt x="262298" y="1843321"/>
                  </a:lnTo>
                  <a:lnTo>
                    <a:pt x="218889" y="1833627"/>
                  </a:lnTo>
                  <a:lnTo>
                    <a:pt x="178027" y="1818053"/>
                  </a:lnTo>
                  <a:lnTo>
                    <a:pt x="140190" y="1797073"/>
                  </a:lnTo>
                  <a:lnTo>
                    <a:pt x="105853" y="1771165"/>
                  </a:lnTo>
                  <a:lnTo>
                    <a:pt x="75493" y="1740805"/>
                  </a:lnTo>
                  <a:lnTo>
                    <a:pt x="49585" y="1706468"/>
                  </a:lnTo>
                  <a:lnTo>
                    <a:pt x="28605" y="1668630"/>
                  </a:lnTo>
                  <a:lnTo>
                    <a:pt x="13031" y="1627769"/>
                  </a:lnTo>
                  <a:lnTo>
                    <a:pt x="3337" y="1584359"/>
                  </a:lnTo>
                  <a:lnTo>
                    <a:pt x="0" y="1538878"/>
                  </a:lnTo>
                  <a:lnTo>
                    <a:pt x="0" y="307781"/>
                  </a:lnTo>
                  <a:close/>
                </a:path>
              </a:pathLst>
            </a:custGeom>
            <a:ln w="28575">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object 35"/>
            <p:cNvSpPr/>
            <p:nvPr/>
          </p:nvSpPr>
          <p:spPr>
            <a:xfrm>
              <a:off x="823810" y="5758929"/>
              <a:ext cx="281305" cy="165100"/>
            </a:xfrm>
            <a:custGeom>
              <a:avLst/>
              <a:gdLst/>
              <a:ahLst/>
              <a:cxnLst/>
              <a:rect l="l" t="t" r="r" b="b"/>
              <a:pathLst>
                <a:path w="281305" h="165100">
                  <a:moveTo>
                    <a:pt x="280987" y="0"/>
                  </a:moveTo>
                  <a:lnTo>
                    <a:pt x="34925" y="0"/>
                  </a:lnTo>
                  <a:lnTo>
                    <a:pt x="0" y="0"/>
                  </a:lnTo>
                  <a:lnTo>
                    <a:pt x="0" y="165100"/>
                  </a:lnTo>
                  <a:lnTo>
                    <a:pt x="34925" y="165100"/>
                  </a:lnTo>
                  <a:lnTo>
                    <a:pt x="280987" y="165100"/>
                  </a:lnTo>
                  <a:lnTo>
                    <a:pt x="280987" y="0"/>
                  </a:lnTo>
                  <a:close/>
                </a:path>
              </a:pathLst>
            </a:custGeom>
            <a:solidFill>
              <a:srgbClr val="FFFF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6" name="object 36"/>
          <p:cNvSpPr txBox="1"/>
          <p:nvPr/>
        </p:nvSpPr>
        <p:spPr>
          <a:xfrm>
            <a:off x="448854" y="4629404"/>
            <a:ext cx="182118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1" i="0" u="none" strike="noStrike" kern="0" cap="none" spc="0" normalizeH="0" baseline="0" noProof="0" dirty="0">
                <a:ln>
                  <a:noFill/>
                </a:ln>
                <a:solidFill>
                  <a:srgbClr val="FF0000"/>
                </a:solidFill>
                <a:effectLst/>
                <a:uLnTx/>
                <a:uFillTx/>
                <a:latin typeface="Arial"/>
                <a:cs typeface="Arial"/>
              </a:rPr>
              <a:t>3.</a:t>
            </a:r>
            <a:r>
              <a:rPr kumimoji="0" sz="1200" b="1" i="0" u="none" strike="noStrike" kern="0" cap="none" spc="-40" normalizeH="0" baseline="0" noProof="0" dirty="0">
                <a:ln>
                  <a:noFill/>
                </a:ln>
                <a:solidFill>
                  <a:srgbClr val="FF0000"/>
                </a:solidFill>
                <a:effectLst/>
                <a:uLnTx/>
                <a:uFillTx/>
                <a:latin typeface="Arial"/>
                <a:cs typeface="Arial"/>
              </a:rPr>
              <a:t> </a:t>
            </a:r>
            <a:r>
              <a:rPr kumimoji="0" sz="1200" b="1" i="0" u="none" strike="noStrike" kern="0" cap="none" spc="0" normalizeH="0" baseline="0" noProof="0" dirty="0">
                <a:ln>
                  <a:noFill/>
                </a:ln>
                <a:solidFill>
                  <a:srgbClr val="FF0000"/>
                </a:solidFill>
                <a:effectLst/>
                <a:uLnTx/>
                <a:uFillTx/>
                <a:latin typeface="Arial"/>
                <a:cs typeface="Arial"/>
              </a:rPr>
              <a:t>Training</a:t>
            </a:r>
            <a:r>
              <a:rPr kumimoji="0" sz="1200" b="1" i="0" u="none" strike="noStrike" kern="0" cap="none" spc="-25" normalizeH="0" baseline="0" noProof="0" dirty="0">
                <a:ln>
                  <a:noFill/>
                </a:ln>
                <a:solidFill>
                  <a:srgbClr val="FF0000"/>
                </a:solidFill>
                <a:effectLst/>
                <a:uLnTx/>
                <a:uFillTx/>
                <a:latin typeface="Arial"/>
                <a:cs typeface="Arial"/>
              </a:rPr>
              <a:t> </a:t>
            </a:r>
            <a:r>
              <a:rPr kumimoji="0" sz="1200" b="1" i="0" u="none" strike="noStrike" kern="0" cap="none" spc="0" normalizeH="0" baseline="0" noProof="0" dirty="0">
                <a:ln>
                  <a:noFill/>
                </a:ln>
                <a:solidFill>
                  <a:srgbClr val="FF0000"/>
                </a:solidFill>
                <a:effectLst/>
                <a:uLnTx/>
                <a:uFillTx/>
                <a:latin typeface="Arial"/>
                <a:cs typeface="Arial"/>
              </a:rPr>
              <a:t>of</a:t>
            </a:r>
            <a:r>
              <a:rPr kumimoji="0" sz="1200" b="1" i="0" u="none" strike="noStrike" kern="0" cap="none" spc="-30" normalizeH="0" baseline="0" noProof="0" dirty="0">
                <a:ln>
                  <a:noFill/>
                </a:ln>
                <a:solidFill>
                  <a:srgbClr val="FF0000"/>
                </a:solidFill>
                <a:effectLst/>
                <a:uLnTx/>
                <a:uFillTx/>
                <a:latin typeface="Arial"/>
                <a:cs typeface="Arial"/>
              </a:rPr>
              <a:t> </a:t>
            </a:r>
            <a:r>
              <a:rPr kumimoji="0" sz="1200" b="1" i="0" u="none" strike="noStrike" kern="0" cap="none" spc="-25" normalizeH="0" baseline="0" noProof="0" dirty="0">
                <a:ln>
                  <a:noFill/>
                </a:ln>
                <a:solidFill>
                  <a:srgbClr val="FF0000"/>
                </a:solidFill>
                <a:effectLst/>
                <a:uLnTx/>
                <a:uFillTx/>
                <a:latin typeface="Arial"/>
                <a:cs typeface="Arial"/>
              </a:rPr>
              <a:t>HQP. </a:t>
            </a:r>
            <a:r>
              <a:rPr kumimoji="0" sz="1200" b="1" i="0" u="none" strike="noStrike" kern="0" cap="none" spc="-10" normalizeH="0" baseline="0" noProof="0" dirty="0">
                <a:ln>
                  <a:noFill/>
                </a:ln>
                <a:solidFill>
                  <a:srgbClr val="FF0000"/>
                </a:solidFill>
                <a:effectLst/>
                <a:uLnTx/>
                <a:uFillTx/>
                <a:latin typeface="Arial"/>
                <a:cs typeface="Arial"/>
              </a:rPr>
              <a:t>(20%)</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37" name="object 37"/>
          <p:cNvSpPr txBox="1"/>
          <p:nvPr/>
        </p:nvSpPr>
        <p:spPr>
          <a:xfrm>
            <a:off x="670215" y="4831819"/>
            <a:ext cx="1841500" cy="177800"/>
          </a:xfrm>
          <a:prstGeom prst="rect">
            <a:avLst/>
          </a:prstGeom>
          <a:solidFill>
            <a:srgbClr val="FFFF00"/>
          </a:solidFill>
        </p:spPr>
        <p:txBody>
          <a:bodyPr vert="horz" wrap="square" lIns="0" tIns="0" rIns="0" bIns="0" rtlCol="0">
            <a:spAutoFit/>
          </a:bodyPr>
          <a:lstStyle/>
          <a:p>
            <a:pPr marL="0" marR="0" lvl="0" indent="0" defTabSz="914400" eaLnBrk="1" fontAlgn="auto" latinLnBrk="0" hangingPunct="1">
              <a:lnSpc>
                <a:spcPts val="1340"/>
              </a:lnSpc>
              <a:spcBef>
                <a:spcPts val="0"/>
              </a:spcBef>
              <a:spcAft>
                <a:spcPts val="0"/>
              </a:spcAft>
              <a:buClrTx/>
              <a:buSzTx/>
              <a:buFontTx/>
              <a:buNone/>
              <a:tabLst/>
              <a:defRPr/>
            </a:pPr>
            <a:r>
              <a:rPr kumimoji="0" sz="1200" b="1" i="0" u="none" strike="noStrike" kern="0" cap="none" spc="0" normalizeH="0" baseline="0" noProof="0" dirty="0">
                <a:ln>
                  <a:noFill/>
                </a:ln>
                <a:solidFill>
                  <a:srgbClr val="FF0000"/>
                </a:solidFill>
                <a:effectLst/>
                <a:uLnTx/>
                <a:uFillTx/>
                <a:latin typeface="Arial"/>
                <a:cs typeface="Arial"/>
              </a:rPr>
              <a:t>A</a:t>
            </a:r>
            <a:r>
              <a:rPr kumimoji="0" sz="1000" b="1" i="0" u="none" strike="noStrike" kern="0" cap="none" spc="0" normalizeH="0" baseline="0" noProof="0" dirty="0">
                <a:ln>
                  <a:noFill/>
                </a:ln>
                <a:solidFill>
                  <a:sysClr val="windowText" lastClr="000000"/>
                </a:solidFill>
                <a:effectLst/>
                <a:uLnTx/>
                <a:uFillTx/>
                <a:latin typeface="Arial"/>
                <a:cs typeface="Arial"/>
              </a:rPr>
              <a:t>)</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Quality</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&amp;</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extent</a:t>
            </a:r>
            <a:r>
              <a:rPr kumimoji="0" sz="1000" b="1" i="0" u="none" strike="noStrike" kern="0" cap="none" spc="-1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of</a:t>
            </a:r>
            <a:r>
              <a:rPr kumimoji="0" sz="1000" b="1" i="0" u="none" strike="noStrike" kern="0" cap="none" spc="-10" normalizeH="0" baseline="0" noProof="0" dirty="0">
                <a:ln>
                  <a:noFill/>
                </a:ln>
                <a:solidFill>
                  <a:sysClr val="windowText" lastClr="000000"/>
                </a:solidFill>
                <a:effectLst/>
                <a:uLnTx/>
                <a:uFillTx/>
                <a:latin typeface="Arial"/>
                <a:cs typeface="Arial"/>
              </a:rPr>
              <a:t> training</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38" name="object 38"/>
          <p:cNvSpPr txBox="1"/>
          <p:nvPr/>
        </p:nvSpPr>
        <p:spPr>
          <a:xfrm>
            <a:off x="3057815" y="4831588"/>
            <a:ext cx="4448810"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647065" algn="l"/>
                <a:tab pos="2287270" algn="l"/>
                <a:tab pos="3067685" algn="l"/>
              </a:tabLst>
              <a:defRPr/>
            </a:pP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375" normalizeH="0" baseline="0" noProof="0" dirty="0">
                <a:ln>
                  <a:noFill/>
                </a:ln>
                <a:solidFill>
                  <a:sysClr val="windowText" lastClr="000000"/>
                </a:solidFill>
                <a:effectLst/>
                <a:uLnTx/>
                <a:uFillTx/>
                <a:latin typeface="Segoe UI Symbol"/>
                <a:cs typeface="Segoe UI Symbol"/>
              </a:rPr>
              <a:t> </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Past</a:t>
            </a:r>
            <a:r>
              <a:rPr kumimoji="0" sz="1000" b="0" i="0" u="sng" strike="noStrike" kern="0" cap="none" spc="75" normalizeH="0" baseline="0" noProof="0" dirty="0">
                <a:ln>
                  <a:noFill/>
                </a:ln>
                <a:solidFill>
                  <a:srgbClr val="00B0F0"/>
                </a:solidFill>
                <a:effectLst/>
                <a:uLnTx/>
                <a:uFill>
                  <a:solidFill>
                    <a:srgbClr val="00B0F0"/>
                  </a:solidFill>
                </a:uFill>
                <a:latin typeface="Arial"/>
                <a:cs typeface="Arial"/>
              </a:rPr>
              <a:t> </a:t>
            </a:r>
            <a:r>
              <a:rPr kumimoji="0" sz="1000" b="0" i="0" u="none" strike="noStrike" kern="0" cap="none" spc="0" normalizeH="0" baseline="0" noProof="0" dirty="0">
                <a:ln>
                  <a:noFill/>
                </a:ln>
                <a:solidFill>
                  <a:srgbClr val="00B0F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290" normalizeH="0" baseline="0" noProof="0" dirty="0">
                <a:ln>
                  <a:noFill/>
                </a:ln>
                <a:solidFill>
                  <a:sysClr val="windowText" lastClr="000000"/>
                </a:solidFill>
                <a:effectLst/>
                <a:uLnTx/>
                <a:uFillTx/>
                <a:latin typeface="Segoe UI Symbol"/>
                <a:cs typeface="Segoe UI Symbol"/>
              </a:rPr>
              <a:t> </a:t>
            </a:r>
            <a:r>
              <a:rPr kumimoji="0" sz="1000" b="0" i="0" u="none" strike="noStrike" kern="0" cap="none" spc="0" normalizeH="0" baseline="0" noProof="0" dirty="0">
                <a:ln>
                  <a:noFill/>
                </a:ln>
                <a:solidFill>
                  <a:srgbClr val="FF0000"/>
                </a:solidFill>
                <a:effectLst/>
                <a:uLnTx/>
                <a:uFillTx/>
                <a:latin typeface="Arial"/>
                <a:cs typeface="Arial"/>
              </a:rPr>
              <a:t>HQP</a:t>
            </a:r>
            <a:r>
              <a:rPr kumimoji="0" sz="1000" b="0" i="0" u="none" strike="noStrike" kern="0" cap="none" spc="27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Track </a:t>
            </a:r>
            <a:r>
              <a:rPr kumimoji="0" sz="1000" b="0" i="0" u="none" strike="noStrike" kern="0" cap="none" spc="-10" normalizeH="0" baseline="0" noProof="0" dirty="0">
                <a:ln>
                  <a:noFill/>
                </a:ln>
                <a:solidFill>
                  <a:srgbClr val="FF0000"/>
                </a:solidFill>
                <a:effectLst/>
                <a:uLnTx/>
                <a:uFillTx/>
                <a:latin typeface="Arial"/>
                <a:cs typeface="Arial"/>
              </a:rPr>
              <a:t>record</a:t>
            </a:r>
            <a:r>
              <a:rPr kumimoji="0" sz="1000" b="0" i="0" u="none" strike="noStrike" kern="0" cap="none" spc="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Segoe UI Symbol"/>
                <a:cs typeface="Segoe UI Symbol"/>
              </a:rPr>
              <a:t>✪</a:t>
            </a:r>
            <a:r>
              <a:rPr kumimoji="0" sz="1000" b="0" i="0" u="none" strike="noStrike" kern="0" cap="none" spc="0" normalizeH="0" baseline="0" noProof="0" dirty="0">
                <a:ln>
                  <a:noFill/>
                </a:ln>
                <a:solidFill>
                  <a:sysClr val="windowText" lastClr="000000"/>
                </a:solidFill>
                <a:effectLst/>
                <a:uLnTx/>
                <a:uFillTx/>
                <a:latin typeface="Arial"/>
                <a:cs typeface="Arial"/>
              </a:rPr>
              <a:t>.</a:t>
            </a:r>
            <a:r>
              <a:rPr kumimoji="0" sz="1000" b="0" i="0" u="none" strike="noStrike" kern="0" cap="none" spc="125" normalizeH="0" baseline="0" noProof="0" dirty="0">
                <a:ln>
                  <a:noFill/>
                </a:ln>
                <a:solidFill>
                  <a:sysClr val="windowText" lastClr="000000"/>
                </a:solidFill>
                <a:effectLst/>
                <a:uLnTx/>
                <a:uFillTx/>
                <a:latin typeface="Arial"/>
                <a:cs typeface="Arial"/>
              </a:rPr>
              <a:t>  </a:t>
            </a:r>
            <a:r>
              <a:rPr kumimoji="0" sz="1000" b="0" i="0" u="sng" strike="noStrike" kern="0" cap="none" spc="-10" normalizeH="0" baseline="0" noProof="0" dirty="0">
                <a:ln>
                  <a:noFill/>
                </a:ln>
                <a:solidFill>
                  <a:srgbClr val="00B0F0"/>
                </a:solidFill>
                <a:effectLst/>
                <a:uLnTx/>
                <a:uFill>
                  <a:solidFill>
                    <a:srgbClr val="00B0F0"/>
                  </a:solidFill>
                </a:uFill>
                <a:latin typeface="Arial"/>
                <a:cs typeface="Arial"/>
              </a:rPr>
              <a:t>Future.</a:t>
            </a:r>
            <a:r>
              <a:rPr kumimoji="0" sz="1000" b="0" i="0" u="sng" strike="noStrike" kern="0" cap="none" spc="0" normalizeH="0" baseline="0" noProof="0" dirty="0">
                <a:ln>
                  <a:noFill/>
                </a:ln>
                <a:solidFill>
                  <a:srgbClr val="00B0F0"/>
                </a:solidFill>
                <a:effectLst/>
                <a:uLnTx/>
                <a:uFill>
                  <a:solidFill>
                    <a:srgbClr val="00B0F0"/>
                  </a:solidFill>
                </a:uFill>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5" normalizeH="0" baseline="0" noProof="0" dirty="0">
                <a:ln>
                  <a:noFill/>
                </a:ln>
                <a:solidFill>
                  <a:sysClr val="windowText" lastClr="000000"/>
                </a:solidFill>
                <a:effectLst/>
                <a:uLnTx/>
                <a:uFillTx/>
                <a:latin typeface="Segoe UI Symbol"/>
                <a:cs typeface="Segoe UI Symbol"/>
              </a:rPr>
              <a:t> </a:t>
            </a:r>
            <a:r>
              <a:rPr kumimoji="0" sz="1000" b="1" i="0" u="none" strike="noStrike" kern="0" cap="none" spc="0" normalizeH="0" baseline="0" noProof="0" dirty="0">
                <a:ln>
                  <a:noFill/>
                </a:ln>
                <a:solidFill>
                  <a:srgbClr val="00B050"/>
                </a:solidFill>
                <a:effectLst/>
                <a:uLnTx/>
                <a:uFillTx/>
                <a:latin typeface="Arial"/>
                <a:cs typeface="Arial"/>
              </a:rPr>
              <a:t>Help</a:t>
            </a:r>
            <a:r>
              <a:rPr kumimoji="0" sz="1000" b="1" i="0" u="none" strike="noStrike" kern="0" cap="none" spc="-15" normalizeH="0" baseline="0" noProof="0" dirty="0">
                <a:ln>
                  <a:noFill/>
                </a:ln>
                <a:solidFill>
                  <a:srgbClr val="00B050"/>
                </a:solidFill>
                <a:effectLst/>
                <a:uLnTx/>
                <a:uFillTx/>
                <a:latin typeface="Arial"/>
                <a:cs typeface="Arial"/>
              </a:rPr>
              <a:t> </a:t>
            </a:r>
            <a:r>
              <a:rPr kumimoji="0" sz="1000" b="1" i="0" u="none" strike="noStrike" kern="0" cap="none" spc="0" normalizeH="0" baseline="0" noProof="0" dirty="0">
                <a:ln>
                  <a:noFill/>
                </a:ln>
                <a:solidFill>
                  <a:srgbClr val="00B050"/>
                </a:solidFill>
                <a:effectLst/>
                <a:uLnTx/>
                <a:uFillTx/>
                <a:latin typeface="Arial"/>
                <a:cs typeface="Arial"/>
              </a:rPr>
              <a:t>increase</a:t>
            </a:r>
            <a:r>
              <a:rPr kumimoji="0" sz="1000" b="1" i="0" u="none" strike="noStrike" kern="0" cap="none" spc="-20" normalizeH="0" baseline="0" noProof="0" dirty="0">
                <a:ln>
                  <a:noFill/>
                </a:ln>
                <a:solidFill>
                  <a:srgbClr val="00B050"/>
                </a:solidFill>
                <a:effectLst/>
                <a:uLnTx/>
                <a:uFillTx/>
                <a:latin typeface="Arial"/>
                <a:cs typeface="Arial"/>
              </a:rPr>
              <a:t> </a:t>
            </a:r>
            <a:r>
              <a:rPr kumimoji="0" sz="1000" b="1" i="0" u="none" strike="noStrike" kern="0" cap="none" spc="0" normalizeH="0" baseline="0" noProof="0" dirty="0">
                <a:ln>
                  <a:noFill/>
                </a:ln>
                <a:solidFill>
                  <a:srgbClr val="00B050"/>
                </a:solidFill>
                <a:effectLst/>
                <a:uLnTx/>
                <a:uFillTx/>
                <a:latin typeface="Arial"/>
                <a:cs typeface="Arial"/>
              </a:rPr>
              <a:t>HQP</a:t>
            </a:r>
            <a:r>
              <a:rPr kumimoji="0" sz="1000" b="1" i="0" u="none" strike="noStrike" kern="0" cap="none" spc="-15" normalizeH="0" baseline="0" noProof="0" dirty="0">
                <a:ln>
                  <a:noFill/>
                </a:ln>
                <a:solidFill>
                  <a:srgbClr val="00B050"/>
                </a:solidFill>
                <a:effectLst/>
                <a:uLnTx/>
                <a:uFillTx/>
                <a:latin typeface="Arial"/>
                <a:cs typeface="Arial"/>
              </a:rPr>
              <a:t> </a:t>
            </a:r>
            <a:r>
              <a:rPr kumimoji="0" sz="1000" b="1" i="0" u="none" strike="noStrike" kern="0" cap="none" spc="-50" normalizeH="0" baseline="0" noProof="0" dirty="0">
                <a:ln>
                  <a:noFill/>
                </a:ln>
                <a:solidFill>
                  <a:srgbClr val="00B050"/>
                </a:solidFill>
                <a:effectLst/>
                <a:uLnTx/>
                <a:uFillTx/>
                <a:latin typeface="Arial"/>
                <a:cs typeface="Arial"/>
              </a:rPr>
              <a:t>#</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39" name="object 39"/>
          <p:cNvSpPr txBox="1"/>
          <p:nvPr/>
        </p:nvSpPr>
        <p:spPr>
          <a:xfrm>
            <a:off x="706029" y="5149319"/>
            <a:ext cx="2348230" cy="165100"/>
          </a:xfrm>
          <a:prstGeom prst="rect">
            <a:avLst/>
          </a:prstGeom>
          <a:solidFill>
            <a:srgbClr val="FFFF00"/>
          </a:solidFill>
        </p:spPr>
        <p:txBody>
          <a:bodyPr vert="horz" wrap="square" lIns="0" tIns="12065" rIns="0" bIns="0" rtlCol="0">
            <a:spAutoFit/>
          </a:bodyPr>
          <a:lstStyle/>
          <a:p>
            <a:pPr marL="0" marR="0" lvl="0" indent="0" defTabSz="914400" eaLnBrk="1" fontAlgn="auto" latinLnBrk="0" hangingPunct="1">
              <a:lnSpc>
                <a:spcPct val="100000"/>
              </a:lnSpc>
              <a:spcBef>
                <a:spcPts val="95"/>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B)</a:t>
            </a:r>
            <a:r>
              <a:rPr kumimoji="0" sz="1000" b="1" i="0" u="none" strike="noStrike" kern="0" cap="none" spc="-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Opportunity</a:t>
            </a:r>
            <a:r>
              <a:rPr kumimoji="0" sz="1000" b="1" i="0" u="none" strike="noStrike" kern="0" cap="none" spc="-1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for</a:t>
            </a:r>
            <a:r>
              <a:rPr kumimoji="0" sz="1000" b="1" i="0" u="none" strike="noStrike" kern="0" cap="none" spc="-1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hands</a:t>
            </a:r>
            <a:r>
              <a:rPr kumimoji="0" sz="1000" b="1" i="0" u="none" strike="noStrike" kern="0" cap="none" spc="-1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on</a:t>
            </a:r>
            <a:r>
              <a:rPr kumimoji="0" sz="1000" b="1" i="0" u="none" strike="noStrike" kern="0" cap="none" spc="-5"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training:</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40" name="object 40"/>
          <p:cNvSpPr txBox="1"/>
          <p:nvPr/>
        </p:nvSpPr>
        <p:spPr>
          <a:xfrm>
            <a:off x="3041242" y="5148579"/>
            <a:ext cx="5527040" cy="177800"/>
          </a:xfrm>
          <a:prstGeom prst="rect">
            <a:avLst/>
          </a:prstGeom>
        </p:spPr>
        <p:txBody>
          <a:bodyPr vert="horz" wrap="square" lIns="0" tIns="12700" rIns="0" bIns="0" rtlCol="0">
            <a:spAutoFit/>
          </a:bodyPr>
          <a:lstStyle/>
          <a:p>
            <a:pPr marL="142875" marR="0" lvl="0" indent="-130175" defTabSz="914400" eaLnBrk="1" fontAlgn="auto" latinLnBrk="0" hangingPunct="1">
              <a:lnSpc>
                <a:spcPct val="100000"/>
              </a:lnSpc>
              <a:spcBef>
                <a:spcPts val="100"/>
              </a:spcBef>
              <a:spcAft>
                <a:spcPts val="0"/>
              </a:spcAft>
              <a:buClr>
                <a:srgbClr val="000000"/>
              </a:buClr>
              <a:buSzPct val="95000"/>
              <a:buFont typeface="Segoe UI Symbol"/>
              <a:buChar char="✓"/>
              <a:tabLst>
                <a:tab pos="142875" algn="l"/>
              </a:tabLst>
              <a:defRPr/>
            </a:pPr>
            <a:r>
              <a:rPr kumimoji="0" sz="1000" b="0" i="0" u="none" strike="noStrike" kern="0" cap="none" spc="0" normalizeH="0" baseline="0" noProof="0" dirty="0">
                <a:ln>
                  <a:noFill/>
                </a:ln>
                <a:solidFill>
                  <a:srgbClr val="00B050"/>
                </a:solidFill>
                <a:effectLst/>
                <a:uLnTx/>
                <a:uFillTx/>
                <a:latin typeface="Arial"/>
                <a:cs typeface="Arial"/>
              </a:rPr>
              <a:t>Beneficial</a:t>
            </a:r>
            <a:r>
              <a:rPr kumimoji="0" sz="1000" b="0" i="0" u="none" strike="noStrike" kern="0" cap="none" spc="-20"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00B050"/>
                </a:solidFill>
                <a:effectLst/>
                <a:uLnTx/>
                <a:uFillTx/>
                <a:latin typeface="Arial"/>
                <a:cs typeface="Arial"/>
              </a:rPr>
              <a:t>if</a:t>
            </a:r>
            <a:r>
              <a:rPr kumimoji="0" sz="1000" b="0" i="0" u="none" strike="noStrike" kern="0" cap="none" spc="-30"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00B050"/>
                </a:solidFill>
                <a:effectLst/>
                <a:uLnTx/>
                <a:uFillTx/>
                <a:latin typeface="Arial"/>
                <a:cs typeface="Arial"/>
              </a:rPr>
              <a:t>industry</a:t>
            </a:r>
            <a:r>
              <a:rPr kumimoji="0" sz="1000" b="0" i="0" u="none" strike="noStrike" kern="0" cap="none" spc="-20"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00B050"/>
                </a:solidFill>
                <a:effectLst/>
                <a:uLnTx/>
                <a:uFillTx/>
                <a:latin typeface="Arial"/>
                <a:cs typeface="Arial"/>
              </a:rPr>
              <a:t>involved,</a:t>
            </a:r>
            <a:r>
              <a:rPr kumimoji="0" sz="1000" b="0" i="0" u="none" strike="noStrike" kern="0" cap="none" spc="225"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Segoe UI Symbol"/>
                <a:cs typeface="Segoe UI Symbol"/>
              </a:rPr>
              <a:t>✓</a:t>
            </a:r>
            <a:r>
              <a:rPr kumimoji="0" sz="1000" b="0" i="0" u="none" strike="noStrike" kern="0" cap="none" spc="-15" normalizeH="0" baseline="0" noProof="0" dirty="0">
                <a:ln>
                  <a:noFill/>
                </a:ln>
                <a:solidFill>
                  <a:srgbClr val="FF0000"/>
                </a:solidFill>
                <a:effectLst/>
                <a:uLnTx/>
                <a:uFillTx/>
                <a:latin typeface="Segoe UI Symbol"/>
                <a:cs typeface="Segoe UI Symbol"/>
              </a:rPr>
              <a:t> </a:t>
            </a:r>
            <a:r>
              <a:rPr kumimoji="0" sz="1000" b="0" i="0" u="none" strike="noStrike" kern="0" cap="none" spc="0" normalizeH="0" baseline="0" noProof="0" dirty="0">
                <a:ln>
                  <a:noFill/>
                </a:ln>
                <a:solidFill>
                  <a:srgbClr val="FF0000"/>
                </a:solidFill>
                <a:effectLst/>
                <a:uLnTx/>
                <a:uFillTx/>
                <a:latin typeface="Arial"/>
                <a:cs typeface="Arial"/>
              </a:rPr>
              <a:t>Senior</a:t>
            </a:r>
            <a:r>
              <a:rPr kumimoji="0" sz="1000" b="0" i="0" u="none" strike="noStrike" kern="0" cap="none" spc="-2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HQP</a:t>
            </a:r>
            <a:r>
              <a:rPr kumimoji="0" sz="1000" b="0" i="0" u="none" strike="noStrike" kern="0" cap="none" spc="-3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/technician</a:t>
            </a:r>
            <a:r>
              <a:rPr kumimoji="0" sz="1000" b="0" i="0" u="none" strike="noStrike" kern="0" cap="none" spc="22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provide</a:t>
            </a:r>
            <a:r>
              <a:rPr kumimoji="0" sz="1000" b="0" i="0" u="none" strike="noStrike" kern="0" cap="none" spc="-2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training</a:t>
            </a:r>
            <a:r>
              <a:rPr kumimoji="0" sz="1000" b="0" i="0" u="none" strike="noStrike" kern="0" cap="none" spc="220" normalizeH="0" baseline="0" noProof="0" dirty="0">
                <a:ln>
                  <a:noFill/>
                </a:ln>
                <a:solidFill>
                  <a:srgbClr val="FF0000"/>
                </a:solidFill>
                <a:effectLst/>
                <a:uLnTx/>
                <a:uFillTx/>
                <a:latin typeface="Arial"/>
                <a:cs typeface="Arial"/>
              </a:rPr>
              <a:t> </a:t>
            </a:r>
            <a:r>
              <a:rPr kumimoji="0" sz="950" b="1" i="0" u="none" strike="noStrike" kern="0" cap="none" spc="0" normalizeH="0" baseline="0" noProof="0" dirty="0">
                <a:ln>
                  <a:noFill/>
                </a:ln>
                <a:solidFill>
                  <a:srgbClr val="7030A0"/>
                </a:solidFill>
                <a:effectLst/>
                <a:uLnTx/>
                <a:uFillTx/>
                <a:latin typeface="Segoe UI Symbol"/>
                <a:cs typeface="Segoe UI Symbol"/>
              </a:rPr>
              <a:t>✓ </a:t>
            </a:r>
            <a:r>
              <a:rPr kumimoji="0" sz="1000" b="0" i="0" u="none" strike="noStrike" kern="0" cap="none" spc="0" normalizeH="0" baseline="0" noProof="0" dirty="0">
                <a:ln>
                  <a:noFill/>
                </a:ln>
                <a:solidFill>
                  <a:srgbClr val="7030A0"/>
                </a:solidFill>
                <a:effectLst/>
                <a:uLnTx/>
                <a:uFillTx/>
                <a:latin typeface="Arial"/>
                <a:cs typeface="Arial"/>
              </a:rPr>
              <a:t>Need</a:t>
            </a:r>
            <a:r>
              <a:rPr kumimoji="0" sz="1000" b="0" i="0" u="none" strike="noStrike" kern="0" cap="none" spc="-30"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Training</a:t>
            </a:r>
            <a:r>
              <a:rPr kumimoji="0" sz="1000" b="0" i="0" u="none" strike="noStrike" kern="0" cap="none" spc="-25" normalizeH="0" baseline="0" noProof="0" dirty="0">
                <a:ln>
                  <a:noFill/>
                </a:ln>
                <a:solidFill>
                  <a:srgbClr val="7030A0"/>
                </a:solidFill>
                <a:effectLst/>
                <a:uLnTx/>
                <a:uFillTx/>
                <a:latin typeface="Arial"/>
                <a:cs typeface="Arial"/>
              </a:rPr>
              <a:t> </a:t>
            </a:r>
            <a:r>
              <a:rPr kumimoji="0" sz="1000" b="0" i="0" u="none" strike="noStrike" kern="0" cap="none" spc="-20" normalizeH="0" baseline="0" noProof="0" dirty="0">
                <a:ln>
                  <a:noFill/>
                </a:ln>
                <a:solidFill>
                  <a:srgbClr val="7030A0"/>
                </a:solidFill>
                <a:effectLst/>
                <a:uLnTx/>
                <a:uFillTx/>
                <a:latin typeface="Arial"/>
                <a:cs typeface="Arial"/>
              </a:rPr>
              <a:t>plan</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41" name="object 41"/>
          <p:cNvSpPr txBox="1"/>
          <p:nvPr/>
        </p:nvSpPr>
        <p:spPr>
          <a:xfrm>
            <a:off x="688884" y="5479518"/>
            <a:ext cx="3641725" cy="139700"/>
          </a:xfrm>
          <a:prstGeom prst="rect">
            <a:avLst/>
          </a:prstGeom>
          <a:solidFill>
            <a:srgbClr val="FFFF00"/>
          </a:solidFill>
        </p:spPr>
        <p:txBody>
          <a:bodyPr vert="horz" wrap="square" lIns="0" tIns="0" rIns="0" bIns="0" rtlCol="0">
            <a:spAutoFit/>
          </a:bodyPr>
          <a:lstStyle/>
          <a:p>
            <a:pPr marL="0" marR="0" lvl="0" indent="0" defTabSz="914400" eaLnBrk="1" fontAlgn="auto" latinLnBrk="0" hangingPunct="1">
              <a:lnSpc>
                <a:spcPts val="1095"/>
              </a:lnSpc>
              <a:spcBef>
                <a:spcPts val="0"/>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C)</a:t>
            </a:r>
            <a:r>
              <a:rPr kumimoji="0" sz="1000" b="1" i="0" u="none" strike="noStrike" kern="0" cap="none" spc="-3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Potential</a:t>
            </a:r>
            <a:r>
              <a:rPr kumimoji="0" sz="1000" b="1" i="0" u="none" strike="noStrike" kern="0" cap="none" spc="-3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to</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provide</a:t>
            </a:r>
            <a:r>
              <a:rPr kumimoji="0" sz="1000" b="1" i="0" u="none" strike="noStrike" kern="0" cap="none" spc="-30"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marketable</a:t>
            </a:r>
            <a:r>
              <a:rPr kumimoji="0" sz="1000" b="1" i="0" u="none" strike="noStrike" kern="0" cap="none" spc="-2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skills</a:t>
            </a:r>
            <a:r>
              <a:rPr kumimoji="0" sz="1000" b="1" i="0" u="none" strike="noStrike" kern="0" cap="none" spc="-2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for</a:t>
            </a:r>
            <a:r>
              <a:rPr kumimoji="0" sz="1000" b="1" i="0" u="none" strike="noStrike" kern="0" cap="none" spc="-2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trained</a:t>
            </a:r>
            <a:r>
              <a:rPr kumimoji="0" sz="1000" b="1" i="0" u="none" strike="noStrike" kern="0" cap="none" spc="-20" normalizeH="0" baseline="0" noProof="0" dirty="0">
                <a:ln>
                  <a:noFill/>
                </a:ln>
                <a:solidFill>
                  <a:sysClr val="windowText" lastClr="000000"/>
                </a:solidFill>
                <a:effectLst/>
                <a:uLnTx/>
                <a:uFillTx/>
                <a:latin typeface="Arial"/>
                <a:cs typeface="Arial"/>
              </a:rPr>
              <a:t> </a:t>
            </a:r>
            <a:r>
              <a:rPr kumimoji="0" sz="1000" b="1" i="0" u="none" strike="noStrike" kern="0" cap="none" spc="-10" normalizeH="0" baseline="0" noProof="0" dirty="0">
                <a:ln>
                  <a:noFill/>
                </a:ln>
                <a:solidFill>
                  <a:sysClr val="windowText" lastClr="000000"/>
                </a:solidFill>
                <a:effectLst/>
                <a:uLnTx/>
                <a:uFillTx/>
                <a:latin typeface="Arial"/>
                <a:cs typeface="Arial"/>
              </a:rPr>
              <a:t>students</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42" name="object 42"/>
          <p:cNvSpPr txBox="1"/>
          <p:nvPr/>
        </p:nvSpPr>
        <p:spPr>
          <a:xfrm>
            <a:off x="676184" y="5758179"/>
            <a:ext cx="1845945"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Arial"/>
                <a:cs typeface="Arial"/>
              </a:rPr>
              <a:t>D)</a:t>
            </a:r>
            <a:r>
              <a:rPr kumimoji="0" sz="1000" b="1" i="0" u="none" strike="noStrike" kern="0" cap="none" spc="-5" normalizeH="0" baseline="0" noProof="0" dirty="0">
                <a:ln>
                  <a:noFill/>
                </a:ln>
                <a:solidFill>
                  <a:sysClr val="windowText" lastClr="000000"/>
                </a:solidFill>
                <a:effectLst/>
                <a:uLnTx/>
                <a:uFillTx/>
                <a:latin typeface="Arial"/>
                <a:cs typeface="Arial"/>
              </a:rPr>
              <a:t> </a:t>
            </a:r>
            <a:r>
              <a:rPr kumimoji="0" sz="1000" b="1" i="0" u="none" strike="noStrike" kern="0" cap="none" spc="0" normalizeH="0" baseline="0" noProof="0" dirty="0">
                <a:ln>
                  <a:noFill/>
                </a:ln>
                <a:solidFill>
                  <a:sysClr val="windowText" lastClr="000000"/>
                </a:solidFill>
                <a:effectLst/>
                <a:uLnTx/>
                <a:uFillTx/>
                <a:latin typeface="Arial"/>
                <a:cs typeface="Arial"/>
              </a:rPr>
              <a:t>EDI</a:t>
            </a:r>
            <a:r>
              <a:rPr kumimoji="0" sz="1000" b="1" i="0" u="none" strike="noStrike" kern="0" cap="none" spc="-15" normalizeH="0" baseline="0" noProof="0" dirty="0">
                <a:ln>
                  <a:noFill/>
                </a:ln>
                <a:solidFill>
                  <a:sysClr val="windowText" lastClr="000000"/>
                </a:solidFill>
                <a:effectLst/>
                <a:uLnTx/>
                <a:uFillTx/>
                <a:latin typeface="Arial"/>
                <a:cs typeface="Arial"/>
              </a:rPr>
              <a:t> </a:t>
            </a:r>
            <a:r>
              <a:rPr kumimoji="0" sz="950" b="1" i="0" u="none" strike="noStrike" kern="0" cap="none" spc="0" normalizeH="0" baseline="0" noProof="0" dirty="0">
                <a:ln>
                  <a:noFill/>
                </a:ln>
                <a:solidFill>
                  <a:sysClr val="windowText" lastClr="000000"/>
                </a:solidFill>
                <a:effectLst/>
                <a:uLnTx/>
                <a:uFillTx/>
                <a:latin typeface="Segoe UI Symbol"/>
                <a:cs typeface="Segoe UI Symbol"/>
              </a:rPr>
              <a:t>✪</a:t>
            </a:r>
            <a:r>
              <a:rPr kumimoji="0" sz="950" b="1" i="0" u="none" strike="noStrike" kern="0" cap="none" spc="5" normalizeH="0" baseline="0" noProof="0" dirty="0">
                <a:ln>
                  <a:noFill/>
                </a:ln>
                <a:solidFill>
                  <a:sysClr val="windowText" lastClr="000000"/>
                </a:solidFill>
                <a:effectLst/>
                <a:uLnTx/>
                <a:uFillTx/>
                <a:latin typeface="Segoe UI Symbol"/>
                <a:cs typeface="Segoe UI Symbol"/>
              </a:rPr>
              <a:t> </a:t>
            </a:r>
            <a:r>
              <a:rPr kumimoji="0" sz="1000" b="1" i="0" u="none" strike="noStrike" kern="0" cap="none" spc="0" normalizeH="0" baseline="0" noProof="0" dirty="0">
                <a:ln>
                  <a:noFill/>
                </a:ln>
                <a:solidFill>
                  <a:srgbClr val="00B0F0"/>
                </a:solidFill>
                <a:effectLst/>
                <a:uLnTx/>
                <a:uFillTx/>
                <a:latin typeface="Arial"/>
                <a:cs typeface="Arial"/>
              </a:rPr>
              <a:t>Emphasis</a:t>
            </a:r>
            <a:r>
              <a:rPr kumimoji="0" sz="1000" b="1" i="0" u="none" strike="noStrike" kern="0" cap="none" spc="-10" normalizeH="0" baseline="0" noProof="0" dirty="0">
                <a:ln>
                  <a:noFill/>
                </a:ln>
                <a:solidFill>
                  <a:srgbClr val="00B0F0"/>
                </a:solidFill>
                <a:effectLst/>
                <a:uLnTx/>
                <a:uFillTx/>
                <a:latin typeface="Arial"/>
                <a:cs typeface="Arial"/>
              </a:rPr>
              <a:t> </a:t>
            </a:r>
            <a:r>
              <a:rPr kumimoji="0" sz="1000" b="1" i="0" u="none" strike="noStrike" kern="0" cap="none" spc="0" normalizeH="0" baseline="0" noProof="0" dirty="0">
                <a:ln>
                  <a:noFill/>
                </a:ln>
                <a:solidFill>
                  <a:srgbClr val="00B0F0"/>
                </a:solidFill>
                <a:effectLst/>
                <a:uLnTx/>
                <a:uFillTx/>
                <a:latin typeface="Arial"/>
                <a:cs typeface="Arial"/>
              </a:rPr>
              <a:t>need</a:t>
            </a:r>
            <a:r>
              <a:rPr kumimoji="0" sz="1000" b="1" i="0" u="none" strike="noStrike" kern="0" cap="none" spc="-10" normalizeH="0" baseline="0" noProof="0" dirty="0">
                <a:ln>
                  <a:noFill/>
                </a:ln>
                <a:solidFill>
                  <a:srgbClr val="00B0F0"/>
                </a:solidFill>
                <a:effectLst/>
                <a:uLnTx/>
                <a:uFillTx/>
                <a:latin typeface="Arial"/>
                <a:cs typeface="Arial"/>
              </a:rPr>
              <a:t> </a:t>
            </a:r>
            <a:r>
              <a:rPr kumimoji="0" sz="1000" b="1" i="0" u="none" strike="noStrike" kern="0" cap="none" spc="0" normalizeH="0" baseline="0" noProof="0" dirty="0">
                <a:ln>
                  <a:noFill/>
                </a:ln>
                <a:solidFill>
                  <a:srgbClr val="00B0F0"/>
                </a:solidFill>
                <a:effectLst/>
                <a:uLnTx/>
                <a:uFillTx/>
                <a:latin typeface="Arial"/>
                <a:cs typeface="Arial"/>
              </a:rPr>
              <a:t>to</a:t>
            </a:r>
            <a:r>
              <a:rPr kumimoji="0" sz="1000" b="1" i="0" u="none" strike="noStrike" kern="0" cap="none" spc="-10" normalizeH="0" baseline="0" noProof="0" dirty="0">
                <a:ln>
                  <a:noFill/>
                </a:ln>
                <a:solidFill>
                  <a:srgbClr val="00B0F0"/>
                </a:solidFill>
                <a:effectLst/>
                <a:uLnTx/>
                <a:uFillTx/>
                <a:latin typeface="Arial"/>
                <a:cs typeface="Arial"/>
              </a:rPr>
              <a:t> </a:t>
            </a:r>
            <a:r>
              <a:rPr kumimoji="0" sz="1000" b="1" i="0" u="none" strike="noStrike" kern="0" cap="none" spc="-25" normalizeH="0" baseline="0" noProof="0" dirty="0">
                <a:ln>
                  <a:noFill/>
                </a:ln>
                <a:solidFill>
                  <a:srgbClr val="00B0F0"/>
                </a:solidFill>
                <a:effectLst/>
                <a:uLnTx/>
                <a:uFillTx/>
                <a:latin typeface="Arial"/>
                <a:cs typeface="Arial"/>
              </a:rPr>
              <a:t>be</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43" name="object 43"/>
          <p:cNvSpPr txBox="1"/>
          <p:nvPr/>
        </p:nvSpPr>
        <p:spPr>
          <a:xfrm>
            <a:off x="2841534" y="5758179"/>
            <a:ext cx="3181985" cy="330200"/>
          </a:xfrm>
          <a:prstGeom prst="rect">
            <a:avLst/>
          </a:prstGeom>
        </p:spPr>
        <p:txBody>
          <a:bodyPr vert="horz" wrap="square" lIns="0" tIns="12700" rIns="0" bIns="0" rtlCol="0">
            <a:spAutoFit/>
          </a:bodyPr>
          <a:lstStyle/>
          <a:p>
            <a:pPr marL="146050" marR="0" lvl="0" indent="-130175" defTabSz="914400" eaLnBrk="1" fontAlgn="auto" latinLnBrk="0" hangingPunct="1">
              <a:lnSpc>
                <a:spcPct val="100000"/>
              </a:lnSpc>
              <a:spcBef>
                <a:spcPts val="100"/>
              </a:spcBef>
              <a:spcAft>
                <a:spcPts val="0"/>
              </a:spcAft>
              <a:buClr>
                <a:srgbClr val="000000"/>
              </a:buClr>
              <a:buSzPct val="95000"/>
              <a:buFont typeface="Segoe UI Symbol"/>
              <a:buChar char="✓"/>
              <a:tabLst>
                <a:tab pos="146050" algn="l"/>
              </a:tabLst>
              <a:defRPr/>
            </a:pPr>
            <a:r>
              <a:rPr kumimoji="0" sz="1000" b="1" i="0" u="none" strike="noStrike" kern="0" cap="none" spc="0" normalizeH="0" baseline="0" noProof="0" dirty="0">
                <a:ln>
                  <a:noFill/>
                </a:ln>
                <a:solidFill>
                  <a:srgbClr val="FF0000"/>
                </a:solidFill>
                <a:effectLst/>
                <a:uLnTx/>
                <a:uFillTx/>
                <a:latin typeface="Arial"/>
                <a:cs typeface="Arial"/>
              </a:rPr>
              <a:t>P</a:t>
            </a:r>
            <a:r>
              <a:rPr kumimoji="0" sz="1000" b="0" i="0" u="none" strike="noStrike" kern="0" cap="none" spc="0" normalizeH="0" baseline="0" noProof="0" dirty="0">
                <a:ln>
                  <a:noFill/>
                </a:ln>
                <a:solidFill>
                  <a:srgbClr val="FF0000"/>
                </a:solidFill>
                <a:effectLst/>
                <a:uLnTx/>
                <a:uFillTx/>
                <a:latin typeface="Arial"/>
                <a:cs typeface="Arial"/>
              </a:rPr>
              <a:t>lan</a:t>
            </a:r>
            <a:r>
              <a:rPr kumimoji="0" sz="1000" b="0" i="0" u="none" strike="noStrike" kern="0" cap="none" spc="-2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to</a:t>
            </a:r>
            <a:r>
              <a:rPr kumimoji="0" sz="1000" b="0" i="0" u="none" strike="noStrike" kern="0" cap="none" spc="-2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host</a:t>
            </a:r>
            <a:r>
              <a:rPr kumimoji="0" sz="1000" b="0" i="0" u="none" strike="noStrike" kern="0" cap="none" spc="-25" normalizeH="0" baseline="0" noProof="0" dirty="0">
                <a:ln>
                  <a:noFill/>
                </a:ln>
                <a:solidFill>
                  <a:srgbClr val="FF0000"/>
                </a:solidFill>
                <a:effectLst/>
                <a:uLnTx/>
                <a:uFillTx/>
                <a:latin typeface="Arial"/>
                <a:cs typeface="Arial"/>
              </a:rPr>
              <a:t> </a:t>
            </a:r>
            <a:r>
              <a:rPr kumimoji="0" sz="1000" b="0" i="0" u="none" strike="noStrike" kern="0" cap="none" spc="-10" normalizeH="0" baseline="0" noProof="0" dirty="0">
                <a:ln>
                  <a:noFill/>
                </a:ln>
                <a:solidFill>
                  <a:srgbClr val="FF0000"/>
                </a:solidFill>
                <a:effectLst/>
                <a:uLnTx/>
                <a:uFillTx/>
                <a:latin typeface="Arial"/>
                <a:cs typeface="Arial"/>
              </a:rPr>
              <a:t>indigenous</a:t>
            </a:r>
            <a:r>
              <a:rPr kumimoji="0" sz="1000" b="0" i="0" u="none" strike="noStrike" kern="0" cap="none" spc="-15"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students</a:t>
            </a:r>
            <a:r>
              <a:rPr kumimoji="0" sz="1000" b="0" i="0" u="none" strike="noStrike" kern="0" cap="none" spc="-20" normalizeH="0" baseline="0" noProof="0" dirty="0">
                <a:ln>
                  <a:noFill/>
                </a:ln>
                <a:solidFill>
                  <a:srgbClr val="FF0000"/>
                </a:solidFill>
                <a:effectLst/>
                <a:uLnTx/>
                <a:uFillTx/>
                <a:latin typeface="Arial"/>
                <a:cs typeface="Arial"/>
              </a:rPr>
              <a:t> </a:t>
            </a:r>
            <a:r>
              <a:rPr kumimoji="0" sz="1000" b="0" i="0" u="none" strike="noStrike" kern="0" cap="none" spc="0" normalizeH="0" baseline="0" noProof="0" dirty="0">
                <a:ln>
                  <a:noFill/>
                </a:ln>
                <a:solidFill>
                  <a:srgbClr val="FF0000"/>
                </a:solidFill>
                <a:effectLst/>
                <a:uLnTx/>
                <a:uFillTx/>
                <a:latin typeface="Arial"/>
                <a:cs typeface="Arial"/>
              </a:rPr>
              <a:t>for</a:t>
            </a:r>
            <a:r>
              <a:rPr kumimoji="0" sz="1000" b="0" i="0" u="none" strike="noStrike" kern="0" cap="none" spc="-10" normalizeH="0" baseline="0" noProof="0" dirty="0">
                <a:ln>
                  <a:noFill/>
                </a:ln>
                <a:solidFill>
                  <a:srgbClr val="FF0000"/>
                </a:solidFill>
                <a:effectLst/>
                <a:uLnTx/>
                <a:uFillTx/>
                <a:latin typeface="Arial"/>
                <a:cs typeface="Arial"/>
              </a:rPr>
              <a:t> recruiting,</a:t>
            </a:r>
            <a:endParaRPr kumimoji="0" sz="1000" b="0" i="0" u="none" strike="noStrike" kern="0" cap="none" spc="0" normalizeH="0" baseline="0" noProof="0">
              <a:ln>
                <a:noFill/>
              </a:ln>
              <a:solidFill>
                <a:sysClr val="windowText" lastClr="000000"/>
              </a:solidFill>
              <a:effectLst/>
              <a:uLnTx/>
              <a:uFillTx/>
              <a:latin typeface="Arial"/>
              <a:cs typeface="Arial"/>
            </a:endParaRPr>
          </a:p>
          <a:p>
            <a:pPr marL="142875" marR="0" lvl="0" indent="-130175" defTabSz="914400" eaLnBrk="1" fontAlgn="auto" latinLnBrk="0" hangingPunct="1">
              <a:lnSpc>
                <a:spcPct val="100000"/>
              </a:lnSpc>
              <a:spcBef>
                <a:spcPts val="0"/>
              </a:spcBef>
              <a:spcAft>
                <a:spcPts val="0"/>
              </a:spcAft>
              <a:buClr>
                <a:srgbClr val="000000"/>
              </a:buClr>
              <a:buSzPct val="95000"/>
              <a:buFont typeface="Segoe UI Symbol"/>
              <a:buChar char="✓"/>
              <a:tabLst>
                <a:tab pos="142875" algn="l"/>
              </a:tabLst>
              <a:defRPr/>
            </a:pPr>
            <a:r>
              <a:rPr kumimoji="0" sz="1000" b="0" i="0" u="none" strike="noStrike" kern="0" cap="none" spc="-10" normalizeH="0" baseline="0" noProof="0" dirty="0">
                <a:ln>
                  <a:noFill/>
                </a:ln>
                <a:solidFill>
                  <a:srgbClr val="7030A0"/>
                </a:solidFill>
                <a:effectLst/>
                <a:uLnTx/>
                <a:uFillTx/>
                <a:latin typeface="Arial"/>
                <a:cs typeface="Arial"/>
              </a:rPr>
              <a:t>Representing</a:t>
            </a:r>
            <a:r>
              <a:rPr kumimoji="0" sz="1000" b="0" i="0" u="none" strike="noStrike" kern="0" cap="none" spc="-25"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different</a:t>
            </a:r>
            <a:r>
              <a:rPr kumimoji="0" sz="1000" b="0" i="0" u="none" strike="noStrike" kern="0" cap="none" spc="-25"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countries</a:t>
            </a:r>
            <a:r>
              <a:rPr kumimoji="0" sz="1000" b="0" i="0" u="none" strike="noStrike" kern="0" cap="none" spc="-15"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with</a:t>
            </a:r>
            <a:r>
              <a:rPr kumimoji="0" sz="1000" b="0" i="0" u="none" strike="noStrike" kern="0" cap="none" spc="-25" normalizeH="0" baseline="0" noProof="0" dirty="0">
                <a:ln>
                  <a:noFill/>
                </a:ln>
                <a:solidFill>
                  <a:srgbClr val="7030A0"/>
                </a:solidFill>
                <a:effectLst/>
                <a:uLnTx/>
                <a:uFillTx/>
                <a:latin typeface="Arial"/>
                <a:cs typeface="Arial"/>
              </a:rPr>
              <a:t> </a:t>
            </a:r>
            <a:r>
              <a:rPr kumimoji="0" sz="1000" b="0" i="0" u="none" strike="noStrike" kern="0" cap="none" spc="0" normalizeH="0" baseline="0" noProof="0" dirty="0">
                <a:ln>
                  <a:noFill/>
                </a:ln>
                <a:solidFill>
                  <a:srgbClr val="7030A0"/>
                </a:solidFill>
                <a:effectLst/>
                <a:uLnTx/>
                <a:uFillTx/>
                <a:latin typeface="Arial"/>
                <a:cs typeface="Arial"/>
              </a:rPr>
              <a:t>diverse</a:t>
            </a:r>
            <a:r>
              <a:rPr kumimoji="0" sz="1000" b="0" i="0" u="none" strike="noStrike" kern="0" cap="none" spc="-20" normalizeH="0" baseline="0" noProof="0" dirty="0">
                <a:ln>
                  <a:noFill/>
                </a:ln>
                <a:solidFill>
                  <a:srgbClr val="7030A0"/>
                </a:solidFill>
                <a:effectLst/>
                <a:uLnTx/>
                <a:uFillTx/>
                <a:latin typeface="Arial"/>
                <a:cs typeface="Arial"/>
              </a:rPr>
              <a:t> </a:t>
            </a:r>
            <a:r>
              <a:rPr kumimoji="0" sz="1000" b="0" i="0" u="none" strike="noStrike" kern="0" cap="none" spc="-10" normalizeH="0" baseline="0" noProof="0" dirty="0">
                <a:ln>
                  <a:noFill/>
                </a:ln>
                <a:solidFill>
                  <a:srgbClr val="7030A0"/>
                </a:solidFill>
                <a:effectLst/>
                <a:uLnTx/>
                <a:uFillTx/>
                <a:latin typeface="Arial"/>
                <a:cs typeface="Arial"/>
              </a:rPr>
              <a:t>ethnicity</a:t>
            </a:r>
            <a:r>
              <a:rPr kumimoji="0" sz="1000" b="0" i="0" u="none" strike="noStrike" kern="0" cap="none" spc="-10" normalizeH="0" baseline="0" noProof="0" dirty="0">
                <a:ln>
                  <a:noFill/>
                </a:ln>
                <a:solidFill>
                  <a:srgbClr val="FF0000"/>
                </a:solidFill>
                <a:effectLst/>
                <a:uLnTx/>
                <a:uFillTx/>
                <a:latin typeface="Arial"/>
                <a:cs typeface="Arial"/>
              </a:rPr>
              <a:t>.</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44" name="object 44"/>
          <p:cNvSpPr txBox="1"/>
          <p:nvPr/>
        </p:nvSpPr>
        <p:spPr>
          <a:xfrm>
            <a:off x="6197509" y="5758179"/>
            <a:ext cx="2418080" cy="330200"/>
          </a:xfrm>
          <a:prstGeom prst="rect">
            <a:avLst/>
          </a:prstGeom>
        </p:spPr>
        <p:txBody>
          <a:bodyPr vert="horz" wrap="square" lIns="0" tIns="12700" rIns="0" bIns="0" rtlCol="0">
            <a:spAutoFit/>
          </a:bodyPr>
          <a:lstStyle/>
          <a:p>
            <a:pPr marL="212725" marR="0" lvl="0" indent="-200025" defTabSz="914400" eaLnBrk="1" fontAlgn="auto" latinLnBrk="0" hangingPunct="1">
              <a:lnSpc>
                <a:spcPct val="100000"/>
              </a:lnSpc>
              <a:spcBef>
                <a:spcPts val="100"/>
              </a:spcBef>
              <a:spcAft>
                <a:spcPts val="0"/>
              </a:spcAft>
              <a:buClr>
                <a:srgbClr val="000000"/>
              </a:buClr>
              <a:buSzPct val="95000"/>
              <a:buFont typeface="Segoe UI Symbol"/>
              <a:buChar char="✓"/>
              <a:tabLst>
                <a:tab pos="212725" algn="l"/>
              </a:tabLst>
              <a:defRPr/>
            </a:pPr>
            <a:r>
              <a:rPr kumimoji="0" sz="1000" b="0" i="0" u="none" strike="noStrike" kern="0" cap="none" spc="0" normalizeH="0" baseline="0" noProof="0" dirty="0">
                <a:ln>
                  <a:noFill/>
                </a:ln>
                <a:solidFill>
                  <a:srgbClr val="00B050"/>
                </a:solidFill>
                <a:effectLst/>
                <a:uLnTx/>
                <a:uFillTx/>
                <a:latin typeface="Arial"/>
                <a:cs typeface="Arial"/>
              </a:rPr>
              <a:t>MOU</a:t>
            </a:r>
            <a:r>
              <a:rPr kumimoji="0" sz="1000" b="0" i="0" u="none" strike="noStrike" kern="0" cap="none" spc="-5"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00B050"/>
                </a:solidFill>
                <a:effectLst/>
                <a:uLnTx/>
                <a:uFillTx/>
                <a:latin typeface="Arial"/>
                <a:cs typeface="Arial"/>
              </a:rPr>
              <a:t>/access</a:t>
            </a:r>
            <a:r>
              <a:rPr kumimoji="0" sz="1000" b="0" i="0" u="none" strike="noStrike" kern="0" cap="none" spc="-5" normalizeH="0" baseline="0" noProof="0" dirty="0">
                <a:ln>
                  <a:noFill/>
                </a:ln>
                <a:solidFill>
                  <a:srgbClr val="00B050"/>
                </a:solidFill>
                <a:effectLst/>
                <a:uLnTx/>
                <a:uFillTx/>
                <a:latin typeface="Arial"/>
                <a:cs typeface="Arial"/>
              </a:rPr>
              <a:t> </a:t>
            </a:r>
            <a:r>
              <a:rPr kumimoji="0" sz="1000" b="0" i="0" u="none" strike="noStrike" kern="0" cap="none" spc="0" normalizeH="0" baseline="0" noProof="0" dirty="0">
                <a:ln>
                  <a:noFill/>
                </a:ln>
                <a:solidFill>
                  <a:srgbClr val="00B050"/>
                </a:solidFill>
                <a:effectLst/>
                <a:uLnTx/>
                <a:uFillTx/>
                <a:latin typeface="Arial"/>
                <a:cs typeface="Arial"/>
              </a:rPr>
              <a:t>to</a:t>
            </a:r>
            <a:r>
              <a:rPr kumimoji="0" sz="1000" b="0" i="0" u="none" strike="noStrike" kern="0" cap="none" spc="-10" normalizeH="0" baseline="0" noProof="0" dirty="0">
                <a:ln>
                  <a:noFill/>
                </a:ln>
                <a:solidFill>
                  <a:srgbClr val="00B050"/>
                </a:solidFill>
                <a:effectLst/>
                <a:uLnTx/>
                <a:uFillTx/>
                <a:latin typeface="Arial"/>
                <a:cs typeface="Arial"/>
              </a:rPr>
              <a:t> indigenous</a:t>
            </a:r>
            <a:r>
              <a:rPr kumimoji="0" sz="1000" b="0" i="0" u="none" strike="noStrike" kern="0" cap="none" spc="-5" normalizeH="0" baseline="0" noProof="0" dirty="0">
                <a:ln>
                  <a:noFill/>
                </a:ln>
                <a:solidFill>
                  <a:srgbClr val="00B050"/>
                </a:solidFill>
                <a:effectLst/>
                <a:uLnTx/>
                <a:uFillTx/>
                <a:latin typeface="Arial"/>
                <a:cs typeface="Arial"/>
              </a:rPr>
              <a:t> </a:t>
            </a:r>
            <a:r>
              <a:rPr kumimoji="0" sz="1000" b="0" i="0" u="none" strike="noStrike" kern="0" cap="none" spc="-10" normalizeH="0" baseline="0" noProof="0" dirty="0">
                <a:ln>
                  <a:noFill/>
                </a:ln>
                <a:solidFill>
                  <a:srgbClr val="00B050"/>
                </a:solidFill>
                <a:effectLst/>
                <a:uLnTx/>
                <a:uFillTx/>
                <a:latin typeface="Arial"/>
                <a:cs typeface="Arial"/>
              </a:rPr>
              <a:t>community</a:t>
            </a:r>
            <a:endParaRPr kumimoji="0" sz="1000" b="0" i="0" u="none" strike="noStrike" kern="0" cap="none" spc="0" normalizeH="0" baseline="0" noProof="0">
              <a:ln>
                <a:noFill/>
              </a:ln>
              <a:solidFill>
                <a:sysClr val="windowText" lastClr="000000"/>
              </a:solidFill>
              <a:effectLst/>
              <a:uLnTx/>
              <a:uFillTx/>
              <a:latin typeface="Arial"/>
              <a:cs typeface="Arial"/>
            </a:endParaRPr>
          </a:p>
          <a:p>
            <a:pPr marL="187325" marR="0" lvl="0" indent="-165100" defTabSz="914400" eaLnBrk="1" fontAlgn="auto" latinLnBrk="0" hangingPunct="1">
              <a:lnSpc>
                <a:spcPct val="100000"/>
              </a:lnSpc>
              <a:spcBef>
                <a:spcPts val="0"/>
              </a:spcBef>
              <a:spcAft>
                <a:spcPts val="0"/>
              </a:spcAft>
              <a:buClr>
                <a:srgbClr val="000000"/>
              </a:buClr>
              <a:buSzPct val="95000"/>
              <a:buFont typeface="Segoe UI Symbol"/>
              <a:buChar char="✓"/>
              <a:tabLst>
                <a:tab pos="187325" algn="l"/>
              </a:tabLst>
              <a:defRPr/>
            </a:pPr>
            <a:r>
              <a:rPr kumimoji="0" sz="1000" b="0" i="0" u="none" strike="noStrike" kern="0" cap="none" spc="0" normalizeH="0" baseline="0" noProof="0" dirty="0">
                <a:ln>
                  <a:noFill/>
                </a:ln>
                <a:solidFill>
                  <a:srgbClr val="C00000"/>
                </a:solidFill>
                <a:effectLst/>
                <a:uLnTx/>
                <a:uFillTx/>
                <a:latin typeface="Arial"/>
                <a:cs typeface="Arial"/>
              </a:rPr>
              <a:t>Female</a:t>
            </a:r>
            <a:r>
              <a:rPr kumimoji="0" sz="1000" b="0" i="0" u="none" strike="noStrike" kern="0" cap="none" spc="240" normalizeH="0" baseline="0" noProof="0" dirty="0">
                <a:ln>
                  <a:noFill/>
                </a:ln>
                <a:solidFill>
                  <a:srgbClr val="C00000"/>
                </a:solidFill>
                <a:effectLst/>
                <a:uLnTx/>
                <a:uFillTx/>
                <a:latin typeface="Arial"/>
                <a:cs typeface="Arial"/>
              </a:rPr>
              <a:t> </a:t>
            </a:r>
            <a:r>
              <a:rPr kumimoji="0" sz="1000" b="0" i="0" u="none" strike="noStrike" kern="0" cap="none" spc="0" normalizeH="0" baseline="0" noProof="0" dirty="0">
                <a:ln>
                  <a:noFill/>
                </a:ln>
                <a:solidFill>
                  <a:srgbClr val="C00000"/>
                </a:solidFill>
                <a:effectLst/>
                <a:uLnTx/>
                <a:uFillTx/>
                <a:latin typeface="Arial"/>
                <a:cs typeface="Arial"/>
              </a:rPr>
              <a:t>HQP</a:t>
            </a:r>
            <a:r>
              <a:rPr kumimoji="0" sz="1000" b="0" i="0" u="none" strike="noStrike" kern="0" cap="none" spc="-15" normalizeH="0" baseline="0" noProof="0" dirty="0">
                <a:ln>
                  <a:noFill/>
                </a:ln>
                <a:solidFill>
                  <a:srgbClr val="C00000"/>
                </a:solidFill>
                <a:effectLst/>
                <a:uLnTx/>
                <a:uFillTx/>
                <a:latin typeface="Arial"/>
                <a:cs typeface="Arial"/>
              </a:rPr>
              <a:t> </a:t>
            </a:r>
            <a:r>
              <a:rPr kumimoji="0" sz="1000" b="0" i="0" u="none" strike="noStrike" kern="0" cap="none" spc="-10" normalizeH="0" baseline="0" noProof="0" dirty="0">
                <a:ln>
                  <a:noFill/>
                </a:ln>
                <a:solidFill>
                  <a:srgbClr val="C00000"/>
                </a:solidFill>
                <a:effectLst/>
                <a:uLnTx/>
                <a:uFillTx/>
                <a:latin typeface="Arial"/>
                <a:cs typeface="Arial"/>
              </a:rPr>
              <a:t>recruitment</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45" name="object 45"/>
          <p:cNvSpPr/>
          <p:nvPr/>
        </p:nvSpPr>
        <p:spPr>
          <a:xfrm>
            <a:off x="209550" y="4567909"/>
            <a:ext cx="8705850" cy="1566545"/>
          </a:xfrm>
          <a:custGeom>
            <a:avLst/>
            <a:gdLst/>
            <a:ahLst/>
            <a:cxnLst/>
            <a:rect l="l" t="t" r="r" b="b"/>
            <a:pathLst>
              <a:path w="8705850" h="1566545">
                <a:moveTo>
                  <a:pt x="0" y="261052"/>
                </a:moveTo>
                <a:lnTo>
                  <a:pt x="4205" y="214128"/>
                </a:lnTo>
                <a:lnTo>
                  <a:pt x="16332" y="169962"/>
                </a:lnTo>
                <a:lnTo>
                  <a:pt x="35641" y="129294"/>
                </a:lnTo>
                <a:lnTo>
                  <a:pt x="61396" y="92859"/>
                </a:lnTo>
                <a:lnTo>
                  <a:pt x="92859" y="61396"/>
                </a:lnTo>
                <a:lnTo>
                  <a:pt x="129293" y="35641"/>
                </a:lnTo>
                <a:lnTo>
                  <a:pt x="169962" y="16332"/>
                </a:lnTo>
                <a:lnTo>
                  <a:pt x="214127" y="4205"/>
                </a:lnTo>
                <a:lnTo>
                  <a:pt x="261051" y="0"/>
                </a:lnTo>
                <a:lnTo>
                  <a:pt x="8444798" y="0"/>
                </a:lnTo>
                <a:lnTo>
                  <a:pt x="8491722" y="4205"/>
                </a:lnTo>
                <a:lnTo>
                  <a:pt x="8535887" y="16332"/>
                </a:lnTo>
                <a:lnTo>
                  <a:pt x="8576556" y="35641"/>
                </a:lnTo>
                <a:lnTo>
                  <a:pt x="8612990" y="61396"/>
                </a:lnTo>
                <a:lnTo>
                  <a:pt x="8644453" y="92859"/>
                </a:lnTo>
                <a:lnTo>
                  <a:pt x="8670208" y="129294"/>
                </a:lnTo>
                <a:lnTo>
                  <a:pt x="8689518" y="169962"/>
                </a:lnTo>
                <a:lnTo>
                  <a:pt x="8701644" y="214128"/>
                </a:lnTo>
                <a:lnTo>
                  <a:pt x="8705850" y="261052"/>
                </a:lnTo>
                <a:lnTo>
                  <a:pt x="8705850" y="1305225"/>
                </a:lnTo>
                <a:lnTo>
                  <a:pt x="8701644" y="1352149"/>
                </a:lnTo>
                <a:lnTo>
                  <a:pt x="8689518" y="1396315"/>
                </a:lnTo>
                <a:lnTo>
                  <a:pt x="8670208" y="1436983"/>
                </a:lnTo>
                <a:lnTo>
                  <a:pt x="8644453" y="1473418"/>
                </a:lnTo>
                <a:lnTo>
                  <a:pt x="8612990" y="1504881"/>
                </a:lnTo>
                <a:lnTo>
                  <a:pt x="8576556" y="1530636"/>
                </a:lnTo>
                <a:lnTo>
                  <a:pt x="8535887" y="1549945"/>
                </a:lnTo>
                <a:lnTo>
                  <a:pt x="8491722" y="1562072"/>
                </a:lnTo>
                <a:lnTo>
                  <a:pt x="8444798" y="1566278"/>
                </a:lnTo>
                <a:lnTo>
                  <a:pt x="261051" y="1566278"/>
                </a:lnTo>
                <a:lnTo>
                  <a:pt x="214127" y="1562072"/>
                </a:lnTo>
                <a:lnTo>
                  <a:pt x="169962" y="1549945"/>
                </a:lnTo>
                <a:lnTo>
                  <a:pt x="129293" y="1530636"/>
                </a:lnTo>
                <a:lnTo>
                  <a:pt x="92859" y="1504881"/>
                </a:lnTo>
                <a:lnTo>
                  <a:pt x="61396" y="1473418"/>
                </a:lnTo>
                <a:lnTo>
                  <a:pt x="35641" y="1436983"/>
                </a:lnTo>
                <a:lnTo>
                  <a:pt x="16332" y="1396315"/>
                </a:lnTo>
                <a:lnTo>
                  <a:pt x="4205" y="1352149"/>
                </a:lnTo>
                <a:lnTo>
                  <a:pt x="0" y="1305225"/>
                </a:lnTo>
                <a:lnTo>
                  <a:pt x="0" y="261052"/>
                </a:lnTo>
                <a:close/>
              </a:path>
            </a:pathLst>
          </a:custGeom>
          <a:ln w="28575">
            <a:solidFill>
              <a:srgbClr val="2F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aphicFrame>
        <p:nvGraphicFramePr>
          <p:cNvPr id="46" name="object 46"/>
          <p:cNvGraphicFramePr>
            <a:graphicFrameLocks noGrp="1"/>
          </p:cNvGraphicFramePr>
          <p:nvPr/>
        </p:nvGraphicFramePr>
        <p:xfrm>
          <a:off x="976086" y="6103325"/>
          <a:ext cx="7766681" cy="741680"/>
        </p:xfrm>
        <a:graphic>
          <a:graphicData uri="http://schemas.openxmlformats.org/drawingml/2006/table">
            <a:tbl>
              <a:tblPr firstRow="1" bandRow="1">
                <a:tableStyleId>{2D5ABB26-0587-4C30-8999-92F81FD0307C}</a:tableStyleId>
              </a:tblPr>
              <a:tblGrid>
                <a:gridCol w="705485">
                  <a:extLst>
                    <a:ext uri="{9D8B030D-6E8A-4147-A177-3AD203B41FA5}">
                      <a16:colId xmlns:a16="http://schemas.microsoft.com/office/drawing/2014/main" val="20000"/>
                    </a:ext>
                  </a:extLst>
                </a:gridCol>
                <a:gridCol w="701675">
                  <a:extLst>
                    <a:ext uri="{9D8B030D-6E8A-4147-A177-3AD203B41FA5}">
                      <a16:colId xmlns:a16="http://schemas.microsoft.com/office/drawing/2014/main" val="20001"/>
                    </a:ext>
                  </a:extLst>
                </a:gridCol>
                <a:gridCol w="711200">
                  <a:extLst>
                    <a:ext uri="{9D8B030D-6E8A-4147-A177-3AD203B41FA5}">
                      <a16:colId xmlns:a16="http://schemas.microsoft.com/office/drawing/2014/main" val="20002"/>
                    </a:ext>
                  </a:extLst>
                </a:gridCol>
                <a:gridCol w="725169">
                  <a:extLst>
                    <a:ext uri="{9D8B030D-6E8A-4147-A177-3AD203B41FA5}">
                      <a16:colId xmlns:a16="http://schemas.microsoft.com/office/drawing/2014/main" val="20003"/>
                    </a:ext>
                  </a:extLst>
                </a:gridCol>
                <a:gridCol w="687069">
                  <a:extLst>
                    <a:ext uri="{9D8B030D-6E8A-4147-A177-3AD203B41FA5}">
                      <a16:colId xmlns:a16="http://schemas.microsoft.com/office/drawing/2014/main" val="20004"/>
                    </a:ext>
                  </a:extLst>
                </a:gridCol>
                <a:gridCol w="699770">
                  <a:extLst>
                    <a:ext uri="{9D8B030D-6E8A-4147-A177-3AD203B41FA5}">
                      <a16:colId xmlns:a16="http://schemas.microsoft.com/office/drawing/2014/main" val="20005"/>
                    </a:ext>
                  </a:extLst>
                </a:gridCol>
                <a:gridCol w="712470">
                  <a:extLst>
                    <a:ext uri="{9D8B030D-6E8A-4147-A177-3AD203B41FA5}">
                      <a16:colId xmlns:a16="http://schemas.microsoft.com/office/drawing/2014/main" val="20006"/>
                    </a:ext>
                  </a:extLst>
                </a:gridCol>
                <a:gridCol w="707389">
                  <a:extLst>
                    <a:ext uri="{9D8B030D-6E8A-4147-A177-3AD203B41FA5}">
                      <a16:colId xmlns:a16="http://schemas.microsoft.com/office/drawing/2014/main" val="20007"/>
                    </a:ext>
                  </a:extLst>
                </a:gridCol>
                <a:gridCol w="704850">
                  <a:extLst>
                    <a:ext uri="{9D8B030D-6E8A-4147-A177-3AD203B41FA5}">
                      <a16:colId xmlns:a16="http://schemas.microsoft.com/office/drawing/2014/main" val="20008"/>
                    </a:ext>
                  </a:extLst>
                </a:gridCol>
                <a:gridCol w="805814">
                  <a:extLst>
                    <a:ext uri="{9D8B030D-6E8A-4147-A177-3AD203B41FA5}">
                      <a16:colId xmlns:a16="http://schemas.microsoft.com/office/drawing/2014/main" val="20009"/>
                    </a:ext>
                  </a:extLst>
                </a:gridCol>
                <a:gridCol w="605790">
                  <a:extLst>
                    <a:ext uri="{9D8B030D-6E8A-4147-A177-3AD203B41FA5}">
                      <a16:colId xmlns:a16="http://schemas.microsoft.com/office/drawing/2014/main" val="20010"/>
                    </a:ext>
                  </a:extLst>
                </a:gridCol>
              </a:tblGrid>
              <a:tr h="365760">
                <a:tc>
                  <a:txBody>
                    <a:bodyPr/>
                    <a:lstStyle/>
                    <a:p>
                      <a:pPr marL="91440">
                        <a:lnSpc>
                          <a:spcPct val="100000"/>
                        </a:lnSpc>
                        <a:spcBef>
                          <a:spcPts val="250"/>
                        </a:spcBef>
                      </a:pPr>
                      <a:r>
                        <a:rPr sz="1800" b="1" dirty="0">
                          <a:latin typeface="Calibri"/>
                          <a:cs typeface="Calibri"/>
                        </a:rPr>
                        <a:t>#</a:t>
                      </a:r>
                      <a:endParaRPr sz="1800">
                        <a:latin typeface="Calibri"/>
                        <a:cs typeface="Calibri"/>
                      </a:endParaRPr>
                    </a:p>
                  </a:txBody>
                  <a:tcPr marL="0" marR="0" marT="31750"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tcPr>
                </a:tc>
                <a:tc>
                  <a:txBody>
                    <a:bodyPr/>
                    <a:lstStyle/>
                    <a:p>
                      <a:pPr marL="90805">
                        <a:lnSpc>
                          <a:spcPct val="100000"/>
                        </a:lnSpc>
                        <a:spcBef>
                          <a:spcPts val="250"/>
                        </a:spcBef>
                      </a:pPr>
                      <a:r>
                        <a:rPr sz="1800" b="1" spc="-25" dirty="0">
                          <a:latin typeface="Calibri"/>
                          <a:cs typeface="Calibri"/>
                        </a:rPr>
                        <a:t>10%</a:t>
                      </a:r>
                      <a:endParaRPr sz="1800">
                        <a:latin typeface="Calibri"/>
                        <a:cs typeface="Calibri"/>
                      </a:endParaRPr>
                    </a:p>
                  </a:txBody>
                  <a:tcPr marL="0" marR="0" marT="31750"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tcPr>
                </a:tc>
                <a:tc gridSpan="2">
                  <a:txBody>
                    <a:bodyPr/>
                    <a:lstStyle/>
                    <a:p>
                      <a:pPr marR="17145" algn="ctr">
                        <a:lnSpc>
                          <a:spcPct val="100000"/>
                        </a:lnSpc>
                        <a:spcBef>
                          <a:spcPts val="250"/>
                        </a:spcBef>
                      </a:pPr>
                      <a:r>
                        <a:rPr sz="1800" b="1" spc="-25" dirty="0">
                          <a:latin typeface="Calibri"/>
                          <a:cs typeface="Calibri"/>
                        </a:rPr>
                        <a:t>20%</a:t>
                      </a:r>
                      <a:endParaRPr sz="1800">
                        <a:latin typeface="Calibri"/>
                        <a:cs typeface="Calibri"/>
                      </a:endParaRPr>
                    </a:p>
                  </a:txBody>
                  <a:tcPr marL="0" marR="0" marT="31750"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tcPr>
                </a:tc>
                <a:tc hMerge="1">
                  <a:txBody>
                    <a:bodyPr/>
                    <a:lstStyle/>
                    <a:p>
                      <a:endParaRPr/>
                    </a:p>
                  </a:txBody>
                  <a:tcPr marL="0" marR="0" marT="0" marB="0"/>
                </a:tc>
                <a:tc gridSpan="2">
                  <a:txBody>
                    <a:bodyPr/>
                    <a:lstStyle/>
                    <a:p>
                      <a:pPr marL="581660">
                        <a:lnSpc>
                          <a:spcPct val="100000"/>
                        </a:lnSpc>
                        <a:spcBef>
                          <a:spcPts val="250"/>
                        </a:spcBef>
                      </a:pPr>
                      <a:r>
                        <a:rPr sz="1800" b="1" spc="-25" dirty="0">
                          <a:latin typeface="Calibri"/>
                          <a:cs typeface="Calibri"/>
                        </a:rPr>
                        <a:t>30%</a:t>
                      </a:r>
                      <a:endParaRPr sz="1800">
                        <a:latin typeface="Calibri"/>
                        <a:cs typeface="Calibri"/>
                      </a:endParaRPr>
                    </a:p>
                  </a:txBody>
                  <a:tcPr marL="0" marR="0" marT="31750"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tcPr>
                </a:tc>
                <a:tc hMerge="1">
                  <a:txBody>
                    <a:bodyPr/>
                    <a:lstStyle/>
                    <a:p>
                      <a:endParaRPr/>
                    </a:p>
                  </a:txBody>
                  <a:tcPr marL="0" marR="0" marT="0" marB="0"/>
                </a:tc>
                <a:tc gridSpan="2">
                  <a:txBody>
                    <a:bodyPr/>
                    <a:lstStyle/>
                    <a:p>
                      <a:pPr marL="556260">
                        <a:lnSpc>
                          <a:spcPct val="100000"/>
                        </a:lnSpc>
                        <a:spcBef>
                          <a:spcPts val="250"/>
                        </a:spcBef>
                      </a:pPr>
                      <a:r>
                        <a:rPr sz="1800" b="1" spc="-25" dirty="0">
                          <a:latin typeface="Calibri"/>
                          <a:cs typeface="Calibri"/>
                        </a:rPr>
                        <a:t>30%</a:t>
                      </a:r>
                      <a:endParaRPr sz="1800">
                        <a:latin typeface="Calibri"/>
                        <a:cs typeface="Calibri"/>
                      </a:endParaRPr>
                    </a:p>
                  </a:txBody>
                  <a:tcPr marL="0" marR="0" marT="31750"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tcPr>
                </a:tc>
                <a:tc hMerge="1">
                  <a:txBody>
                    <a:bodyPr/>
                    <a:lstStyle/>
                    <a:p>
                      <a:endParaRPr/>
                    </a:p>
                  </a:txBody>
                  <a:tcPr marL="0" marR="0" marT="0" marB="0"/>
                </a:tc>
                <a:tc gridSpan="2">
                  <a:txBody>
                    <a:bodyPr/>
                    <a:lstStyle/>
                    <a:p>
                      <a:pPr marL="301625">
                        <a:lnSpc>
                          <a:spcPct val="100000"/>
                        </a:lnSpc>
                        <a:spcBef>
                          <a:spcPts val="250"/>
                        </a:spcBef>
                      </a:pPr>
                      <a:r>
                        <a:rPr sz="1800" b="1" spc="-25" dirty="0">
                          <a:latin typeface="Calibri"/>
                          <a:cs typeface="Calibri"/>
                        </a:rPr>
                        <a:t>20%</a:t>
                      </a:r>
                      <a:endParaRPr sz="1800">
                        <a:latin typeface="Calibri"/>
                        <a:cs typeface="Calibri"/>
                      </a:endParaRPr>
                    </a:p>
                  </a:txBody>
                  <a:tcPr marL="0" marR="0" marT="31750"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tcPr>
                </a:tc>
                <a:tc hMerge="1">
                  <a:txBody>
                    <a:bodyPr/>
                    <a:lstStyle/>
                    <a:p>
                      <a:endParaRPr/>
                    </a:p>
                  </a:txBody>
                  <a:tcPr marL="0" marR="0" marT="0" marB="0"/>
                </a:tc>
                <a:tc>
                  <a:txBody>
                    <a:bodyPr/>
                    <a:lstStyle/>
                    <a:p>
                      <a:pPr marL="84455">
                        <a:lnSpc>
                          <a:spcPct val="100000"/>
                        </a:lnSpc>
                        <a:spcBef>
                          <a:spcPts val="250"/>
                        </a:spcBef>
                      </a:pPr>
                      <a:r>
                        <a:rPr sz="1800" b="1" spc="-25" dirty="0">
                          <a:latin typeface="Calibri"/>
                          <a:cs typeface="Calibri"/>
                        </a:rPr>
                        <a:t>10%</a:t>
                      </a:r>
                      <a:endParaRPr sz="1800">
                        <a:latin typeface="Calibri"/>
                        <a:cs typeface="Calibri"/>
                      </a:endParaRPr>
                    </a:p>
                  </a:txBody>
                  <a:tcPr marL="0" marR="0" marT="31750" marB="0">
                    <a:lnL w="19050">
                      <a:solidFill>
                        <a:srgbClr val="000000"/>
                      </a:solidFill>
                      <a:prstDash val="solid"/>
                    </a:lnL>
                    <a:lnR w="19050">
                      <a:solidFill>
                        <a:srgbClr val="000000"/>
                      </a:solidFill>
                      <a:prstDash val="solid"/>
                    </a:lnR>
                    <a:lnT w="19050">
                      <a:solidFill>
                        <a:srgbClr val="000000"/>
                      </a:solidFill>
                      <a:prstDash val="solid"/>
                    </a:lnT>
                    <a:lnB w="28575">
                      <a:solidFill>
                        <a:srgbClr val="000000"/>
                      </a:solidFill>
                      <a:prstDash val="solid"/>
                    </a:lnB>
                  </a:tcPr>
                </a:tc>
                <a:extLst>
                  <a:ext uri="{0D108BD9-81ED-4DB2-BD59-A6C34878D82A}">
                    <a16:rowId xmlns:a16="http://schemas.microsoft.com/office/drawing/2014/main" val="10000"/>
                  </a:ext>
                </a:extLst>
              </a:tr>
              <a:tr h="375920">
                <a:tc>
                  <a:txBody>
                    <a:bodyPr/>
                    <a:lstStyle/>
                    <a:p>
                      <a:pPr marL="91440">
                        <a:lnSpc>
                          <a:spcPct val="100000"/>
                        </a:lnSpc>
                        <a:spcBef>
                          <a:spcPts val="295"/>
                        </a:spcBef>
                      </a:pPr>
                      <a:r>
                        <a:rPr sz="1800" b="1" spc="-10" dirty="0">
                          <a:latin typeface="Calibri"/>
                          <a:cs typeface="Calibri"/>
                        </a:rPr>
                        <a:t>Score</a:t>
                      </a:r>
                      <a:endParaRPr sz="1800">
                        <a:latin typeface="Calibri"/>
                        <a:cs typeface="Calibri"/>
                      </a:endParaRPr>
                    </a:p>
                  </a:txBody>
                  <a:tcPr marL="0" marR="0" marT="3746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91440">
                        <a:lnSpc>
                          <a:spcPct val="100000"/>
                        </a:lnSpc>
                        <a:spcBef>
                          <a:spcPts val="295"/>
                        </a:spcBef>
                      </a:pPr>
                      <a:r>
                        <a:rPr sz="1800" b="1" dirty="0">
                          <a:latin typeface="Calibri"/>
                          <a:cs typeface="Calibri"/>
                        </a:rPr>
                        <a:t>1</a:t>
                      </a:r>
                      <a:endParaRPr sz="1800">
                        <a:latin typeface="Calibri"/>
                        <a:cs typeface="Calibri"/>
                      </a:endParaRPr>
                    </a:p>
                  </a:txBody>
                  <a:tcPr marL="0" marR="0" marT="3746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95885">
                        <a:lnSpc>
                          <a:spcPct val="100000"/>
                        </a:lnSpc>
                        <a:spcBef>
                          <a:spcPts val="295"/>
                        </a:spcBef>
                      </a:pPr>
                      <a:r>
                        <a:rPr sz="1800" b="1" dirty="0">
                          <a:latin typeface="Calibri"/>
                          <a:cs typeface="Calibri"/>
                        </a:rPr>
                        <a:t>2</a:t>
                      </a:r>
                      <a:endParaRPr sz="1800">
                        <a:latin typeface="Calibri"/>
                        <a:cs typeface="Calibri"/>
                      </a:endParaRPr>
                    </a:p>
                  </a:txBody>
                  <a:tcPr marL="0" marR="0" marT="3746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90805">
                        <a:lnSpc>
                          <a:spcPct val="100000"/>
                        </a:lnSpc>
                        <a:spcBef>
                          <a:spcPts val="295"/>
                        </a:spcBef>
                      </a:pPr>
                      <a:r>
                        <a:rPr sz="1800" b="1" dirty="0">
                          <a:latin typeface="Calibri"/>
                          <a:cs typeface="Calibri"/>
                        </a:rPr>
                        <a:t>3</a:t>
                      </a:r>
                      <a:endParaRPr sz="1800">
                        <a:latin typeface="Calibri"/>
                        <a:cs typeface="Calibri"/>
                      </a:endParaRPr>
                    </a:p>
                  </a:txBody>
                  <a:tcPr marL="0" marR="0" marT="3746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72390">
                        <a:lnSpc>
                          <a:spcPct val="100000"/>
                        </a:lnSpc>
                        <a:spcBef>
                          <a:spcPts val="295"/>
                        </a:spcBef>
                      </a:pPr>
                      <a:r>
                        <a:rPr sz="1800" b="1" dirty="0">
                          <a:latin typeface="Calibri"/>
                          <a:cs typeface="Calibri"/>
                        </a:rPr>
                        <a:t>4</a:t>
                      </a:r>
                      <a:endParaRPr sz="1800">
                        <a:latin typeface="Calibri"/>
                        <a:cs typeface="Calibri"/>
                      </a:endParaRPr>
                    </a:p>
                  </a:txBody>
                  <a:tcPr marL="0" marR="0" marT="3746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90805">
                        <a:lnSpc>
                          <a:spcPct val="100000"/>
                        </a:lnSpc>
                        <a:spcBef>
                          <a:spcPts val="295"/>
                        </a:spcBef>
                      </a:pPr>
                      <a:r>
                        <a:rPr sz="1800" b="1" dirty="0">
                          <a:latin typeface="Calibri"/>
                          <a:cs typeface="Calibri"/>
                        </a:rPr>
                        <a:t>5</a:t>
                      </a:r>
                      <a:endParaRPr sz="1800">
                        <a:latin typeface="Calibri"/>
                        <a:cs typeface="Calibri"/>
                      </a:endParaRPr>
                    </a:p>
                  </a:txBody>
                  <a:tcPr marL="0" marR="0" marT="3746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97155">
                        <a:lnSpc>
                          <a:spcPct val="100000"/>
                        </a:lnSpc>
                        <a:spcBef>
                          <a:spcPts val="295"/>
                        </a:spcBef>
                      </a:pPr>
                      <a:r>
                        <a:rPr sz="1800" b="1" dirty="0">
                          <a:latin typeface="Calibri"/>
                          <a:cs typeface="Calibri"/>
                        </a:rPr>
                        <a:t>6</a:t>
                      </a:r>
                      <a:endParaRPr sz="1800">
                        <a:latin typeface="Calibri"/>
                        <a:cs typeface="Calibri"/>
                      </a:endParaRPr>
                    </a:p>
                  </a:txBody>
                  <a:tcPr marL="0" marR="0" marT="3746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90805">
                        <a:lnSpc>
                          <a:spcPct val="100000"/>
                        </a:lnSpc>
                        <a:spcBef>
                          <a:spcPts val="295"/>
                        </a:spcBef>
                      </a:pPr>
                      <a:r>
                        <a:rPr sz="1800" b="1" dirty="0">
                          <a:latin typeface="Calibri"/>
                          <a:cs typeface="Calibri"/>
                        </a:rPr>
                        <a:t>7</a:t>
                      </a:r>
                      <a:endParaRPr sz="1800">
                        <a:latin typeface="Calibri"/>
                        <a:cs typeface="Calibri"/>
                      </a:endParaRPr>
                    </a:p>
                  </a:txBody>
                  <a:tcPr marL="0" marR="0" marT="3746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tcPr>
                </a:tc>
                <a:tc>
                  <a:txBody>
                    <a:bodyPr/>
                    <a:lstStyle/>
                    <a:p>
                      <a:pPr marL="90170">
                        <a:lnSpc>
                          <a:spcPct val="100000"/>
                        </a:lnSpc>
                        <a:spcBef>
                          <a:spcPts val="295"/>
                        </a:spcBef>
                      </a:pPr>
                      <a:r>
                        <a:rPr sz="1800" b="1" dirty="0">
                          <a:latin typeface="Calibri"/>
                          <a:cs typeface="Calibri"/>
                        </a:rPr>
                        <a:t>8</a:t>
                      </a:r>
                      <a:endParaRPr sz="1800">
                        <a:latin typeface="Calibri"/>
                        <a:cs typeface="Calibri"/>
                      </a:endParaRPr>
                    </a:p>
                  </a:txBody>
                  <a:tcPr marL="0" marR="0" marT="3746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marL="90805">
                        <a:lnSpc>
                          <a:spcPct val="100000"/>
                        </a:lnSpc>
                        <a:spcBef>
                          <a:spcPts val="295"/>
                        </a:spcBef>
                      </a:pPr>
                      <a:r>
                        <a:rPr sz="1800" b="1" dirty="0">
                          <a:latin typeface="Calibri"/>
                          <a:cs typeface="Calibri"/>
                        </a:rPr>
                        <a:t>9</a:t>
                      </a:r>
                      <a:endParaRPr sz="1800">
                        <a:latin typeface="Calibri"/>
                        <a:cs typeface="Calibri"/>
                      </a:endParaRPr>
                    </a:p>
                  </a:txBody>
                  <a:tcPr marL="0" marR="0" marT="3746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solidFill>
                      <a:srgbClr val="FF0000"/>
                    </a:solidFill>
                  </a:tcPr>
                </a:tc>
                <a:tc>
                  <a:txBody>
                    <a:bodyPr/>
                    <a:lstStyle/>
                    <a:p>
                      <a:pPr marL="97790">
                        <a:lnSpc>
                          <a:spcPct val="100000"/>
                        </a:lnSpc>
                        <a:spcBef>
                          <a:spcPts val="295"/>
                        </a:spcBef>
                      </a:pPr>
                      <a:r>
                        <a:rPr sz="1800" b="1" spc="-25" dirty="0">
                          <a:latin typeface="Calibri"/>
                          <a:cs typeface="Calibri"/>
                        </a:rPr>
                        <a:t>10</a:t>
                      </a:r>
                      <a:endParaRPr sz="1800">
                        <a:latin typeface="Calibri"/>
                        <a:cs typeface="Calibri"/>
                      </a:endParaRPr>
                    </a:p>
                  </a:txBody>
                  <a:tcPr marL="0" marR="0" marT="37465" marB="0">
                    <a:lnL w="19050">
                      <a:solidFill>
                        <a:srgbClr val="000000"/>
                      </a:solidFill>
                      <a:prstDash val="solid"/>
                    </a:lnL>
                    <a:lnR w="19050">
                      <a:solidFill>
                        <a:srgbClr val="000000"/>
                      </a:solidFill>
                      <a:prstDash val="solid"/>
                    </a:lnR>
                    <a:lnT w="28575">
                      <a:solidFill>
                        <a:srgbClr val="000000"/>
                      </a:solidFill>
                      <a:prstDash val="solid"/>
                    </a:lnT>
                    <a:lnB w="28575">
                      <a:solidFill>
                        <a:srgbClr val="000000"/>
                      </a:solidFill>
                      <a:prstDash val="solid"/>
                    </a:lnB>
                    <a:solidFill>
                      <a:srgbClr val="FF0000"/>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C7AC-4523-E99F-6793-98A45489D0BE}"/>
              </a:ext>
            </a:extLst>
          </p:cNvPr>
          <p:cNvSpPr>
            <a:spLocks noGrp="1"/>
          </p:cNvSpPr>
          <p:nvPr>
            <p:ph type="title"/>
          </p:nvPr>
        </p:nvSpPr>
        <p:spPr>
          <a:xfrm>
            <a:off x="1121410" y="501191"/>
            <a:ext cx="7620000" cy="830997"/>
          </a:xfrm>
        </p:spPr>
        <p:txBody>
          <a:bodyPr/>
          <a:lstStyle/>
          <a:p>
            <a:r>
              <a:rPr lang="en-US" sz="5400" dirty="0"/>
              <a:t>Q&amp;A: RTI Grants</a:t>
            </a:r>
          </a:p>
        </p:txBody>
      </p:sp>
      <p:sp>
        <p:nvSpPr>
          <p:cNvPr id="3" name="Text Placeholder 2">
            <a:extLst>
              <a:ext uri="{FF2B5EF4-FFF2-40B4-BE49-F238E27FC236}">
                <a16:creationId xmlns:a16="http://schemas.microsoft.com/office/drawing/2014/main" id="{84FDEBFC-1D37-FAC1-B16F-93FADB4BF1D3}"/>
              </a:ext>
            </a:extLst>
          </p:cNvPr>
          <p:cNvSpPr>
            <a:spLocks noGrp="1"/>
          </p:cNvSpPr>
          <p:nvPr>
            <p:ph type="body" idx="1"/>
          </p:nvPr>
        </p:nvSpPr>
        <p:spPr>
          <a:xfrm>
            <a:off x="204470" y="1310322"/>
            <a:ext cx="8506460" cy="369332"/>
          </a:xfrm>
        </p:spPr>
        <p:txBody>
          <a:bodyPr/>
          <a:lstStyle/>
          <a:p>
            <a:r>
              <a:rPr lang="en-US" dirty="0"/>
              <a:t>Please either type your question into the chat, or raise your hand!</a:t>
            </a:r>
          </a:p>
        </p:txBody>
      </p:sp>
    </p:spTree>
    <p:extLst>
      <p:ext uri="{BB962C8B-B14F-4D97-AF65-F5344CB8AC3E}">
        <p14:creationId xmlns:p14="http://schemas.microsoft.com/office/powerpoint/2010/main" val="2787631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13041" y="6025912"/>
            <a:ext cx="1454785" cy="254635"/>
          </a:xfrm>
          <a:prstGeom prst="rect">
            <a:avLst/>
          </a:prstGeom>
        </p:spPr>
        <p:txBody>
          <a:bodyPr vert="horz" wrap="square" lIns="0" tIns="0" rIns="0" bIns="0" rtlCol="0">
            <a:spAutoFit/>
          </a:bodyPr>
          <a:lstStyle/>
          <a:p>
            <a:pPr>
              <a:lnSpc>
                <a:spcPts val="1900"/>
              </a:lnSpc>
            </a:pPr>
            <a:r>
              <a:rPr sz="2000" spc="-15" dirty="0">
                <a:solidFill>
                  <a:srgbClr val="FFFFFF"/>
                </a:solidFill>
                <a:latin typeface="Calibri"/>
                <a:cs typeface="Calibri"/>
                <a:hlinkClick r:id="rId2"/>
              </a:rPr>
              <a:t>www.usask.ca</a:t>
            </a:r>
            <a:endParaRPr sz="2000">
              <a:latin typeface="Calibri"/>
              <a:cs typeface="Calibri"/>
            </a:endParaRPr>
          </a:p>
        </p:txBody>
      </p:sp>
      <p:grpSp>
        <p:nvGrpSpPr>
          <p:cNvPr id="3" name="object 3"/>
          <p:cNvGrpSpPr/>
          <p:nvPr/>
        </p:nvGrpSpPr>
        <p:grpSpPr>
          <a:xfrm>
            <a:off x="0" y="203200"/>
            <a:ext cx="9144000" cy="6431280"/>
            <a:chOff x="0" y="203200"/>
            <a:chExt cx="9144000" cy="6431280"/>
          </a:xfrm>
        </p:grpSpPr>
        <p:pic>
          <p:nvPicPr>
            <p:cNvPr id="4" name="object 4"/>
            <p:cNvPicPr/>
            <p:nvPr/>
          </p:nvPicPr>
          <p:blipFill>
            <a:blip r:embed="rId3" cstate="print"/>
            <a:stretch>
              <a:fillRect/>
            </a:stretch>
          </p:blipFill>
          <p:spPr>
            <a:xfrm>
              <a:off x="233680" y="203200"/>
              <a:ext cx="1676400" cy="365760"/>
            </a:xfrm>
            <a:prstGeom prst="rect">
              <a:avLst/>
            </a:prstGeom>
          </p:spPr>
        </p:pic>
        <p:pic>
          <p:nvPicPr>
            <p:cNvPr id="5" name="object 5"/>
            <p:cNvPicPr/>
            <p:nvPr/>
          </p:nvPicPr>
          <p:blipFill>
            <a:blip r:embed="rId4" cstate="print"/>
            <a:stretch>
              <a:fillRect/>
            </a:stretch>
          </p:blipFill>
          <p:spPr>
            <a:xfrm>
              <a:off x="0" y="711200"/>
              <a:ext cx="9143999" cy="5923280"/>
            </a:xfrm>
            <a:prstGeom prst="rect">
              <a:avLst/>
            </a:prstGeom>
          </p:spPr>
        </p:pic>
      </p:grpSp>
      <p:sp>
        <p:nvSpPr>
          <p:cNvPr id="6" name="object 6"/>
          <p:cNvSpPr txBox="1">
            <a:spLocks noGrp="1"/>
          </p:cNvSpPr>
          <p:nvPr>
            <p:ph type="title"/>
          </p:nvPr>
        </p:nvSpPr>
        <p:spPr>
          <a:xfrm>
            <a:off x="2901314" y="49530"/>
            <a:ext cx="2874645" cy="514350"/>
          </a:xfrm>
          <a:prstGeom prst="rect">
            <a:avLst/>
          </a:prstGeom>
        </p:spPr>
        <p:txBody>
          <a:bodyPr vert="horz" wrap="square" lIns="0" tIns="13335" rIns="0" bIns="0" rtlCol="0">
            <a:spAutoFit/>
          </a:bodyPr>
          <a:lstStyle/>
          <a:p>
            <a:pPr marL="12700">
              <a:lnSpc>
                <a:spcPct val="100000"/>
              </a:lnSpc>
              <a:spcBef>
                <a:spcPts val="105"/>
              </a:spcBef>
            </a:pPr>
            <a:r>
              <a:rPr sz="3200" b="0" dirty="0">
                <a:solidFill>
                  <a:srgbClr val="5B5B5B"/>
                </a:solidFill>
                <a:latin typeface="Arial"/>
                <a:cs typeface="Arial"/>
              </a:rPr>
              <a:t>The</a:t>
            </a:r>
            <a:r>
              <a:rPr sz="3200" b="0" spc="-20" dirty="0">
                <a:solidFill>
                  <a:srgbClr val="5B5B5B"/>
                </a:solidFill>
                <a:latin typeface="Arial"/>
                <a:cs typeface="Arial"/>
              </a:rPr>
              <a:t> </a:t>
            </a:r>
            <a:r>
              <a:rPr sz="3200" b="0" dirty="0">
                <a:solidFill>
                  <a:srgbClr val="5B5B5B"/>
                </a:solidFill>
                <a:latin typeface="Arial"/>
                <a:cs typeface="Arial"/>
              </a:rPr>
              <a:t>Merit</a:t>
            </a:r>
            <a:r>
              <a:rPr sz="3200" b="0" spc="-10" dirty="0">
                <a:solidFill>
                  <a:srgbClr val="5B5B5B"/>
                </a:solidFill>
                <a:latin typeface="Arial"/>
                <a:cs typeface="Arial"/>
              </a:rPr>
              <a:t> </a:t>
            </a:r>
            <a:r>
              <a:rPr sz="3200" b="0" spc="-20" dirty="0">
                <a:solidFill>
                  <a:srgbClr val="5B5B5B"/>
                </a:solidFill>
                <a:latin typeface="Arial"/>
                <a:cs typeface="Arial"/>
              </a:rPr>
              <a:t>“Grid”</a:t>
            </a:r>
            <a:endParaRPr sz="32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a:spLocks noGrp="1"/>
          </p:cNvSpPr>
          <p:nvPr>
            <p:ph type="title"/>
          </p:nvPr>
        </p:nvSpPr>
        <p:spPr>
          <a:xfrm>
            <a:off x="1986026" y="0"/>
            <a:ext cx="5735320" cy="514350"/>
          </a:xfrm>
          <a:prstGeom prst="rect">
            <a:avLst/>
          </a:prstGeom>
        </p:spPr>
        <p:txBody>
          <a:bodyPr vert="horz" wrap="square" lIns="0" tIns="13335" rIns="0" bIns="0" rtlCol="0">
            <a:spAutoFit/>
          </a:bodyPr>
          <a:lstStyle/>
          <a:p>
            <a:pPr marL="12700">
              <a:lnSpc>
                <a:spcPct val="100000"/>
              </a:lnSpc>
              <a:spcBef>
                <a:spcPts val="105"/>
              </a:spcBef>
            </a:pPr>
            <a:r>
              <a:rPr sz="3200" b="0" dirty="0">
                <a:latin typeface="Calibri"/>
                <a:cs typeface="Calibri"/>
              </a:rPr>
              <a:t>Application</a:t>
            </a:r>
            <a:r>
              <a:rPr sz="3200" b="0" spc="40" dirty="0">
                <a:latin typeface="Calibri"/>
                <a:cs typeface="Calibri"/>
              </a:rPr>
              <a:t> </a:t>
            </a:r>
            <a:r>
              <a:rPr sz="3200" b="0" dirty="0">
                <a:latin typeface="Calibri"/>
                <a:cs typeface="Calibri"/>
              </a:rPr>
              <a:t>Preparation</a:t>
            </a:r>
            <a:r>
              <a:rPr sz="3200" b="0" spc="-95" dirty="0">
                <a:latin typeface="Calibri"/>
                <a:cs typeface="Calibri"/>
              </a:rPr>
              <a:t> </a:t>
            </a:r>
            <a:r>
              <a:rPr sz="3200" b="0" spc="-10" dirty="0">
                <a:latin typeface="Calibri"/>
                <a:cs typeface="Calibri"/>
              </a:rPr>
              <a:t>Resources</a:t>
            </a:r>
            <a:endParaRPr sz="3200">
              <a:latin typeface="Calibri"/>
              <a:cs typeface="Calibri"/>
            </a:endParaRPr>
          </a:p>
        </p:txBody>
      </p:sp>
      <p:sp>
        <p:nvSpPr>
          <p:cNvPr id="7" name="object 7"/>
          <p:cNvSpPr txBox="1"/>
          <p:nvPr/>
        </p:nvSpPr>
        <p:spPr>
          <a:xfrm>
            <a:off x="7635875" y="6046470"/>
            <a:ext cx="1145540" cy="218440"/>
          </a:xfrm>
          <a:prstGeom prst="rect">
            <a:avLst/>
          </a:prstGeom>
        </p:spPr>
        <p:txBody>
          <a:bodyPr vert="horz" wrap="square" lIns="0" tIns="0" rIns="0" bIns="0" rtlCol="0">
            <a:spAutoFit/>
          </a:bodyPr>
          <a:lstStyle/>
          <a:p>
            <a:pPr marL="12700">
              <a:lnSpc>
                <a:spcPts val="1540"/>
              </a:lnSpc>
            </a:pPr>
            <a:r>
              <a:rPr sz="1500" spc="-10" dirty="0">
                <a:solidFill>
                  <a:srgbClr val="FFFFFF"/>
                </a:solidFill>
                <a:latin typeface="Calibri"/>
                <a:cs typeface="Calibri"/>
                <a:hlinkClick r:id="rId4"/>
              </a:rPr>
              <a:t>www.usask.ca</a:t>
            </a:r>
            <a:endParaRPr sz="1500">
              <a:latin typeface="Calibri"/>
              <a:cs typeface="Calibri"/>
            </a:endParaRPr>
          </a:p>
        </p:txBody>
      </p:sp>
      <p:sp>
        <p:nvSpPr>
          <p:cNvPr id="6" name="object 6"/>
          <p:cNvSpPr txBox="1"/>
          <p:nvPr/>
        </p:nvSpPr>
        <p:spPr>
          <a:xfrm>
            <a:off x="204470" y="1310322"/>
            <a:ext cx="7996555" cy="4329430"/>
          </a:xfrm>
          <a:prstGeom prst="rect">
            <a:avLst/>
          </a:prstGeom>
        </p:spPr>
        <p:txBody>
          <a:bodyPr vert="horz" wrap="square" lIns="0" tIns="12700" rIns="0" bIns="0" rtlCol="0">
            <a:spAutoFit/>
          </a:bodyPr>
          <a:lstStyle/>
          <a:p>
            <a:pPr marL="297180" indent="-285115">
              <a:lnSpc>
                <a:spcPct val="100000"/>
              </a:lnSpc>
              <a:spcBef>
                <a:spcPts val="100"/>
              </a:spcBef>
              <a:buFont typeface="Arial"/>
              <a:buChar char="•"/>
              <a:tabLst>
                <a:tab pos="297180" algn="l"/>
                <a:tab pos="297815" algn="l"/>
              </a:tabLst>
            </a:pPr>
            <a:r>
              <a:rPr sz="2400" b="1" dirty="0">
                <a:latin typeface="Calibri"/>
                <a:cs typeface="Calibri"/>
              </a:rPr>
              <a:t>NSERC</a:t>
            </a:r>
            <a:r>
              <a:rPr sz="2400" b="1" spc="-40" dirty="0">
                <a:latin typeface="Calibri"/>
                <a:cs typeface="Calibri"/>
              </a:rPr>
              <a:t> </a:t>
            </a:r>
            <a:r>
              <a:rPr sz="2400" b="1" spc="-10" dirty="0">
                <a:latin typeface="Calibri"/>
                <a:cs typeface="Calibri"/>
              </a:rPr>
              <a:t>Resources:</a:t>
            </a:r>
            <a:endParaRPr sz="2400">
              <a:latin typeface="Calibri"/>
              <a:cs typeface="Calibri"/>
            </a:endParaRPr>
          </a:p>
          <a:p>
            <a:pPr marL="755015" marR="350520" lvl="1" indent="-285115">
              <a:lnSpc>
                <a:spcPct val="100000"/>
              </a:lnSpc>
              <a:spcBef>
                <a:spcPts val="2165"/>
              </a:spcBef>
              <a:buFont typeface="Arial"/>
              <a:buChar char="•"/>
              <a:tabLst>
                <a:tab pos="755015" algn="l"/>
                <a:tab pos="755650" algn="l"/>
                <a:tab pos="2829560" algn="l"/>
              </a:tabLst>
            </a:pPr>
            <a:r>
              <a:rPr sz="2000" dirty="0">
                <a:latin typeface="Calibri"/>
                <a:cs typeface="Calibri"/>
                <a:hlinkClick r:id="rId5"/>
              </a:rPr>
              <a:t>NSERC</a:t>
            </a:r>
            <a:r>
              <a:rPr sz="2000" spc="-55" dirty="0">
                <a:latin typeface="Calibri"/>
                <a:cs typeface="Calibri"/>
                <a:hlinkClick r:id="rId5"/>
              </a:rPr>
              <a:t> </a:t>
            </a:r>
            <a:r>
              <a:rPr sz="2000" spc="-10" dirty="0">
                <a:latin typeface="Calibri"/>
                <a:cs typeface="Calibri"/>
                <a:hlinkClick r:id="rId5"/>
              </a:rPr>
              <a:t>Instructions</a:t>
            </a:r>
            <a:r>
              <a:rPr sz="2000" dirty="0">
                <a:latin typeface="Calibri"/>
                <a:cs typeface="Calibri"/>
                <a:hlinkClick r:id="rId5"/>
              </a:rPr>
              <a:t>	</a:t>
            </a:r>
            <a:r>
              <a:rPr sz="2000" u="sng" spc="-10" dirty="0">
                <a:solidFill>
                  <a:srgbClr val="008000"/>
                </a:solidFill>
                <a:uFill>
                  <a:solidFill>
                    <a:srgbClr val="008000"/>
                  </a:solidFill>
                </a:uFill>
                <a:latin typeface="Calibri"/>
                <a:cs typeface="Calibri"/>
                <a:hlinkClick r:id="rId5"/>
              </a:rPr>
              <a:t>http://www.nserc-crsng.gc.ca/ResearchPortal-</a:t>
            </a:r>
            <a:r>
              <a:rPr sz="2000" spc="-10" dirty="0">
                <a:solidFill>
                  <a:srgbClr val="008000"/>
                </a:solidFill>
                <a:latin typeface="Calibri"/>
                <a:cs typeface="Calibri"/>
                <a:hlinkClick r:id="rId5"/>
              </a:rPr>
              <a:t> </a:t>
            </a:r>
            <a:r>
              <a:rPr sz="2000" u="sng" spc="-10" dirty="0">
                <a:solidFill>
                  <a:srgbClr val="008000"/>
                </a:solidFill>
                <a:uFill>
                  <a:solidFill>
                    <a:srgbClr val="008000"/>
                  </a:solidFill>
                </a:uFill>
                <a:latin typeface="Calibri"/>
                <a:cs typeface="Calibri"/>
                <a:hlinkClick r:id="rId5"/>
              </a:rPr>
              <a:t>PortailDeRecherche/Instructions-Instructions/DG-SD_eng.asp</a:t>
            </a:r>
            <a:endParaRPr sz="2000">
              <a:latin typeface="Calibri"/>
              <a:cs typeface="Calibri"/>
            </a:endParaRPr>
          </a:p>
          <a:p>
            <a:pPr lvl="1">
              <a:lnSpc>
                <a:spcPct val="100000"/>
              </a:lnSpc>
              <a:spcBef>
                <a:spcPts val="30"/>
              </a:spcBef>
              <a:buFont typeface="Arial"/>
              <a:buChar char="•"/>
            </a:pPr>
            <a:endParaRPr sz="1950">
              <a:latin typeface="Calibri"/>
              <a:cs typeface="Calibri"/>
            </a:endParaRPr>
          </a:p>
          <a:p>
            <a:pPr marL="755015" marR="1266825" lvl="1" indent="-285115">
              <a:lnSpc>
                <a:spcPct val="100000"/>
              </a:lnSpc>
              <a:buFont typeface="Arial"/>
              <a:buChar char="•"/>
              <a:tabLst>
                <a:tab pos="755015" algn="l"/>
                <a:tab pos="755650" algn="l"/>
              </a:tabLst>
            </a:pPr>
            <a:r>
              <a:rPr sz="2000" dirty="0">
                <a:latin typeface="Calibri"/>
                <a:cs typeface="Calibri"/>
              </a:rPr>
              <a:t>NSERC</a:t>
            </a:r>
            <a:r>
              <a:rPr sz="2000" spc="-50" dirty="0">
                <a:latin typeface="Calibri"/>
                <a:cs typeface="Calibri"/>
              </a:rPr>
              <a:t> </a:t>
            </a:r>
            <a:r>
              <a:rPr sz="2000" spc="-10" dirty="0">
                <a:latin typeface="Calibri"/>
                <a:cs typeface="Calibri"/>
              </a:rPr>
              <a:t>Presentation</a:t>
            </a:r>
            <a:r>
              <a:rPr sz="2000" spc="-40" dirty="0">
                <a:latin typeface="Calibri"/>
                <a:cs typeface="Calibri"/>
              </a:rPr>
              <a:t> </a:t>
            </a:r>
            <a:r>
              <a:rPr sz="2000" dirty="0">
                <a:latin typeface="Calibri"/>
                <a:cs typeface="Calibri"/>
              </a:rPr>
              <a:t>Standards</a:t>
            </a:r>
            <a:r>
              <a:rPr sz="2000" spc="-10" dirty="0">
                <a:latin typeface="Calibri"/>
                <a:cs typeface="Calibri"/>
              </a:rPr>
              <a:t> </a:t>
            </a:r>
            <a:r>
              <a:rPr sz="2000" dirty="0">
                <a:latin typeface="Calibri"/>
                <a:cs typeface="Calibri"/>
              </a:rPr>
              <a:t>(fonts,</a:t>
            </a:r>
            <a:r>
              <a:rPr sz="2000" spc="-45" dirty="0">
                <a:latin typeface="Calibri"/>
                <a:cs typeface="Calibri"/>
              </a:rPr>
              <a:t> </a:t>
            </a:r>
            <a:r>
              <a:rPr sz="2000" dirty="0">
                <a:latin typeface="Calibri"/>
                <a:cs typeface="Calibri"/>
              </a:rPr>
              <a:t>margins</a:t>
            </a:r>
            <a:r>
              <a:rPr sz="2000" spc="-80" dirty="0">
                <a:latin typeface="Calibri"/>
                <a:cs typeface="Calibri"/>
              </a:rPr>
              <a:t> </a:t>
            </a:r>
            <a:r>
              <a:rPr sz="2000" dirty="0">
                <a:latin typeface="Calibri"/>
                <a:cs typeface="Calibri"/>
              </a:rPr>
              <a:t>etc.)</a:t>
            </a:r>
            <a:r>
              <a:rPr sz="2000" spc="-70" dirty="0">
                <a:latin typeface="Calibri"/>
                <a:cs typeface="Calibri"/>
              </a:rPr>
              <a:t> </a:t>
            </a:r>
            <a:r>
              <a:rPr sz="2000" dirty="0">
                <a:latin typeface="Calibri"/>
                <a:cs typeface="Calibri"/>
              </a:rPr>
              <a:t>are</a:t>
            </a:r>
            <a:r>
              <a:rPr sz="2000" spc="-55" dirty="0">
                <a:latin typeface="Calibri"/>
                <a:cs typeface="Calibri"/>
              </a:rPr>
              <a:t> </a:t>
            </a:r>
            <a:r>
              <a:rPr sz="2000" spc="-25" dirty="0">
                <a:latin typeface="Calibri"/>
                <a:cs typeface="Calibri"/>
              </a:rPr>
              <a:t>at: </a:t>
            </a:r>
            <a:r>
              <a:rPr sz="2000" u="sng" spc="-10" dirty="0">
                <a:solidFill>
                  <a:srgbClr val="008000"/>
                </a:solidFill>
                <a:uFill>
                  <a:solidFill>
                    <a:srgbClr val="008000"/>
                  </a:solidFill>
                </a:uFill>
                <a:latin typeface="Calibri"/>
                <a:cs typeface="Calibri"/>
                <a:hlinkClick r:id="rId6"/>
              </a:rPr>
              <a:t>http://www.nserc-crsng.gc.ca/OnlineServices-</a:t>
            </a:r>
            <a:r>
              <a:rPr sz="2000" spc="-10" dirty="0">
                <a:solidFill>
                  <a:srgbClr val="008000"/>
                </a:solidFill>
                <a:latin typeface="Calibri"/>
                <a:cs typeface="Calibri"/>
                <a:hlinkClick r:id="rId6"/>
              </a:rPr>
              <a:t> </a:t>
            </a:r>
            <a:r>
              <a:rPr sz="2000" u="sng" spc="-10" dirty="0">
                <a:solidFill>
                  <a:srgbClr val="008000"/>
                </a:solidFill>
                <a:uFill>
                  <a:solidFill>
                    <a:srgbClr val="008000"/>
                  </a:solidFill>
                </a:uFill>
                <a:latin typeface="Calibri"/>
                <a:cs typeface="Calibri"/>
                <a:hlinkClick r:id="rId6"/>
              </a:rPr>
              <a:t>ServicesEnLigne/pdfatt2_eng.asp</a:t>
            </a:r>
            <a:endParaRPr sz="2000">
              <a:latin typeface="Calibri"/>
              <a:cs typeface="Calibri"/>
            </a:endParaRPr>
          </a:p>
          <a:p>
            <a:pPr lvl="1">
              <a:lnSpc>
                <a:spcPct val="100000"/>
              </a:lnSpc>
              <a:spcBef>
                <a:spcPts val="35"/>
              </a:spcBef>
              <a:buFont typeface="Arial"/>
              <a:buChar char="•"/>
            </a:pPr>
            <a:endParaRPr sz="1950">
              <a:latin typeface="Calibri"/>
              <a:cs typeface="Calibri"/>
            </a:endParaRPr>
          </a:p>
          <a:p>
            <a:pPr marL="755015" lvl="1" indent="-285115">
              <a:lnSpc>
                <a:spcPct val="100000"/>
              </a:lnSpc>
              <a:buFont typeface="Arial"/>
              <a:buChar char="•"/>
              <a:tabLst>
                <a:tab pos="755015" algn="l"/>
                <a:tab pos="755650" algn="l"/>
              </a:tabLst>
            </a:pPr>
            <a:r>
              <a:rPr sz="2000" u="sng" dirty="0">
                <a:uFill>
                  <a:solidFill>
                    <a:srgbClr val="000000"/>
                  </a:solidFill>
                </a:uFill>
                <a:latin typeface="Calibri"/>
                <a:cs typeface="Calibri"/>
                <a:hlinkClick r:id="rId7"/>
              </a:rPr>
              <a:t>NSERC</a:t>
            </a:r>
            <a:r>
              <a:rPr sz="2000" u="sng" spc="-40" dirty="0">
                <a:uFill>
                  <a:solidFill>
                    <a:srgbClr val="000000"/>
                  </a:solidFill>
                </a:uFill>
                <a:latin typeface="Calibri"/>
                <a:cs typeface="Calibri"/>
                <a:hlinkClick r:id="rId7"/>
              </a:rPr>
              <a:t> </a:t>
            </a:r>
            <a:r>
              <a:rPr sz="2000" u="sng" spc="-10" dirty="0">
                <a:uFill>
                  <a:solidFill>
                    <a:srgbClr val="000000"/>
                  </a:solidFill>
                </a:uFill>
                <a:latin typeface="Calibri"/>
                <a:cs typeface="Calibri"/>
                <a:hlinkClick r:id="rId7"/>
              </a:rPr>
              <a:t>Webinars:</a:t>
            </a:r>
            <a:r>
              <a:rPr sz="2000" spc="-20" dirty="0">
                <a:latin typeface="Calibri"/>
                <a:cs typeface="Calibri"/>
                <a:hlinkClick r:id="rId7"/>
              </a:rPr>
              <a:t> </a:t>
            </a:r>
            <a:r>
              <a:rPr sz="2000" u="sng" spc="-10" dirty="0">
                <a:solidFill>
                  <a:srgbClr val="008000"/>
                </a:solidFill>
                <a:uFill>
                  <a:solidFill>
                    <a:srgbClr val="008000"/>
                  </a:solidFill>
                </a:uFill>
                <a:latin typeface="Calibri"/>
                <a:cs typeface="Calibri"/>
                <a:hlinkClick r:id="rId7"/>
              </a:rPr>
              <a:t>http://www.nserc-crsng.gc.ca/ResearchPortal-</a:t>
            </a:r>
            <a:endParaRPr sz="2000">
              <a:latin typeface="Calibri"/>
              <a:cs typeface="Calibri"/>
            </a:endParaRPr>
          </a:p>
          <a:p>
            <a:pPr marL="755015">
              <a:lnSpc>
                <a:spcPct val="100000"/>
              </a:lnSpc>
            </a:pPr>
            <a:r>
              <a:rPr sz="2000" u="sng" spc="-10" dirty="0">
                <a:solidFill>
                  <a:srgbClr val="008000"/>
                </a:solidFill>
                <a:uFill>
                  <a:solidFill>
                    <a:srgbClr val="008000"/>
                  </a:solidFill>
                </a:uFill>
                <a:latin typeface="Calibri"/>
                <a:cs typeface="Calibri"/>
                <a:hlinkClick r:id="rId7"/>
              </a:rPr>
              <a:t>PortailDeRecherche/RP-</a:t>
            </a:r>
            <a:r>
              <a:rPr sz="2000" u="sng" spc="-20" dirty="0">
                <a:solidFill>
                  <a:srgbClr val="008000"/>
                </a:solidFill>
                <a:uFill>
                  <a:solidFill>
                    <a:srgbClr val="008000"/>
                  </a:solidFill>
                </a:uFill>
                <a:latin typeface="Calibri"/>
                <a:cs typeface="Calibri"/>
                <a:hlinkClick r:id="rId7"/>
              </a:rPr>
              <a:t>CCV-</a:t>
            </a:r>
            <a:r>
              <a:rPr sz="2000" u="sng" spc="-10" dirty="0">
                <a:solidFill>
                  <a:srgbClr val="008000"/>
                </a:solidFill>
                <a:uFill>
                  <a:solidFill>
                    <a:srgbClr val="008000"/>
                  </a:solidFill>
                </a:uFill>
                <a:latin typeface="Calibri"/>
                <a:cs typeface="Calibri"/>
                <a:hlinkClick r:id="rId7"/>
              </a:rPr>
              <a:t>Webinar_eng.asp</a:t>
            </a:r>
            <a:endParaRPr sz="2000">
              <a:latin typeface="Calibri"/>
              <a:cs typeface="Calibri"/>
            </a:endParaRPr>
          </a:p>
          <a:p>
            <a:pPr>
              <a:lnSpc>
                <a:spcPct val="100000"/>
              </a:lnSpc>
              <a:spcBef>
                <a:spcPts val="30"/>
              </a:spcBef>
            </a:pPr>
            <a:endParaRPr sz="1950">
              <a:latin typeface="Calibri"/>
              <a:cs typeface="Calibri"/>
            </a:endParaRPr>
          </a:p>
          <a:p>
            <a:pPr marL="755015" marR="5080" lvl="1" indent="-285115">
              <a:lnSpc>
                <a:spcPct val="100000"/>
              </a:lnSpc>
              <a:buFont typeface="Arial"/>
              <a:buChar char="•"/>
              <a:tabLst>
                <a:tab pos="755015" algn="l"/>
                <a:tab pos="755650" algn="l"/>
              </a:tabLst>
            </a:pPr>
            <a:r>
              <a:rPr sz="2000" dirty="0">
                <a:latin typeface="Calibri"/>
                <a:cs typeface="Calibri"/>
                <a:hlinkClick r:id="rId8"/>
              </a:rPr>
              <a:t>NSERC</a:t>
            </a:r>
            <a:r>
              <a:rPr sz="2000" spc="-50" dirty="0">
                <a:latin typeface="Calibri"/>
                <a:cs typeface="Calibri"/>
                <a:hlinkClick r:id="rId8"/>
              </a:rPr>
              <a:t> </a:t>
            </a:r>
            <a:r>
              <a:rPr sz="2000" dirty="0">
                <a:latin typeface="Calibri"/>
                <a:cs typeface="Calibri"/>
                <a:hlinkClick r:id="rId8"/>
              </a:rPr>
              <a:t>resource</a:t>
            </a:r>
            <a:r>
              <a:rPr sz="2000" spc="-110" dirty="0">
                <a:latin typeface="Calibri"/>
                <a:cs typeface="Calibri"/>
                <a:hlinkClick r:id="rId8"/>
              </a:rPr>
              <a:t> </a:t>
            </a:r>
            <a:r>
              <a:rPr sz="2000" dirty="0">
                <a:latin typeface="Calibri"/>
                <a:cs typeface="Calibri"/>
                <a:hlinkClick r:id="rId8"/>
              </a:rPr>
              <a:t>videos</a:t>
            </a:r>
            <a:r>
              <a:rPr sz="2000" spc="125" dirty="0">
                <a:latin typeface="Calibri"/>
                <a:cs typeface="Calibri"/>
                <a:hlinkClick r:id="rId8"/>
              </a:rPr>
              <a:t> </a:t>
            </a:r>
            <a:r>
              <a:rPr sz="2000" u="sng" spc="-10" dirty="0">
                <a:solidFill>
                  <a:srgbClr val="008000"/>
                </a:solidFill>
                <a:uFill>
                  <a:solidFill>
                    <a:srgbClr val="008000"/>
                  </a:solidFill>
                </a:uFill>
                <a:latin typeface="Calibri"/>
                <a:cs typeface="Calibri"/>
                <a:hlinkClick r:id="rId8"/>
              </a:rPr>
              <a:t>http://www.nserc-crsng.gc.ca/ResearchPortal-</a:t>
            </a:r>
            <a:r>
              <a:rPr sz="2000" spc="-10" dirty="0">
                <a:solidFill>
                  <a:srgbClr val="008000"/>
                </a:solidFill>
                <a:latin typeface="Calibri"/>
                <a:cs typeface="Calibri"/>
                <a:hlinkClick r:id="rId8"/>
              </a:rPr>
              <a:t> </a:t>
            </a:r>
            <a:r>
              <a:rPr sz="2000" u="sng" spc="-10" dirty="0">
                <a:solidFill>
                  <a:srgbClr val="008000"/>
                </a:solidFill>
                <a:uFill>
                  <a:solidFill>
                    <a:srgbClr val="008000"/>
                  </a:solidFill>
                </a:uFill>
                <a:latin typeface="Calibri"/>
                <a:cs typeface="Calibri"/>
                <a:hlinkClick r:id="rId8"/>
              </a:rPr>
              <a:t>PortailDeRecherche/Resource-Informatives_eng.asp</a:t>
            </a:r>
            <a:endParaRPr sz="2000">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p:nvPr/>
        </p:nvSpPr>
        <p:spPr>
          <a:xfrm>
            <a:off x="7635875" y="5998209"/>
            <a:ext cx="1145540" cy="257175"/>
          </a:xfrm>
          <a:prstGeom prst="rect">
            <a:avLst/>
          </a:prstGeom>
        </p:spPr>
        <p:txBody>
          <a:bodyPr vert="horz" wrap="square" lIns="0" tIns="15240" rIns="0" bIns="0" rtlCol="0">
            <a:spAutoFit/>
          </a:bodyPr>
          <a:lstStyle/>
          <a:p>
            <a:pPr marL="12700">
              <a:lnSpc>
                <a:spcPct val="100000"/>
              </a:lnSpc>
              <a:spcBef>
                <a:spcPts val="120"/>
              </a:spcBef>
            </a:pPr>
            <a:r>
              <a:rPr sz="1500" spc="-10" dirty="0">
                <a:solidFill>
                  <a:srgbClr val="FFFFFF"/>
                </a:solidFill>
                <a:latin typeface="Calibri"/>
                <a:cs typeface="Calibri"/>
                <a:hlinkClick r:id="rId4"/>
              </a:rPr>
              <a:t>www.usask.ca</a:t>
            </a:r>
            <a:endParaRPr sz="1500">
              <a:latin typeface="Calibri"/>
              <a:cs typeface="Calibri"/>
            </a:endParaRPr>
          </a:p>
        </p:txBody>
      </p:sp>
      <p:sp>
        <p:nvSpPr>
          <p:cNvPr id="6" name="object 6"/>
          <p:cNvSpPr txBox="1">
            <a:spLocks noGrp="1"/>
          </p:cNvSpPr>
          <p:nvPr>
            <p:ph type="title"/>
          </p:nvPr>
        </p:nvSpPr>
        <p:spPr>
          <a:xfrm>
            <a:off x="1986026" y="55880"/>
            <a:ext cx="5735320" cy="514350"/>
          </a:xfrm>
          <a:prstGeom prst="rect">
            <a:avLst/>
          </a:prstGeom>
        </p:spPr>
        <p:txBody>
          <a:bodyPr vert="horz" wrap="square" lIns="0" tIns="13335" rIns="0" bIns="0" rtlCol="0">
            <a:spAutoFit/>
          </a:bodyPr>
          <a:lstStyle/>
          <a:p>
            <a:pPr marL="12700">
              <a:lnSpc>
                <a:spcPct val="100000"/>
              </a:lnSpc>
              <a:spcBef>
                <a:spcPts val="105"/>
              </a:spcBef>
            </a:pPr>
            <a:r>
              <a:rPr sz="3200" b="0" dirty="0">
                <a:latin typeface="Calibri"/>
                <a:cs typeface="Calibri"/>
              </a:rPr>
              <a:t>Application</a:t>
            </a:r>
            <a:r>
              <a:rPr sz="3200" b="0" spc="40" dirty="0">
                <a:latin typeface="Calibri"/>
                <a:cs typeface="Calibri"/>
              </a:rPr>
              <a:t> </a:t>
            </a:r>
            <a:r>
              <a:rPr sz="3200" b="0" dirty="0">
                <a:latin typeface="Calibri"/>
                <a:cs typeface="Calibri"/>
              </a:rPr>
              <a:t>Preparation</a:t>
            </a:r>
            <a:r>
              <a:rPr sz="3200" b="0" spc="-95" dirty="0">
                <a:latin typeface="Calibri"/>
                <a:cs typeface="Calibri"/>
              </a:rPr>
              <a:t> </a:t>
            </a:r>
            <a:r>
              <a:rPr sz="3200" b="0" spc="-10" dirty="0">
                <a:latin typeface="Calibri"/>
                <a:cs typeface="Calibri"/>
              </a:rPr>
              <a:t>Resources</a:t>
            </a:r>
            <a:endParaRPr sz="3200">
              <a:latin typeface="Calibri"/>
              <a:cs typeface="Calibri"/>
            </a:endParaRPr>
          </a:p>
        </p:txBody>
      </p:sp>
      <p:sp>
        <p:nvSpPr>
          <p:cNvPr id="7" name="object 7"/>
          <p:cNvSpPr txBox="1">
            <a:spLocks noGrp="1"/>
          </p:cNvSpPr>
          <p:nvPr>
            <p:ph type="body" idx="1"/>
          </p:nvPr>
        </p:nvSpPr>
        <p:spPr>
          <a:xfrm>
            <a:off x="204470" y="780298"/>
            <a:ext cx="8506460" cy="4029308"/>
          </a:xfrm>
          <a:prstGeom prst="rect">
            <a:avLst/>
          </a:prstGeom>
        </p:spPr>
        <p:txBody>
          <a:bodyPr vert="horz" wrap="square" lIns="0" tIns="12700" rIns="0" bIns="0" rtlCol="0">
            <a:spAutoFit/>
          </a:bodyPr>
          <a:lstStyle/>
          <a:p>
            <a:pPr marL="297180" indent="-285115">
              <a:lnSpc>
                <a:spcPct val="100000"/>
              </a:lnSpc>
              <a:spcBef>
                <a:spcPts val="100"/>
              </a:spcBef>
              <a:buFont typeface="Arial"/>
              <a:buChar char="•"/>
              <a:tabLst>
                <a:tab pos="297180" algn="l"/>
                <a:tab pos="297815" algn="l"/>
              </a:tabLst>
            </a:pPr>
            <a:r>
              <a:rPr dirty="0"/>
              <a:t>USask</a:t>
            </a:r>
            <a:r>
              <a:rPr spc="5" dirty="0"/>
              <a:t> </a:t>
            </a:r>
            <a:r>
              <a:rPr spc="-10" dirty="0"/>
              <a:t>Resources</a:t>
            </a:r>
            <a:r>
              <a:rPr b="0" spc="-10" dirty="0">
                <a:latin typeface="Calibri"/>
                <a:cs typeface="Calibri"/>
              </a:rPr>
              <a:t>:</a:t>
            </a:r>
          </a:p>
          <a:p>
            <a:pPr lvl="1">
              <a:lnSpc>
                <a:spcPct val="100000"/>
              </a:lnSpc>
              <a:spcBef>
                <a:spcPts val="30"/>
              </a:spcBef>
            </a:pPr>
            <a:endParaRPr sz="1950" dirty="0">
              <a:latin typeface="Calibri"/>
              <a:cs typeface="Calibri"/>
            </a:endParaRPr>
          </a:p>
          <a:p>
            <a:pPr marL="815975" marR="107950" lvl="1" indent="-346075">
              <a:lnSpc>
                <a:spcPct val="100000"/>
              </a:lnSpc>
              <a:buFont typeface="Arial"/>
              <a:buChar char="•"/>
              <a:tabLst>
                <a:tab pos="815975" algn="l"/>
                <a:tab pos="816610" algn="l"/>
              </a:tabLst>
            </a:pPr>
            <a:r>
              <a:rPr lang="en-GB" sz="2000" dirty="0">
                <a:latin typeface="Calibri"/>
                <a:cs typeface="Calibri"/>
              </a:rPr>
              <a:t>USask</a:t>
            </a:r>
            <a:r>
              <a:rPr lang="en-GB" sz="2000" spc="30" dirty="0">
                <a:latin typeface="Calibri"/>
                <a:cs typeface="Calibri"/>
              </a:rPr>
              <a:t> Grants</a:t>
            </a:r>
            <a:r>
              <a:rPr lang="en-GB" sz="2000" spc="-70" dirty="0">
                <a:latin typeface="Calibri"/>
                <a:cs typeface="Calibri"/>
              </a:rPr>
              <a:t> </a:t>
            </a:r>
            <a:r>
              <a:rPr lang="en-GB" sz="2000" spc="-10" dirty="0">
                <a:latin typeface="Calibri"/>
                <a:cs typeface="Calibri"/>
              </a:rPr>
              <a:t>repository</a:t>
            </a:r>
            <a:endParaRPr lang="en-US" sz="2000" dirty="0">
              <a:hlinkClick r:id="rId5"/>
            </a:endParaRPr>
          </a:p>
          <a:p>
            <a:pPr marL="927100" marR="107950" lvl="2">
              <a:tabLst>
                <a:tab pos="815975" algn="l"/>
                <a:tab pos="816610" algn="l"/>
              </a:tabLst>
            </a:pPr>
            <a:r>
              <a:rPr lang="en-US" sz="2000" dirty="0">
                <a:hlinkClick r:id="rId5"/>
              </a:rPr>
              <a:t>Grants Repository - Home (sharepoint.com)</a:t>
            </a:r>
            <a:endParaRPr lang="en-US" sz="2000" dirty="0"/>
          </a:p>
          <a:p>
            <a:pPr marL="927100" marR="107950" lvl="2">
              <a:tabLst>
                <a:tab pos="815975" algn="l"/>
                <a:tab pos="816610" algn="l"/>
              </a:tabLst>
            </a:pPr>
            <a:endParaRPr lang="en-US" sz="2000" dirty="0">
              <a:latin typeface="Calibri"/>
              <a:cs typeface="Calibri"/>
            </a:endParaRPr>
          </a:p>
          <a:p>
            <a:pPr marL="815975" marR="107950" lvl="1" indent="-346075">
              <a:lnSpc>
                <a:spcPct val="100000"/>
              </a:lnSpc>
              <a:buFont typeface="Arial"/>
              <a:buChar char="•"/>
              <a:tabLst>
                <a:tab pos="815975" algn="l"/>
                <a:tab pos="816610" algn="l"/>
              </a:tabLst>
            </a:pPr>
            <a:r>
              <a:rPr sz="2000" dirty="0">
                <a:latin typeface="Calibri"/>
                <a:cs typeface="Calibri"/>
              </a:rPr>
              <a:t>Videos</a:t>
            </a:r>
            <a:r>
              <a:rPr sz="2000" spc="-45" dirty="0">
                <a:latin typeface="Calibri"/>
                <a:cs typeface="Calibri"/>
              </a:rPr>
              <a:t> </a:t>
            </a:r>
            <a:r>
              <a:rPr sz="2000" dirty="0">
                <a:latin typeface="Calibri"/>
                <a:cs typeface="Calibri"/>
              </a:rPr>
              <a:t>and</a:t>
            </a:r>
            <a:r>
              <a:rPr sz="2000" spc="-20" dirty="0">
                <a:latin typeface="Calibri"/>
                <a:cs typeface="Calibri"/>
              </a:rPr>
              <a:t> </a:t>
            </a:r>
            <a:r>
              <a:rPr sz="2000" dirty="0">
                <a:latin typeface="Calibri"/>
                <a:cs typeface="Calibri"/>
              </a:rPr>
              <a:t>slides from</a:t>
            </a:r>
            <a:r>
              <a:rPr sz="2000" spc="-130" dirty="0">
                <a:latin typeface="Calibri"/>
                <a:cs typeface="Calibri"/>
              </a:rPr>
              <a:t> </a:t>
            </a:r>
            <a:r>
              <a:rPr sz="2000" dirty="0">
                <a:latin typeface="Calibri"/>
                <a:cs typeface="Calibri"/>
              </a:rPr>
              <a:t>our</a:t>
            </a:r>
            <a:r>
              <a:rPr sz="2000" spc="10" dirty="0">
                <a:latin typeface="Calibri"/>
                <a:cs typeface="Calibri"/>
              </a:rPr>
              <a:t> </a:t>
            </a:r>
            <a:r>
              <a:rPr sz="2000" dirty="0">
                <a:latin typeface="Calibri"/>
                <a:cs typeface="Calibri"/>
              </a:rPr>
              <a:t>previous</a:t>
            </a:r>
            <a:r>
              <a:rPr sz="2000" spc="5" dirty="0">
                <a:latin typeface="Calibri"/>
                <a:cs typeface="Calibri"/>
              </a:rPr>
              <a:t> </a:t>
            </a:r>
            <a:r>
              <a:rPr sz="2000" dirty="0">
                <a:latin typeface="Calibri"/>
                <a:cs typeface="Calibri"/>
              </a:rPr>
              <a:t>NSERC</a:t>
            </a:r>
            <a:r>
              <a:rPr sz="2000" spc="-35" dirty="0">
                <a:latin typeface="Calibri"/>
                <a:cs typeface="Calibri"/>
              </a:rPr>
              <a:t> </a:t>
            </a:r>
            <a:r>
              <a:rPr sz="2000" dirty="0">
                <a:latin typeface="Calibri"/>
                <a:cs typeface="Calibri"/>
              </a:rPr>
              <a:t>grant</a:t>
            </a:r>
            <a:r>
              <a:rPr sz="2000" spc="-40" dirty="0">
                <a:latin typeface="Calibri"/>
                <a:cs typeface="Calibri"/>
              </a:rPr>
              <a:t> </a:t>
            </a:r>
            <a:r>
              <a:rPr sz="2000" dirty="0">
                <a:latin typeface="Calibri"/>
                <a:cs typeface="Calibri"/>
              </a:rPr>
              <a:t>workshops</a:t>
            </a:r>
            <a:r>
              <a:rPr sz="2000" spc="-70" dirty="0">
                <a:latin typeface="Calibri"/>
                <a:cs typeface="Calibri"/>
              </a:rPr>
              <a:t> </a:t>
            </a:r>
            <a:endParaRPr lang="en-US" sz="2000" spc="-70" dirty="0">
              <a:latin typeface="Calibri"/>
              <a:cs typeface="Calibri"/>
            </a:endParaRPr>
          </a:p>
          <a:p>
            <a:pPr marL="927100" marR="107950" lvl="2">
              <a:tabLst>
                <a:tab pos="815975" algn="l"/>
                <a:tab pos="816610" algn="l"/>
              </a:tabLst>
            </a:pPr>
            <a:r>
              <a:rPr lang="en-US" dirty="0">
                <a:hlinkClick r:id="rId6"/>
              </a:rPr>
              <a:t>Tri-Council Research Support - Office of the Vice President Research - Research | University of Saskatchewan (usask.ca)</a:t>
            </a:r>
            <a:endParaRPr sz="1950" dirty="0">
              <a:latin typeface="Calibri"/>
              <a:cs typeface="Calibri"/>
            </a:endParaRPr>
          </a:p>
          <a:p>
            <a:pPr marL="755015" marR="304165" lvl="1" indent="-285115">
              <a:lnSpc>
                <a:spcPct val="100000"/>
              </a:lnSpc>
              <a:buFont typeface="Arial"/>
              <a:buChar char="•"/>
              <a:tabLst>
                <a:tab pos="755015" algn="l"/>
                <a:tab pos="755650" algn="l"/>
              </a:tabLst>
            </a:pPr>
            <a:r>
              <a:rPr sz="2000" dirty="0">
                <a:latin typeface="Calibri"/>
                <a:cs typeface="Calibri"/>
              </a:rPr>
              <a:t>Comprehensive</a:t>
            </a:r>
            <a:r>
              <a:rPr sz="2000" spc="-20" dirty="0">
                <a:latin typeface="Calibri"/>
                <a:cs typeface="Calibri"/>
              </a:rPr>
              <a:t> </a:t>
            </a:r>
            <a:r>
              <a:rPr sz="2000" dirty="0">
                <a:latin typeface="Calibri"/>
                <a:cs typeface="Calibri"/>
              </a:rPr>
              <a:t>list</a:t>
            </a:r>
            <a:r>
              <a:rPr sz="2000" spc="-110" dirty="0">
                <a:latin typeface="Calibri"/>
                <a:cs typeface="Calibri"/>
              </a:rPr>
              <a:t> </a:t>
            </a:r>
            <a:r>
              <a:rPr sz="2000" dirty="0">
                <a:latin typeface="Calibri"/>
                <a:cs typeface="Calibri"/>
              </a:rPr>
              <a:t>of resources</a:t>
            </a:r>
            <a:r>
              <a:rPr sz="2000" spc="-80" dirty="0">
                <a:latin typeface="Calibri"/>
                <a:cs typeface="Calibri"/>
              </a:rPr>
              <a:t> </a:t>
            </a:r>
            <a:r>
              <a:rPr sz="2000" dirty="0">
                <a:latin typeface="Calibri"/>
                <a:cs typeface="Calibri"/>
              </a:rPr>
              <a:t>available</a:t>
            </a:r>
            <a:r>
              <a:rPr sz="2000" spc="-114" dirty="0">
                <a:latin typeface="Calibri"/>
                <a:cs typeface="Calibri"/>
              </a:rPr>
              <a:t> </a:t>
            </a:r>
            <a:r>
              <a:rPr sz="2000" dirty="0">
                <a:latin typeface="Calibri"/>
                <a:cs typeface="Calibri"/>
              </a:rPr>
              <a:t>for</a:t>
            </a:r>
            <a:r>
              <a:rPr sz="2000" spc="-75" dirty="0">
                <a:latin typeface="Calibri"/>
                <a:cs typeface="Calibri"/>
              </a:rPr>
              <a:t> </a:t>
            </a:r>
            <a:r>
              <a:rPr sz="2000" dirty="0">
                <a:latin typeface="Calibri"/>
                <a:cs typeface="Calibri"/>
              </a:rPr>
              <a:t>the</a:t>
            </a:r>
            <a:r>
              <a:rPr sz="2000" spc="15" dirty="0">
                <a:latin typeface="Calibri"/>
                <a:cs typeface="Calibri"/>
              </a:rPr>
              <a:t> </a:t>
            </a:r>
            <a:r>
              <a:rPr sz="2000" dirty="0">
                <a:latin typeface="Calibri"/>
                <a:cs typeface="Calibri"/>
              </a:rPr>
              <a:t>EDI</a:t>
            </a:r>
            <a:r>
              <a:rPr sz="2000" spc="-45" dirty="0">
                <a:latin typeface="Calibri"/>
                <a:cs typeface="Calibri"/>
              </a:rPr>
              <a:t> </a:t>
            </a:r>
            <a:r>
              <a:rPr sz="2000" dirty="0">
                <a:latin typeface="Calibri"/>
                <a:cs typeface="Calibri"/>
              </a:rPr>
              <a:t>component</a:t>
            </a:r>
            <a:r>
              <a:rPr sz="2000" spc="25" dirty="0">
                <a:latin typeface="Calibri"/>
                <a:cs typeface="Calibri"/>
              </a:rPr>
              <a:t> </a:t>
            </a:r>
            <a:r>
              <a:rPr sz="2000" dirty="0">
                <a:latin typeface="Calibri"/>
                <a:cs typeface="Calibri"/>
              </a:rPr>
              <a:t>of</a:t>
            </a:r>
            <a:r>
              <a:rPr sz="2000" spc="-65" dirty="0">
                <a:latin typeface="Calibri"/>
                <a:cs typeface="Calibri"/>
              </a:rPr>
              <a:t> </a:t>
            </a:r>
            <a:r>
              <a:rPr sz="2000" spc="-20" dirty="0">
                <a:latin typeface="Calibri"/>
                <a:cs typeface="Calibri"/>
              </a:rPr>
              <a:t>your </a:t>
            </a:r>
            <a:r>
              <a:rPr sz="2000" dirty="0">
                <a:latin typeface="Calibri"/>
                <a:cs typeface="Calibri"/>
              </a:rPr>
              <a:t>Discovery</a:t>
            </a:r>
            <a:r>
              <a:rPr sz="2000" spc="-45" dirty="0">
                <a:latin typeface="Calibri"/>
                <a:cs typeface="Calibri"/>
              </a:rPr>
              <a:t> </a:t>
            </a:r>
            <a:r>
              <a:rPr sz="2000" dirty="0">
                <a:latin typeface="Calibri"/>
                <a:cs typeface="Calibri"/>
              </a:rPr>
              <a:t>Grant</a:t>
            </a:r>
            <a:r>
              <a:rPr sz="2000" spc="355" dirty="0">
                <a:latin typeface="Calibri"/>
                <a:cs typeface="Calibri"/>
              </a:rPr>
              <a:t> </a:t>
            </a:r>
            <a:r>
              <a:rPr sz="2000" spc="-10" dirty="0">
                <a:latin typeface="Calibri"/>
                <a:cs typeface="Calibri"/>
              </a:rPr>
              <a:t>application:</a:t>
            </a:r>
            <a:endParaRPr lang="en-US" sz="2000" spc="-10" dirty="0">
              <a:latin typeface="Calibri"/>
              <a:cs typeface="Calibri"/>
            </a:endParaRPr>
          </a:p>
          <a:p>
            <a:pPr marL="927100" marR="304165" lvl="2">
              <a:tabLst>
                <a:tab pos="755015" algn="l"/>
                <a:tab pos="755650" algn="l"/>
              </a:tabLst>
            </a:pPr>
            <a:r>
              <a:rPr lang="en-US" sz="2000" dirty="0">
                <a:latin typeface="Calibri"/>
                <a:cs typeface="Calibri"/>
                <a:hlinkClick r:id="rId7"/>
              </a:rPr>
              <a:t>https://usaskca1-my.sharepoint.com/:w:/g/personal/maj944_usask_ca/EYGxUNh9HdZNhcWOjgrMZpgBpjpmZ1L6ryF5icyVf9vFIg?e=HENzqh</a:t>
            </a:r>
            <a:r>
              <a:rPr lang="en-US" sz="2000" spc="-10" dirty="0">
                <a:latin typeface="Calibri"/>
                <a:cs typeface="Calibri"/>
              </a:rPr>
              <a:t> </a:t>
            </a:r>
            <a:endParaRPr sz="2000" dirty="0">
              <a:latin typeface="Calibri"/>
              <a:cs typeface="Calibri"/>
            </a:endParaRPr>
          </a:p>
        </p:txBody>
      </p:sp>
      <p:sp>
        <p:nvSpPr>
          <p:cNvPr id="9" name="object 9"/>
          <p:cNvSpPr txBox="1"/>
          <p:nvPr/>
        </p:nvSpPr>
        <p:spPr>
          <a:xfrm>
            <a:off x="204470" y="6376987"/>
            <a:ext cx="89535" cy="245745"/>
          </a:xfrm>
          <a:prstGeom prst="rect">
            <a:avLst/>
          </a:prstGeom>
        </p:spPr>
        <p:txBody>
          <a:bodyPr vert="horz" wrap="square" lIns="0" tIns="11430" rIns="0" bIns="0" rtlCol="0">
            <a:spAutoFit/>
          </a:bodyPr>
          <a:lstStyle/>
          <a:p>
            <a:pPr marL="12700">
              <a:lnSpc>
                <a:spcPct val="100000"/>
              </a:lnSpc>
              <a:spcBef>
                <a:spcPts val="90"/>
              </a:spcBef>
            </a:pPr>
            <a:r>
              <a:rPr sz="1450" spc="-5" dirty="0">
                <a:latin typeface="Arial"/>
                <a:cs typeface="Arial"/>
              </a:rPr>
              <a:t>•</a:t>
            </a:r>
            <a:endParaRPr sz="145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NSERC</a:t>
            </a:r>
            <a:r>
              <a:rPr spc="-15" dirty="0"/>
              <a:t> </a:t>
            </a:r>
            <a:r>
              <a:rPr dirty="0"/>
              <a:t>Research</a:t>
            </a:r>
            <a:r>
              <a:rPr spc="-35" dirty="0"/>
              <a:t> </a:t>
            </a:r>
            <a:r>
              <a:rPr dirty="0"/>
              <a:t>Facilitation</a:t>
            </a:r>
            <a:r>
              <a:rPr spc="-120" dirty="0"/>
              <a:t> </a:t>
            </a:r>
            <a:r>
              <a:rPr dirty="0"/>
              <a:t>&amp;</a:t>
            </a:r>
            <a:r>
              <a:rPr spc="50" dirty="0"/>
              <a:t> </a:t>
            </a:r>
            <a:r>
              <a:rPr dirty="0"/>
              <a:t>Planning</a:t>
            </a:r>
            <a:r>
              <a:rPr spc="-180" dirty="0"/>
              <a:t> </a:t>
            </a:r>
            <a:r>
              <a:rPr spc="-30" dirty="0"/>
              <a:t>Team</a:t>
            </a:r>
          </a:p>
        </p:txBody>
      </p:sp>
      <p:sp>
        <p:nvSpPr>
          <p:cNvPr id="6" name="object 6"/>
          <p:cNvSpPr txBox="1"/>
          <p:nvPr/>
        </p:nvSpPr>
        <p:spPr>
          <a:xfrm>
            <a:off x="155257" y="1116393"/>
            <a:ext cx="8819515" cy="5078954"/>
          </a:xfrm>
          <a:prstGeom prst="rect">
            <a:avLst/>
          </a:prstGeom>
        </p:spPr>
        <p:txBody>
          <a:bodyPr vert="horz" wrap="square" lIns="0" tIns="84455" rIns="0" bIns="0" rtlCol="0">
            <a:spAutoFit/>
          </a:bodyPr>
          <a:lstStyle/>
          <a:p>
            <a:pPr marL="297180" indent="-285115">
              <a:lnSpc>
                <a:spcPct val="100000"/>
              </a:lnSpc>
              <a:spcBef>
                <a:spcPts val="665"/>
              </a:spcBef>
              <a:buFont typeface="Wingdings"/>
              <a:buChar char=""/>
              <a:tabLst>
                <a:tab pos="297815" algn="l"/>
              </a:tabLst>
            </a:pPr>
            <a:r>
              <a:rPr sz="1600" b="1" dirty="0">
                <a:solidFill>
                  <a:srgbClr val="5F5F5F"/>
                </a:solidFill>
                <a:latin typeface="Arial"/>
                <a:cs typeface="Arial"/>
              </a:rPr>
              <a:t>NSERC</a:t>
            </a:r>
            <a:r>
              <a:rPr sz="1600" b="1" spc="-60" dirty="0">
                <a:solidFill>
                  <a:srgbClr val="5F5F5F"/>
                </a:solidFill>
                <a:latin typeface="Arial"/>
                <a:cs typeface="Arial"/>
              </a:rPr>
              <a:t> </a:t>
            </a:r>
            <a:r>
              <a:rPr sz="1600" b="1" dirty="0">
                <a:solidFill>
                  <a:srgbClr val="5F5F5F"/>
                </a:solidFill>
                <a:latin typeface="Arial"/>
                <a:cs typeface="Arial"/>
              </a:rPr>
              <a:t>Leader:</a:t>
            </a:r>
            <a:r>
              <a:rPr sz="1600" b="1" spc="-5" dirty="0">
                <a:solidFill>
                  <a:srgbClr val="5F5F5F"/>
                </a:solidFill>
                <a:latin typeface="Arial"/>
                <a:cs typeface="Arial"/>
              </a:rPr>
              <a:t> </a:t>
            </a:r>
            <a:r>
              <a:rPr sz="1450" b="1" spc="-10" dirty="0">
                <a:solidFill>
                  <a:srgbClr val="7575D1"/>
                </a:solidFill>
                <a:latin typeface="Arial"/>
                <a:cs typeface="Arial"/>
              </a:rPr>
              <a:t>Ron</a:t>
            </a:r>
            <a:r>
              <a:rPr sz="1450" b="1" spc="-90" dirty="0">
                <a:solidFill>
                  <a:srgbClr val="7575D1"/>
                </a:solidFill>
                <a:latin typeface="Arial"/>
                <a:cs typeface="Arial"/>
              </a:rPr>
              <a:t> </a:t>
            </a:r>
            <a:r>
              <a:rPr sz="1450" b="1" spc="-10" dirty="0">
                <a:solidFill>
                  <a:srgbClr val="7575D1"/>
                </a:solidFill>
                <a:latin typeface="Arial"/>
                <a:cs typeface="Arial"/>
              </a:rPr>
              <a:t>Borowsky</a:t>
            </a:r>
            <a:endParaRPr sz="1450" dirty="0">
              <a:latin typeface="Arial"/>
              <a:cs typeface="Arial"/>
            </a:endParaRPr>
          </a:p>
          <a:p>
            <a:pPr marL="297180" indent="-285115">
              <a:lnSpc>
                <a:spcPct val="100000"/>
              </a:lnSpc>
              <a:spcBef>
                <a:spcPts val="565"/>
              </a:spcBef>
              <a:buFont typeface="Wingdings"/>
              <a:buChar char=""/>
              <a:tabLst>
                <a:tab pos="297815" algn="l"/>
              </a:tabLst>
            </a:pPr>
            <a:r>
              <a:rPr sz="1600" b="1" dirty="0">
                <a:solidFill>
                  <a:srgbClr val="5F5F5F"/>
                </a:solidFill>
                <a:latin typeface="Arial"/>
                <a:cs typeface="Arial"/>
              </a:rPr>
              <a:t>Research</a:t>
            </a:r>
            <a:r>
              <a:rPr sz="1600" b="1" spc="-10" dirty="0">
                <a:solidFill>
                  <a:srgbClr val="5F5F5F"/>
                </a:solidFill>
                <a:latin typeface="Arial"/>
                <a:cs typeface="Arial"/>
              </a:rPr>
              <a:t> </a:t>
            </a:r>
            <a:r>
              <a:rPr lang="en-US" sz="1600" b="1" dirty="0">
                <a:solidFill>
                  <a:srgbClr val="5F5F5F"/>
                </a:solidFill>
                <a:latin typeface="Arial"/>
                <a:cs typeface="Arial"/>
              </a:rPr>
              <a:t>Development Specialist</a:t>
            </a:r>
            <a:r>
              <a:rPr sz="1600" b="1" spc="-10" dirty="0">
                <a:solidFill>
                  <a:srgbClr val="5F5F5F"/>
                </a:solidFill>
                <a:latin typeface="Arial"/>
                <a:cs typeface="Arial"/>
              </a:rPr>
              <a:t>,</a:t>
            </a:r>
            <a:r>
              <a:rPr sz="1600" b="1" spc="180" dirty="0">
                <a:solidFill>
                  <a:srgbClr val="5F5F5F"/>
                </a:solidFill>
                <a:latin typeface="Arial"/>
                <a:cs typeface="Arial"/>
              </a:rPr>
              <a:t> </a:t>
            </a:r>
            <a:r>
              <a:rPr lang="en-US" sz="1200" b="1" spc="-10" dirty="0">
                <a:solidFill>
                  <a:srgbClr val="5F5F5F"/>
                </a:solidFill>
                <a:latin typeface="Arial"/>
                <a:cs typeface="Arial"/>
              </a:rPr>
              <a:t>Office of Vice President Research</a:t>
            </a:r>
            <a:r>
              <a:rPr sz="1600" b="1" spc="-20" dirty="0">
                <a:solidFill>
                  <a:srgbClr val="5F5F5F"/>
                </a:solidFill>
                <a:latin typeface="Arial"/>
                <a:cs typeface="Arial"/>
              </a:rPr>
              <a:t>:</a:t>
            </a:r>
            <a:r>
              <a:rPr sz="1600" b="1" spc="-100" dirty="0">
                <a:solidFill>
                  <a:srgbClr val="5F5F5F"/>
                </a:solidFill>
                <a:latin typeface="Arial"/>
                <a:cs typeface="Arial"/>
              </a:rPr>
              <a:t> </a:t>
            </a:r>
            <a:r>
              <a:rPr sz="1450" b="1" spc="-30" dirty="0">
                <a:solidFill>
                  <a:srgbClr val="7575D1"/>
                </a:solidFill>
                <a:latin typeface="Arial"/>
                <a:cs typeface="Arial"/>
              </a:rPr>
              <a:t>Manisha</a:t>
            </a:r>
            <a:r>
              <a:rPr sz="1450" b="1" spc="-170" dirty="0">
                <a:solidFill>
                  <a:srgbClr val="7575D1"/>
                </a:solidFill>
                <a:latin typeface="Arial"/>
                <a:cs typeface="Arial"/>
              </a:rPr>
              <a:t> </a:t>
            </a:r>
            <a:r>
              <a:rPr sz="1450" b="1" spc="-10" dirty="0">
                <a:solidFill>
                  <a:srgbClr val="7575D1"/>
                </a:solidFill>
                <a:latin typeface="Arial"/>
                <a:cs typeface="Arial"/>
              </a:rPr>
              <a:t>Jalla</a:t>
            </a:r>
            <a:endParaRPr lang="en-US" sz="1450" b="1" spc="-10" dirty="0">
              <a:solidFill>
                <a:srgbClr val="7575D1"/>
              </a:solidFill>
              <a:latin typeface="Arial"/>
              <a:cs typeface="Arial"/>
            </a:endParaRPr>
          </a:p>
          <a:p>
            <a:pPr marL="297180" indent="-285115">
              <a:spcBef>
                <a:spcPts val="565"/>
              </a:spcBef>
              <a:buFont typeface="Wingdings"/>
              <a:buChar char=""/>
              <a:tabLst>
                <a:tab pos="297815" algn="l"/>
              </a:tabLst>
            </a:pPr>
            <a:r>
              <a:rPr lang="en-US" sz="1600" b="1" dirty="0">
                <a:solidFill>
                  <a:srgbClr val="5F5F5F"/>
                </a:solidFill>
                <a:latin typeface="Arial"/>
                <a:cs typeface="Arial"/>
              </a:rPr>
              <a:t>Research Development Specialist</a:t>
            </a:r>
            <a:r>
              <a:rPr lang="en-US" sz="2000" b="1" spc="-10" dirty="0">
                <a:solidFill>
                  <a:srgbClr val="5F5F5F"/>
                </a:solidFill>
                <a:latin typeface="Arial"/>
                <a:cs typeface="Arial"/>
              </a:rPr>
              <a:t>,</a:t>
            </a:r>
            <a:r>
              <a:rPr lang="en-US" sz="2000" b="1" spc="180" dirty="0">
                <a:solidFill>
                  <a:srgbClr val="5F5F5F"/>
                </a:solidFill>
                <a:latin typeface="Arial"/>
                <a:cs typeface="Arial"/>
              </a:rPr>
              <a:t> </a:t>
            </a:r>
            <a:r>
              <a:rPr lang="en-US" sz="1200" b="1" spc="-10" dirty="0">
                <a:solidFill>
                  <a:srgbClr val="5F5F5F"/>
                </a:solidFill>
                <a:latin typeface="Arial"/>
                <a:cs typeface="Arial"/>
              </a:rPr>
              <a:t>Office of Vice President Research </a:t>
            </a:r>
            <a:r>
              <a:rPr lang="en-US" sz="2000" b="1" spc="-20" dirty="0">
                <a:solidFill>
                  <a:srgbClr val="5F5F5F"/>
                </a:solidFill>
                <a:latin typeface="Arial"/>
                <a:cs typeface="Arial"/>
              </a:rPr>
              <a:t>:</a:t>
            </a:r>
            <a:r>
              <a:rPr lang="en-US" sz="1450" b="1" spc="-30" dirty="0">
                <a:solidFill>
                  <a:srgbClr val="7575D1"/>
                </a:solidFill>
                <a:latin typeface="Arial"/>
                <a:cs typeface="Arial"/>
              </a:rPr>
              <a:t>, Elmira </a:t>
            </a:r>
            <a:r>
              <a:rPr lang="en-US" sz="1450" b="1" spc="-30" dirty="0" err="1">
                <a:solidFill>
                  <a:srgbClr val="7575D1"/>
                </a:solidFill>
                <a:latin typeface="Arial"/>
                <a:cs typeface="Arial"/>
              </a:rPr>
              <a:t>Jafarieh</a:t>
            </a:r>
            <a:r>
              <a:rPr lang="en-US" sz="1450" b="1" spc="-30" dirty="0">
                <a:solidFill>
                  <a:srgbClr val="7575D1"/>
                </a:solidFill>
                <a:latin typeface="Arial"/>
                <a:cs typeface="Arial"/>
              </a:rPr>
              <a:t> </a:t>
            </a:r>
            <a:r>
              <a:rPr lang="en-US" sz="1450" b="1" spc="-30" dirty="0" err="1">
                <a:solidFill>
                  <a:srgbClr val="7575D1"/>
                </a:solidFill>
                <a:latin typeface="Arial"/>
                <a:cs typeface="Arial"/>
              </a:rPr>
              <a:t>Yazdi</a:t>
            </a:r>
            <a:r>
              <a:rPr lang="en-US" sz="1450" b="1" spc="-30" dirty="0">
                <a:solidFill>
                  <a:srgbClr val="7575D1"/>
                </a:solidFill>
                <a:latin typeface="Arial"/>
                <a:cs typeface="Arial"/>
              </a:rPr>
              <a:t> </a:t>
            </a:r>
          </a:p>
          <a:p>
            <a:pPr marL="12700">
              <a:lnSpc>
                <a:spcPct val="100000"/>
              </a:lnSpc>
              <a:spcBef>
                <a:spcPts val="555"/>
              </a:spcBef>
            </a:pPr>
            <a:r>
              <a:rPr sz="1850" b="1" spc="-20" dirty="0">
                <a:solidFill>
                  <a:srgbClr val="45969F"/>
                </a:solidFill>
                <a:latin typeface="Arial"/>
                <a:cs typeface="Arial"/>
              </a:rPr>
              <a:t>Research</a:t>
            </a:r>
            <a:r>
              <a:rPr sz="1850" b="1" spc="-130" dirty="0">
                <a:solidFill>
                  <a:srgbClr val="45969F"/>
                </a:solidFill>
                <a:latin typeface="Arial"/>
                <a:cs typeface="Arial"/>
              </a:rPr>
              <a:t> </a:t>
            </a:r>
            <a:r>
              <a:rPr sz="1850" b="1" spc="-10" dirty="0">
                <a:solidFill>
                  <a:srgbClr val="45969F"/>
                </a:solidFill>
                <a:latin typeface="Arial"/>
                <a:cs typeface="Arial"/>
              </a:rPr>
              <a:t>Facilitators</a:t>
            </a:r>
            <a:endParaRPr sz="1850" dirty="0">
              <a:latin typeface="Arial"/>
              <a:cs typeface="Arial"/>
            </a:endParaRPr>
          </a:p>
          <a:p>
            <a:pPr marL="297180" indent="-285115">
              <a:lnSpc>
                <a:spcPct val="100000"/>
              </a:lnSpc>
              <a:spcBef>
                <a:spcPts val="590"/>
              </a:spcBef>
              <a:buFont typeface="Arial"/>
              <a:buChar char="•"/>
              <a:tabLst>
                <a:tab pos="297180" algn="l"/>
                <a:tab pos="297815" algn="l"/>
              </a:tabLst>
            </a:pPr>
            <a:r>
              <a:rPr sz="1600" b="1" spc="-10" dirty="0">
                <a:solidFill>
                  <a:srgbClr val="5F5F5F"/>
                </a:solidFill>
                <a:latin typeface="Arial"/>
                <a:cs typeface="Arial"/>
              </a:rPr>
              <a:t>Agriculture</a:t>
            </a:r>
            <a:r>
              <a:rPr sz="1600" b="1" spc="35" dirty="0">
                <a:solidFill>
                  <a:srgbClr val="5F5F5F"/>
                </a:solidFill>
                <a:latin typeface="Arial"/>
                <a:cs typeface="Arial"/>
              </a:rPr>
              <a:t> </a:t>
            </a:r>
            <a:r>
              <a:rPr sz="1600" b="1" dirty="0">
                <a:solidFill>
                  <a:srgbClr val="5F5F5F"/>
                </a:solidFill>
                <a:latin typeface="Arial"/>
                <a:cs typeface="Arial"/>
              </a:rPr>
              <a:t>and</a:t>
            </a:r>
            <a:r>
              <a:rPr sz="1600" b="1" spc="-60" dirty="0">
                <a:solidFill>
                  <a:srgbClr val="5F5F5F"/>
                </a:solidFill>
                <a:latin typeface="Arial"/>
                <a:cs typeface="Arial"/>
              </a:rPr>
              <a:t> </a:t>
            </a:r>
            <a:r>
              <a:rPr sz="1600" b="1" dirty="0">
                <a:solidFill>
                  <a:srgbClr val="5F5F5F"/>
                </a:solidFill>
                <a:latin typeface="Arial"/>
                <a:cs typeface="Arial"/>
              </a:rPr>
              <a:t>Bioresources</a:t>
            </a:r>
            <a:r>
              <a:rPr sz="1600" dirty="0">
                <a:solidFill>
                  <a:srgbClr val="5F5F5F"/>
                </a:solidFill>
                <a:latin typeface="Arial"/>
                <a:cs typeface="Arial"/>
              </a:rPr>
              <a:t>:</a:t>
            </a:r>
            <a:r>
              <a:rPr sz="1600" spc="50" dirty="0">
                <a:solidFill>
                  <a:srgbClr val="5F5F5F"/>
                </a:solidFill>
                <a:latin typeface="Arial"/>
                <a:cs typeface="Arial"/>
              </a:rPr>
              <a:t> </a:t>
            </a:r>
            <a:r>
              <a:rPr sz="1450" b="1" dirty="0">
                <a:solidFill>
                  <a:srgbClr val="7575D1"/>
                </a:solidFill>
                <a:latin typeface="Arial"/>
                <a:cs typeface="Arial"/>
              </a:rPr>
              <a:t>Danielle</a:t>
            </a:r>
            <a:r>
              <a:rPr sz="1450" b="1" spc="-170" dirty="0">
                <a:solidFill>
                  <a:srgbClr val="7575D1"/>
                </a:solidFill>
                <a:latin typeface="Arial"/>
                <a:cs typeface="Arial"/>
              </a:rPr>
              <a:t> </a:t>
            </a:r>
            <a:r>
              <a:rPr sz="1450" b="1" spc="-10" dirty="0">
                <a:solidFill>
                  <a:srgbClr val="7575D1"/>
                </a:solidFill>
                <a:latin typeface="Arial"/>
                <a:cs typeface="Arial"/>
              </a:rPr>
              <a:t>Baron</a:t>
            </a:r>
            <a:endParaRPr sz="1450" dirty="0">
              <a:latin typeface="Arial"/>
              <a:cs typeface="Arial"/>
            </a:endParaRPr>
          </a:p>
          <a:p>
            <a:pPr marL="297180" indent="-285115">
              <a:lnSpc>
                <a:spcPct val="100000"/>
              </a:lnSpc>
              <a:spcBef>
                <a:spcPts val="5"/>
              </a:spcBef>
              <a:buFont typeface="Arial"/>
              <a:buChar char="•"/>
              <a:tabLst>
                <a:tab pos="297180" algn="l"/>
                <a:tab pos="297815" algn="l"/>
              </a:tabLst>
            </a:pPr>
            <a:r>
              <a:rPr sz="1600" b="1" dirty="0">
                <a:solidFill>
                  <a:srgbClr val="5F5F5F"/>
                </a:solidFill>
                <a:latin typeface="Arial"/>
                <a:cs typeface="Arial"/>
              </a:rPr>
              <a:t>Arts</a:t>
            </a:r>
            <a:r>
              <a:rPr sz="1600" b="1" spc="30" dirty="0">
                <a:solidFill>
                  <a:srgbClr val="5F5F5F"/>
                </a:solidFill>
                <a:latin typeface="Arial"/>
                <a:cs typeface="Arial"/>
              </a:rPr>
              <a:t> </a:t>
            </a:r>
            <a:r>
              <a:rPr sz="1600" b="1" dirty="0">
                <a:solidFill>
                  <a:srgbClr val="5F5F5F"/>
                </a:solidFill>
                <a:latin typeface="Arial"/>
                <a:cs typeface="Arial"/>
              </a:rPr>
              <a:t>and</a:t>
            </a:r>
            <a:r>
              <a:rPr sz="1600" b="1" spc="-30" dirty="0">
                <a:solidFill>
                  <a:srgbClr val="5F5F5F"/>
                </a:solidFill>
                <a:latin typeface="Arial"/>
                <a:cs typeface="Arial"/>
              </a:rPr>
              <a:t> </a:t>
            </a:r>
            <a:r>
              <a:rPr sz="1600" b="1" dirty="0">
                <a:solidFill>
                  <a:srgbClr val="5F5F5F"/>
                </a:solidFill>
                <a:latin typeface="Arial"/>
                <a:cs typeface="Arial"/>
              </a:rPr>
              <a:t>Science</a:t>
            </a:r>
            <a:r>
              <a:rPr sz="1600" dirty="0">
                <a:solidFill>
                  <a:srgbClr val="5F5F5F"/>
                </a:solidFill>
                <a:latin typeface="Arial"/>
                <a:cs typeface="Arial"/>
              </a:rPr>
              <a:t>:</a:t>
            </a:r>
            <a:r>
              <a:rPr sz="1600" spc="20" dirty="0">
                <a:solidFill>
                  <a:srgbClr val="5F5F5F"/>
                </a:solidFill>
                <a:latin typeface="Arial"/>
                <a:cs typeface="Arial"/>
              </a:rPr>
              <a:t> </a:t>
            </a:r>
            <a:r>
              <a:rPr sz="1450" b="1" dirty="0">
                <a:solidFill>
                  <a:srgbClr val="7575D1"/>
                </a:solidFill>
                <a:latin typeface="Arial"/>
                <a:cs typeface="Arial"/>
              </a:rPr>
              <a:t>Colleen</a:t>
            </a:r>
            <a:r>
              <a:rPr sz="1450" b="1" spc="-245" dirty="0">
                <a:solidFill>
                  <a:srgbClr val="7575D1"/>
                </a:solidFill>
                <a:latin typeface="Arial"/>
                <a:cs typeface="Arial"/>
              </a:rPr>
              <a:t> </a:t>
            </a:r>
            <a:r>
              <a:rPr sz="1450" b="1" spc="-10" dirty="0">
                <a:solidFill>
                  <a:srgbClr val="7575D1"/>
                </a:solidFill>
                <a:latin typeface="Arial"/>
                <a:cs typeface="Arial"/>
              </a:rPr>
              <a:t>Cochran</a:t>
            </a:r>
            <a:endParaRPr sz="1450" dirty="0">
              <a:latin typeface="Arial"/>
              <a:cs typeface="Arial"/>
            </a:endParaRPr>
          </a:p>
          <a:p>
            <a:pPr marL="297180" indent="-285115">
              <a:lnSpc>
                <a:spcPct val="100000"/>
              </a:lnSpc>
              <a:spcBef>
                <a:spcPts val="5"/>
              </a:spcBef>
              <a:buFont typeface="Arial"/>
              <a:buChar char="•"/>
              <a:tabLst>
                <a:tab pos="297180" algn="l"/>
                <a:tab pos="297815" algn="l"/>
              </a:tabLst>
            </a:pPr>
            <a:r>
              <a:rPr sz="1600" b="1" dirty="0">
                <a:solidFill>
                  <a:srgbClr val="5F5F5F"/>
                </a:solidFill>
                <a:latin typeface="Arial"/>
                <a:cs typeface="Arial"/>
              </a:rPr>
              <a:t>Engineering</a:t>
            </a:r>
            <a:r>
              <a:rPr sz="1600" dirty="0">
                <a:solidFill>
                  <a:srgbClr val="5F5F5F"/>
                </a:solidFill>
                <a:latin typeface="Arial"/>
                <a:cs typeface="Arial"/>
              </a:rPr>
              <a:t>:</a:t>
            </a:r>
            <a:r>
              <a:rPr sz="1600" spc="30" dirty="0">
                <a:solidFill>
                  <a:srgbClr val="5F5F5F"/>
                </a:solidFill>
                <a:latin typeface="Arial"/>
                <a:cs typeface="Arial"/>
              </a:rPr>
              <a:t> </a:t>
            </a:r>
            <a:r>
              <a:rPr sz="1450" b="1" dirty="0">
                <a:solidFill>
                  <a:srgbClr val="7575D1"/>
                </a:solidFill>
                <a:latin typeface="Arial"/>
                <a:cs typeface="Arial"/>
              </a:rPr>
              <a:t>Heidi</a:t>
            </a:r>
            <a:r>
              <a:rPr sz="1450" b="1" spc="-170" dirty="0">
                <a:solidFill>
                  <a:srgbClr val="7575D1"/>
                </a:solidFill>
                <a:latin typeface="Arial"/>
                <a:cs typeface="Arial"/>
              </a:rPr>
              <a:t> </a:t>
            </a:r>
            <a:r>
              <a:rPr sz="1450" b="1" spc="-10" dirty="0">
                <a:solidFill>
                  <a:srgbClr val="7575D1"/>
                </a:solidFill>
                <a:latin typeface="Arial"/>
                <a:cs typeface="Arial"/>
              </a:rPr>
              <a:t>Smithson</a:t>
            </a:r>
            <a:endParaRPr sz="1450" dirty="0">
              <a:latin typeface="Arial"/>
              <a:cs typeface="Arial"/>
            </a:endParaRPr>
          </a:p>
          <a:p>
            <a:pPr marL="297180" indent="-285115">
              <a:lnSpc>
                <a:spcPct val="100000"/>
              </a:lnSpc>
              <a:spcBef>
                <a:spcPts val="5"/>
              </a:spcBef>
              <a:buFont typeface="Arial"/>
              <a:buChar char="•"/>
              <a:tabLst>
                <a:tab pos="297180" algn="l"/>
                <a:tab pos="297815" algn="l"/>
              </a:tabLst>
            </a:pPr>
            <a:r>
              <a:rPr sz="1600" b="1" dirty="0">
                <a:solidFill>
                  <a:srgbClr val="5F5F5F"/>
                </a:solidFill>
                <a:latin typeface="Arial"/>
                <a:cs typeface="Arial"/>
              </a:rPr>
              <a:t>Dentistry</a:t>
            </a:r>
            <a:r>
              <a:rPr sz="1600" b="1" spc="-90" dirty="0">
                <a:solidFill>
                  <a:srgbClr val="5F5F5F"/>
                </a:solidFill>
                <a:latin typeface="Arial"/>
                <a:cs typeface="Arial"/>
              </a:rPr>
              <a:t> </a:t>
            </a:r>
            <a:r>
              <a:rPr sz="1600" b="1" dirty="0">
                <a:solidFill>
                  <a:srgbClr val="5F5F5F"/>
                </a:solidFill>
                <a:latin typeface="Arial"/>
                <a:cs typeface="Arial"/>
              </a:rPr>
              <a:t>and</a:t>
            </a:r>
            <a:r>
              <a:rPr sz="1600" b="1" spc="-50" dirty="0">
                <a:solidFill>
                  <a:srgbClr val="5F5F5F"/>
                </a:solidFill>
                <a:latin typeface="Arial"/>
                <a:cs typeface="Arial"/>
              </a:rPr>
              <a:t> </a:t>
            </a:r>
            <a:r>
              <a:rPr sz="1600" b="1" dirty="0">
                <a:solidFill>
                  <a:srgbClr val="5F5F5F"/>
                </a:solidFill>
                <a:latin typeface="Arial"/>
                <a:cs typeface="Arial"/>
              </a:rPr>
              <a:t>School</a:t>
            </a:r>
            <a:r>
              <a:rPr sz="1600" b="1" spc="65" dirty="0">
                <a:solidFill>
                  <a:srgbClr val="5F5F5F"/>
                </a:solidFill>
                <a:latin typeface="Arial"/>
                <a:cs typeface="Arial"/>
              </a:rPr>
              <a:t> </a:t>
            </a:r>
            <a:r>
              <a:rPr sz="1600" b="1" dirty="0">
                <a:solidFill>
                  <a:srgbClr val="5F5F5F"/>
                </a:solidFill>
                <a:latin typeface="Arial"/>
                <a:cs typeface="Arial"/>
              </a:rPr>
              <a:t>of</a:t>
            </a:r>
            <a:r>
              <a:rPr sz="1600" b="1" spc="-80" dirty="0">
                <a:solidFill>
                  <a:srgbClr val="5F5F5F"/>
                </a:solidFill>
                <a:latin typeface="Arial"/>
                <a:cs typeface="Arial"/>
              </a:rPr>
              <a:t> </a:t>
            </a:r>
            <a:r>
              <a:rPr sz="1600" b="1" dirty="0">
                <a:solidFill>
                  <a:srgbClr val="5F5F5F"/>
                </a:solidFill>
                <a:latin typeface="Arial"/>
                <a:cs typeface="Arial"/>
              </a:rPr>
              <a:t>Public</a:t>
            </a:r>
            <a:r>
              <a:rPr sz="1600" b="1" spc="90" dirty="0">
                <a:solidFill>
                  <a:srgbClr val="5F5F5F"/>
                </a:solidFill>
                <a:latin typeface="Arial"/>
                <a:cs typeface="Arial"/>
              </a:rPr>
              <a:t> </a:t>
            </a:r>
            <a:r>
              <a:rPr sz="1600" b="1" dirty="0">
                <a:solidFill>
                  <a:srgbClr val="5F5F5F"/>
                </a:solidFill>
                <a:latin typeface="Arial"/>
                <a:cs typeface="Arial"/>
              </a:rPr>
              <a:t>Health:</a:t>
            </a:r>
            <a:r>
              <a:rPr sz="1600" b="1" spc="30" dirty="0">
                <a:solidFill>
                  <a:srgbClr val="5F5F5F"/>
                </a:solidFill>
                <a:latin typeface="Arial"/>
                <a:cs typeface="Arial"/>
              </a:rPr>
              <a:t> </a:t>
            </a:r>
            <a:r>
              <a:rPr sz="1450" b="1" spc="-10" dirty="0">
                <a:solidFill>
                  <a:srgbClr val="7575D1"/>
                </a:solidFill>
                <a:latin typeface="Arial"/>
                <a:cs typeface="Arial"/>
              </a:rPr>
              <a:t>Janice</a:t>
            </a:r>
            <a:r>
              <a:rPr sz="1450" b="1" spc="-90" dirty="0">
                <a:solidFill>
                  <a:srgbClr val="7575D1"/>
                </a:solidFill>
                <a:latin typeface="Arial"/>
                <a:cs typeface="Arial"/>
              </a:rPr>
              <a:t> </a:t>
            </a:r>
            <a:r>
              <a:rPr sz="1450" b="1" spc="-10" dirty="0">
                <a:solidFill>
                  <a:srgbClr val="7575D1"/>
                </a:solidFill>
                <a:latin typeface="Arial"/>
                <a:cs typeface="Arial"/>
              </a:rPr>
              <a:t>Michael</a:t>
            </a:r>
            <a:endParaRPr sz="1450" dirty="0">
              <a:latin typeface="Arial"/>
              <a:cs typeface="Arial"/>
            </a:endParaRPr>
          </a:p>
          <a:p>
            <a:pPr marL="297180" indent="-285115">
              <a:lnSpc>
                <a:spcPct val="100000"/>
              </a:lnSpc>
              <a:spcBef>
                <a:spcPts val="5"/>
              </a:spcBef>
              <a:buFont typeface="Arial"/>
              <a:buChar char="•"/>
              <a:tabLst>
                <a:tab pos="297180" algn="l"/>
                <a:tab pos="297815" algn="l"/>
              </a:tabLst>
            </a:pPr>
            <a:r>
              <a:rPr sz="1600" b="1" spc="-10" dirty="0">
                <a:solidFill>
                  <a:srgbClr val="5F5F5F"/>
                </a:solidFill>
                <a:latin typeface="Arial"/>
                <a:cs typeface="Arial"/>
              </a:rPr>
              <a:t>Kinesiology/Pharmacy</a:t>
            </a:r>
            <a:r>
              <a:rPr sz="1600" b="1" spc="180" dirty="0">
                <a:solidFill>
                  <a:srgbClr val="5F5F5F"/>
                </a:solidFill>
                <a:latin typeface="Arial"/>
                <a:cs typeface="Arial"/>
              </a:rPr>
              <a:t> </a:t>
            </a:r>
            <a:r>
              <a:rPr sz="1600" b="1" dirty="0">
                <a:solidFill>
                  <a:srgbClr val="5F5F5F"/>
                </a:solidFill>
                <a:latin typeface="Arial"/>
                <a:cs typeface="Arial"/>
              </a:rPr>
              <a:t>and</a:t>
            </a:r>
            <a:r>
              <a:rPr sz="1600" b="1" spc="-55" dirty="0">
                <a:solidFill>
                  <a:srgbClr val="5F5F5F"/>
                </a:solidFill>
                <a:latin typeface="Arial"/>
                <a:cs typeface="Arial"/>
              </a:rPr>
              <a:t> </a:t>
            </a:r>
            <a:r>
              <a:rPr sz="1600" b="1" dirty="0">
                <a:solidFill>
                  <a:srgbClr val="5F5F5F"/>
                </a:solidFill>
                <a:latin typeface="Arial"/>
                <a:cs typeface="Arial"/>
              </a:rPr>
              <a:t>Nutrition</a:t>
            </a:r>
            <a:r>
              <a:rPr sz="1600" dirty="0">
                <a:solidFill>
                  <a:srgbClr val="5F5F5F"/>
                </a:solidFill>
                <a:latin typeface="Arial"/>
                <a:cs typeface="Arial"/>
              </a:rPr>
              <a:t>:</a:t>
            </a:r>
            <a:r>
              <a:rPr sz="1600" spc="60" dirty="0">
                <a:solidFill>
                  <a:srgbClr val="5F5F5F"/>
                </a:solidFill>
                <a:latin typeface="Arial"/>
                <a:cs typeface="Arial"/>
              </a:rPr>
              <a:t> </a:t>
            </a:r>
            <a:r>
              <a:rPr sz="1450" b="1" dirty="0">
                <a:solidFill>
                  <a:srgbClr val="7575D1"/>
                </a:solidFill>
                <a:latin typeface="Arial"/>
                <a:cs typeface="Arial"/>
              </a:rPr>
              <a:t>Gen</a:t>
            </a:r>
            <a:r>
              <a:rPr sz="1450" b="1" spc="-165" dirty="0">
                <a:solidFill>
                  <a:srgbClr val="7575D1"/>
                </a:solidFill>
                <a:latin typeface="Arial"/>
                <a:cs typeface="Arial"/>
              </a:rPr>
              <a:t> </a:t>
            </a:r>
            <a:r>
              <a:rPr sz="1450" b="1" spc="-10" dirty="0">
                <a:solidFill>
                  <a:srgbClr val="7575D1"/>
                </a:solidFill>
                <a:latin typeface="Arial"/>
                <a:cs typeface="Arial"/>
              </a:rPr>
              <a:t>Clark</a:t>
            </a:r>
            <a:endParaRPr sz="1450" dirty="0">
              <a:latin typeface="Arial"/>
              <a:cs typeface="Arial"/>
            </a:endParaRPr>
          </a:p>
          <a:p>
            <a:pPr marL="297180" marR="353695" indent="-297180">
              <a:lnSpc>
                <a:spcPts val="1680"/>
              </a:lnSpc>
              <a:spcBef>
                <a:spcPts val="254"/>
              </a:spcBef>
              <a:buFont typeface="Arial"/>
              <a:buChar char="•"/>
              <a:tabLst>
                <a:tab pos="297180" algn="l"/>
                <a:tab pos="297815" algn="l"/>
              </a:tabLst>
            </a:pPr>
            <a:r>
              <a:rPr sz="1600" b="1" dirty="0">
                <a:solidFill>
                  <a:srgbClr val="5F5F5F"/>
                </a:solidFill>
                <a:latin typeface="Arial"/>
                <a:cs typeface="Arial"/>
              </a:rPr>
              <a:t>Medicine</a:t>
            </a:r>
            <a:r>
              <a:rPr sz="1600" dirty="0">
                <a:solidFill>
                  <a:srgbClr val="5F5F5F"/>
                </a:solidFill>
                <a:latin typeface="Arial"/>
                <a:cs typeface="Arial"/>
              </a:rPr>
              <a:t>:</a:t>
            </a:r>
            <a:r>
              <a:rPr sz="1600" spc="195" dirty="0">
                <a:solidFill>
                  <a:srgbClr val="5F5F5F"/>
                </a:solidFill>
                <a:latin typeface="Arial"/>
                <a:cs typeface="Arial"/>
              </a:rPr>
              <a:t> </a:t>
            </a:r>
            <a:r>
              <a:rPr sz="1450" b="1" spc="-10" dirty="0">
                <a:solidFill>
                  <a:srgbClr val="5F5F5F"/>
                </a:solidFill>
                <a:latin typeface="Calibri"/>
                <a:cs typeface="Calibri"/>
              </a:rPr>
              <a:t>Biomedical</a:t>
            </a:r>
            <a:r>
              <a:rPr sz="1450" b="1" spc="-110" dirty="0">
                <a:solidFill>
                  <a:srgbClr val="5F5F5F"/>
                </a:solidFill>
                <a:latin typeface="Calibri"/>
                <a:cs typeface="Calibri"/>
              </a:rPr>
              <a:t> </a:t>
            </a:r>
            <a:r>
              <a:rPr sz="1450" b="1" spc="-25" dirty="0">
                <a:solidFill>
                  <a:srgbClr val="5F5F5F"/>
                </a:solidFill>
                <a:latin typeface="Calibri"/>
                <a:cs typeface="Calibri"/>
              </a:rPr>
              <a:t>Departments</a:t>
            </a:r>
            <a:r>
              <a:rPr sz="1450" b="1" spc="-85" dirty="0">
                <a:solidFill>
                  <a:srgbClr val="5F5F5F"/>
                </a:solidFill>
                <a:latin typeface="Calibri"/>
                <a:cs typeface="Calibri"/>
              </a:rPr>
              <a:t> </a:t>
            </a:r>
            <a:r>
              <a:rPr sz="1450" b="1" spc="-20" dirty="0">
                <a:solidFill>
                  <a:srgbClr val="5F5F5F"/>
                </a:solidFill>
                <a:latin typeface="Calibri"/>
                <a:cs typeface="Calibri"/>
              </a:rPr>
              <a:t>(BMI,</a:t>
            </a:r>
            <a:r>
              <a:rPr sz="1450" b="1" spc="-45" dirty="0">
                <a:solidFill>
                  <a:srgbClr val="5F5F5F"/>
                </a:solidFill>
                <a:latin typeface="Calibri"/>
                <a:cs typeface="Calibri"/>
              </a:rPr>
              <a:t> </a:t>
            </a:r>
            <a:r>
              <a:rPr sz="1450" b="1" spc="-20" dirty="0">
                <a:solidFill>
                  <a:srgbClr val="5F5F5F"/>
                </a:solidFill>
                <a:latin typeface="Calibri"/>
                <a:cs typeface="Calibri"/>
              </a:rPr>
              <a:t>APP)</a:t>
            </a:r>
            <a:r>
              <a:rPr sz="1450" b="1" spc="-80" dirty="0">
                <a:solidFill>
                  <a:srgbClr val="5F5F5F"/>
                </a:solidFill>
                <a:latin typeface="Calibri"/>
                <a:cs typeface="Calibri"/>
              </a:rPr>
              <a:t> </a:t>
            </a:r>
            <a:r>
              <a:rPr sz="1450" dirty="0">
                <a:solidFill>
                  <a:srgbClr val="5F5F5F"/>
                </a:solidFill>
                <a:latin typeface="Calibri"/>
                <a:cs typeface="Calibri"/>
              </a:rPr>
              <a:t>:</a:t>
            </a:r>
            <a:r>
              <a:rPr sz="1450" spc="-50" dirty="0">
                <a:solidFill>
                  <a:srgbClr val="5F5F5F"/>
                </a:solidFill>
                <a:latin typeface="Calibri"/>
                <a:cs typeface="Calibri"/>
              </a:rPr>
              <a:t> </a:t>
            </a:r>
            <a:r>
              <a:rPr sz="1450" b="1" spc="-10" dirty="0">
                <a:solidFill>
                  <a:srgbClr val="7575D1"/>
                </a:solidFill>
                <a:latin typeface="Calibri"/>
                <a:cs typeface="Calibri"/>
              </a:rPr>
              <a:t>Bruna</a:t>
            </a:r>
            <a:r>
              <a:rPr sz="1450" b="1" spc="-65" dirty="0">
                <a:solidFill>
                  <a:srgbClr val="7575D1"/>
                </a:solidFill>
                <a:latin typeface="Calibri"/>
                <a:cs typeface="Calibri"/>
              </a:rPr>
              <a:t> </a:t>
            </a:r>
            <a:r>
              <a:rPr sz="1450" b="1" spc="-20" dirty="0">
                <a:solidFill>
                  <a:srgbClr val="7575D1"/>
                </a:solidFill>
                <a:latin typeface="Calibri"/>
                <a:cs typeface="Calibri"/>
              </a:rPr>
              <a:t>Bonavia-</a:t>
            </a:r>
            <a:r>
              <a:rPr sz="1450" b="1" spc="-40" dirty="0">
                <a:solidFill>
                  <a:srgbClr val="7575D1"/>
                </a:solidFill>
                <a:latin typeface="Calibri"/>
                <a:cs typeface="Calibri"/>
              </a:rPr>
              <a:t>Fisher</a:t>
            </a:r>
            <a:r>
              <a:rPr sz="1450" spc="-40" dirty="0">
                <a:solidFill>
                  <a:srgbClr val="5F5F5F"/>
                </a:solidFill>
                <a:latin typeface="Calibri"/>
                <a:cs typeface="Calibri"/>
              </a:rPr>
              <a:t>;</a:t>
            </a:r>
            <a:r>
              <a:rPr sz="1450" spc="-55" dirty="0">
                <a:solidFill>
                  <a:srgbClr val="5F5F5F"/>
                </a:solidFill>
                <a:latin typeface="Calibri"/>
                <a:cs typeface="Calibri"/>
              </a:rPr>
              <a:t> </a:t>
            </a:r>
            <a:r>
              <a:rPr sz="1450" b="1" spc="-35" dirty="0">
                <a:solidFill>
                  <a:srgbClr val="5F5F5F"/>
                </a:solidFill>
                <a:latin typeface="Calibri"/>
                <a:cs typeface="Calibri"/>
              </a:rPr>
              <a:t>Department</a:t>
            </a:r>
            <a:r>
              <a:rPr sz="1450" b="1" spc="-90" dirty="0">
                <a:solidFill>
                  <a:srgbClr val="5F5F5F"/>
                </a:solidFill>
                <a:latin typeface="Calibri"/>
                <a:cs typeface="Calibri"/>
              </a:rPr>
              <a:t> </a:t>
            </a:r>
            <a:r>
              <a:rPr sz="1450" b="1" dirty="0">
                <a:solidFill>
                  <a:srgbClr val="5F5F5F"/>
                </a:solidFill>
                <a:latin typeface="Calibri"/>
                <a:cs typeface="Calibri"/>
              </a:rPr>
              <a:t>of</a:t>
            </a:r>
            <a:r>
              <a:rPr sz="1450" b="1" spc="-45" dirty="0">
                <a:solidFill>
                  <a:srgbClr val="5F5F5F"/>
                </a:solidFill>
                <a:latin typeface="Calibri"/>
                <a:cs typeface="Calibri"/>
              </a:rPr>
              <a:t> </a:t>
            </a:r>
            <a:r>
              <a:rPr sz="1450" b="1" spc="-15" dirty="0">
                <a:solidFill>
                  <a:srgbClr val="5F5F5F"/>
                </a:solidFill>
                <a:latin typeface="Calibri"/>
                <a:cs typeface="Calibri"/>
              </a:rPr>
              <a:t>Medicine</a:t>
            </a:r>
            <a:r>
              <a:rPr sz="1450" spc="-15" dirty="0">
                <a:solidFill>
                  <a:srgbClr val="5F5F5F"/>
                </a:solidFill>
                <a:latin typeface="Calibri"/>
                <a:cs typeface="Calibri"/>
              </a:rPr>
              <a:t>:</a:t>
            </a:r>
            <a:r>
              <a:rPr sz="1450" spc="-140" dirty="0">
                <a:solidFill>
                  <a:srgbClr val="5F5F5F"/>
                </a:solidFill>
                <a:latin typeface="Calibri"/>
                <a:cs typeface="Calibri"/>
              </a:rPr>
              <a:t> </a:t>
            </a:r>
            <a:r>
              <a:rPr sz="1450" b="1" spc="-25" dirty="0">
                <a:solidFill>
                  <a:srgbClr val="7575D1"/>
                </a:solidFill>
                <a:latin typeface="Calibri"/>
                <a:cs typeface="Calibri"/>
              </a:rPr>
              <a:t>Ozlem</a:t>
            </a:r>
            <a:r>
              <a:rPr sz="1450" b="1" spc="-40" dirty="0">
                <a:solidFill>
                  <a:srgbClr val="7575D1"/>
                </a:solidFill>
                <a:latin typeface="Calibri"/>
                <a:cs typeface="Calibri"/>
              </a:rPr>
              <a:t> </a:t>
            </a:r>
            <a:r>
              <a:rPr sz="1450" b="1" spc="-20" dirty="0">
                <a:solidFill>
                  <a:srgbClr val="7575D1"/>
                </a:solidFill>
                <a:latin typeface="Calibri"/>
                <a:cs typeface="Calibri"/>
              </a:rPr>
              <a:t>Sari </a:t>
            </a:r>
            <a:r>
              <a:rPr sz="1450" b="1" spc="-10" dirty="0">
                <a:solidFill>
                  <a:srgbClr val="5F5F5F"/>
                </a:solidFill>
                <a:latin typeface="Calibri"/>
                <a:cs typeface="Calibri"/>
              </a:rPr>
              <a:t>Department</a:t>
            </a:r>
            <a:r>
              <a:rPr sz="1450" b="1" spc="-85" dirty="0">
                <a:solidFill>
                  <a:srgbClr val="5F5F5F"/>
                </a:solidFill>
                <a:latin typeface="Calibri"/>
                <a:cs typeface="Calibri"/>
              </a:rPr>
              <a:t> </a:t>
            </a:r>
            <a:r>
              <a:rPr sz="1450" b="1" dirty="0">
                <a:solidFill>
                  <a:srgbClr val="5F5F5F"/>
                </a:solidFill>
                <a:latin typeface="Calibri"/>
                <a:cs typeface="Calibri"/>
              </a:rPr>
              <a:t>of</a:t>
            </a:r>
            <a:r>
              <a:rPr sz="1450" b="1" spc="-35" dirty="0">
                <a:solidFill>
                  <a:srgbClr val="5F5F5F"/>
                </a:solidFill>
                <a:latin typeface="Calibri"/>
                <a:cs typeface="Calibri"/>
              </a:rPr>
              <a:t> </a:t>
            </a:r>
            <a:r>
              <a:rPr sz="1450" b="1" spc="-25" dirty="0">
                <a:solidFill>
                  <a:srgbClr val="5F5F5F"/>
                </a:solidFill>
                <a:latin typeface="Calibri"/>
                <a:cs typeface="Calibri"/>
              </a:rPr>
              <a:t>Surgery:</a:t>
            </a:r>
            <a:r>
              <a:rPr sz="1450" b="1" spc="-35" dirty="0">
                <a:solidFill>
                  <a:srgbClr val="5F5F5F"/>
                </a:solidFill>
                <a:latin typeface="Calibri"/>
                <a:cs typeface="Calibri"/>
              </a:rPr>
              <a:t> </a:t>
            </a:r>
            <a:r>
              <a:rPr sz="1450" b="1" spc="-20" dirty="0">
                <a:solidFill>
                  <a:srgbClr val="7575D1"/>
                </a:solidFill>
                <a:latin typeface="Calibri"/>
                <a:cs typeface="Calibri"/>
              </a:rPr>
              <a:t>Karen</a:t>
            </a:r>
            <a:r>
              <a:rPr sz="1450" b="1" spc="-125" dirty="0">
                <a:solidFill>
                  <a:srgbClr val="7575D1"/>
                </a:solidFill>
                <a:latin typeface="Calibri"/>
                <a:cs typeface="Calibri"/>
              </a:rPr>
              <a:t> </a:t>
            </a:r>
            <a:r>
              <a:rPr sz="1450" b="1" spc="-10" dirty="0">
                <a:solidFill>
                  <a:srgbClr val="7575D1"/>
                </a:solidFill>
                <a:latin typeface="Calibri"/>
                <a:cs typeface="Calibri"/>
              </a:rPr>
              <a:t>Mosier</a:t>
            </a:r>
            <a:r>
              <a:rPr sz="1450" b="1" spc="-105" dirty="0">
                <a:solidFill>
                  <a:srgbClr val="7575D1"/>
                </a:solidFill>
                <a:latin typeface="Calibri"/>
                <a:cs typeface="Calibri"/>
              </a:rPr>
              <a:t> </a:t>
            </a:r>
            <a:r>
              <a:rPr sz="1450" dirty="0">
                <a:solidFill>
                  <a:srgbClr val="5F5F5F"/>
                </a:solidFill>
                <a:latin typeface="Calibri"/>
                <a:cs typeface="Calibri"/>
              </a:rPr>
              <a:t>;</a:t>
            </a:r>
            <a:r>
              <a:rPr sz="1450" spc="-45" dirty="0">
                <a:solidFill>
                  <a:srgbClr val="5F5F5F"/>
                </a:solidFill>
                <a:latin typeface="Calibri"/>
                <a:cs typeface="Calibri"/>
              </a:rPr>
              <a:t> </a:t>
            </a:r>
            <a:r>
              <a:rPr sz="1450" b="1" spc="-25" dirty="0">
                <a:solidFill>
                  <a:srgbClr val="5F5F5F"/>
                </a:solidFill>
                <a:latin typeface="Calibri"/>
                <a:cs typeface="Calibri"/>
              </a:rPr>
              <a:t>Department</a:t>
            </a:r>
            <a:r>
              <a:rPr sz="1450" b="1" spc="-80" dirty="0">
                <a:solidFill>
                  <a:srgbClr val="5F5F5F"/>
                </a:solidFill>
                <a:latin typeface="Calibri"/>
                <a:cs typeface="Calibri"/>
              </a:rPr>
              <a:t> </a:t>
            </a:r>
            <a:r>
              <a:rPr sz="1450" b="1" dirty="0">
                <a:solidFill>
                  <a:srgbClr val="5F5F5F"/>
                </a:solidFill>
                <a:latin typeface="Calibri"/>
                <a:cs typeface="Calibri"/>
              </a:rPr>
              <a:t>of</a:t>
            </a:r>
            <a:r>
              <a:rPr sz="1450" b="1" spc="-35" dirty="0">
                <a:solidFill>
                  <a:srgbClr val="5F5F5F"/>
                </a:solidFill>
                <a:latin typeface="Calibri"/>
                <a:cs typeface="Calibri"/>
              </a:rPr>
              <a:t> </a:t>
            </a:r>
            <a:r>
              <a:rPr sz="1450" b="1" spc="-25" dirty="0">
                <a:solidFill>
                  <a:srgbClr val="5F5F5F"/>
                </a:solidFill>
                <a:latin typeface="Calibri"/>
                <a:cs typeface="Calibri"/>
              </a:rPr>
              <a:t>Pediatrics</a:t>
            </a:r>
            <a:r>
              <a:rPr sz="1450" spc="-25" dirty="0">
                <a:solidFill>
                  <a:srgbClr val="5F5F5F"/>
                </a:solidFill>
                <a:latin typeface="Calibri"/>
                <a:cs typeface="Calibri"/>
              </a:rPr>
              <a:t>:</a:t>
            </a:r>
            <a:r>
              <a:rPr sz="1450" spc="-135" dirty="0">
                <a:solidFill>
                  <a:srgbClr val="5F5F5F"/>
                </a:solidFill>
                <a:latin typeface="Calibri"/>
                <a:cs typeface="Calibri"/>
              </a:rPr>
              <a:t> </a:t>
            </a:r>
            <a:r>
              <a:rPr sz="1450" b="1" spc="-40" dirty="0">
                <a:solidFill>
                  <a:srgbClr val="7575D1"/>
                </a:solidFill>
                <a:latin typeface="Calibri"/>
                <a:cs typeface="Calibri"/>
              </a:rPr>
              <a:t>Tova</a:t>
            </a:r>
            <a:r>
              <a:rPr sz="1450" b="1" spc="-140" dirty="0">
                <a:solidFill>
                  <a:srgbClr val="7575D1"/>
                </a:solidFill>
                <a:latin typeface="Calibri"/>
                <a:cs typeface="Calibri"/>
              </a:rPr>
              <a:t> </a:t>
            </a:r>
            <a:r>
              <a:rPr sz="1450" b="1" spc="-10" dirty="0">
                <a:solidFill>
                  <a:srgbClr val="7575D1"/>
                </a:solidFill>
                <a:latin typeface="Calibri"/>
                <a:cs typeface="Calibri"/>
              </a:rPr>
              <a:t>Dybvig</a:t>
            </a:r>
            <a:endParaRPr sz="1450" dirty="0">
              <a:latin typeface="Calibri"/>
              <a:cs typeface="Calibri"/>
            </a:endParaRPr>
          </a:p>
          <a:p>
            <a:pPr marL="469900" marR="5080">
              <a:lnSpc>
                <a:spcPts val="1680"/>
              </a:lnSpc>
              <a:spcBef>
                <a:spcPts val="5"/>
              </a:spcBef>
            </a:pPr>
            <a:r>
              <a:rPr sz="1450" b="1" spc="-10" dirty="0">
                <a:solidFill>
                  <a:srgbClr val="5F5F5F"/>
                </a:solidFill>
                <a:latin typeface="Calibri"/>
                <a:cs typeface="Calibri"/>
              </a:rPr>
              <a:t>Department</a:t>
            </a:r>
            <a:r>
              <a:rPr sz="1450" b="1" spc="-65" dirty="0">
                <a:solidFill>
                  <a:srgbClr val="5F5F5F"/>
                </a:solidFill>
                <a:latin typeface="Calibri"/>
                <a:cs typeface="Calibri"/>
              </a:rPr>
              <a:t> </a:t>
            </a:r>
            <a:r>
              <a:rPr sz="1450" b="1" dirty="0">
                <a:solidFill>
                  <a:srgbClr val="5F5F5F"/>
                </a:solidFill>
                <a:latin typeface="Calibri"/>
                <a:cs typeface="Calibri"/>
              </a:rPr>
              <a:t>of</a:t>
            </a:r>
            <a:r>
              <a:rPr sz="1450" b="1" spc="-15" dirty="0">
                <a:solidFill>
                  <a:srgbClr val="5F5F5F"/>
                </a:solidFill>
                <a:latin typeface="Calibri"/>
                <a:cs typeface="Calibri"/>
              </a:rPr>
              <a:t> </a:t>
            </a:r>
            <a:r>
              <a:rPr sz="1450" b="1" spc="-30" dirty="0">
                <a:solidFill>
                  <a:srgbClr val="5F5F5F"/>
                </a:solidFill>
                <a:latin typeface="Calibri"/>
                <a:cs typeface="Calibri"/>
              </a:rPr>
              <a:t>Psychiatry</a:t>
            </a:r>
            <a:r>
              <a:rPr sz="1450" spc="-30" dirty="0">
                <a:solidFill>
                  <a:srgbClr val="5F5F5F"/>
                </a:solidFill>
                <a:latin typeface="Calibri"/>
                <a:cs typeface="Calibri"/>
              </a:rPr>
              <a:t>:</a:t>
            </a:r>
            <a:r>
              <a:rPr sz="1450" spc="-25" dirty="0">
                <a:solidFill>
                  <a:srgbClr val="5F5F5F"/>
                </a:solidFill>
                <a:latin typeface="Calibri"/>
                <a:cs typeface="Calibri"/>
              </a:rPr>
              <a:t> </a:t>
            </a:r>
            <a:r>
              <a:rPr sz="1450" b="1" spc="-20" dirty="0">
                <a:solidFill>
                  <a:srgbClr val="7575D1"/>
                </a:solidFill>
                <a:latin typeface="Calibri"/>
                <a:cs typeface="Calibri"/>
              </a:rPr>
              <a:t>Mariam</a:t>
            </a:r>
            <a:r>
              <a:rPr sz="1450" b="1" spc="-90" dirty="0">
                <a:solidFill>
                  <a:srgbClr val="7575D1"/>
                </a:solidFill>
                <a:latin typeface="Calibri"/>
                <a:cs typeface="Calibri"/>
              </a:rPr>
              <a:t> </a:t>
            </a:r>
            <a:r>
              <a:rPr sz="1450" b="1" spc="-35" dirty="0">
                <a:solidFill>
                  <a:srgbClr val="7575D1"/>
                </a:solidFill>
                <a:latin typeface="Calibri"/>
                <a:cs typeface="Calibri"/>
              </a:rPr>
              <a:t>Alaverdashvili</a:t>
            </a:r>
            <a:r>
              <a:rPr sz="1450" b="1" spc="-70" dirty="0">
                <a:solidFill>
                  <a:srgbClr val="7575D1"/>
                </a:solidFill>
                <a:latin typeface="Calibri"/>
                <a:cs typeface="Calibri"/>
              </a:rPr>
              <a:t> </a:t>
            </a:r>
            <a:r>
              <a:rPr sz="1450" dirty="0">
                <a:solidFill>
                  <a:srgbClr val="5F5F5F"/>
                </a:solidFill>
                <a:latin typeface="Calibri"/>
                <a:cs typeface="Calibri"/>
              </a:rPr>
              <a:t>;</a:t>
            </a:r>
            <a:r>
              <a:rPr sz="1450" spc="-25" dirty="0">
                <a:solidFill>
                  <a:srgbClr val="5F5F5F"/>
                </a:solidFill>
                <a:latin typeface="Calibri"/>
                <a:cs typeface="Calibri"/>
              </a:rPr>
              <a:t> </a:t>
            </a:r>
            <a:r>
              <a:rPr sz="1450" b="1" spc="-20" dirty="0">
                <a:solidFill>
                  <a:srgbClr val="5F5F5F"/>
                </a:solidFill>
                <a:latin typeface="Calibri"/>
                <a:cs typeface="Calibri"/>
              </a:rPr>
              <a:t>Departments</a:t>
            </a:r>
            <a:r>
              <a:rPr sz="1450" b="1" spc="-55" dirty="0">
                <a:solidFill>
                  <a:srgbClr val="5F5F5F"/>
                </a:solidFill>
                <a:latin typeface="Calibri"/>
                <a:cs typeface="Calibri"/>
              </a:rPr>
              <a:t> </a:t>
            </a:r>
            <a:r>
              <a:rPr sz="1450" b="1" dirty="0">
                <a:solidFill>
                  <a:srgbClr val="5F5F5F"/>
                </a:solidFill>
                <a:latin typeface="Calibri"/>
                <a:cs typeface="Calibri"/>
              </a:rPr>
              <a:t>of</a:t>
            </a:r>
            <a:r>
              <a:rPr sz="1450" b="1" spc="-15" dirty="0">
                <a:solidFill>
                  <a:srgbClr val="5F5F5F"/>
                </a:solidFill>
                <a:latin typeface="Calibri"/>
                <a:cs typeface="Calibri"/>
              </a:rPr>
              <a:t> </a:t>
            </a:r>
            <a:r>
              <a:rPr sz="1450" b="1" spc="-35" dirty="0">
                <a:solidFill>
                  <a:srgbClr val="5F5F5F"/>
                </a:solidFill>
                <a:latin typeface="Calibri"/>
                <a:cs typeface="Calibri"/>
              </a:rPr>
              <a:t>Family</a:t>
            </a:r>
            <a:r>
              <a:rPr sz="1450" b="1" dirty="0">
                <a:solidFill>
                  <a:srgbClr val="5F5F5F"/>
                </a:solidFill>
                <a:latin typeface="Calibri"/>
                <a:cs typeface="Calibri"/>
              </a:rPr>
              <a:t> </a:t>
            </a:r>
            <a:r>
              <a:rPr sz="1450" b="1" spc="-30" dirty="0">
                <a:solidFill>
                  <a:srgbClr val="5F5F5F"/>
                </a:solidFill>
                <a:latin typeface="Calibri"/>
                <a:cs typeface="Calibri"/>
              </a:rPr>
              <a:t>Medicine,</a:t>
            </a:r>
            <a:r>
              <a:rPr sz="1450" b="1" spc="-10" dirty="0">
                <a:solidFill>
                  <a:srgbClr val="5F5F5F"/>
                </a:solidFill>
                <a:latin typeface="Calibri"/>
                <a:cs typeface="Calibri"/>
              </a:rPr>
              <a:t> </a:t>
            </a:r>
            <a:r>
              <a:rPr sz="1450" b="1" spc="-20" dirty="0">
                <a:solidFill>
                  <a:srgbClr val="5F5F5F"/>
                </a:solidFill>
                <a:latin typeface="Calibri"/>
                <a:cs typeface="Calibri"/>
              </a:rPr>
              <a:t>Medical</a:t>
            </a:r>
            <a:r>
              <a:rPr sz="1450" b="1" spc="-80" dirty="0">
                <a:solidFill>
                  <a:srgbClr val="5F5F5F"/>
                </a:solidFill>
                <a:latin typeface="Calibri"/>
                <a:cs typeface="Calibri"/>
              </a:rPr>
              <a:t> </a:t>
            </a:r>
            <a:r>
              <a:rPr sz="1450" b="1" spc="-25" dirty="0">
                <a:solidFill>
                  <a:srgbClr val="5F5F5F"/>
                </a:solidFill>
                <a:latin typeface="Calibri"/>
                <a:cs typeface="Calibri"/>
              </a:rPr>
              <a:t>Imaging,</a:t>
            </a:r>
            <a:r>
              <a:rPr sz="1450" b="1" spc="-100" dirty="0">
                <a:solidFill>
                  <a:srgbClr val="5F5F5F"/>
                </a:solidFill>
                <a:latin typeface="Calibri"/>
                <a:cs typeface="Calibri"/>
              </a:rPr>
              <a:t> </a:t>
            </a:r>
            <a:r>
              <a:rPr sz="1450" b="1" spc="-10" dirty="0">
                <a:solidFill>
                  <a:srgbClr val="5F5F5F"/>
                </a:solidFill>
                <a:latin typeface="Calibri"/>
                <a:cs typeface="Calibri"/>
              </a:rPr>
              <a:t>Obstetrics </a:t>
            </a:r>
            <a:r>
              <a:rPr sz="1450" b="1" dirty="0">
                <a:solidFill>
                  <a:srgbClr val="5F5F5F"/>
                </a:solidFill>
                <a:latin typeface="Calibri"/>
                <a:cs typeface="Calibri"/>
              </a:rPr>
              <a:t>&amp;</a:t>
            </a:r>
            <a:r>
              <a:rPr sz="1450" b="1" spc="-25" dirty="0">
                <a:solidFill>
                  <a:srgbClr val="5F5F5F"/>
                </a:solidFill>
                <a:latin typeface="Calibri"/>
                <a:cs typeface="Calibri"/>
              </a:rPr>
              <a:t> Gynecology,</a:t>
            </a:r>
            <a:r>
              <a:rPr sz="1450" b="1" spc="-20" dirty="0">
                <a:solidFill>
                  <a:srgbClr val="5F5F5F"/>
                </a:solidFill>
                <a:latin typeface="Calibri"/>
                <a:cs typeface="Calibri"/>
              </a:rPr>
              <a:t> </a:t>
            </a:r>
            <a:r>
              <a:rPr sz="1450" b="1" spc="-35" dirty="0">
                <a:solidFill>
                  <a:srgbClr val="5F5F5F"/>
                </a:solidFill>
                <a:latin typeface="Calibri"/>
                <a:cs typeface="Calibri"/>
              </a:rPr>
              <a:t>Oncology,</a:t>
            </a:r>
            <a:r>
              <a:rPr sz="1450" b="1" spc="-110" dirty="0">
                <a:solidFill>
                  <a:srgbClr val="5F5F5F"/>
                </a:solidFill>
                <a:latin typeface="Calibri"/>
                <a:cs typeface="Calibri"/>
              </a:rPr>
              <a:t> </a:t>
            </a:r>
            <a:r>
              <a:rPr sz="1450" b="1" spc="-35" dirty="0">
                <a:solidFill>
                  <a:srgbClr val="5F5F5F"/>
                </a:solidFill>
                <a:latin typeface="Calibri"/>
                <a:cs typeface="Calibri"/>
              </a:rPr>
              <a:t>Ophthalmology,</a:t>
            </a:r>
            <a:r>
              <a:rPr sz="1450" b="1" spc="-25" dirty="0">
                <a:solidFill>
                  <a:srgbClr val="5F5F5F"/>
                </a:solidFill>
                <a:latin typeface="Calibri"/>
                <a:cs typeface="Calibri"/>
              </a:rPr>
              <a:t> </a:t>
            </a:r>
            <a:r>
              <a:rPr sz="1450" b="1" spc="-30" dirty="0">
                <a:solidFill>
                  <a:srgbClr val="5F5F5F"/>
                </a:solidFill>
                <a:latin typeface="Calibri"/>
                <a:cs typeface="Calibri"/>
              </a:rPr>
              <a:t>Pathology</a:t>
            </a:r>
            <a:r>
              <a:rPr sz="1450" b="1" spc="-100" dirty="0">
                <a:solidFill>
                  <a:srgbClr val="5F5F5F"/>
                </a:solidFill>
                <a:latin typeface="Calibri"/>
                <a:cs typeface="Calibri"/>
              </a:rPr>
              <a:t> </a:t>
            </a:r>
            <a:r>
              <a:rPr sz="1450" b="1" dirty="0">
                <a:solidFill>
                  <a:srgbClr val="5F5F5F"/>
                </a:solidFill>
                <a:latin typeface="Calibri"/>
                <a:cs typeface="Calibri"/>
              </a:rPr>
              <a:t>and</a:t>
            </a:r>
            <a:r>
              <a:rPr sz="1450" b="1" spc="-114" dirty="0">
                <a:solidFill>
                  <a:srgbClr val="5F5F5F"/>
                </a:solidFill>
                <a:latin typeface="Calibri"/>
                <a:cs typeface="Calibri"/>
              </a:rPr>
              <a:t> </a:t>
            </a:r>
            <a:r>
              <a:rPr sz="1450" b="1" spc="-30" dirty="0">
                <a:solidFill>
                  <a:srgbClr val="5F5F5F"/>
                </a:solidFill>
                <a:latin typeface="Calibri"/>
                <a:cs typeface="Calibri"/>
              </a:rPr>
              <a:t>Laboratory</a:t>
            </a:r>
            <a:r>
              <a:rPr sz="1450" b="1" spc="-105" dirty="0">
                <a:solidFill>
                  <a:srgbClr val="5F5F5F"/>
                </a:solidFill>
                <a:latin typeface="Calibri"/>
                <a:cs typeface="Calibri"/>
              </a:rPr>
              <a:t> </a:t>
            </a:r>
            <a:r>
              <a:rPr sz="1450" b="1" spc="-10" dirty="0">
                <a:solidFill>
                  <a:srgbClr val="5F5F5F"/>
                </a:solidFill>
                <a:latin typeface="Calibri"/>
                <a:cs typeface="Calibri"/>
              </a:rPr>
              <a:t>Medicine:</a:t>
            </a:r>
            <a:r>
              <a:rPr sz="1450" b="1" spc="30" dirty="0">
                <a:solidFill>
                  <a:srgbClr val="5F5F5F"/>
                </a:solidFill>
                <a:latin typeface="Calibri"/>
                <a:cs typeface="Calibri"/>
              </a:rPr>
              <a:t> </a:t>
            </a:r>
            <a:r>
              <a:rPr sz="1450" b="1" spc="-35" dirty="0">
                <a:solidFill>
                  <a:srgbClr val="7575D1"/>
                </a:solidFill>
                <a:latin typeface="Calibri"/>
                <a:cs typeface="Calibri"/>
              </a:rPr>
              <a:t>Mark</a:t>
            </a:r>
            <a:r>
              <a:rPr sz="1450" b="1" spc="-15" dirty="0">
                <a:solidFill>
                  <a:srgbClr val="7575D1"/>
                </a:solidFill>
                <a:latin typeface="Calibri"/>
                <a:cs typeface="Calibri"/>
              </a:rPr>
              <a:t> </a:t>
            </a:r>
            <a:r>
              <a:rPr sz="1450" b="1" spc="-20" dirty="0">
                <a:solidFill>
                  <a:srgbClr val="7575D1"/>
                </a:solidFill>
                <a:latin typeface="Calibri"/>
                <a:cs typeface="Calibri"/>
              </a:rPr>
              <a:t>Milne</a:t>
            </a:r>
            <a:endParaRPr sz="1450" dirty="0">
              <a:latin typeface="Calibri"/>
              <a:cs typeface="Calibri"/>
            </a:endParaRPr>
          </a:p>
          <a:p>
            <a:pPr marL="358140" indent="-346075">
              <a:lnSpc>
                <a:spcPts val="1910"/>
              </a:lnSpc>
              <a:buFont typeface="Arial"/>
              <a:buChar char="•"/>
              <a:tabLst>
                <a:tab pos="358140" algn="l"/>
                <a:tab pos="358775" algn="l"/>
              </a:tabLst>
            </a:pPr>
            <a:r>
              <a:rPr sz="1600" b="1" spc="-10" dirty="0">
                <a:solidFill>
                  <a:srgbClr val="5F5F5F"/>
                </a:solidFill>
                <a:latin typeface="Calibri"/>
                <a:cs typeface="Calibri"/>
              </a:rPr>
              <a:t>Western</a:t>
            </a:r>
            <a:r>
              <a:rPr sz="1600" b="1" spc="-30" dirty="0">
                <a:solidFill>
                  <a:srgbClr val="5F5F5F"/>
                </a:solidFill>
                <a:latin typeface="Calibri"/>
                <a:cs typeface="Calibri"/>
              </a:rPr>
              <a:t> </a:t>
            </a:r>
            <a:r>
              <a:rPr sz="1600" b="1" dirty="0">
                <a:solidFill>
                  <a:srgbClr val="5F5F5F"/>
                </a:solidFill>
                <a:latin typeface="Calibri"/>
                <a:cs typeface="Calibri"/>
              </a:rPr>
              <a:t>College</a:t>
            </a:r>
            <a:r>
              <a:rPr sz="1600" b="1" spc="-55" dirty="0">
                <a:solidFill>
                  <a:srgbClr val="5F5F5F"/>
                </a:solidFill>
                <a:latin typeface="Calibri"/>
                <a:cs typeface="Calibri"/>
              </a:rPr>
              <a:t> </a:t>
            </a:r>
            <a:r>
              <a:rPr sz="1600" b="1" dirty="0">
                <a:solidFill>
                  <a:srgbClr val="5F5F5F"/>
                </a:solidFill>
                <a:latin typeface="Calibri"/>
                <a:cs typeface="Calibri"/>
              </a:rPr>
              <a:t>of</a:t>
            </a:r>
            <a:r>
              <a:rPr sz="1600" b="1" spc="10" dirty="0">
                <a:solidFill>
                  <a:srgbClr val="5F5F5F"/>
                </a:solidFill>
                <a:latin typeface="Calibri"/>
                <a:cs typeface="Calibri"/>
              </a:rPr>
              <a:t> </a:t>
            </a:r>
            <a:r>
              <a:rPr sz="1600" b="1" spc="-10" dirty="0">
                <a:solidFill>
                  <a:srgbClr val="5F5F5F"/>
                </a:solidFill>
                <a:latin typeface="Calibri"/>
                <a:cs typeface="Calibri"/>
              </a:rPr>
              <a:t>Veterinary</a:t>
            </a:r>
            <a:r>
              <a:rPr sz="1600" b="1" spc="-85" dirty="0">
                <a:solidFill>
                  <a:srgbClr val="5F5F5F"/>
                </a:solidFill>
                <a:latin typeface="Calibri"/>
                <a:cs typeface="Calibri"/>
              </a:rPr>
              <a:t> </a:t>
            </a:r>
            <a:r>
              <a:rPr sz="1600" b="1" dirty="0">
                <a:solidFill>
                  <a:srgbClr val="5F5F5F"/>
                </a:solidFill>
                <a:latin typeface="Calibri"/>
                <a:cs typeface="Calibri"/>
              </a:rPr>
              <a:t>Medicine</a:t>
            </a:r>
            <a:r>
              <a:rPr sz="1600" dirty="0">
                <a:solidFill>
                  <a:srgbClr val="5F5F5F"/>
                </a:solidFill>
                <a:latin typeface="Calibri"/>
                <a:cs typeface="Calibri"/>
              </a:rPr>
              <a:t>:</a:t>
            </a:r>
            <a:r>
              <a:rPr sz="1600" spc="5" dirty="0">
                <a:solidFill>
                  <a:srgbClr val="5F5F5F"/>
                </a:solidFill>
                <a:latin typeface="Calibri"/>
                <a:cs typeface="Calibri"/>
              </a:rPr>
              <a:t> </a:t>
            </a:r>
            <a:r>
              <a:rPr lang="en-US" sz="1450" b="1" spc="-10" dirty="0">
                <a:solidFill>
                  <a:srgbClr val="7575D1"/>
                </a:solidFill>
                <a:latin typeface="Calibri"/>
                <a:cs typeface="Calibri"/>
              </a:rPr>
              <a:t>Tera </a:t>
            </a:r>
            <a:r>
              <a:rPr lang="en-US" sz="1450" b="1" spc="-10" dirty="0" err="1">
                <a:solidFill>
                  <a:srgbClr val="7575D1"/>
                </a:solidFill>
                <a:latin typeface="Calibri"/>
                <a:cs typeface="Calibri"/>
              </a:rPr>
              <a:t>Ebach</a:t>
            </a:r>
            <a:endParaRPr sz="1450" dirty="0">
              <a:latin typeface="Calibri"/>
              <a:cs typeface="Calibri"/>
            </a:endParaRPr>
          </a:p>
          <a:p>
            <a:pPr marL="358140" indent="-346075">
              <a:lnSpc>
                <a:spcPct val="100000"/>
              </a:lnSpc>
              <a:spcBef>
                <a:spcPts val="5"/>
              </a:spcBef>
              <a:buFont typeface="Arial"/>
              <a:buChar char="•"/>
              <a:tabLst>
                <a:tab pos="358140" algn="l"/>
                <a:tab pos="358775" algn="l"/>
              </a:tabLst>
            </a:pPr>
            <a:r>
              <a:rPr sz="1600" b="1" dirty="0">
                <a:solidFill>
                  <a:srgbClr val="5F5F5F"/>
                </a:solidFill>
                <a:latin typeface="Calibri"/>
                <a:cs typeface="Calibri"/>
              </a:rPr>
              <a:t>School</a:t>
            </a:r>
            <a:r>
              <a:rPr sz="1600" b="1" spc="45" dirty="0">
                <a:solidFill>
                  <a:srgbClr val="5F5F5F"/>
                </a:solidFill>
                <a:latin typeface="Calibri"/>
                <a:cs typeface="Calibri"/>
              </a:rPr>
              <a:t> </a:t>
            </a:r>
            <a:r>
              <a:rPr sz="1600" b="1" dirty="0">
                <a:solidFill>
                  <a:srgbClr val="5F5F5F"/>
                </a:solidFill>
                <a:latin typeface="Calibri"/>
                <a:cs typeface="Calibri"/>
              </a:rPr>
              <a:t>of</a:t>
            </a:r>
            <a:r>
              <a:rPr sz="1600" b="1" spc="-65" dirty="0">
                <a:solidFill>
                  <a:srgbClr val="5F5F5F"/>
                </a:solidFill>
                <a:latin typeface="Calibri"/>
                <a:cs typeface="Calibri"/>
              </a:rPr>
              <a:t> </a:t>
            </a:r>
            <a:r>
              <a:rPr sz="1600" b="1" dirty="0">
                <a:solidFill>
                  <a:srgbClr val="5F5F5F"/>
                </a:solidFill>
                <a:latin typeface="Calibri"/>
                <a:cs typeface="Calibri"/>
              </a:rPr>
              <a:t>Environment</a:t>
            </a:r>
            <a:r>
              <a:rPr sz="1600" b="1" spc="-35" dirty="0">
                <a:solidFill>
                  <a:srgbClr val="5F5F5F"/>
                </a:solidFill>
                <a:latin typeface="Calibri"/>
                <a:cs typeface="Calibri"/>
              </a:rPr>
              <a:t> </a:t>
            </a:r>
            <a:r>
              <a:rPr sz="1600" b="1" dirty="0">
                <a:solidFill>
                  <a:srgbClr val="5F5F5F"/>
                </a:solidFill>
                <a:latin typeface="Calibri"/>
                <a:cs typeface="Calibri"/>
              </a:rPr>
              <a:t>and</a:t>
            </a:r>
            <a:r>
              <a:rPr sz="1600" b="1" spc="-20" dirty="0">
                <a:solidFill>
                  <a:srgbClr val="5F5F5F"/>
                </a:solidFill>
                <a:latin typeface="Calibri"/>
                <a:cs typeface="Calibri"/>
              </a:rPr>
              <a:t> </a:t>
            </a:r>
            <a:r>
              <a:rPr sz="1600" b="1" dirty="0">
                <a:solidFill>
                  <a:srgbClr val="5F5F5F"/>
                </a:solidFill>
                <a:latin typeface="Calibri"/>
                <a:cs typeface="Calibri"/>
              </a:rPr>
              <a:t>Sustainability:</a:t>
            </a:r>
            <a:r>
              <a:rPr sz="1600" b="1" spc="-10" dirty="0">
                <a:solidFill>
                  <a:srgbClr val="5F5F5F"/>
                </a:solidFill>
                <a:latin typeface="Calibri"/>
                <a:cs typeface="Calibri"/>
              </a:rPr>
              <a:t> </a:t>
            </a:r>
            <a:r>
              <a:rPr sz="1450" b="1" spc="-20" dirty="0">
                <a:solidFill>
                  <a:srgbClr val="7575D1"/>
                </a:solidFill>
                <a:latin typeface="Calibri"/>
                <a:cs typeface="Calibri"/>
              </a:rPr>
              <a:t>Graham</a:t>
            </a:r>
            <a:r>
              <a:rPr sz="1450" b="1" spc="-60" dirty="0">
                <a:solidFill>
                  <a:srgbClr val="7575D1"/>
                </a:solidFill>
                <a:latin typeface="Calibri"/>
                <a:cs typeface="Calibri"/>
              </a:rPr>
              <a:t> </a:t>
            </a:r>
            <a:r>
              <a:rPr sz="1450" b="1" spc="-10" dirty="0">
                <a:solidFill>
                  <a:srgbClr val="7575D1"/>
                </a:solidFill>
                <a:latin typeface="Calibri"/>
                <a:cs typeface="Calibri"/>
              </a:rPr>
              <a:t>Fairhurst</a:t>
            </a:r>
            <a:endParaRPr sz="1450" dirty="0">
              <a:latin typeface="Calibri"/>
              <a:cs typeface="Calibri"/>
            </a:endParaRPr>
          </a:p>
          <a:p>
            <a:pPr marL="358140" indent="-346075">
              <a:lnSpc>
                <a:spcPct val="100000"/>
              </a:lnSpc>
              <a:buFont typeface="Arial"/>
              <a:buChar char="•"/>
              <a:tabLst>
                <a:tab pos="358140" algn="l"/>
                <a:tab pos="358775" algn="l"/>
              </a:tabLst>
            </a:pPr>
            <a:r>
              <a:rPr sz="1600" b="1" spc="-10" dirty="0">
                <a:solidFill>
                  <a:srgbClr val="5F5F5F"/>
                </a:solidFill>
                <a:latin typeface="Calibri"/>
                <a:cs typeface="Calibri"/>
              </a:rPr>
              <a:t>Research</a:t>
            </a:r>
            <a:r>
              <a:rPr sz="1600" b="1" spc="-85" dirty="0">
                <a:solidFill>
                  <a:srgbClr val="5F5F5F"/>
                </a:solidFill>
                <a:latin typeface="Calibri"/>
                <a:cs typeface="Calibri"/>
              </a:rPr>
              <a:t> </a:t>
            </a:r>
            <a:r>
              <a:rPr sz="1600" b="1" dirty="0">
                <a:solidFill>
                  <a:srgbClr val="5F5F5F"/>
                </a:solidFill>
                <a:latin typeface="Calibri"/>
                <a:cs typeface="Calibri"/>
              </a:rPr>
              <a:t>Acceleration</a:t>
            </a:r>
            <a:r>
              <a:rPr sz="1600" b="1" spc="-25" dirty="0">
                <a:solidFill>
                  <a:srgbClr val="5F5F5F"/>
                </a:solidFill>
                <a:latin typeface="Calibri"/>
                <a:cs typeface="Calibri"/>
              </a:rPr>
              <a:t> </a:t>
            </a:r>
            <a:r>
              <a:rPr sz="1600" b="1" dirty="0">
                <a:solidFill>
                  <a:srgbClr val="5F5F5F"/>
                </a:solidFill>
                <a:latin typeface="Calibri"/>
                <a:cs typeface="Calibri"/>
              </a:rPr>
              <a:t>and</a:t>
            </a:r>
            <a:r>
              <a:rPr sz="1600" b="1" spc="-105" dirty="0">
                <a:solidFill>
                  <a:srgbClr val="5F5F5F"/>
                </a:solidFill>
                <a:latin typeface="Calibri"/>
                <a:cs typeface="Calibri"/>
              </a:rPr>
              <a:t> </a:t>
            </a:r>
            <a:r>
              <a:rPr sz="1600" b="1" dirty="0">
                <a:solidFill>
                  <a:srgbClr val="5F5F5F"/>
                </a:solidFill>
                <a:latin typeface="Calibri"/>
                <a:cs typeface="Calibri"/>
              </a:rPr>
              <a:t>Strategic</a:t>
            </a:r>
            <a:r>
              <a:rPr sz="1600" b="1" spc="-30" dirty="0">
                <a:solidFill>
                  <a:srgbClr val="5F5F5F"/>
                </a:solidFill>
                <a:latin typeface="Calibri"/>
                <a:cs typeface="Calibri"/>
              </a:rPr>
              <a:t> </a:t>
            </a:r>
            <a:r>
              <a:rPr sz="1600" b="1" dirty="0">
                <a:solidFill>
                  <a:srgbClr val="5F5F5F"/>
                </a:solidFill>
                <a:latin typeface="Calibri"/>
                <a:cs typeface="Calibri"/>
              </a:rPr>
              <a:t>Initiatives</a:t>
            </a:r>
            <a:r>
              <a:rPr sz="1600" b="1" spc="-80" dirty="0">
                <a:solidFill>
                  <a:srgbClr val="5F5F5F"/>
                </a:solidFill>
                <a:latin typeface="Calibri"/>
                <a:cs typeface="Calibri"/>
              </a:rPr>
              <a:t> </a:t>
            </a:r>
            <a:r>
              <a:rPr sz="1600" b="1" dirty="0">
                <a:solidFill>
                  <a:srgbClr val="5F5F5F"/>
                </a:solidFill>
                <a:latin typeface="Calibri"/>
                <a:cs typeface="Calibri"/>
              </a:rPr>
              <a:t>(Large</a:t>
            </a:r>
            <a:r>
              <a:rPr sz="1600" b="1" spc="-5" dirty="0">
                <a:solidFill>
                  <a:srgbClr val="5F5F5F"/>
                </a:solidFill>
                <a:latin typeface="Calibri"/>
                <a:cs typeface="Calibri"/>
              </a:rPr>
              <a:t> </a:t>
            </a:r>
            <a:r>
              <a:rPr sz="1600" b="1" dirty="0">
                <a:solidFill>
                  <a:srgbClr val="5F5F5F"/>
                </a:solidFill>
                <a:latin typeface="Calibri"/>
                <a:cs typeface="Calibri"/>
              </a:rPr>
              <a:t>Scale</a:t>
            </a:r>
            <a:r>
              <a:rPr sz="1600" b="1" spc="65" dirty="0">
                <a:solidFill>
                  <a:srgbClr val="5F5F5F"/>
                </a:solidFill>
                <a:latin typeface="Calibri"/>
                <a:cs typeface="Calibri"/>
              </a:rPr>
              <a:t> </a:t>
            </a:r>
            <a:r>
              <a:rPr sz="1600" b="1" dirty="0">
                <a:solidFill>
                  <a:srgbClr val="5F5F5F"/>
                </a:solidFill>
                <a:latin typeface="Calibri"/>
                <a:cs typeface="Calibri"/>
              </a:rPr>
              <a:t>Grants)</a:t>
            </a:r>
            <a:r>
              <a:rPr sz="1600" b="1" spc="-140" dirty="0">
                <a:solidFill>
                  <a:srgbClr val="5F5F5F"/>
                </a:solidFill>
                <a:latin typeface="Calibri"/>
                <a:cs typeface="Calibri"/>
              </a:rPr>
              <a:t> </a:t>
            </a:r>
            <a:r>
              <a:rPr sz="1600" b="1" dirty="0">
                <a:solidFill>
                  <a:srgbClr val="5F5F5F"/>
                </a:solidFill>
                <a:latin typeface="Calibri"/>
                <a:cs typeface="Calibri"/>
              </a:rPr>
              <a:t>:</a:t>
            </a:r>
            <a:r>
              <a:rPr sz="1600" b="1" spc="45" dirty="0">
                <a:solidFill>
                  <a:srgbClr val="5F5F5F"/>
                </a:solidFill>
                <a:latin typeface="Calibri"/>
                <a:cs typeface="Calibri"/>
              </a:rPr>
              <a:t> </a:t>
            </a:r>
            <a:r>
              <a:rPr sz="1450" b="1" spc="-10" dirty="0">
                <a:solidFill>
                  <a:srgbClr val="7575D1"/>
                </a:solidFill>
                <a:latin typeface="Calibri"/>
                <a:cs typeface="Calibri"/>
              </a:rPr>
              <a:t>James</a:t>
            </a:r>
            <a:r>
              <a:rPr sz="1450" b="1" spc="-105" dirty="0">
                <a:solidFill>
                  <a:srgbClr val="7575D1"/>
                </a:solidFill>
                <a:latin typeface="Calibri"/>
                <a:cs typeface="Calibri"/>
              </a:rPr>
              <a:t> </a:t>
            </a:r>
            <a:r>
              <a:rPr sz="1450" b="1" spc="-10" dirty="0">
                <a:solidFill>
                  <a:srgbClr val="7575D1"/>
                </a:solidFill>
                <a:latin typeface="Calibri"/>
                <a:cs typeface="Calibri"/>
              </a:rPr>
              <a:t>Dobson</a:t>
            </a:r>
            <a:endParaRPr sz="1450" dirty="0">
              <a:latin typeface="Calibri"/>
              <a:cs typeface="Calibri"/>
            </a:endParaRPr>
          </a:p>
          <a:p>
            <a:pPr>
              <a:lnSpc>
                <a:spcPct val="100000"/>
              </a:lnSpc>
            </a:pPr>
            <a:endParaRPr sz="1800" dirty="0">
              <a:latin typeface="Calibri"/>
              <a:cs typeface="Calibri"/>
            </a:endParaRPr>
          </a:p>
          <a:p>
            <a:pPr>
              <a:lnSpc>
                <a:spcPct val="100000"/>
              </a:lnSpc>
              <a:spcBef>
                <a:spcPts val="20"/>
              </a:spcBef>
            </a:pPr>
            <a:endParaRPr sz="1400" dirty="0">
              <a:latin typeface="Calibri"/>
              <a:cs typeface="Calibri"/>
            </a:endParaRPr>
          </a:p>
          <a:p>
            <a:pPr marR="197485" algn="r">
              <a:lnSpc>
                <a:spcPct val="100000"/>
              </a:lnSpc>
            </a:pPr>
            <a:r>
              <a:rPr sz="1500" spc="-10" dirty="0">
                <a:solidFill>
                  <a:srgbClr val="FFFFFF"/>
                </a:solidFill>
                <a:latin typeface="Calibri"/>
                <a:cs typeface="Calibri"/>
                <a:hlinkClick r:id="rId4"/>
              </a:rPr>
              <a:t>www.usask.ca</a:t>
            </a:r>
            <a:endParaRPr sz="1500" dirty="0">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p:nvPr/>
        </p:nvSpPr>
        <p:spPr>
          <a:xfrm>
            <a:off x="7648575" y="6059170"/>
            <a:ext cx="1120140" cy="193040"/>
          </a:xfrm>
          <a:prstGeom prst="rect">
            <a:avLst/>
          </a:prstGeom>
        </p:spPr>
        <p:txBody>
          <a:bodyPr vert="horz" wrap="square" lIns="0" tIns="0" rIns="0" bIns="0" rtlCol="0">
            <a:spAutoFit/>
          </a:bodyPr>
          <a:lstStyle/>
          <a:p>
            <a:pPr>
              <a:lnSpc>
                <a:spcPts val="1440"/>
              </a:lnSpc>
            </a:pPr>
            <a:r>
              <a:rPr sz="1500" spc="-10" dirty="0">
                <a:solidFill>
                  <a:srgbClr val="FFFFFF"/>
                </a:solidFill>
                <a:latin typeface="Calibri"/>
                <a:cs typeface="Calibri"/>
                <a:hlinkClick r:id="rId4"/>
              </a:rPr>
              <a:t>www.usask.ca</a:t>
            </a:r>
            <a:endParaRPr sz="1500">
              <a:latin typeface="Calibri"/>
              <a:cs typeface="Calibri"/>
            </a:endParaRPr>
          </a:p>
        </p:txBody>
      </p:sp>
      <p:graphicFrame>
        <p:nvGraphicFramePr>
          <p:cNvPr id="6" name="object 6"/>
          <p:cNvGraphicFramePr>
            <a:graphicFrameLocks noGrp="1"/>
          </p:cNvGraphicFramePr>
          <p:nvPr>
            <p:extLst>
              <p:ext uri="{D42A27DB-BD31-4B8C-83A1-F6EECF244321}">
                <p14:modId xmlns:p14="http://schemas.microsoft.com/office/powerpoint/2010/main" val="2064762211"/>
              </p:ext>
            </p:extLst>
          </p:nvPr>
        </p:nvGraphicFramePr>
        <p:xfrm>
          <a:off x="222250" y="1060450"/>
          <a:ext cx="8686800" cy="5137150"/>
        </p:xfrm>
        <a:graphic>
          <a:graphicData uri="http://schemas.openxmlformats.org/drawingml/2006/table">
            <a:tbl>
              <a:tblPr firstRow="1" bandRow="1">
                <a:tableStyleId>{2D5ABB26-0587-4C30-8999-92F81FD0307C}</a:tableStyleId>
              </a:tblPr>
              <a:tblGrid>
                <a:gridCol w="5288280">
                  <a:extLst>
                    <a:ext uri="{9D8B030D-6E8A-4147-A177-3AD203B41FA5}">
                      <a16:colId xmlns:a16="http://schemas.microsoft.com/office/drawing/2014/main" val="20000"/>
                    </a:ext>
                  </a:extLst>
                </a:gridCol>
                <a:gridCol w="3398520">
                  <a:extLst>
                    <a:ext uri="{9D8B030D-6E8A-4147-A177-3AD203B41FA5}">
                      <a16:colId xmlns:a16="http://schemas.microsoft.com/office/drawing/2014/main" val="20001"/>
                    </a:ext>
                  </a:extLst>
                </a:gridCol>
              </a:tblGrid>
              <a:tr h="213360">
                <a:tc>
                  <a:txBody>
                    <a:bodyPr/>
                    <a:lstStyle/>
                    <a:p>
                      <a:pPr marL="55880">
                        <a:lnSpc>
                          <a:spcPts val="1580"/>
                        </a:lnSpc>
                      </a:pPr>
                      <a:r>
                        <a:rPr sz="1450" b="1" dirty="0">
                          <a:solidFill>
                            <a:srgbClr val="797979"/>
                          </a:solidFill>
                          <a:latin typeface="Arial"/>
                          <a:cs typeface="Arial"/>
                        </a:rPr>
                        <a:t>Colleges</a:t>
                      </a:r>
                      <a:r>
                        <a:rPr sz="1450" b="1" spc="-155" dirty="0">
                          <a:solidFill>
                            <a:srgbClr val="797979"/>
                          </a:solidFill>
                          <a:latin typeface="Arial"/>
                          <a:cs typeface="Arial"/>
                        </a:rPr>
                        <a:t> </a:t>
                      </a:r>
                      <a:r>
                        <a:rPr sz="1450" b="1" spc="-10" dirty="0">
                          <a:solidFill>
                            <a:srgbClr val="797979"/>
                          </a:solidFill>
                          <a:latin typeface="Arial"/>
                          <a:cs typeface="Arial"/>
                        </a:rPr>
                        <a:t>/</a:t>
                      </a:r>
                      <a:r>
                        <a:rPr sz="1450" b="1" spc="-155" dirty="0">
                          <a:solidFill>
                            <a:srgbClr val="797979"/>
                          </a:solidFill>
                          <a:latin typeface="Arial"/>
                          <a:cs typeface="Arial"/>
                        </a:rPr>
                        <a:t> </a:t>
                      </a:r>
                      <a:r>
                        <a:rPr sz="1450" b="1" spc="-10" dirty="0">
                          <a:solidFill>
                            <a:srgbClr val="797979"/>
                          </a:solidFill>
                          <a:latin typeface="Arial"/>
                          <a:cs typeface="Arial"/>
                        </a:rPr>
                        <a:t>Schools</a:t>
                      </a:r>
                      <a:endParaRPr sz="1450">
                        <a:latin typeface="Arial"/>
                        <a:cs typeface="Arial"/>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tc>
                  <a:txBody>
                    <a:bodyPr/>
                    <a:lstStyle/>
                    <a:p>
                      <a:pPr marL="62230">
                        <a:lnSpc>
                          <a:spcPts val="1580"/>
                        </a:lnSpc>
                      </a:pPr>
                      <a:r>
                        <a:rPr sz="1450" b="1" spc="-20" dirty="0">
                          <a:solidFill>
                            <a:srgbClr val="797979"/>
                          </a:solidFill>
                          <a:latin typeface="Arial"/>
                          <a:cs typeface="Arial"/>
                        </a:rPr>
                        <a:t>Name</a:t>
                      </a:r>
                      <a:endParaRPr sz="1450">
                        <a:latin typeface="Arial"/>
                        <a:cs typeface="Arial"/>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38100">
                      <a:solidFill>
                        <a:srgbClr val="797979"/>
                      </a:solidFill>
                      <a:prstDash val="solid"/>
                    </a:lnB>
                    <a:solidFill>
                      <a:srgbClr val="BADFE2"/>
                    </a:solidFill>
                  </a:tcPr>
                </a:tc>
                <a:extLst>
                  <a:ext uri="{0D108BD9-81ED-4DB2-BD59-A6C34878D82A}">
                    <a16:rowId xmlns:a16="http://schemas.microsoft.com/office/drawing/2014/main" val="10000"/>
                  </a:ext>
                </a:extLst>
              </a:tr>
              <a:tr h="975360">
                <a:tc rowSpan="2">
                  <a:txBody>
                    <a:bodyPr/>
                    <a:lstStyle/>
                    <a:p>
                      <a:pPr marL="55880">
                        <a:lnSpc>
                          <a:spcPts val="1440"/>
                        </a:lnSpc>
                        <a:spcBef>
                          <a:spcPts val="15"/>
                        </a:spcBef>
                      </a:pPr>
                      <a:r>
                        <a:rPr sz="1200" b="1" dirty="0">
                          <a:solidFill>
                            <a:srgbClr val="797979"/>
                          </a:solidFill>
                          <a:latin typeface="Arial"/>
                          <a:cs typeface="Arial"/>
                        </a:rPr>
                        <a:t>Arts</a:t>
                      </a:r>
                      <a:r>
                        <a:rPr sz="1200" b="1" spc="15" dirty="0">
                          <a:solidFill>
                            <a:srgbClr val="797979"/>
                          </a:solidFill>
                          <a:latin typeface="Arial"/>
                          <a:cs typeface="Arial"/>
                        </a:rPr>
                        <a:t> </a:t>
                      </a:r>
                      <a:r>
                        <a:rPr sz="1200" b="1" dirty="0">
                          <a:solidFill>
                            <a:srgbClr val="797979"/>
                          </a:solidFill>
                          <a:latin typeface="Arial"/>
                          <a:cs typeface="Arial"/>
                        </a:rPr>
                        <a:t>and</a:t>
                      </a:r>
                      <a:r>
                        <a:rPr sz="1200" b="1" spc="-35" dirty="0">
                          <a:solidFill>
                            <a:srgbClr val="797979"/>
                          </a:solidFill>
                          <a:latin typeface="Arial"/>
                          <a:cs typeface="Arial"/>
                        </a:rPr>
                        <a:t> </a:t>
                      </a:r>
                      <a:r>
                        <a:rPr sz="1200" b="1" spc="-10" dirty="0">
                          <a:solidFill>
                            <a:srgbClr val="797979"/>
                          </a:solidFill>
                          <a:latin typeface="Arial"/>
                          <a:cs typeface="Arial"/>
                        </a:rPr>
                        <a:t>Science</a:t>
                      </a:r>
                      <a:endParaRPr sz="1200">
                        <a:latin typeface="Arial"/>
                        <a:cs typeface="Arial"/>
                      </a:endParaRPr>
                    </a:p>
                    <a:p>
                      <a:pPr marL="55880">
                        <a:lnSpc>
                          <a:spcPct val="100000"/>
                        </a:lnSpc>
                      </a:pPr>
                      <a:r>
                        <a:rPr sz="1200" b="1" spc="-10" dirty="0">
                          <a:solidFill>
                            <a:srgbClr val="797979"/>
                          </a:solidFill>
                          <a:latin typeface="Arial"/>
                          <a:cs typeface="Arial"/>
                        </a:rPr>
                        <a:t>Education</a:t>
                      </a:r>
                      <a:endParaRPr sz="1200">
                        <a:latin typeface="Arial"/>
                        <a:cs typeface="Arial"/>
                      </a:endParaRPr>
                    </a:p>
                    <a:p>
                      <a:pPr marL="55880" marR="3122295">
                        <a:lnSpc>
                          <a:spcPct val="100000"/>
                        </a:lnSpc>
                        <a:spcBef>
                          <a:spcPts val="5"/>
                        </a:spcBef>
                      </a:pPr>
                      <a:r>
                        <a:rPr sz="1200" b="1" dirty="0">
                          <a:solidFill>
                            <a:srgbClr val="797979"/>
                          </a:solidFill>
                          <a:latin typeface="Arial"/>
                          <a:cs typeface="Arial"/>
                        </a:rPr>
                        <a:t>Edwards</a:t>
                      </a:r>
                      <a:r>
                        <a:rPr sz="1200" b="1" spc="40" dirty="0">
                          <a:solidFill>
                            <a:srgbClr val="797979"/>
                          </a:solidFill>
                          <a:latin typeface="Arial"/>
                          <a:cs typeface="Arial"/>
                        </a:rPr>
                        <a:t> </a:t>
                      </a:r>
                      <a:r>
                        <a:rPr sz="1200" b="1" dirty="0">
                          <a:solidFill>
                            <a:srgbClr val="797979"/>
                          </a:solidFill>
                          <a:latin typeface="Arial"/>
                          <a:cs typeface="Arial"/>
                        </a:rPr>
                        <a:t>School</a:t>
                      </a:r>
                      <a:r>
                        <a:rPr sz="1200" b="1" spc="-10" dirty="0">
                          <a:solidFill>
                            <a:srgbClr val="797979"/>
                          </a:solidFill>
                          <a:latin typeface="Arial"/>
                          <a:cs typeface="Arial"/>
                        </a:rPr>
                        <a:t> </a:t>
                      </a:r>
                      <a:r>
                        <a:rPr sz="1200" b="1" dirty="0">
                          <a:solidFill>
                            <a:srgbClr val="797979"/>
                          </a:solidFill>
                          <a:latin typeface="Arial"/>
                          <a:cs typeface="Arial"/>
                        </a:rPr>
                        <a:t>of </a:t>
                      </a:r>
                      <a:r>
                        <a:rPr sz="1200" b="1" spc="-10" dirty="0">
                          <a:solidFill>
                            <a:srgbClr val="797979"/>
                          </a:solidFill>
                          <a:latin typeface="Arial"/>
                          <a:cs typeface="Arial"/>
                        </a:rPr>
                        <a:t>Business </a:t>
                      </a:r>
                      <a:r>
                        <a:rPr sz="1200" b="1" dirty="0">
                          <a:solidFill>
                            <a:srgbClr val="797979"/>
                          </a:solidFill>
                          <a:latin typeface="Arial"/>
                          <a:cs typeface="Arial"/>
                        </a:rPr>
                        <a:t>School</a:t>
                      </a:r>
                      <a:r>
                        <a:rPr sz="1200" b="1" spc="-5" dirty="0">
                          <a:solidFill>
                            <a:srgbClr val="797979"/>
                          </a:solidFill>
                          <a:latin typeface="Arial"/>
                          <a:cs typeface="Arial"/>
                        </a:rPr>
                        <a:t> </a:t>
                      </a:r>
                      <a:r>
                        <a:rPr sz="1200" b="1" dirty="0">
                          <a:solidFill>
                            <a:srgbClr val="797979"/>
                          </a:solidFill>
                          <a:latin typeface="Arial"/>
                          <a:cs typeface="Arial"/>
                        </a:rPr>
                        <a:t>of</a:t>
                      </a:r>
                      <a:r>
                        <a:rPr sz="1200" b="1" spc="10" dirty="0">
                          <a:solidFill>
                            <a:srgbClr val="797979"/>
                          </a:solidFill>
                          <a:latin typeface="Arial"/>
                          <a:cs typeface="Arial"/>
                        </a:rPr>
                        <a:t> </a:t>
                      </a:r>
                      <a:r>
                        <a:rPr sz="1200" b="1" dirty="0">
                          <a:solidFill>
                            <a:srgbClr val="797979"/>
                          </a:solidFill>
                          <a:latin typeface="Arial"/>
                          <a:cs typeface="Arial"/>
                        </a:rPr>
                        <a:t>Public</a:t>
                      </a:r>
                      <a:r>
                        <a:rPr sz="1200" b="1" spc="-10" dirty="0">
                          <a:solidFill>
                            <a:srgbClr val="797979"/>
                          </a:solidFill>
                          <a:latin typeface="Arial"/>
                          <a:cs typeface="Arial"/>
                        </a:rPr>
                        <a:t> Policy</a:t>
                      </a:r>
                      <a:endParaRPr sz="1200">
                        <a:latin typeface="Arial"/>
                        <a:cs typeface="Arial"/>
                      </a:endParaRPr>
                    </a:p>
                    <a:p>
                      <a:pPr marL="55880" marR="4711700">
                        <a:lnSpc>
                          <a:spcPct val="100000"/>
                        </a:lnSpc>
                        <a:spcBef>
                          <a:spcPts val="5"/>
                        </a:spcBef>
                      </a:pPr>
                      <a:r>
                        <a:rPr sz="1200" b="1" spc="-25" dirty="0">
                          <a:solidFill>
                            <a:srgbClr val="797979"/>
                          </a:solidFill>
                          <a:latin typeface="Arial"/>
                          <a:cs typeface="Arial"/>
                        </a:rPr>
                        <a:t>Law </a:t>
                      </a:r>
                      <a:r>
                        <a:rPr sz="1200" b="1" spc="-10" dirty="0">
                          <a:solidFill>
                            <a:srgbClr val="797979"/>
                          </a:solidFill>
                          <a:latin typeface="Arial"/>
                          <a:cs typeface="Arial"/>
                        </a:rPr>
                        <a:t>Library</a:t>
                      </a:r>
                      <a:endParaRPr sz="1200">
                        <a:latin typeface="Arial"/>
                        <a:cs typeface="Arial"/>
                      </a:endParaRPr>
                    </a:p>
                    <a:p>
                      <a:pPr marL="55880">
                        <a:lnSpc>
                          <a:spcPct val="100000"/>
                        </a:lnSpc>
                        <a:spcBef>
                          <a:spcPts val="5"/>
                        </a:spcBef>
                      </a:pPr>
                      <a:r>
                        <a:rPr sz="1200" b="1" dirty="0">
                          <a:solidFill>
                            <a:srgbClr val="797979"/>
                          </a:solidFill>
                          <a:latin typeface="Arial"/>
                          <a:cs typeface="Arial"/>
                        </a:rPr>
                        <a:t>Centre</a:t>
                      </a:r>
                      <a:r>
                        <a:rPr sz="1200" b="1" spc="-70" dirty="0">
                          <a:solidFill>
                            <a:srgbClr val="797979"/>
                          </a:solidFill>
                          <a:latin typeface="Arial"/>
                          <a:cs typeface="Arial"/>
                        </a:rPr>
                        <a:t> </a:t>
                      </a:r>
                      <a:r>
                        <a:rPr sz="1200" b="1" dirty="0">
                          <a:solidFill>
                            <a:srgbClr val="797979"/>
                          </a:solidFill>
                          <a:latin typeface="Arial"/>
                          <a:cs typeface="Arial"/>
                        </a:rPr>
                        <a:t>for</a:t>
                      </a:r>
                      <a:r>
                        <a:rPr sz="1200" b="1" spc="-30" dirty="0">
                          <a:solidFill>
                            <a:srgbClr val="797979"/>
                          </a:solidFill>
                          <a:latin typeface="Arial"/>
                          <a:cs typeface="Arial"/>
                        </a:rPr>
                        <a:t> </a:t>
                      </a:r>
                      <a:r>
                        <a:rPr sz="1200" b="1" dirty="0">
                          <a:solidFill>
                            <a:srgbClr val="797979"/>
                          </a:solidFill>
                          <a:latin typeface="Arial"/>
                          <a:cs typeface="Arial"/>
                        </a:rPr>
                        <a:t>Forensic</a:t>
                      </a:r>
                      <a:r>
                        <a:rPr sz="1200" b="1" spc="-70" dirty="0">
                          <a:solidFill>
                            <a:srgbClr val="797979"/>
                          </a:solidFill>
                          <a:latin typeface="Arial"/>
                          <a:cs typeface="Arial"/>
                        </a:rPr>
                        <a:t> </a:t>
                      </a:r>
                      <a:r>
                        <a:rPr sz="1200" b="1" dirty="0">
                          <a:solidFill>
                            <a:srgbClr val="797979"/>
                          </a:solidFill>
                          <a:latin typeface="Arial"/>
                          <a:cs typeface="Arial"/>
                        </a:rPr>
                        <a:t>Behavioural</a:t>
                      </a:r>
                      <a:r>
                        <a:rPr sz="1200" b="1" spc="-55" dirty="0">
                          <a:solidFill>
                            <a:srgbClr val="797979"/>
                          </a:solidFill>
                          <a:latin typeface="Arial"/>
                          <a:cs typeface="Arial"/>
                        </a:rPr>
                        <a:t> </a:t>
                      </a:r>
                      <a:r>
                        <a:rPr sz="1200" b="1" dirty="0">
                          <a:solidFill>
                            <a:srgbClr val="797979"/>
                          </a:solidFill>
                          <a:latin typeface="Arial"/>
                          <a:cs typeface="Arial"/>
                        </a:rPr>
                        <a:t>Science</a:t>
                      </a:r>
                      <a:r>
                        <a:rPr sz="1200" b="1" spc="5" dirty="0">
                          <a:solidFill>
                            <a:srgbClr val="797979"/>
                          </a:solidFill>
                          <a:latin typeface="Arial"/>
                          <a:cs typeface="Arial"/>
                        </a:rPr>
                        <a:t> </a:t>
                      </a:r>
                      <a:r>
                        <a:rPr sz="1200" b="1" dirty="0">
                          <a:solidFill>
                            <a:srgbClr val="797979"/>
                          </a:solidFill>
                          <a:latin typeface="Arial"/>
                          <a:cs typeface="Arial"/>
                        </a:rPr>
                        <a:t>and</a:t>
                      </a:r>
                      <a:r>
                        <a:rPr sz="1200" b="1" spc="25" dirty="0">
                          <a:solidFill>
                            <a:srgbClr val="797979"/>
                          </a:solidFill>
                          <a:latin typeface="Arial"/>
                          <a:cs typeface="Arial"/>
                        </a:rPr>
                        <a:t> </a:t>
                      </a:r>
                      <a:r>
                        <a:rPr sz="1200" b="1" dirty="0">
                          <a:solidFill>
                            <a:srgbClr val="797979"/>
                          </a:solidFill>
                          <a:latin typeface="Arial"/>
                          <a:cs typeface="Arial"/>
                        </a:rPr>
                        <a:t>Justice</a:t>
                      </a:r>
                      <a:r>
                        <a:rPr sz="1200" b="1" spc="80" dirty="0">
                          <a:solidFill>
                            <a:srgbClr val="797979"/>
                          </a:solidFill>
                          <a:latin typeface="Arial"/>
                          <a:cs typeface="Arial"/>
                        </a:rPr>
                        <a:t> </a:t>
                      </a:r>
                      <a:r>
                        <a:rPr sz="1200" b="1" spc="-10" dirty="0">
                          <a:solidFill>
                            <a:srgbClr val="797979"/>
                          </a:solidFill>
                          <a:latin typeface="Arial"/>
                          <a:cs typeface="Arial"/>
                        </a:rPr>
                        <a:t>Studies</a:t>
                      </a:r>
                      <a:endParaRPr sz="1200">
                        <a:latin typeface="Arial"/>
                        <a:cs typeface="Arial"/>
                      </a:endParaRPr>
                    </a:p>
                    <a:p>
                      <a:pPr marL="55880">
                        <a:lnSpc>
                          <a:spcPts val="1400"/>
                        </a:lnSpc>
                      </a:pPr>
                      <a:r>
                        <a:rPr sz="1200" b="1" dirty="0">
                          <a:solidFill>
                            <a:srgbClr val="797979"/>
                          </a:solidFill>
                          <a:latin typeface="Arial"/>
                          <a:cs typeface="Arial"/>
                        </a:rPr>
                        <a:t>Centre</a:t>
                      </a:r>
                      <a:r>
                        <a:rPr sz="1200" b="1" spc="-20" dirty="0">
                          <a:solidFill>
                            <a:srgbClr val="797979"/>
                          </a:solidFill>
                          <a:latin typeface="Arial"/>
                          <a:cs typeface="Arial"/>
                        </a:rPr>
                        <a:t> </a:t>
                      </a:r>
                      <a:r>
                        <a:rPr sz="1200" b="1" dirty="0">
                          <a:solidFill>
                            <a:srgbClr val="797979"/>
                          </a:solidFill>
                          <a:latin typeface="Arial"/>
                          <a:cs typeface="Arial"/>
                        </a:rPr>
                        <a:t>for</a:t>
                      </a:r>
                      <a:r>
                        <a:rPr sz="1200" b="1" spc="20" dirty="0">
                          <a:solidFill>
                            <a:srgbClr val="797979"/>
                          </a:solidFill>
                          <a:latin typeface="Arial"/>
                          <a:cs typeface="Arial"/>
                        </a:rPr>
                        <a:t> </a:t>
                      </a:r>
                      <a:r>
                        <a:rPr sz="1200" b="1" dirty="0">
                          <a:solidFill>
                            <a:srgbClr val="797979"/>
                          </a:solidFill>
                          <a:latin typeface="Arial"/>
                          <a:cs typeface="Arial"/>
                        </a:rPr>
                        <a:t>the</a:t>
                      </a:r>
                      <a:r>
                        <a:rPr sz="1200" b="1" spc="-15" dirty="0">
                          <a:solidFill>
                            <a:srgbClr val="797979"/>
                          </a:solidFill>
                          <a:latin typeface="Arial"/>
                          <a:cs typeface="Arial"/>
                        </a:rPr>
                        <a:t> </a:t>
                      </a:r>
                      <a:r>
                        <a:rPr sz="1200" b="1" dirty="0">
                          <a:solidFill>
                            <a:srgbClr val="797979"/>
                          </a:solidFill>
                          <a:latin typeface="Arial"/>
                          <a:cs typeface="Arial"/>
                        </a:rPr>
                        <a:t>Study</a:t>
                      </a:r>
                      <a:r>
                        <a:rPr sz="1200" b="1" spc="65" dirty="0">
                          <a:solidFill>
                            <a:srgbClr val="797979"/>
                          </a:solidFill>
                          <a:latin typeface="Arial"/>
                          <a:cs typeface="Arial"/>
                        </a:rPr>
                        <a:t> </a:t>
                      </a:r>
                      <a:r>
                        <a:rPr sz="1200" b="1" dirty="0">
                          <a:solidFill>
                            <a:srgbClr val="797979"/>
                          </a:solidFill>
                          <a:latin typeface="Arial"/>
                          <a:cs typeface="Arial"/>
                        </a:rPr>
                        <a:t>of</a:t>
                      </a:r>
                      <a:r>
                        <a:rPr sz="1200" b="1" spc="95" dirty="0">
                          <a:solidFill>
                            <a:srgbClr val="797979"/>
                          </a:solidFill>
                          <a:latin typeface="Arial"/>
                          <a:cs typeface="Arial"/>
                        </a:rPr>
                        <a:t> </a:t>
                      </a:r>
                      <a:r>
                        <a:rPr sz="1200" b="1" spc="-10" dirty="0">
                          <a:solidFill>
                            <a:srgbClr val="797979"/>
                          </a:solidFill>
                          <a:latin typeface="Arial"/>
                          <a:cs typeface="Arial"/>
                        </a:rPr>
                        <a:t>Co-</a:t>
                      </a:r>
                      <a:r>
                        <a:rPr sz="1200" b="1" dirty="0">
                          <a:solidFill>
                            <a:srgbClr val="797979"/>
                          </a:solidFill>
                          <a:latin typeface="Arial"/>
                          <a:cs typeface="Arial"/>
                        </a:rPr>
                        <a:t>operatives</a:t>
                      </a:r>
                      <a:r>
                        <a:rPr sz="1200" b="1" spc="-110" dirty="0">
                          <a:solidFill>
                            <a:srgbClr val="797979"/>
                          </a:solidFill>
                          <a:latin typeface="Arial"/>
                          <a:cs typeface="Arial"/>
                        </a:rPr>
                        <a:t> </a:t>
                      </a:r>
                      <a:r>
                        <a:rPr sz="1200" b="1" spc="-45" dirty="0">
                          <a:solidFill>
                            <a:srgbClr val="797979"/>
                          </a:solidFill>
                          <a:latin typeface="Arial"/>
                          <a:cs typeface="Arial"/>
                        </a:rPr>
                        <a:t>Community-</a:t>
                      </a:r>
                      <a:r>
                        <a:rPr sz="1200" b="1" dirty="0">
                          <a:solidFill>
                            <a:srgbClr val="797979"/>
                          </a:solidFill>
                          <a:latin typeface="Arial"/>
                          <a:cs typeface="Arial"/>
                        </a:rPr>
                        <a:t>University</a:t>
                      </a:r>
                      <a:r>
                        <a:rPr sz="1200" b="1" spc="325" dirty="0">
                          <a:solidFill>
                            <a:srgbClr val="797979"/>
                          </a:solidFill>
                          <a:latin typeface="Arial"/>
                          <a:cs typeface="Arial"/>
                        </a:rPr>
                        <a:t> </a:t>
                      </a:r>
                      <a:r>
                        <a:rPr sz="1200" b="1" spc="-10" dirty="0">
                          <a:solidFill>
                            <a:srgbClr val="797979"/>
                          </a:solidFill>
                          <a:latin typeface="Arial"/>
                          <a:cs typeface="Arial"/>
                        </a:rPr>
                        <a:t>Institute</a:t>
                      </a:r>
                      <a:endParaRPr sz="1200">
                        <a:latin typeface="Arial"/>
                        <a:cs typeface="Arial"/>
                      </a:endParaRPr>
                    </a:p>
                    <a:p>
                      <a:pPr marL="55880">
                        <a:lnSpc>
                          <a:spcPts val="1350"/>
                        </a:lnSpc>
                      </a:pPr>
                      <a:r>
                        <a:rPr sz="1200" b="1" dirty="0">
                          <a:solidFill>
                            <a:srgbClr val="797979"/>
                          </a:solidFill>
                          <a:latin typeface="Arial"/>
                          <a:cs typeface="Arial"/>
                        </a:rPr>
                        <a:t>for</a:t>
                      </a:r>
                      <a:r>
                        <a:rPr sz="1200" b="1" spc="-50" dirty="0">
                          <a:solidFill>
                            <a:srgbClr val="797979"/>
                          </a:solidFill>
                          <a:latin typeface="Arial"/>
                          <a:cs typeface="Arial"/>
                        </a:rPr>
                        <a:t> </a:t>
                      </a:r>
                      <a:r>
                        <a:rPr sz="1200" b="1" dirty="0">
                          <a:solidFill>
                            <a:srgbClr val="797979"/>
                          </a:solidFill>
                          <a:latin typeface="Arial"/>
                          <a:cs typeface="Arial"/>
                        </a:rPr>
                        <a:t>Social</a:t>
                      </a:r>
                      <a:r>
                        <a:rPr sz="1200" b="1" spc="100" dirty="0">
                          <a:solidFill>
                            <a:srgbClr val="797979"/>
                          </a:solidFill>
                          <a:latin typeface="Arial"/>
                          <a:cs typeface="Arial"/>
                        </a:rPr>
                        <a:t> </a:t>
                      </a:r>
                      <a:r>
                        <a:rPr sz="1200" b="1" dirty="0">
                          <a:solidFill>
                            <a:srgbClr val="797979"/>
                          </a:solidFill>
                          <a:latin typeface="Arial"/>
                          <a:cs typeface="Arial"/>
                        </a:rPr>
                        <a:t>Research</a:t>
                      </a:r>
                      <a:r>
                        <a:rPr sz="1200" b="1" spc="-105" dirty="0">
                          <a:solidFill>
                            <a:srgbClr val="797979"/>
                          </a:solidFill>
                          <a:latin typeface="Arial"/>
                          <a:cs typeface="Arial"/>
                        </a:rPr>
                        <a:t> </a:t>
                      </a:r>
                      <a:r>
                        <a:rPr sz="1200" b="1" spc="-10" dirty="0">
                          <a:solidFill>
                            <a:srgbClr val="797979"/>
                          </a:solidFill>
                          <a:latin typeface="Arial"/>
                          <a:cs typeface="Arial"/>
                        </a:rPr>
                        <a:t>(CUISR)</a:t>
                      </a:r>
                      <a:endParaRPr sz="1200">
                        <a:latin typeface="Arial"/>
                        <a:cs typeface="Arial"/>
                      </a:endParaRPr>
                    </a:p>
                  </a:txBody>
                  <a:tcPr marL="0" marR="0" marT="1905"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BADFE2"/>
                    </a:solidFill>
                  </a:tcPr>
                </a:tc>
                <a:tc>
                  <a:txBody>
                    <a:bodyPr/>
                    <a:lstStyle/>
                    <a:p>
                      <a:pPr marL="62230">
                        <a:lnSpc>
                          <a:spcPts val="1375"/>
                        </a:lnSpc>
                      </a:pPr>
                      <a:r>
                        <a:rPr sz="1200" dirty="0">
                          <a:latin typeface="Arial"/>
                          <a:cs typeface="Arial"/>
                        </a:rPr>
                        <a:t>Nicole</a:t>
                      </a:r>
                      <a:r>
                        <a:rPr sz="1200" spc="-20" dirty="0">
                          <a:latin typeface="Arial"/>
                          <a:cs typeface="Arial"/>
                        </a:rPr>
                        <a:t> </a:t>
                      </a:r>
                      <a:r>
                        <a:rPr sz="1200" spc="-10" dirty="0">
                          <a:latin typeface="Arial"/>
                          <a:cs typeface="Arial"/>
                        </a:rPr>
                        <a:t>Benning</a:t>
                      </a:r>
                      <a:endParaRPr sz="1200">
                        <a:latin typeface="Arial"/>
                        <a:cs typeface="Arial"/>
                      </a:endParaRPr>
                    </a:p>
                  </a:txBody>
                  <a:tcPr marL="0" marR="0" marT="0"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E7F3F4"/>
                    </a:solidFill>
                  </a:tcPr>
                </a:tc>
                <a:extLst>
                  <a:ext uri="{0D108BD9-81ED-4DB2-BD59-A6C34878D82A}">
                    <a16:rowId xmlns:a16="http://schemas.microsoft.com/office/drawing/2014/main" val="10001"/>
                  </a:ext>
                </a:extLst>
              </a:tr>
              <a:tr h="669925">
                <a:tc vMerge="1">
                  <a:txBody>
                    <a:bodyPr/>
                    <a:lstStyle/>
                    <a:p>
                      <a:endParaRPr/>
                    </a:p>
                  </a:txBody>
                  <a:tcPr marL="0" marR="0" marT="1905" marB="0">
                    <a:lnL w="12700">
                      <a:solidFill>
                        <a:srgbClr val="797979"/>
                      </a:solidFill>
                      <a:prstDash val="solid"/>
                    </a:lnL>
                    <a:lnR w="12700">
                      <a:solidFill>
                        <a:srgbClr val="797979"/>
                      </a:solidFill>
                      <a:prstDash val="solid"/>
                    </a:lnR>
                    <a:lnT w="38100">
                      <a:solidFill>
                        <a:srgbClr val="797979"/>
                      </a:solidFill>
                      <a:prstDash val="solid"/>
                    </a:lnT>
                    <a:lnB w="12700">
                      <a:solidFill>
                        <a:srgbClr val="797979"/>
                      </a:solidFill>
                      <a:prstDash val="solid"/>
                    </a:lnB>
                    <a:solidFill>
                      <a:srgbClr val="BADFE2"/>
                    </a:solidFill>
                  </a:tcPr>
                </a:tc>
                <a:tc>
                  <a:txBody>
                    <a:bodyPr/>
                    <a:lstStyle/>
                    <a:p>
                      <a:pPr marL="62230">
                        <a:lnSpc>
                          <a:spcPts val="1390"/>
                        </a:lnSpc>
                      </a:pPr>
                      <a:r>
                        <a:rPr sz="1200" dirty="0">
                          <a:latin typeface="Arial"/>
                          <a:cs typeface="Arial"/>
                        </a:rPr>
                        <a:t>Laurie</a:t>
                      </a:r>
                      <a:r>
                        <a:rPr sz="1200" spc="-5" dirty="0">
                          <a:latin typeface="Arial"/>
                          <a:cs typeface="Arial"/>
                        </a:rPr>
                        <a:t> </a:t>
                      </a:r>
                      <a:r>
                        <a:rPr sz="1200" spc="-10" dirty="0">
                          <a:latin typeface="Arial"/>
                          <a:cs typeface="Arial"/>
                        </a:rPr>
                        <a:t>Schimpf</a:t>
                      </a:r>
                      <a:endParaRPr sz="1200">
                        <a:latin typeface="Arial"/>
                        <a:cs typeface="Arial"/>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2"/>
                  </a:ext>
                </a:extLst>
              </a:tr>
              <a:tr h="783590">
                <a:tc rowSpan="2">
                  <a:txBody>
                    <a:bodyPr/>
                    <a:lstStyle/>
                    <a:p>
                      <a:pPr marL="55880" marR="3073400">
                        <a:lnSpc>
                          <a:spcPct val="100000"/>
                        </a:lnSpc>
                        <a:spcBef>
                          <a:spcPts val="35"/>
                        </a:spcBef>
                      </a:pPr>
                      <a:r>
                        <a:rPr sz="1200" b="1" spc="-10" dirty="0">
                          <a:solidFill>
                            <a:srgbClr val="797979"/>
                          </a:solidFill>
                          <a:latin typeface="Arial"/>
                          <a:cs typeface="Arial"/>
                        </a:rPr>
                        <a:t>Agriculture</a:t>
                      </a:r>
                      <a:r>
                        <a:rPr sz="1200" b="1" spc="90" dirty="0">
                          <a:solidFill>
                            <a:srgbClr val="797979"/>
                          </a:solidFill>
                          <a:latin typeface="Arial"/>
                          <a:cs typeface="Arial"/>
                        </a:rPr>
                        <a:t> </a:t>
                      </a:r>
                      <a:r>
                        <a:rPr sz="1200" b="1" dirty="0">
                          <a:solidFill>
                            <a:srgbClr val="797979"/>
                          </a:solidFill>
                          <a:latin typeface="Arial"/>
                          <a:cs typeface="Arial"/>
                        </a:rPr>
                        <a:t>and</a:t>
                      </a:r>
                      <a:r>
                        <a:rPr sz="1200" b="1" spc="-25" dirty="0">
                          <a:solidFill>
                            <a:srgbClr val="797979"/>
                          </a:solidFill>
                          <a:latin typeface="Arial"/>
                          <a:cs typeface="Arial"/>
                        </a:rPr>
                        <a:t> </a:t>
                      </a:r>
                      <a:r>
                        <a:rPr sz="1200" b="1" spc="-10" dirty="0">
                          <a:solidFill>
                            <a:srgbClr val="797979"/>
                          </a:solidFill>
                          <a:latin typeface="Arial"/>
                          <a:cs typeface="Arial"/>
                        </a:rPr>
                        <a:t>Bioresources Engineering</a:t>
                      </a:r>
                      <a:endParaRPr sz="1200">
                        <a:latin typeface="Arial"/>
                        <a:cs typeface="Arial"/>
                      </a:endParaRPr>
                    </a:p>
                    <a:p>
                      <a:pPr marL="55880">
                        <a:lnSpc>
                          <a:spcPct val="100000"/>
                        </a:lnSpc>
                        <a:spcBef>
                          <a:spcPts val="5"/>
                        </a:spcBef>
                      </a:pPr>
                      <a:r>
                        <a:rPr sz="1200" b="1" dirty="0">
                          <a:solidFill>
                            <a:srgbClr val="797979"/>
                          </a:solidFill>
                          <a:latin typeface="Arial"/>
                          <a:cs typeface="Arial"/>
                        </a:rPr>
                        <a:t>Global Institute</a:t>
                      </a:r>
                      <a:r>
                        <a:rPr sz="1200" b="1" spc="55" dirty="0">
                          <a:solidFill>
                            <a:srgbClr val="797979"/>
                          </a:solidFill>
                          <a:latin typeface="Arial"/>
                          <a:cs typeface="Arial"/>
                        </a:rPr>
                        <a:t> </a:t>
                      </a:r>
                      <a:r>
                        <a:rPr sz="1200" b="1" dirty="0">
                          <a:solidFill>
                            <a:srgbClr val="797979"/>
                          </a:solidFill>
                          <a:latin typeface="Arial"/>
                          <a:cs typeface="Arial"/>
                        </a:rPr>
                        <a:t>for</a:t>
                      </a:r>
                      <a:r>
                        <a:rPr sz="1200" b="1" spc="-50" dirty="0">
                          <a:solidFill>
                            <a:srgbClr val="797979"/>
                          </a:solidFill>
                          <a:latin typeface="Arial"/>
                          <a:cs typeface="Arial"/>
                        </a:rPr>
                        <a:t> </a:t>
                      </a:r>
                      <a:r>
                        <a:rPr sz="1200" b="1" dirty="0">
                          <a:solidFill>
                            <a:srgbClr val="797979"/>
                          </a:solidFill>
                          <a:latin typeface="Arial"/>
                          <a:cs typeface="Arial"/>
                        </a:rPr>
                        <a:t>Food</a:t>
                      </a:r>
                      <a:r>
                        <a:rPr sz="1200" b="1" spc="5" dirty="0">
                          <a:solidFill>
                            <a:srgbClr val="797979"/>
                          </a:solidFill>
                          <a:latin typeface="Arial"/>
                          <a:cs typeface="Arial"/>
                        </a:rPr>
                        <a:t> </a:t>
                      </a:r>
                      <a:r>
                        <a:rPr sz="1200" b="1" spc="-10" dirty="0">
                          <a:solidFill>
                            <a:srgbClr val="797979"/>
                          </a:solidFill>
                          <a:latin typeface="Arial"/>
                          <a:cs typeface="Arial"/>
                        </a:rPr>
                        <a:t>Security</a:t>
                      </a:r>
                      <a:endParaRPr sz="1200">
                        <a:latin typeface="Arial"/>
                        <a:cs typeface="Arial"/>
                      </a:endParaRPr>
                    </a:p>
                    <a:p>
                      <a:pPr marL="55880" marR="2216785">
                        <a:lnSpc>
                          <a:spcPct val="100000"/>
                        </a:lnSpc>
                      </a:pPr>
                      <a:r>
                        <a:rPr sz="1200" b="1" dirty="0">
                          <a:solidFill>
                            <a:srgbClr val="797979"/>
                          </a:solidFill>
                          <a:latin typeface="Arial"/>
                          <a:cs typeface="Arial"/>
                        </a:rPr>
                        <a:t>Global</a:t>
                      </a:r>
                      <a:r>
                        <a:rPr sz="1200" b="1" spc="-15" dirty="0">
                          <a:solidFill>
                            <a:srgbClr val="797979"/>
                          </a:solidFill>
                          <a:latin typeface="Arial"/>
                          <a:cs typeface="Arial"/>
                        </a:rPr>
                        <a:t> </a:t>
                      </a:r>
                      <a:r>
                        <a:rPr sz="1200" b="1" dirty="0">
                          <a:solidFill>
                            <a:srgbClr val="797979"/>
                          </a:solidFill>
                          <a:latin typeface="Arial"/>
                          <a:cs typeface="Arial"/>
                        </a:rPr>
                        <a:t>Institute</a:t>
                      </a:r>
                      <a:r>
                        <a:rPr sz="1200" b="1" spc="40" dirty="0">
                          <a:solidFill>
                            <a:srgbClr val="797979"/>
                          </a:solidFill>
                          <a:latin typeface="Arial"/>
                          <a:cs typeface="Arial"/>
                        </a:rPr>
                        <a:t> </a:t>
                      </a:r>
                      <a:r>
                        <a:rPr sz="1200" b="1" dirty="0">
                          <a:solidFill>
                            <a:srgbClr val="797979"/>
                          </a:solidFill>
                          <a:latin typeface="Arial"/>
                          <a:cs typeface="Arial"/>
                        </a:rPr>
                        <a:t>for</a:t>
                      </a:r>
                      <a:r>
                        <a:rPr sz="1200" b="1" spc="-60" dirty="0">
                          <a:solidFill>
                            <a:srgbClr val="797979"/>
                          </a:solidFill>
                          <a:latin typeface="Arial"/>
                          <a:cs typeface="Arial"/>
                        </a:rPr>
                        <a:t> </a:t>
                      </a:r>
                      <a:r>
                        <a:rPr sz="1200" b="1" spc="-10" dirty="0">
                          <a:solidFill>
                            <a:srgbClr val="797979"/>
                          </a:solidFill>
                          <a:latin typeface="Arial"/>
                          <a:cs typeface="Arial"/>
                        </a:rPr>
                        <a:t>Water</a:t>
                      </a:r>
                      <a:r>
                        <a:rPr sz="1200" b="1" spc="10" dirty="0">
                          <a:solidFill>
                            <a:srgbClr val="797979"/>
                          </a:solidFill>
                          <a:latin typeface="Arial"/>
                          <a:cs typeface="Arial"/>
                        </a:rPr>
                        <a:t> </a:t>
                      </a:r>
                      <a:r>
                        <a:rPr sz="1200" b="1" spc="-10" dirty="0">
                          <a:solidFill>
                            <a:srgbClr val="797979"/>
                          </a:solidFill>
                          <a:latin typeface="Arial"/>
                          <a:cs typeface="Arial"/>
                        </a:rPr>
                        <a:t>Security</a:t>
                      </a:r>
                      <a:r>
                        <a:rPr sz="1200" b="1" spc="500" dirty="0">
                          <a:solidFill>
                            <a:srgbClr val="797979"/>
                          </a:solidFill>
                          <a:latin typeface="Arial"/>
                          <a:cs typeface="Arial"/>
                        </a:rPr>
                        <a:t> </a:t>
                      </a:r>
                      <a:r>
                        <a:rPr sz="1200" b="1" dirty="0">
                          <a:solidFill>
                            <a:srgbClr val="797979"/>
                          </a:solidFill>
                          <a:latin typeface="Arial"/>
                          <a:cs typeface="Arial"/>
                        </a:rPr>
                        <a:t>School of</a:t>
                      </a:r>
                      <a:r>
                        <a:rPr sz="1200" b="1" spc="15" dirty="0">
                          <a:solidFill>
                            <a:srgbClr val="797979"/>
                          </a:solidFill>
                          <a:latin typeface="Arial"/>
                          <a:cs typeface="Arial"/>
                        </a:rPr>
                        <a:t> </a:t>
                      </a:r>
                      <a:r>
                        <a:rPr sz="1200" b="1" dirty="0">
                          <a:solidFill>
                            <a:srgbClr val="797979"/>
                          </a:solidFill>
                          <a:latin typeface="Arial"/>
                          <a:cs typeface="Arial"/>
                        </a:rPr>
                        <a:t>Environment</a:t>
                      </a:r>
                      <a:r>
                        <a:rPr sz="1200" b="1" spc="15" dirty="0">
                          <a:solidFill>
                            <a:srgbClr val="797979"/>
                          </a:solidFill>
                          <a:latin typeface="Arial"/>
                          <a:cs typeface="Arial"/>
                        </a:rPr>
                        <a:t> </a:t>
                      </a:r>
                      <a:r>
                        <a:rPr sz="1200" b="1" dirty="0">
                          <a:solidFill>
                            <a:srgbClr val="797979"/>
                          </a:solidFill>
                          <a:latin typeface="Arial"/>
                          <a:cs typeface="Arial"/>
                        </a:rPr>
                        <a:t>and</a:t>
                      </a:r>
                      <a:r>
                        <a:rPr sz="1200" b="1" spc="5" dirty="0">
                          <a:solidFill>
                            <a:srgbClr val="797979"/>
                          </a:solidFill>
                          <a:latin typeface="Arial"/>
                          <a:cs typeface="Arial"/>
                        </a:rPr>
                        <a:t> </a:t>
                      </a:r>
                      <a:r>
                        <a:rPr sz="1200" b="1" spc="-10" dirty="0">
                          <a:solidFill>
                            <a:srgbClr val="797979"/>
                          </a:solidFill>
                          <a:latin typeface="Arial"/>
                          <a:cs typeface="Arial"/>
                        </a:rPr>
                        <a:t>Sustainability Toxicology</a:t>
                      </a:r>
                      <a:r>
                        <a:rPr sz="1200" b="1" spc="-30" dirty="0">
                          <a:solidFill>
                            <a:srgbClr val="797979"/>
                          </a:solidFill>
                          <a:latin typeface="Arial"/>
                          <a:cs typeface="Arial"/>
                        </a:rPr>
                        <a:t> </a:t>
                      </a:r>
                      <a:r>
                        <a:rPr sz="1200" b="1" spc="-10" dirty="0">
                          <a:solidFill>
                            <a:srgbClr val="797979"/>
                          </a:solidFill>
                          <a:latin typeface="Arial"/>
                          <a:cs typeface="Arial"/>
                        </a:rPr>
                        <a:t>Centre</a:t>
                      </a:r>
                      <a:endParaRPr sz="1200">
                        <a:latin typeface="Arial"/>
                        <a:cs typeface="Arial"/>
                      </a:endParaRPr>
                    </a:p>
                    <a:p>
                      <a:pPr marL="55880" marR="2147570">
                        <a:lnSpc>
                          <a:spcPts val="1360"/>
                        </a:lnSpc>
                        <a:spcBef>
                          <a:spcPts val="120"/>
                        </a:spcBef>
                      </a:pPr>
                      <a:r>
                        <a:rPr sz="1200" b="1" spc="-20" dirty="0">
                          <a:solidFill>
                            <a:srgbClr val="797979"/>
                          </a:solidFill>
                          <a:latin typeface="Arial"/>
                          <a:cs typeface="Arial"/>
                        </a:rPr>
                        <a:t>Vaccine</a:t>
                      </a:r>
                      <a:r>
                        <a:rPr sz="1200" b="1" spc="110" dirty="0">
                          <a:solidFill>
                            <a:srgbClr val="797979"/>
                          </a:solidFill>
                          <a:latin typeface="Arial"/>
                          <a:cs typeface="Arial"/>
                        </a:rPr>
                        <a:t> </a:t>
                      </a:r>
                      <a:r>
                        <a:rPr sz="1200" b="1" dirty="0">
                          <a:solidFill>
                            <a:srgbClr val="797979"/>
                          </a:solidFill>
                          <a:latin typeface="Arial"/>
                          <a:cs typeface="Arial"/>
                        </a:rPr>
                        <a:t>&amp;</a:t>
                      </a:r>
                      <a:r>
                        <a:rPr sz="1200" b="1" spc="-55" dirty="0">
                          <a:solidFill>
                            <a:srgbClr val="797979"/>
                          </a:solidFill>
                          <a:latin typeface="Arial"/>
                          <a:cs typeface="Arial"/>
                        </a:rPr>
                        <a:t> </a:t>
                      </a:r>
                      <a:r>
                        <a:rPr sz="1200" b="1" dirty="0">
                          <a:solidFill>
                            <a:srgbClr val="797979"/>
                          </a:solidFill>
                          <a:latin typeface="Arial"/>
                          <a:cs typeface="Arial"/>
                        </a:rPr>
                        <a:t>Infectious</a:t>
                      </a:r>
                      <a:r>
                        <a:rPr sz="1200" b="1" spc="-20" dirty="0">
                          <a:solidFill>
                            <a:srgbClr val="797979"/>
                          </a:solidFill>
                          <a:latin typeface="Arial"/>
                          <a:cs typeface="Arial"/>
                        </a:rPr>
                        <a:t> </a:t>
                      </a:r>
                      <a:r>
                        <a:rPr sz="1200" b="1" dirty="0">
                          <a:solidFill>
                            <a:srgbClr val="797979"/>
                          </a:solidFill>
                          <a:latin typeface="Arial"/>
                          <a:cs typeface="Arial"/>
                        </a:rPr>
                        <a:t>Disease</a:t>
                      </a:r>
                      <a:r>
                        <a:rPr sz="1200" b="1" spc="-20" dirty="0">
                          <a:solidFill>
                            <a:srgbClr val="797979"/>
                          </a:solidFill>
                          <a:latin typeface="Arial"/>
                          <a:cs typeface="Arial"/>
                        </a:rPr>
                        <a:t> </a:t>
                      </a:r>
                      <a:r>
                        <a:rPr sz="1200" b="1" spc="-10" dirty="0">
                          <a:solidFill>
                            <a:srgbClr val="797979"/>
                          </a:solidFill>
                          <a:latin typeface="Arial"/>
                          <a:cs typeface="Arial"/>
                        </a:rPr>
                        <a:t>Organization </a:t>
                      </a:r>
                      <a:r>
                        <a:rPr sz="1200" b="1" dirty="0">
                          <a:solidFill>
                            <a:srgbClr val="797979"/>
                          </a:solidFill>
                          <a:latin typeface="Arial"/>
                          <a:cs typeface="Arial"/>
                        </a:rPr>
                        <a:t>Western</a:t>
                      </a:r>
                      <a:r>
                        <a:rPr sz="1200" b="1" spc="-40" dirty="0">
                          <a:solidFill>
                            <a:srgbClr val="797979"/>
                          </a:solidFill>
                          <a:latin typeface="Arial"/>
                          <a:cs typeface="Arial"/>
                        </a:rPr>
                        <a:t> </a:t>
                      </a:r>
                      <a:r>
                        <a:rPr sz="1200" b="1" dirty="0">
                          <a:solidFill>
                            <a:srgbClr val="797979"/>
                          </a:solidFill>
                          <a:latin typeface="Arial"/>
                          <a:cs typeface="Arial"/>
                        </a:rPr>
                        <a:t>College</a:t>
                      </a:r>
                      <a:r>
                        <a:rPr sz="1200" b="1" spc="-50" dirty="0">
                          <a:solidFill>
                            <a:srgbClr val="797979"/>
                          </a:solidFill>
                          <a:latin typeface="Arial"/>
                          <a:cs typeface="Arial"/>
                        </a:rPr>
                        <a:t> </a:t>
                      </a:r>
                      <a:r>
                        <a:rPr sz="1200" b="1" dirty="0">
                          <a:solidFill>
                            <a:srgbClr val="797979"/>
                          </a:solidFill>
                          <a:latin typeface="Arial"/>
                          <a:cs typeface="Arial"/>
                        </a:rPr>
                        <a:t>of</a:t>
                      </a:r>
                      <a:r>
                        <a:rPr sz="1200" b="1" spc="50" dirty="0">
                          <a:solidFill>
                            <a:srgbClr val="797979"/>
                          </a:solidFill>
                          <a:latin typeface="Arial"/>
                          <a:cs typeface="Arial"/>
                        </a:rPr>
                        <a:t> </a:t>
                      </a:r>
                      <a:r>
                        <a:rPr sz="1200" b="1" spc="-10" dirty="0">
                          <a:solidFill>
                            <a:srgbClr val="797979"/>
                          </a:solidFill>
                          <a:latin typeface="Arial"/>
                          <a:cs typeface="Arial"/>
                        </a:rPr>
                        <a:t>Veterinary</a:t>
                      </a:r>
                      <a:r>
                        <a:rPr sz="1200" b="1" spc="-50" dirty="0">
                          <a:solidFill>
                            <a:srgbClr val="797979"/>
                          </a:solidFill>
                          <a:latin typeface="Arial"/>
                          <a:cs typeface="Arial"/>
                        </a:rPr>
                        <a:t> </a:t>
                      </a:r>
                      <a:r>
                        <a:rPr sz="1200" b="1" spc="-10" dirty="0">
                          <a:solidFill>
                            <a:srgbClr val="797979"/>
                          </a:solidFill>
                          <a:latin typeface="Arial"/>
                          <a:cs typeface="Arial"/>
                        </a:rPr>
                        <a:t>Medicine</a:t>
                      </a:r>
                      <a:endParaRPr sz="1200">
                        <a:latin typeface="Arial"/>
                        <a:cs typeface="Arial"/>
                      </a:endParaRPr>
                    </a:p>
                  </a:txBody>
                  <a:tcPr marL="0" marR="0" marT="444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marL="62230">
                        <a:lnSpc>
                          <a:spcPts val="1395"/>
                        </a:lnSpc>
                      </a:pPr>
                      <a:r>
                        <a:rPr sz="1200" dirty="0">
                          <a:latin typeface="Arial"/>
                          <a:cs typeface="Arial"/>
                        </a:rPr>
                        <a:t>Brenda</a:t>
                      </a:r>
                      <a:r>
                        <a:rPr sz="1200" spc="-30" dirty="0">
                          <a:latin typeface="Arial"/>
                          <a:cs typeface="Arial"/>
                        </a:rPr>
                        <a:t> </a:t>
                      </a:r>
                      <a:r>
                        <a:rPr sz="1200" spc="-45" dirty="0">
                          <a:latin typeface="Arial"/>
                          <a:cs typeface="Arial"/>
                        </a:rPr>
                        <a:t>Meyer-</a:t>
                      </a:r>
                      <a:r>
                        <a:rPr sz="1200" spc="-20" dirty="0">
                          <a:latin typeface="Arial"/>
                          <a:cs typeface="Arial"/>
                        </a:rPr>
                        <a:t>Burt</a:t>
                      </a:r>
                      <a:endParaRPr sz="1200" dirty="0">
                        <a:latin typeface="Arial"/>
                        <a:cs typeface="Arial"/>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extLst>
                  <a:ext uri="{0D108BD9-81ED-4DB2-BD59-A6C34878D82A}">
                    <a16:rowId xmlns:a16="http://schemas.microsoft.com/office/drawing/2014/main" val="10003"/>
                  </a:ext>
                </a:extLst>
              </a:tr>
              <a:tr h="716915">
                <a:tc vMerge="1">
                  <a:txBody>
                    <a:bodyPr/>
                    <a:lstStyle/>
                    <a:p>
                      <a:endParaRPr/>
                    </a:p>
                  </a:txBody>
                  <a:tcPr marL="0" marR="0" marT="4445"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marL="62230">
                        <a:lnSpc>
                          <a:spcPts val="1405"/>
                        </a:lnSpc>
                      </a:pPr>
                      <a:r>
                        <a:rPr lang="en-US" sz="1800" dirty="0">
                          <a:solidFill>
                            <a:schemeClr val="tx1"/>
                          </a:solidFill>
                          <a:effectLst/>
                          <a:latin typeface="+mn-lt"/>
                          <a:ea typeface="+mn-ea"/>
                          <a:cs typeface="+mn-cs"/>
                        </a:rPr>
                        <a:t> </a:t>
                      </a:r>
                    </a:p>
                    <a:p>
                      <a:pPr marL="62230">
                        <a:lnSpc>
                          <a:spcPts val="1405"/>
                        </a:lnSpc>
                      </a:pPr>
                      <a:r>
                        <a:rPr lang="en-US" sz="1200" spc="-45" dirty="0">
                          <a:solidFill>
                            <a:schemeClr val="tx1"/>
                          </a:solidFill>
                          <a:latin typeface="Arial"/>
                          <a:ea typeface="+mn-ea"/>
                          <a:cs typeface="Arial"/>
                        </a:rPr>
                        <a:t>Gerelt Trost</a:t>
                      </a:r>
                      <a:endParaRPr sz="1200" spc="-45" dirty="0">
                        <a:solidFill>
                          <a:schemeClr val="tx1"/>
                        </a:solidFill>
                        <a:latin typeface="Arial"/>
                        <a:ea typeface="+mn-ea"/>
                        <a:cs typeface="Arial"/>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4"/>
                  </a:ext>
                </a:extLst>
              </a:tr>
              <a:tr h="810895">
                <a:tc rowSpan="2">
                  <a:txBody>
                    <a:bodyPr/>
                    <a:lstStyle/>
                    <a:p>
                      <a:pPr marL="55880">
                        <a:lnSpc>
                          <a:spcPct val="100000"/>
                        </a:lnSpc>
                        <a:spcBef>
                          <a:spcPts val="50"/>
                        </a:spcBef>
                      </a:pPr>
                      <a:r>
                        <a:rPr sz="1200" b="1" spc="-10" dirty="0">
                          <a:solidFill>
                            <a:srgbClr val="797979"/>
                          </a:solidFill>
                          <a:latin typeface="Arial"/>
                          <a:cs typeface="Arial"/>
                        </a:rPr>
                        <a:t>Medicine</a:t>
                      </a:r>
                      <a:endParaRPr sz="1200">
                        <a:latin typeface="Arial"/>
                        <a:cs typeface="Arial"/>
                      </a:endParaRPr>
                    </a:p>
                    <a:p>
                      <a:pPr marL="55880" marR="3501390">
                        <a:lnSpc>
                          <a:spcPct val="100000"/>
                        </a:lnSpc>
                        <a:spcBef>
                          <a:spcPts val="5"/>
                        </a:spcBef>
                      </a:pPr>
                      <a:r>
                        <a:rPr sz="1200" b="1" spc="-10" dirty="0">
                          <a:solidFill>
                            <a:srgbClr val="797979"/>
                          </a:solidFill>
                          <a:latin typeface="Arial"/>
                          <a:cs typeface="Arial"/>
                        </a:rPr>
                        <a:t>Pharmacy</a:t>
                      </a:r>
                      <a:r>
                        <a:rPr sz="1200" b="1" spc="95" dirty="0">
                          <a:solidFill>
                            <a:srgbClr val="797979"/>
                          </a:solidFill>
                          <a:latin typeface="Arial"/>
                          <a:cs typeface="Arial"/>
                        </a:rPr>
                        <a:t> </a:t>
                      </a:r>
                      <a:r>
                        <a:rPr sz="1200" b="1" dirty="0">
                          <a:solidFill>
                            <a:srgbClr val="797979"/>
                          </a:solidFill>
                          <a:latin typeface="Arial"/>
                          <a:cs typeface="Arial"/>
                        </a:rPr>
                        <a:t>and</a:t>
                      </a:r>
                      <a:r>
                        <a:rPr sz="1200" b="1" spc="-20" dirty="0">
                          <a:solidFill>
                            <a:srgbClr val="797979"/>
                          </a:solidFill>
                          <a:latin typeface="Arial"/>
                          <a:cs typeface="Arial"/>
                        </a:rPr>
                        <a:t> </a:t>
                      </a:r>
                      <a:r>
                        <a:rPr sz="1200" b="1" spc="-10" dirty="0">
                          <a:solidFill>
                            <a:srgbClr val="797979"/>
                          </a:solidFill>
                          <a:latin typeface="Arial"/>
                          <a:cs typeface="Arial"/>
                        </a:rPr>
                        <a:t>Nutrition </a:t>
                      </a:r>
                      <a:r>
                        <a:rPr sz="1200" b="1" dirty="0">
                          <a:solidFill>
                            <a:srgbClr val="797979"/>
                          </a:solidFill>
                          <a:latin typeface="Arial"/>
                          <a:cs typeface="Arial"/>
                        </a:rPr>
                        <a:t>Nursing;</a:t>
                      </a:r>
                      <a:r>
                        <a:rPr sz="1200" b="1" spc="-10" dirty="0">
                          <a:solidFill>
                            <a:srgbClr val="797979"/>
                          </a:solidFill>
                          <a:latin typeface="Arial"/>
                          <a:cs typeface="Arial"/>
                        </a:rPr>
                        <a:t> Dentistry Kinesiology</a:t>
                      </a:r>
                      <a:endParaRPr sz="1200">
                        <a:latin typeface="Arial"/>
                        <a:cs typeface="Arial"/>
                      </a:endParaRPr>
                    </a:p>
                    <a:p>
                      <a:pPr marL="55880">
                        <a:lnSpc>
                          <a:spcPct val="100000"/>
                        </a:lnSpc>
                        <a:spcBef>
                          <a:spcPts val="5"/>
                        </a:spcBef>
                      </a:pPr>
                      <a:r>
                        <a:rPr sz="1200" b="1" dirty="0">
                          <a:solidFill>
                            <a:srgbClr val="797979"/>
                          </a:solidFill>
                          <a:latin typeface="Arial"/>
                          <a:cs typeface="Arial"/>
                        </a:rPr>
                        <a:t>School of</a:t>
                      </a:r>
                      <a:r>
                        <a:rPr sz="1200" b="1" spc="15" dirty="0">
                          <a:solidFill>
                            <a:srgbClr val="797979"/>
                          </a:solidFill>
                          <a:latin typeface="Arial"/>
                          <a:cs typeface="Arial"/>
                        </a:rPr>
                        <a:t> </a:t>
                      </a:r>
                      <a:r>
                        <a:rPr sz="1200" b="1" dirty="0">
                          <a:solidFill>
                            <a:srgbClr val="797979"/>
                          </a:solidFill>
                          <a:latin typeface="Arial"/>
                          <a:cs typeface="Arial"/>
                        </a:rPr>
                        <a:t>Public</a:t>
                      </a:r>
                      <a:r>
                        <a:rPr sz="1200" b="1" spc="-5" dirty="0">
                          <a:solidFill>
                            <a:srgbClr val="797979"/>
                          </a:solidFill>
                          <a:latin typeface="Arial"/>
                          <a:cs typeface="Arial"/>
                        </a:rPr>
                        <a:t> </a:t>
                      </a:r>
                      <a:r>
                        <a:rPr sz="1200" b="1" spc="-10" dirty="0">
                          <a:solidFill>
                            <a:srgbClr val="797979"/>
                          </a:solidFill>
                          <a:latin typeface="Arial"/>
                          <a:cs typeface="Arial"/>
                        </a:rPr>
                        <a:t>Health</a:t>
                      </a:r>
                      <a:endParaRPr sz="1200">
                        <a:latin typeface="Arial"/>
                        <a:cs typeface="Arial"/>
                      </a:endParaRPr>
                    </a:p>
                    <a:p>
                      <a:pPr marL="55880" marR="630555">
                        <a:lnSpc>
                          <a:spcPct val="100000"/>
                        </a:lnSpc>
                        <a:tabLst>
                          <a:tab pos="1560830" algn="l"/>
                        </a:tabLst>
                      </a:pPr>
                      <a:r>
                        <a:rPr sz="1200" b="1" spc="-10" dirty="0">
                          <a:solidFill>
                            <a:srgbClr val="797979"/>
                          </a:solidFill>
                          <a:latin typeface="Arial"/>
                          <a:cs typeface="Arial"/>
                        </a:rPr>
                        <a:t>Saskatchewan</a:t>
                      </a:r>
                      <a:r>
                        <a:rPr sz="1200" b="1" spc="65" dirty="0">
                          <a:solidFill>
                            <a:srgbClr val="797979"/>
                          </a:solidFill>
                          <a:latin typeface="Arial"/>
                          <a:cs typeface="Arial"/>
                        </a:rPr>
                        <a:t> </a:t>
                      </a:r>
                      <a:r>
                        <a:rPr sz="1200" b="1" dirty="0">
                          <a:solidFill>
                            <a:srgbClr val="797979"/>
                          </a:solidFill>
                          <a:latin typeface="Arial"/>
                          <a:cs typeface="Arial"/>
                        </a:rPr>
                        <a:t>Population</a:t>
                      </a:r>
                      <a:r>
                        <a:rPr sz="1200" b="1" spc="75" dirty="0">
                          <a:solidFill>
                            <a:srgbClr val="797979"/>
                          </a:solidFill>
                          <a:latin typeface="Arial"/>
                          <a:cs typeface="Arial"/>
                        </a:rPr>
                        <a:t> </a:t>
                      </a:r>
                      <a:r>
                        <a:rPr sz="1200" b="1" dirty="0">
                          <a:solidFill>
                            <a:srgbClr val="797979"/>
                          </a:solidFill>
                          <a:latin typeface="Arial"/>
                          <a:cs typeface="Arial"/>
                        </a:rPr>
                        <a:t>Health</a:t>
                      </a:r>
                      <a:r>
                        <a:rPr sz="1200" b="1" spc="-65" dirty="0">
                          <a:solidFill>
                            <a:srgbClr val="797979"/>
                          </a:solidFill>
                          <a:latin typeface="Arial"/>
                          <a:cs typeface="Arial"/>
                        </a:rPr>
                        <a:t> </a:t>
                      </a:r>
                      <a:r>
                        <a:rPr sz="1200" b="1" dirty="0">
                          <a:solidFill>
                            <a:srgbClr val="797979"/>
                          </a:solidFill>
                          <a:latin typeface="Arial"/>
                          <a:cs typeface="Arial"/>
                        </a:rPr>
                        <a:t>and</a:t>
                      </a:r>
                      <a:r>
                        <a:rPr sz="1200" b="1" spc="5" dirty="0">
                          <a:solidFill>
                            <a:srgbClr val="797979"/>
                          </a:solidFill>
                          <a:latin typeface="Arial"/>
                          <a:cs typeface="Arial"/>
                        </a:rPr>
                        <a:t> </a:t>
                      </a:r>
                      <a:r>
                        <a:rPr sz="1200" b="1" dirty="0">
                          <a:solidFill>
                            <a:srgbClr val="797979"/>
                          </a:solidFill>
                          <a:latin typeface="Arial"/>
                          <a:cs typeface="Arial"/>
                        </a:rPr>
                        <a:t>Evaluation</a:t>
                      </a:r>
                      <a:r>
                        <a:rPr sz="1200" b="1" spc="5" dirty="0">
                          <a:solidFill>
                            <a:srgbClr val="797979"/>
                          </a:solidFill>
                          <a:latin typeface="Arial"/>
                          <a:cs typeface="Arial"/>
                        </a:rPr>
                        <a:t> </a:t>
                      </a:r>
                      <a:r>
                        <a:rPr sz="1200" b="1" dirty="0">
                          <a:solidFill>
                            <a:srgbClr val="797979"/>
                          </a:solidFill>
                          <a:latin typeface="Arial"/>
                          <a:cs typeface="Arial"/>
                        </a:rPr>
                        <a:t>Research</a:t>
                      </a:r>
                      <a:r>
                        <a:rPr sz="1200" b="1" spc="-65" dirty="0">
                          <a:solidFill>
                            <a:srgbClr val="797979"/>
                          </a:solidFill>
                          <a:latin typeface="Arial"/>
                          <a:cs typeface="Arial"/>
                        </a:rPr>
                        <a:t> </a:t>
                      </a:r>
                      <a:r>
                        <a:rPr sz="1200" b="1" spc="-20" dirty="0">
                          <a:solidFill>
                            <a:srgbClr val="797979"/>
                          </a:solidFill>
                          <a:latin typeface="Arial"/>
                          <a:cs typeface="Arial"/>
                        </a:rPr>
                        <a:t>Unit </a:t>
                      </a:r>
                      <a:r>
                        <a:rPr sz="1200" b="1" spc="-10" dirty="0">
                          <a:solidFill>
                            <a:srgbClr val="797979"/>
                          </a:solidFill>
                          <a:latin typeface="Arial"/>
                          <a:cs typeface="Arial"/>
                        </a:rPr>
                        <a:t>(SPHERU)</a:t>
                      </a:r>
                      <a:r>
                        <a:rPr sz="1200" b="1" dirty="0">
                          <a:solidFill>
                            <a:srgbClr val="797979"/>
                          </a:solidFill>
                          <a:latin typeface="Arial"/>
                          <a:cs typeface="Arial"/>
                        </a:rPr>
                        <a:t>	Canadian</a:t>
                      </a:r>
                      <a:r>
                        <a:rPr sz="1200" b="1" spc="95" dirty="0">
                          <a:solidFill>
                            <a:srgbClr val="797979"/>
                          </a:solidFill>
                          <a:latin typeface="Arial"/>
                          <a:cs typeface="Arial"/>
                        </a:rPr>
                        <a:t> </a:t>
                      </a:r>
                      <a:r>
                        <a:rPr sz="1200" b="1" dirty="0">
                          <a:solidFill>
                            <a:srgbClr val="797979"/>
                          </a:solidFill>
                          <a:latin typeface="Arial"/>
                          <a:cs typeface="Arial"/>
                        </a:rPr>
                        <a:t>Centre</a:t>
                      </a:r>
                      <a:r>
                        <a:rPr sz="1200" b="1" spc="-55" dirty="0">
                          <a:solidFill>
                            <a:srgbClr val="797979"/>
                          </a:solidFill>
                          <a:latin typeface="Arial"/>
                          <a:cs typeface="Arial"/>
                        </a:rPr>
                        <a:t> </a:t>
                      </a:r>
                      <a:r>
                        <a:rPr sz="1200" b="1" dirty="0">
                          <a:solidFill>
                            <a:srgbClr val="797979"/>
                          </a:solidFill>
                          <a:latin typeface="Arial"/>
                          <a:cs typeface="Arial"/>
                        </a:rPr>
                        <a:t>for</a:t>
                      </a:r>
                      <a:r>
                        <a:rPr sz="1200" b="1" spc="-20" dirty="0">
                          <a:solidFill>
                            <a:srgbClr val="797979"/>
                          </a:solidFill>
                          <a:latin typeface="Arial"/>
                          <a:cs typeface="Arial"/>
                        </a:rPr>
                        <a:t> </a:t>
                      </a:r>
                      <a:r>
                        <a:rPr sz="1200" b="1" dirty="0">
                          <a:solidFill>
                            <a:srgbClr val="797979"/>
                          </a:solidFill>
                          <a:latin typeface="Arial"/>
                          <a:cs typeface="Arial"/>
                        </a:rPr>
                        <a:t>Health</a:t>
                      </a:r>
                      <a:r>
                        <a:rPr sz="1200" b="1" spc="-45" dirty="0">
                          <a:solidFill>
                            <a:srgbClr val="797979"/>
                          </a:solidFill>
                          <a:latin typeface="Arial"/>
                          <a:cs typeface="Arial"/>
                        </a:rPr>
                        <a:t> </a:t>
                      </a:r>
                      <a:r>
                        <a:rPr sz="1200" b="1" dirty="0">
                          <a:solidFill>
                            <a:srgbClr val="797979"/>
                          </a:solidFill>
                          <a:latin typeface="Arial"/>
                          <a:cs typeface="Arial"/>
                        </a:rPr>
                        <a:t>and</a:t>
                      </a:r>
                      <a:r>
                        <a:rPr sz="1200" b="1" spc="30" dirty="0">
                          <a:solidFill>
                            <a:srgbClr val="797979"/>
                          </a:solidFill>
                          <a:latin typeface="Arial"/>
                          <a:cs typeface="Arial"/>
                        </a:rPr>
                        <a:t> </a:t>
                      </a:r>
                      <a:r>
                        <a:rPr sz="1200" b="1" dirty="0">
                          <a:solidFill>
                            <a:srgbClr val="797979"/>
                          </a:solidFill>
                          <a:latin typeface="Arial"/>
                          <a:cs typeface="Arial"/>
                        </a:rPr>
                        <a:t>Safety</a:t>
                      </a:r>
                      <a:r>
                        <a:rPr sz="1200" b="1" spc="-55" dirty="0">
                          <a:solidFill>
                            <a:srgbClr val="797979"/>
                          </a:solidFill>
                          <a:latin typeface="Arial"/>
                          <a:cs typeface="Arial"/>
                        </a:rPr>
                        <a:t> </a:t>
                      </a:r>
                      <a:r>
                        <a:rPr sz="1200" b="1" spc="-25" dirty="0">
                          <a:solidFill>
                            <a:srgbClr val="797979"/>
                          </a:solidFill>
                          <a:latin typeface="Arial"/>
                          <a:cs typeface="Arial"/>
                        </a:rPr>
                        <a:t>in </a:t>
                      </a:r>
                      <a:r>
                        <a:rPr sz="1200" b="1" spc="-10" dirty="0">
                          <a:solidFill>
                            <a:srgbClr val="797979"/>
                          </a:solidFill>
                          <a:latin typeface="Arial"/>
                          <a:cs typeface="Arial"/>
                        </a:rPr>
                        <a:t>Agriculture</a:t>
                      </a:r>
                      <a:r>
                        <a:rPr sz="1200" b="1" spc="65" dirty="0">
                          <a:solidFill>
                            <a:srgbClr val="797979"/>
                          </a:solidFill>
                          <a:latin typeface="Arial"/>
                          <a:cs typeface="Arial"/>
                        </a:rPr>
                        <a:t> </a:t>
                      </a:r>
                      <a:r>
                        <a:rPr sz="1200" b="1" spc="-10" dirty="0">
                          <a:solidFill>
                            <a:srgbClr val="797979"/>
                          </a:solidFill>
                          <a:latin typeface="Arial"/>
                          <a:cs typeface="Arial"/>
                        </a:rPr>
                        <a:t>(CCHSA)</a:t>
                      </a:r>
                      <a:endParaRPr sz="1200">
                        <a:latin typeface="Arial"/>
                        <a:cs typeface="Arial"/>
                      </a:endParaRPr>
                    </a:p>
                    <a:p>
                      <a:pPr marL="55880">
                        <a:lnSpc>
                          <a:spcPts val="1370"/>
                        </a:lnSpc>
                      </a:pPr>
                      <a:r>
                        <a:rPr sz="1200" b="1" dirty="0">
                          <a:solidFill>
                            <a:srgbClr val="797979"/>
                          </a:solidFill>
                          <a:latin typeface="Arial"/>
                          <a:cs typeface="Arial"/>
                        </a:rPr>
                        <a:t>Indigenous</a:t>
                      </a:r>
                      <a:r>
                        <a:rPr sz="1200" b="1" spc="105" dirty="0">
                          <a:solidFill>
                            <a:srgbClr val="797979"/>
                          </a:solidFill>
                          <a:latin typeface="Arial"/>
                          <a:cs typeface="Arial"/>
                        </a:rPr>
                        <a:t> </a:t>
                      </a:r>
                      <a:r>
                        <a:rPr sz="1200" b="1" dirty="0">
                          <a:solidFill>
                            <a:srgbClr val="797979"/>
                          </a:solidFill>
                          <a:latin typeface="Arial"/>
                          <a:cs typeface="Arial"/>
                        </a:rPr>
                        <a:t>Peoples'</a:t>
                      </a:r>
                      <a:r>
                        <a:rPr sz="1200" b="1" spc="-65" dirty="0">
                          <a:solidFill>
                            <a:srgbClr val="797979"/>
                          </a:solidFill>
                          <a:latin typeface="Arial"/>
                          <a:cs typeface="Arial"/>
                        </a:rPr>
                        <a:t> </a:t>
                      </a:r>
                      <a:r>
                        <a:rPr sz="1200" b="1" dirty="0">
                          <a:solidFill>
                            <a:srgbClr val="797979"/>
                          </a:solidFill>
                          <a:latin typeface="Arial"/>
                          <a:cs typeface="Arial"/>
                        </a:rPr>
                        <a:t>Health</a:t>
                      </a:r>
                      <a:r>
                        <a:rPr sz="1200" b="1" spc="-30" dirty="0">
                          <a:solidFill>
                            <a:srgbClr val="797979"/>
                          </a:solidFill>
                          <a:latin typeface="Arial"/>
                          <a:cs typeface="Arial"/>
                        </a:rPr>
                        <a:t> </a:t>
                      </a:r>
                      <a:r>
                        <a:rPr sz="1200" b="1" dirty="0">
                          <a:solidFill>
                            <a:srgbClr val="797979"/>
                          </a:solidFill>
                          <a:latin typeface="Arial"/>
                          <a:cs typeface="Arial"/>
                        </a:rPr>
                        <a:t>Research</a:t>
                      </a:r>
                      <a:r>
                        <a:rPr sz="1200" b="1" spc="-105" dirty="0">
                          <a:solidFill>
                            <a:srgbClr val="797979"/>
                          </a:solidFill>
                          <a:latin typeface="Arial"/>
                          <a:cs typeface="Arial"/>
                        </a:rPr>
                        <a:t> </a:t>
                      </a:r>
                      <a:r>
                        <a:rPr sz="1200" b="1" spc="-10" dirty="0">
                          <a:solidFill>
                            <a:srgbClr val="797979"/>
                          </a:solidFill>
                          <a:latin typeface="Arial"/>
                          <a:cs typeface="Arial"/>
                        </a:rPr>
                        <a:t>Centre</a:t>
                      </a:r>
                      <a:endParaRPr sz="1200">
                        <a:latin typeface="Arial"/>
                        <a:cs typeface="Arial"/>
                      </a:endParaRPr>
                    </a:p>
                  </a:txBody>
                  <a:tcPr marL="0" marR="0" marT="635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marL="62230">
                        <a:lnSpc>
                          <a:spcPts val="1410"/>
                        </a:lnSpc>
                      </a:pPr>
                      <a:r>
                        <a:rPr sz="1200" dirty="0">
                          <a:latin typeface="Arial"/>
                          <a:cs typeface="Arial"/>
                        </a:rPr>
                        <a:t>Cameron</a:t>
                      </a:r>
                      <a:r>
                        <a:rPr sz="1200" spc="-10" dirty="0">
                          <a:latin typeface="Arial"/>
                          <a:cs typeface="Arial"/>
                        </a:rPr>
                        <a:t> </a:t>
                      </a:r>
                      <a:r>
                        <a:rPr sz="1200" spc="-20" dirty="0">
                          <a:latin typeface="Arial"/>
                          <a:cs typeface="Arial"/>
                        </a:rPr>
                        <a:t>Berg</a:t>
                      </a:r>
                      <a:endParaRPr sz="1200" dirty="0">
                        <a:latin typeface="Arial"/>
                        <a:cs typeface="Arial"/>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E7F3F4"/>
                    </a:solidFill>
                  </a:tcPr>
                </a:tc>
                <a:extLst>
                  <a:ext uri="{0D108BD9-81ED-4DB2-BD59-A6C34878D82A}">
                    <a16:rowId xmlns:a16="http://schemas.microsoft.com/office/drawing/2014/main" val="10005"/>
                  </a:ext>
                </a:extLst>
              </a:tr>
              <a:tr h="967105">
                <a:tc vMerge="1">
                  <a:txBody>
                    <a:bodyPr/>
                    <a:lstStyle/>
                    <a:p>
                      <a:endParaRPr/>
                    </a:p>
                  </a:txBody>
                  <a:tcPr marL="0" marR="0" marT="635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BADFE2"/>
                    </a:solidFill>
                  </a:tcPr>
                </a:tc>
                <a:tc>
                  <a:txBody>
                    <a:bodyPr/>
                    <a:lstStyle/>
                    <a:p>
                      <a:pPr marL="62230">
                        <a:lnSpc>
                          <a:spcPts val="1410"/>
                        </a:lnSpc>
                      </a:pPr>
                      <a:endParaRPr lang="en-US" sz="1200" dirty="0">
                        <a:solidFill>
                          <a:schemeClr val="tx1"/>
                        </a:solidFill>
                        <a:latin typeface="Arial"/>
                        <a:ea typeface="+mn-ea"/>
                        <a:cs typeface="Arial"/>
                      </a:endParaRPr>
                    </a:p>
                    <a:p>
                      <a:pPr marL="62230">
                        <a:lnSpc>
                          <a:spcPts val="1410"/>
                        </a:lnSpc>
                      </a:pPr>
                      <a:r>
                        <a:rPr lang="en-US" sz="1200" dirty="0">
                          <a:solidFill>
                            <a:schemeClr val="tx1"/>
                          </a:solidFill>
                          <a:latin typeface="Arial"/>
                          <a:ea typeface="+mn-ea"/>
                          <a:cs typeface="Arial"/>
                        </a:rPr>
                        <a:t>Centaine Raginski</a:t>
                      </a:r>
                      <a:endParaRPr sz="1200" dirty="0">
                        <a:solidFill>
                          <a:schemeClr val="tx1"/>
                        </a:solidFill>
                        <a:latin typeface="Arial"/>
                        <a:ea typeface="+mn-ea"/>
                        <a:cs typeface="Arial"/>
                      </a:endParaRPr>
                    </a:p>
                  </a:txBody>
                  <a:tcPr marL="0" marR="0" marT="0" marB="0">
                    <a:lnL w="12700">
                      <a:solidFill>
                        <a:srgbClr val="797979"/>
                      </a:solidFill>
                      <a:prstDash val="solid"/>
                    </a:lnL>
                    <a:lnR w="12700">
                      <a:solidFill>
                        <a:srgbClr val="797979"/>
                      </a:solidFill>
                      <a:prstDash val="solid"/>
                    </a:lnR>
                    <a:lnT w="12700">
                      <a:solidFill>
                        <a:srgbClr val="797979"/>
                      </a:solidFill>
                      <a:prstDash val="solid"/>
                    </a:lnT>
                    <a:lnB w="12700">
                      <a:solidFill>
                        <a:srgbClr val="797979"/>
                      </a:solidFill>
                      <a:prstDash val="solid"/>
                    </a:lnB>
                    <a:solidFill>
                      <a:srgbClr val="F3F8F9"/>
                    </a:solidFill>
                  </a:tcPr>
                </a:tc>
                <a:extLst>
                  <a:ext uri="{0D108BD9-81ED-4DB2-BD59-A6C34878D82A}">
                    <a16:rowId xmlns:a16="http://schemas.microsoft.com/office/drawing/2014/main" val="10006"/>
                  </a:ext>
                </a:extLst>
              </a:tr>
            </a:tbl>
          </a:graphicData>
        </a:graphic>
      </p:graphicFrame>
      <p:sp>
        <p:nvSpPr>
          <p:cNvPr id="7" name="object 7"/>
          <p:cNvSpPr txBox="1">
            <a:spLocks noGrp="1"/>
          </p:cNvSpPr>
          <p:nvPr>
            <p:ph type="title"/>
          </p:nvPr>
        </p:nvSpPr>
        <p:spPr>
          <a:xfrm>
            <a:off x="307657" y="696213"/>
            <a:ext cx="7218045" cy="306705"/>
          </a:xfrm>
          <a:prstGeom prst="rect">
            <a:avLst/>
          </a:prstGeom>
        </p:spPr>
        <p:txBody>
          <a:bodyPr vert="horz" wrap="square" lIns="0" tIns="12065" rIns="0" bIns="0" rtlCol="0">
            <a:spAutoFit/>
          </a:bodyPr>
          <a:lstStyle/>
          <a:p>
            <a:pPr marL="12700">
              <a:lnSpc>
                <a:spcPct val="100000"/>
              </a:lnSpc>
              <a:spcBef>
                <a:spcPts val="95"/>
              </a:spcBef>
            </a:pPr>
            <a:r>
              <a:rPr sz="1850" spc="-10" dirty="0">
                <a:solidFill>
                  <a:srgbClr val="45969F"/>
                </a:solidFill>
              </a:rPr>
              <a:t>Research</a:t>
            </a:r>
            <a:r>
              <a:rPr sz="1850" spc="-165" dirty="0">
                <a:solidFill>
                  <a:srgbClr val="45969F"/>
                </a:solidFill>
              </a:rPr>
              <a:t> </a:t>
            </a:r>
            <a:r>
              <a:rPr sz="1850" spc="-35" dirty="0">
                <a:solidFill>
                  <a:srgbClr val="45969F"/>
                </a:solidFill>
              </a:rPr>
              <a:t>Support</a:t>
            </a:r>
            <a:r>
              <a:rPr sz="1850" spc="-30" dirty="0">
                <a:solidFill>
                  <a:srgbClr val="45969F"/>
                </a:solidFill>
              </a:rPr>
              <a:t> </a:t>
            </a:r>
            <a:r>
              <a:rPr sz="1850" spc="-20" dirty="0">
                <a:solidFill>
                  <a:srgbClr val="45969F"/>
                </a:solidFill>
              </a:rPr>
              <a:t>Specialists,</a:t>
            </a:r>
            <a:r>
              <a:rPr sz="1850" spc="-120" dirty="0">
                <a:solidFill>
                  <a:srgbClr val="45969F"/>
                </a:solidFill>
              </a:rPr>
              <a:t> </a:t>
            </a:r>
            <a:r>
              <a:rPr sz="1850" spc="-25" dirty="0">
                <a:solidFill>
                  <a:srgbClr val="45969F"/>
                </a:solidFill>
              </a:rPr>
              <a:t>Research</a:t>
            </a:r>
            <a:r>
              <a:rPr sz="1850" spc="-165" dirty="0">
                <a:solidFill>
                  <a:srgbClr val="45969F"/>
                </a:solidFill>
              </a:rPr>
              <a:t> </a:t>
            </a:r>
            <a:r>
              <a:rPr sz="1850" spc="-30" dirty="0">
                <a:solidFill>
                  <a:srgbClr val="45969F"/>
                </a:solidFill>
              </a:rPr>
              <a:t>Acceleration</a:t>
            </a:r>
            <a:r>
              <a:rPr sz="1850" spc="-165" dirty="0">
                <a:solidFill>
                  <a:srgbClr val="45969F"/>
                </a:solidFill>
              </a:rPr>
              <a:t> </a:t>
            </a:r>
            <a:r>
              <a:rPr sz="1850" spc="-35" dirty="0">
                <a:solidFill>
                  <a:srgbClr val="45969F"/>
                </a:solidFill>
              </a:rPr>
              <a:t>and</a:t>
            </a:r>
            <a:r>
              <a:rPr sz="1850" spc="-65" dirty="0">
                <a:solidFill>
                  <a:srgbClr val="45969F"/>
                </a:solidFill>
              </a:rPr>
              <a:t> </a:t>
            </a:r>
            <a:r>
              <a:rPr sz="1850" spc="-10" dirty="0">
                <a:solidFill>
                  <a:srgbClr val="45969F"/>
                </a:solidFill>
              </a:rPr>
              <a:t>Strategic</a:t>
            </a:r>
            <a:r>
              <a:rPr sz="1850" dirty="0">
                <a:solidFill>
                  <a:srgbClr val="45969F"/>
                </a:solidFill>
              </a:rPr>
              <a:t> </a:t>
            </a:r>
            <a:r>
              <a:rPr sz="1850" spc="-10" dirty="0">
                <a:solidFill>
                  <a:srgbClr val="45969F"/>
                </a:solidFill>
              </a:rPr>
              <a:t>Initiatives</a:t>
            </a:r>
            <a:endParaRPr sz="18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79667" y="3198168"/>
            <a:ext cx="184666" cy="461665"/>
          </a:xfrm>
          <a:prstGeom prst="rect">
            <a:avLst/>
          </a:prstGeom>
        </p:spPr>
        <p:txBody>
          <a:bodyPr wrap="none">
            <a:spAutoFit/>
          </a:bodyPr>
          <a:lstStyle/>
          <a:p>
            <a:r>
              <a:rPr lang="en-US" dirty="0"/>
              <a:t>￼</a:t>
            </a:r>
          </a:p>
        </p:txBody>
      </p:sp>
      <p:sp>
        <p:nvSpPr>
          <p:cNvPr id="3" name="TextBox 2"/>
          <p:cNvSpPr txBox="1"/>
          <p:nvPr/>
        </p:nvSpPr>
        <p:spPr>
          <a:xfrm>
            <a:off x="2007796" y="101638"/>
            <a:ext cx="5087355" cy="461665"/>
          </a:xfrm>
          <a:prstGeom prst="rect">
            <a:avLst/>
          </a:prstGeom>
          <a:noFill/>
        </p:spPr>
        <p:txBody>
          <a:bodyPr wrap="none" rtlCol="0">
            <a:spAutoFit/>
          </a:bodyPr>
          <a:lstStyle/>
          <a:p>
            <a:r>
              <a:rPr lang="en-US" dirty="0">
                <a:solidFill>
                  <a:schemeClr val="bg1">
                    <a:lumMod val="75000"/>
                  </a:schemeClr>
                </a:solidFill>
                <a:latin typeface="Calibri" panose="020F0502020204030204" pitchFamily="34" charset="0"/>
                <a:cs typeface="Calibri" panose="020F0502020204030204" pitchFamily="34" charset="0"/>
              </a:rPr>
              <a:t>NSERC DG Rating Form – Ron </a:t>
            </a:r>
            <a:r>
              <a:rPr lang="en-US" dirty="0" err="1">
                <a:solidFill>
                  <a:schemeClr val="bg1">
                    <a:lumMod val="75000"/>
                  </a:schemeClr>
                </a:solidFill>
                <a:latin typeface="Calibri" panose="020F0502020204030204" pitchFamily="34" charset="0"/>
                <a:cs typeface="Calibri" panose="020F0502020204030204" pitchFamily="34" charset="0"/>
              </a:rPr>
              <a:t>Borowsky</a:t>
            </a:r>
            <a:endParaRPr lang="en-US" dirty="0">
              <a:solidFill>
                <a:schemeClr val="bg1">
                  <a:lumMod val="75000"/>
                </a:schemeClr>
              </a:solidFill>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E3485DDA-2789-B943-8815-200357DA50EA}"/>
              </a:ext>
            </a:extLst>
          </p:cNvPr>
          <p:cNvGrpSpPr/>
          <p:nvPr/>
        </p:nvGrpSpPr>
        <p:grpSpPr>
          <a:xfrm>
            <a:off x="1143000" y="685801"/>
            <a:ext cx="5715793" cy="6021324"/>
            <a:chOff x="1143000" y="685801"/>
            <a:chExt cx="5715793" cy="6021324"/>
          </a:xfrm>
        </p:grpSpPr>
        <p:sp>
          <p:nvSpPr>
            <p:cNvPr id="7" name="Right Arrow 6"/>
            <p:cNvSpPr/>
            <p:nvPr/>
          </p:nvSpPr>
          <p:spPr bwMode="auto">
            <a:xfrm>
              <a:off x="1181746" y="685801"/>
              <a:ext cx="457200" cy="457200"/>
            </a:xfrm>
            <a:prstGeom prst="rightArrow">
              <a:avLst/>
            </a:prstGeom>
            <a:solidFill>
              <a:srgbClr val="33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8" name="Right Arrow 7"/>
            <p:cNvSpPr/>
            <p:nvPr/>
          </p:nvSpPr>
          <p:spPr bwMode="auto">
            <a:xfrm>
              <a:off x="1143000" y="1676400"/>
              <a:ext cx="457200" cy="457200"/>
            </a:xfrm>
            <a:prstGeom prst="rightArrow">
              <a:avLst/>
            </a:prstGeom>
            <a:solidFill>
              <a:srgbClr val="33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9" name="Right Arrow 8"/>
            <p:cNvSpPr/>
            <p:nvPr/>
          </p:nvSpPr>
          <p:spPr bwMode="auto">
            <a:xfrm>
              <a:off x="1143000" y="4572000"/>
              <a:ext cx="457200" cy="457200"/>
            </a:xfrm>
            <a:prstGeom prst="rightArrow">
              <a:avLst/>
            </a:prstGeom>
            <a:solidFill>
              <a:srgbClr val="3399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pic>
          <p:nvPicPr>
            <p:cNvPr id="14" name="Picture 13" descr="Graphical user interface, text, application, email&#10;&#10;Description automatically generated">
              <a:extLst>
                <a:ext uri="{FF2B5EF4-FFF2-40B4-BE49-F238E27FC236}">
                  <a16:creationId xmlns:a16="http://schemas.microsoft.com/office/drawing/2014/main" id="{2170E4CA-BED1-A44B-B17D-0F2257290BD0}"/>
                </a:ext>
              </a:extLst>
            </p:cNvPr>
            <p:cNvPicPr>
              <a:picLocks noChangeAspect="1"/>
            </p:cNvPicPr>
            <p:nvPr/>
          </p:nvPicPr>
          <p:blipFill>
            <a:blip r:embed="rId3"/>
            <a:stretch>
              <a:fillRect/>
            </a:stretch>
          </p:blipFill>
          <p:spPr>
            <a:xfrm>
              <a:off x="1737193" y="1780803"/>
              <a:ext cx="5121600" cy="2922933"/>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F8182CED-07CF-5F41-85B2-FA460D42921A}"/>
                </a:ext>
              </a:extLst>
            </p:cNvPr>
            <p:cNvPicPr>
              <a:picLocks noChangeAspect="1"/>
            </p:cNvPicPr>
            <p:nvPr/>
          </p:nvPicPr>
          <p:blipFill>
            <a:blip r:embed="rId4"/>
            <a:stretch>
              <a:fillRect/>
            </a:stretch>
          </p:blipFill>
          <p:spPr>
            <a:xfrm>
              <a:off x="1737193" y="4648200"/>
              <a:ext cx="5119257" cy="2058925"/>
            </a:xfrm>
            <a:prstGeom prst="rect">
              <a:avLst/>
            </a:prstGeom>
          </p:spPr>
        </p:pic>
        <p:pic>
          <p:nvPicPr>
            <p:cNvPr id="18" name="Picture 17" descr="Graphical user interface, application&#10;&#10;Description automatically generated">
              <a:extLst>
                <a:ext uri="{FF2B5EF4-FFF2-40B4-BE49-F238E27FC236}">
                  <a16:creationId xmlns:a16="http://schemas.microsoft.com/office/drawing/2014/main" id="{3CD66C78-8211-C848-B19B-2F56D38FB202}"/>
                </a:ext>
              </a:extLst>
            </p:cNvPr>
            <p:cNvPicPr>
              <a:picLocks noChangeAspect="1"/>
            </p:cNvPicPr>
            <p:nvPr/>
          </p:nvPicPr>
          <p:blipFill>
            <a:blip r:embed="rId5"/>
            <a:stretch>
              <a:fillRect/>
            </a:stretch>
          </p:blipFill>
          <p:spPr>
            <a:xfrm>
              <a:off x="1738743" y="685801"/>
              <a:ext cx="5119257" cy="1105932"/>
            </a:xfrm>
            <a:prstGeom prst="rect">
              <a:avLst/>
            </a:prstGeom>
          </p:spPr>
        </p:pic>
      </p:grpSp>
      <p:pic>
        <p:nvPicPr>
          <p:cNvPr id="21" name="Picture 20" descr="Screen Shot 2019-05-13 at 1.18.23 PM.png">
            <a:extLst>
              <a:ext uri="{FF2B5EF4-FFF2-40B4-BE49-F238E27FC236}">
                <a16:creationId xmlns:a16="http://schemas.microsoft.com/office/drawing/2014/main" id="{ECE2EA81-088A-F54F-A8A1-12C01F526F4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269" t="39355" b="1821"/>
          <a:stretch/>
        </p:blipFill>
        <p:spPr>
          <a:xfrm>
            <a:off x="3828096" y="1032408"/>
            <a:ext cx="2065820" cy="732062"/>
          </a:xfrm>
          <a:prstGeom prst="rect">
            <a:avLst/>
          </a:prstGeom>
          <a:ln>
            <a:noFill/>
          </a:ln>
        </p:spPr>
      </p:pic>
      <p:pic>
        <p:nvPicPr>
          <p:cNvPr id="22" name="Picture 21" descr="Screen Shot 2019-05-13 at 1.20.55 PM.png">
            <a:extLst>
              <a:ext uri="{FF2B5EF4-FFF2-40B4-BE49-F238E27FC236}">
                <a16:creationId xmlns:a16="http://schemas.microsoft.com/office/drawing/2014/main" id="{188951FF-F965-6C42-8D14-0B380C12335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265" t="44087"/>
          <a:stretch/>
        </p:blipFill>
        <p:spPr>
          <a:xfrm>
            <a:off x="3820347" y="2118841"/>
            <a:ext cx="2972413" cy="1850017"/>
          </a:xfrm>
          <a:prstGeom prst="rect">
            <a:avLst/>
          </a:prstGeom>
        </p:spPr>
      </p:pic>
      <p:pic>
        <p:nvPicPr>
          <p:cNvPr id="24" name="Picture 23" descr="Screen Shot 2019-05-13 at 1.12.50 PM.png">
            <a:extLst>
              <a:ext uri="{FF2B5EF4-FFF2-40B4-BE49-F238E27FC236}">
                <a16:creationId xmlns:a16="http://schemas.microsoft.com/office/drawing/2014/main" id="{28DD7E93-5B2C-C846-B020-681C79FA8BE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543" t="57238"/>
          <a:stretch/>
        </p:blipFill>
        <p:spPr>
          <a:xfrm>
            <a:off x="3828096" y="5007536"/>
            <a:ext cx="2979624" cy="1159497"/>
          </a:xfrm>
          <a:prstGeom prst="rect">
            <a:avLst/>
          </a:prstGeom>
        </p:spPr>
      </p:pic>
      <p:sp>
        <p:nvSpPr>
          <p:cNvPr id="26" name="TextBox 25">
            <a:extLst>
              <a:ext uri="{FF2B5EF4-FFF2-40B4-BE49-F238E27FC236}">
                <a16:creationId xmlns:a16="http://schemas.microsoft.com/office/drawing/2014/main" id="{E0B9CA45-22AA-1E4A-A13B-51CF7D86002E}"/>
              </a:ext>
            </a:extLst>
          </p:cNvPr>
          <p:cNvSpPr txBox="1"/>
          <p:nvPr/>
        </p:nvSpPr>
        <p:spPr>
          <a:xfrm>
            <a:off x="3865107" y="6148127"/>
            <a:ext cx="1621293" cy="153888"/>
          </a:xfrm>
          <a:prstGeom prst="rect">
            <a:avLst/>
          </a:prstGeom>
          <a:noFill/>
        </p:spPr>
        <p:txBody>
          <a:bodyPr wrap="square" rtlCol="0">
            <a:spAutoFit/>
          </a:bodyPr>
          <a:lstStyle/>
          <a:p>
            <a:pPr marL="171450" indent="-171450">
              <a:buFont typeface="Arial" panose="020B0604020202020204" pitchFamily="34" charset="0"/>
              <a:buChar char="•"/>
            </a:pPr>
            <a:r>
              <a:rPr lang="en-US" sz="400" dirty="0">
                <a:latin typeface="+mn-lt"/>
              </a:rPr>
              <a:t>EDI of HQP! (see slides from our next 2 presenters)</a:t>
            </a:r>
          </a:p>
        </p:txBody>
      </p:sp>
      <p:sp>
        <p:nvSpPr>
          <p:cNvPr id="11" name="Oval 10">
            <a:extLst>
              <a:ext uri="{FF2B5EF4-FFF2-40B4-BE49-F238E27FC236}">
                <a16:creationId xmlns:a16="http://schemas.microsoft.com/office/drawing/2014/main" id="{8ED4B5B9-6F48-BE4B-B49B-FEEBF3822DD0}"/>
              </a:ext>
            </a:extLst>
          </p:cNvPr>
          <p:cNvSpPr/>
          <p:nvPr/>
        </p:nvSpPr>
        <p:spPr bwMode="auto">
          <a:xfrm>
            <a:off x="2456941" y="3276600"/>
            <a:ext cx="152400" cy="14317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12" name="TextBox 11">
            <a:extLst>
              <a:ext uri="{FF2B5EF4-FFF2-40B4-BE49-F238E27FC236}">
                <a16:creationId xmlns:a16="http://schemas.microsoft.com/office/drawing/2014/main" id="{4BCFB58E-1EAB-9E4F-95A1-D47610308B5E}"/>
              </a:ext>
            </a:extLst>
          </p:cNvPr>
          <p:cNvSpPr txBox="1"/>
          <p:nvPr/>
        </p:nvSpPr>
        <p:spPr>
          <a:xfrm>
            <a:off x="959951" y="3199505"/>
            <a:ext cx="838691" cy="230832"/>
          </a:xfrm>
          <a:prstGeom prst="rect">
            <a:avLst/>
          </a:prstGeom>
          <a:noFill/>
        </p:spPr>
        <p:txBody>
          <a:bodyPr wrap="none" rtlCol="0">
            <a:spAutoFit/>
          </a:bodyPr>
          <a:lstStyle/>
          <a:p>
            <a:r>
              <a:rPr lang="en-US" sz="900" dirty="0">
                <a:solidFill>
                  <a:srgbClr val="FF0000"/>
                </a:solidFill>
                <a:latin typeface="+mn-lt"/>
              </a:rPr>
              <a:t>Now “where”</a:t>
            </a:r>
          </a:p>
        </p:txBody>
      </p:sp>
      <p:sp>
        <p:nvSpPr>
          <p:cNvPr id="13" name="Curved Left Arrow 12">
            <a:extLst>
              <a:ext uri="{FF2B5EF4-FFF2-40B4-BE49-F238E27FC236}">
                <a16:creationId xmlns:a16="http://schemas.microsoft.com/office/drawing/2014/main" id="{8A1F5D96-13B2-7E49-A35E-BB646F4156AB}"/>
              </a:ext>
            </a:extLst>
          </p:cNvPr>
          <p:cNvSpPr/>
          <p:nvPr/>
        </p:nvSpPr>
        <p:spPr bwMode="auto">
          <a:xfrm rot="5400000">
            <a:off x="1777717" y="2971933"/>
            <a:ext cx="368850" cy="1218561"/>
          </a:xfrm>
          <a:prstGeom prst="curvedLeftArrow">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Tree>
    <p:extLst>
      <p:ext uri="{BB962C8B-B14F-4D97-AF65-F5344CB8AC3E}">
        <p14:creationId xmlns:p14="http://schemas.microsoft.com/office/powerpoint/2010/main" val="172516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3680" y="203200"/>
            <a:ext cx="1676400" cy="365760"/>
          </a:xfrm>
          <a:prstGeom prst="rect">
            <a:avLst/>
          </a:prstGeom>
        </p:spPr>
      </p:pic>
      <p:sp>
        <p:nvSpPr>
          <p:cNvPr id="3" name="object 3"/>
          <p:cNvSpPr txBox="1">
            <a:spLocks noGrp="1"/>
          </p:cNvSpPr>
          <p:nvPr>
            <p:ph type="title"/>
          </p:nvPr>
        </p:nvSpPr>
        <p:spPr>
          <a:xfrm>
            <a:off x="2256154" y="0"/>
            <a:ext cx="4636770" cy="575310"/>
          </a:xfrm>
          <a:prstGeom prst="rect">
            <a:avLst/>
          </a:prstGeom>
        </p:spPr>
        <p:txBody>
          <a:bodyPr vert="horz" wrap="square" lIns="0" tIns="13335" rIns="0" bIns="0" rtlCol="0">
            <a:spAutoFit/>
          </a:bodyPr>
          <a:lstStyle/>
          <a:p>
            <a:pPr marL="12700">
              <a:lnSpc>
                <a:spcPct val="100000"/>
              </a:lnSpc>
              <a:spcBef>
                <a:spcPts val="105"/>
              </a:spcBef>
            </a:pPr>
            <a:r>
              <a:rPr sz="3600" b="0" dirty="0">
                <a:latin typeface="Calibri"/>
                <a:cs typeface="Calibri"/>
              </a:rPr>
              <a:t>Excellence</a:t>
            </a:r>
            <a:r>
              <a:rPr sz="3600" b="0" spc="15" dirty="0">
                <a:latin typeface="Calibri"/>
                <a:cs typeface="Calibri"/>
              </a:rPr>
              <a:t> </a:t>
            </a:r>
            <a:r>
              <a:rPr sz="3600" b="0" dirty="0">
                <a:latin typeface="Calibri"/>
                <a:cs typeface="Calibri"/>
              </a:rPr>
              <a:t>of</a:t>
            </a:r>
            <a:r>
              <a:rPr sz="3600" b="0" spc="-65" dirty="0">
                <a:latin typeface="Calibri"/>
                <a:cs typeface="Calibri"/>
              </a:rPr>
              <a:t> </a:t>
            </a:r>
            <a:r>
              <a:rPr sz="3600" b="0" spc="-10" dirty="0">
                <a:latin typeface="Calibri"/>
                <a:cs typeface="Calibri"/>
              </a:rPr>
              <a:t>Researcher</a:t>
            </a:r>
            <a:endParaRPr sz="3600">
              <a:latin typeface="Calibri"/>
              <a:cs typeface="Calibri"/>
            </a:endParaRPr>
          </a:p>
        </p:txBody>
      </p:sp>
      <p:grpSp>
        <p:nvGrpSpPr>
          <p:cNvPr id="4" name="object 4"/>
          <p:cNvGrpSpPr/>
          <p:nvPr/>
        </p:nvGrpSpPr>
        <p:grpSpPr>
          <a:xfrm>
            <a:off x="0" y="680719"/>
            <a:ext cx="9144000" cy="4348480"/>
            <a:chOff x="0" y="680719"/>
            <a:chExt cx="9144000" cy="4348480"/>
          </a:xfrm>
        </p:grpSpPr>
        <p:pic>
          <p:nvPicPr>
            <p:cNvPr id="5" name="object 5"/>
            <p:cNvPicPr/>
            <p:nvPr/>
          </p:nvPicPr>
          <p:blipFill>
            <a:blip r:embed="rId3" cstate="print"/>
            <a:stretch>
              <a:fillRect/>
            </a:stretch>
          </p:blipFill>
          <p:spPr>
            <a:xfrm>
              <a:off x="39986" y="1838959"/>
              <a:ext cx="9002413" cy="3190240"/>
            </a:xfrm>
            <a:prstGeom prst="rect">
              <a:avLst/>
            </a:prstGeom>
          </p:spPr>
        </p:pic>
        <p:pic>
          <p:nvPicPr>
            <p:cNvPr id="6" name="object 6"/>
            <p:cNvPicPr/>
            <p:nvPr/>
          </p:nvPicPr>
          <p:blipFill>
            <a:blip r:embed="rId4" cstate="print"/>
            <a:stretch>
              <a:fillRect/>
            </a:stretch>
          </p:blipFill>
          <p:spPr>
            <a:xfrm>
              <a:off x="0" y="680719"/>
              <a:ext cx="9143999" cy="1148079"/>
            </a:xfrm>
            <a:prstGeom prst="rect">
              <a:avLst/>
            </a:prstGeom>
          </p:spPr>
        </p:pic>
      </p:grpSp>
      <p:sp>
        <p:nvSpPr>
          <p:cNvPr id="7" name="object 7"/>
          <p:cNvSpPr txBox="1"/>
          <p:nvPr/>
        </p:nvSpPr>
        <p:spPr>
          <a:xfrm>
            <a:off x="7300341" y="6013212"/>
            <a:ext cx="1480185" cy="280035"/>
          </a:xfrm>
          <a:prstGeom prst="rect">
            <a:avLst/>
          </a:prstGeom>
        </p:spPr>
        <p:txBody>
          <a:bodyPr vert="horz" wrap="square" lIns="0" tIns="0" rIns="0" bIns="0" rtlCol="0">
            <a:spAutoFit/>
          </a:bodyPr>
          <a:lstStyle/>
          <a:p>
            <a:pPr marL="12700">
              <a:lnSpc>
                <a:spcPts val="2000"/>
              </a:lnSpc>
            </a:pPr>
            <a:r>
              <a:rPr sz="2000" spc="-10" dirty="0">
                <a:solidFill>
                  <a:srgbClr val="FFFFFF"/>
                </a:solidFill>
                <a:latin typeface="Calibri"/>
                <a:cs typeface="Calibri"/>
                <a:hlinkClick r:id="rId5"/>
              </a:rPr>
              <a:t>www.usask.ca</a:t>
            </a:r>
            <a:endParaRPr sz="20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0"/>
            <a:ext cx="8550275" cy="609600"/>
          </a:xfrm>
        </p:spPr>
        <p:txBody>
          <a:bodyPr/>
          <a:lstStyle/>
          <a:p>
            <a:pPr algn="ctr"/>
            <a:r>
              <a:rPr lang="en-US" sz="3600" dirty="0"/>
              <a:t>Merit of the Proposal</a:t>
            </a:r>
          </a:p>
        </p:txBody>
      </p:sp>
      <p:pic>
        <p:nvPicPr>
          <p:cNvPr id="7" name="Picture 6" descr="A picture containing text, newspaper, document&#10;&#10;Description automatically generated">
            <a:extLst>
              <a:ext uri="{FF2B5EF4-FFF2-40B4-BE49-F238E27FC236}">
                <a16:creationId xmlns:a16="http://schemas.microsoft.com/office/drawing/2014/main" id="{5B5CC67B-9D07-0D4F-8886-34A2114244B7}"/>
              </a:ext>
            </a:extLst>
          </p:cNvPr>
          <p:cNvPicPr>
            <a:picLocks noChangeAspect="1"/>
          </p:cNvPicPr>
          <p:nvPr/>
        </p:nvPicPr>
        <p:blipFill rotWithShape="1">
          <a:blip r:embed="rId3"/>
          <a:srcRect t="19794" b="44747"/>
          <a:stretch/>
        </p:blipFill>
        <p:spPr>
          <a:xfrm>
            <a:off x="0" y="690965"/>
            <a:ext cx="9144000" cy="2057400"/>
          </a:xfrm>
          <a:prstGeom prst="rect">
            <a:avLst/>
          </a:prstGeom>
        </p:spPr>
      </p:pic>
      <p:pic>
        <p:nvPicPr>
          <p:cNvPr id="8" name="Picture 7" descr="A picture containing text, newspaper, document&#10;&#10;Description automatically generated">
            <a:extLst>
              <a:ext uri="{FF2B5EF4-FFF2-40B4-BE49-F238E27FC236}">
                <a16:creationId xmlns:a16="http://schemas.microsoft.com/office/drawing/2014/main" id="{9461A52C-EE32-5140-85AA-248200A89786}"/>
              </a:ext>
            </a:extLst>
          </p:cNvPr>
          <p:cNvPicPr>
            <a:picLocks noChangeAspect="1"/>
          </p:cNvPicPr>
          <p:nvPr/>
        </p:nvPicPr>
        <p:blipFill rotWithShape="1">
          <a:blip r:embed="rId3"/>
          <a:srcRect b="96901"/>
          <a:stretch/>
        </p:blipFill>
        <p:spPr>
          <a:xfrm>
            <a:off x="-2" y="533400"/>
            <a:ext cx="9144001" cy="179814"/>
          </a:xfrm>
          <a:prstGeom prst="rect">
            <a:avLst/>
          </a:prstGeom>
        </p:spPr>
      </p:pic>
      <p:pic>
        <p:nvPicPr>
          <p:cNvPr id="4" name="Picture 3" descr="Screen Shot 2019-05-13 at 1.20.55 PM.png"/>
          <p:cNvPicPr>
            <a:picLocks noChangeAspect="1"/>
          </p:cNvPicPr>
          <p:nvPr/>
        </p:nvPicPr>
        <p:blipFill rotWithShape="1">
          <a:blip r:embed="rId4">
            <a:extLst>
              <a:ext uri="{28A0092B-C50C-407E-A947-70E740481C1C}">
                <a14:useLocalDpi xmlns:a14="http://schemas.microsoft.com/office/drawing/2010/main" val="0"/>
              </a:ext>
            </a:extLst>
          </a:blip>
          <a:srcRect l="16265" t="44087"/>
          <a:stretch/>
        </p:blipFill>
        <p:spPr>
          <a:xfrm>
            <a:off x="-1" y="2198489"/>
            <a:ext cx="7543801" cy="4695229"/>
          </a:xfrm>
          <a:prstGeom prst="rect">
            <a:avLst/>
          </a:prstGeom>
        </p:spPr>
      </p:pic>
      <p:sp>
        <p:nvSpPr>
          <p:cNvPr id="6" name="Oval 5">
            <a:extLst>
              <a:ext uri="{FF2B5EF4-FFF2-40B4-BE49-F238E27FC236}">
                <a16:creationId xmlns:a16="http://schemas.microsoft.com/office/drawing/2014/main" id="{E6FA7BC7-5363-9789-23DB-5A01B4455079}"/>
              </a:ext>
            </a:extLst>
          </p:cNvPr>
          <p:cNvSpPr/>
          <p:nvPr/>
        </p:nvSpPr>
        <p:spPr bwMode="auto">
          <a:xfrm>
            <a:off x="4495798" y="4548541"/>
            <a:ext cx="152400" cy="14317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
        <p:nvSpPr>
          <p:cNvPr id="9" name="TextBox 8">
            <a:extLst>
              <a:ext uri="{FF2B5EF4-FFF2-40B4-BE49-F238E27FC236}">
                <a16:creationId xmlns:a16="http://schemas.microsoft.com/office/drawing/2014/main" id="{48075F32-B4F6-7D4B-433E-D07E4AB50712}"/>
              </a:ext>
            </a:extLst>
          </p:cNvPr>
          <p:cNvSpPr txBox="1"/>
          <p:nvPr/>
        </p:nvSpPr>
        <p:spPr>
          <a:xfrm>
            <a:off x="6172200" y="4468920"/>
            <a:ext cx="877163" cy="246221"/>
          </a:xfrm>
          <a:prstGeom prst="rect">
            <a:avLst/>
          </a:prstGeom>
          <a:noFill/>
        </p:spPr>
        <p:txBody>
          <a:bodyPr wrap="none" rtlCol="0">
            <a:spAutoFit/>
          </a:bodyPr>
          <a:lstStyle/>
          <a:p>
            <a:r>
              <a:rPr lang="en-US" sz="900" dirty="0">
                <a:solidFill>
                  <a:srgbClr val="FF0000"/>
                </a:solidFill>
                <a:latin typeface="+mn-lt"/>
              </a:rPr>
              <a:t>Now “</a:t>
            </a:r>
            <a:r>
              <a:rPr lang="en-US" sz="1000" dirty="0">
                <a:solidFill>
                  <a:srgbClr val="FF0000"/>
                </a:solidFill>
                <a:latin typeface="+mn-lt"/>
              </a:rPr>
              <a:t>where”</a:t>
            </a:r>
          </a:p>
        </p:txBody>
      </p:sp>
      <p:sp>
        <p:nvSpPr>
          <p:cNvPr id="10" name="Curved Left Arrow 12">
            <a:extLst>
              <a:ext uri="{FF2B5EF4-FFF2-40B4-BE49-F238E27FC236}">
                <a16:creationId xmlns:a16="http://schemas.microsoft.com/office/drawing/2014/main" id="{783F875C-46BF-170A-D462-67B2D6CD10AE}"/>
              </a:ext>
            </a:extLst>
          </p:cNvPr>
          <p:cNvSpPr/>
          <p:nvPr/>
        </p:nvSpPr>
        <p:spPr bwMode="auto">
          <a:xfrm rot="5400000" flipV="1">
            <a:off x="5396655" y="3997898"/>
            <a:ext cx="485273" cy="1764142"/>
          </a:xfrm>
          <a:prstGeom prst="curvedLeftArrow">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08" charset="0"/>
            </a:endParaRPr>
          </a:p>
        </p:txBody>
      </p:sp>
    </p:spTree>
    <p:extLst>
      <p:ext uri="{BB962C8B-B14F-4D97-AF65-F5344CB8AC3E}">
        <p14:creationId xmlns:p14="http://schemas.microsoft.com/office/powerpoint/2010/main" val="67181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90879"/>
          </a:xfrm>
          <a:prstGeom prst="rect">
            <a:avLst/>
          </a:prstGeom>
        </p:spPr>
      </p:pic>
      <p:sp>
        <p:nvSpPr>
          <p:cNvPr id="3" name="object 3"/>
          <p:cNvSpPr txBox="1"/>
          <p:nvPr/>
        </p:nvSpPr>
        <p:spPr>
          <a:xfrm>
            <a:off x="7313041" y="6025912"/>
            <a:ext cx="1163320" cy="254635"/>
          </a:xfrm>
          <a:prstGeom prst="rect">
            <a:avLst/>
          </a:prstGeom>
        </p:spPr>
        <p:txBody>
          <a:bodyPr vert="horz" wrap="square" lIns="0" tIns="0" rIns="0" bIns="0" rtlCol="0">
            <a:spAutoFit/>
          </a:bodyPr>
          <a:lstStyle/>
          <a:p>
            <a:pPr>
              <a:lnSpc>
                <a:spcPts val="1900"/>
              </a:lnSpc>
            </a:pPr>
            <a:r>
              <a:rPr sz="2000" spc="-25" dirty="0">
                <a:solidFill>
                  <a:srgbClr val="FFFFFF"/>
                </a:solidFill>
                <a:latin typeface="Calibri"/>
                <a:cs typeface="Calibri"/>
              </a:rPr>
              <a:t>www.usask</a:t>
            </a:r>
            <a:endParaRPr sz="2000">
              <a:latin typeface="Calibri"/>
              <a:cs typeface="Calibri"/>
            </a:endParaRPr>
          </a:p>
        </p:txBody>
      </p:sp>
      <p:sp>
        <p:nvSpPr>
          <p:cNvPr id="4" name="object 4"/>
          <p:cNvSpPr txBox="1"/>
          <p:nvPr/>
        </p:nvSpPr>
        <p:spPr>
          <a:xfrm>
            <a:off x="8460056" y="5949632"/>
            <a:ext cx="320675" cy="330835"/>
          </a:xfrm>
          <a:prstGeom prst="rect">
            <a:avLst/>
          </a:prstGeom>
        </p:spPr>
        <p:txBody>
          <a:bodyPr vert="horz" wrap="square" lIns="0" tIns="12700" rIns="0" bIns="0" rtlCol="0">
            <a:spAutoFit/>
          </a:bodyPr>
          <a:lstStyle/>
          <a:p>
            <a:pPr marL="12700">
              <a:lnSpc>
                <a:spcPct val="100000"/>
              </a:lnSpc>
              <a:spcBef>
                <a:spcPts val="100"/>
              </a:spcBef>
            </a:pPr>
            <a:r>
              <a:rPr sz="2000" spc="-25" dirty="0">
                <a:solidFill>
                  <a:srgbClr val="FFFFFF"/>
                </a:solidFill>
                <a:latin typeface="Calibri"/>
                <a:cs typeface="Calibri"/>
              </a:rPr>
              <a:t>.ca</a:t>
            </a:r>
            <a:endParaRPr sz="2000">
              <a:latin typeface="Calibri"/>
              <a:cs typeface="Calibri"/>
            </a:endParaRPr>
          </a:p>
        </p:txBody>
      </p:sp>
      <p:pic>
        <p:nvPicPr>
          <p:cNvPr id="5" name="object 5"/>
          <p:cNvPicPr/>
          <p:nvPr/>
        </p:nvPicPr>
        <p:blipFill>
          <a:blip r:embed="rId3" cstate="print"/>
          <a:stretch>
            <a:fillRect/>
          </a:stretch>
        </p:blipFill>
        <p:spPr>
          <a:xfrm>
            <a:off x="233679" y="203200"/>
            <a:ext cx="1676400" cy="365760"/>
          </a:xfrm>
          <a:prstGeom prst="rect">
            <a:avLst/>
          </a:prstGeom>
        </p:spPr>
      </p:pic>
      <p:sp>
        <p:nvSpPr>
          <p:cNvPr id="6" name="object 6"/>
          <p:cNvSpPr txBox="1">
            <a:spLocks noGrp="1"/>
          </p:cNvSpPr>
          <p:nvPr>
            <p:ph type="title"/>
          </p:nvPr>
        </p:nvSpPr>
        <p:spPr>
          <a:xfrm>
            <a:off x="3110610" y="0"/>
            <a:ext cx="2943225" cy="575310"/>
          </a:xfrm>
          <a:prstGeom prst="rect">
            <a:avLst/>
          </a:prstGeom>
        </p:spPr>
        <p:txBody>
          <a:bodyPr vert="horz" wrap="square" lIns="0" tIns="13335" rIns="0" bIns="0" rtlCol="0">
            <a:spAutoFit/>
          </a:bodyPr>
          <a:lstStyle/>
          <a:p>
            <a:pPr marL="12700">
              <a:lnSpc>
                <a:spcPct val="100000"/>
              </a:lnSpc>
              <a:spcBef>
                <a:spcPts val="105"/>
              </a:spcBef>
            </a:pPr>
            <a:r>
              <a:rPr sz="3600" b="0" dirty="0">
                <a:latin typeface="Calibri"/>
                <a:cs typeface="Calibri"/>
              </a:rPr>
              <a:t>Training</a:t>
            </a:r>
            <a:r>
              <a:rPr sz="3600" b="0" spc="-95" dirty="0">
                <a:latin typeface="Calibri"/>
                <a:cs typeface="Calibri"/>
              </a:rPr>
              <a:t> </a:t>
            </a:r>
            <a:r>
              <a:rPr sz="3600" b="0" dirty="0">
                <a:latin typeface="Calibri"/>
                <a:cs typeface="Calibri"/>
              </a:rPr>
              <a:t>of</a:t>
            </a:r>
            <a:r>
              <a:rPr sz="3600" b="0" spc="25" dirty="0">
                <a:latin typeface="Calibri"/>
                <a:cs typeface="Calibri"/>
              </a:rPr>
              <a:t> </a:t>
            </a:r>
            <a:r>
              <a:rPr sz="3600" b="0" spc="-25" dirty="0">
                <a:latin typeface="Calibri"/>
                <a:cs typeface="Calibri"/>
              </a:rPr>
              <a:t>HQP</a:t>
            </a:r>
            <a:endParaRPr sz="3600">
              <a:latin typeface="Calibri"/>
              <a:cs typeface="Calibri"/>
            </a:endParaRPr>
          </a:p>
        </p:txBody>
      </p:sp>
      <p:grpSp>
        <p:nvGrpSpPr>
          <p:cNvPr id="7" name="object 7"/>
          <p:cNvGrpSpPr/>
          <p:nvPr/>
        </p:nvGrpSpPr>
        <p:grpSpPr>
          <a:xfrm>
            <a:off x="0" y="538480"/>
            <a:ext cx="9144000" cy="6014720"/>
            <a:chOff x="0" y="538480"/>
            <a:chExt cx="9144000" cy="6014720"/>
          </a:xfrm>
        </p:grpSpPr>
        <p:pic>
          <p:nvPicPr>
            <p:cNvPr id="8" name="object 8"/>
            <p:cNvPicPr/>
            <p:nvPr/>
          </p:nvPicPr>
          <p:blipFill>
            <a:blip r:embed="rId4" cstate="print"/>
            <a:stretch>
              <a:fillRect/>
            </a:stretch>
          </p:blipFill>
          <p:spPr>
            <a:xfrm>
              <a:off x="20320" y="3251200"/>
              <a:ext cx="8483600" cy="3302000"/>
            </a:xfrm>
            <a:prstGeom prst="rect">
              <a:avLst/>
            </a:prstGeom>
          </p:spPr>
        </p:pic>
        <p:pic>
          <p:nvPicPr>
            <p:cNvPr id="9" name="object 9"/>
            <p:cNvPicPr/>
            <p:nvPr/>
          </p:nvPicPr>
          <p:blipFill>
            <a:blip r:embed="rId5" cstate="print"/>
            <a:stretch>
              <a:fillRect/>
            </a:stretch>
          </p:blipFill>
          <p:spPr>
            <a:xfrm>
              <a:off x="0" y="538480"/>
              <a:ext cx="9143999" cy="2712720"/>
            </a:xfrm>
            <a:prstGeom prst="rect">
              <a:avLst/>
            </a:prstGeom>
          </p:spPr>
        </p:pic>
      </p:grpSp>
      <p:sp>
        <p:nvSpPr>
          <p:cNvPr id="10" name="object 10"/>
          <p:cNvSpPr txBox="1"/>
          <p:nvPr/>
        </p:nvSpPr>
        <p:spPr>
          <a:xfrm>
            <a:off x="460375" y="6509384"/>
            <a:ext cx="4455795" cy="245745"/>
          </a:xfrm>
          <a:prstGeom prst="rect">
            <a:avLst/>
          </a:prstGeom>
        </p:spPr>
        <p:txBody>
          <a:bodyPr vert="horz" wrap="square" lIns="0" tIns="11430" rIns="0" bIns="0" rtlCol="0">
            <a:spAutoFit/>
          </a:bodyPr>
          <a:lstStyle/>
          <a:p>
            <a:pPr marL="358140" indent="-346075">
              <a:lnSpc>
                <a:spcPct val="100000"/>
              </a:lnSpc>
              <a:spcBef>
                <a:spcPts val="90"/>
              </a:spcBef>
              <a:buChar char="•"/>
              <a:tabLst>
                <a:tab pos="358140" algn="l"/>
                <a:tab pos="358775" algn="l"/>
              </a:tabLst>
            </a:pPr>
            <a:r>
              <a:rPr sz="1450" spc="-10" dirty="0">
                <a:latin typeface="Arial"/>
                <a:cs typeface="Arial"/>
              </a:rPr>
              <a:t>EDI</a:t>
            </a:r>
            <a:r>
              <a:rPr sz="1450" spc="-85" dirty="0">
                <a:latin typeface="Arial"/>
                <a:cs typeface="Arial"/>
              </a:rPr>
              <a:t> </a:t>
            </a:r>
            <a:r>
              <a:rPr sz="1450" spc="-10" dirty="0">
                <a:latin typeface="Arial"/>
                <a:cs typeface="Arial"/>
              </a:rPr>
              <a:t>of</a:t>
            </a:r>
            <a:r>
              <a:rPr sz="1450" spc="-85" dirty="0">
                <a:latin typeface="Arial"/>
                <a:cs typeface="Arial"/>
              </a:rPr>
              <a:t> </a:t>
            </a:r>
            <a:r>
              <a:rPr sz="1450" spc="-20" dirty="0">
                <a:latin typeface="Arial"/>
                <a:cs typeface="Arial"/>
              </a:rPr>
              <a:t>HQP!</a:t>
            </a:r>
            <a:r>
              <a:rPr sz="1450" spc="-85" dirty="0">
                <a:latin typeface="Arial"/>
                <a:cs typeface="Arial"/>
              </a:rPr>
              <a:t> </a:t>
            </a:r>
            <a:r>
              <a:rPr sz="1450" spc="-10" dirty="0">
                <a:latin typeface="Arial"/>
                <a:cs typeface="Arial"/>
              </a:rPr>
              <a:t>(see</a:t>
            </a:r>
            <a:r>
              <a:rPr sz="1450" spc="-85" dirty="0">
                <a:latin typeface="Arial"/>
                <a:cs typeface="Arial"/>
              </a:rPr>
              <a:t> </a:t>
            </a:r>
            <a:r>
              <a:rPr sz="1450" spc="-10" dirty="0">
                <a:latin typeface="Arial"/>
                <a:cs typeface="Arial"/>
              </a:rPr>
              <a:t>slides</a:t>
            </a:r>
            <a:r>
              <a:rPr sz="1450" spc="-160" dirty="0">
                <a:latin typeface="Arial"/>
                <a:cs typeface="Arial"/>
              </a:rPr>
              <a:t> </a:t>
            </a:r>
            <a:r>
              <a:rPr sz="1450" spc="-10" dirty="0">
                <a:latin typeface="Arial"/>
                <a:cs typeface="Arial"/>
              </a:rPr>
              <a:t>from</a:t>
            </a:r>
            <a:r>
              <a:rPr sz="1450" spc="-85" dirty="0">
                <a:latin typeface="Arial"/>
                <a:cs typeface="Arial"/>
              </a:rPr>
              <a:t> </a:t>
            </a:r>
            <a:r>
              <a:rPr sz="1450" spc="-20" dirty="0">
                <a:latin typeface="Arial"/>
                <a:cs typeface="Arial"/>
              </a:rPr>
              <a:t>our</a:t>
            </a:r>
            <a:r>
              <a:rPr sz="1450" spc="-80" dirty="0">
                <a:latin typeface="Arial"/>
                <a:cs typeface="Arial"/>
              </a:rPr>
              <a:t> </a:t>
            </a:r>
            <a:r>
              <a:rPr sz="1450" spc="-20" dirty="0">
                <a:latin typeface="Arial"/>
                <a:cs typeface="Arial"/>
              </a:rPr>
              <a:t>next</a:t>
            </a:r>
            <a:r>
              <a:rPr sz="1450" dirty="0">
                <a:latin typeface="Arial"/>
                <a:cs typeface="Arial"/>
              </a:rPr>
              <a:t> 2</a:t>
            </a:r>
            <a:r>
              <a:rPr sz="1450" spc="-85" dirty="0">
                <a:latin typeface="Arial"/>
                <a:cs typeface="Arial"/>
              </a:rPr>
              <a:t> </a:t>
            </a:r>
            <a:r>
              <a:rPr sz="1450" spc="-10" dirty="0">
                <a:latin typeface="Arial"/>
                <a:cs typeface="Arial"/>
              </a:rPr>
              <a:t>presenters)</a:t>
            </a:r>
            <a:endParaRPr sz="145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90880"/>
            <a:chOff x="0" y="0"/>
            <a:chExt cx="9144000" cy="690880"/>
          </a:xfrm>
        </p:grpSpPr>
        <p:pic>
          <p:nvPicPr>
            <p:cNvPr id="3" name="object 3"/>
            <p:cNvPicPr/>
            <p:nvPr/>
          </p:nvPicPr>
          <p:blipFill>
            <a:blip r:embed="rId2" cstate="print"/>
            <a:stretch>
              <a:fillRect/>
            </a:stretch>
          </p:blipFill>
          <p:spPr>
            <a:xfrm>
              <a:off x="0" y="0"/>
              <a:ext cx="9143999" cy="690879"/>
            </a:xfrm>
            <a:prstGeom prst="rect">
              <a:avLst/>
            </a:prstGeom>
          </p:spPr>
        </p:pic>
        <p:pic>
          <p:nvPicPr>
            <p:cNvPr id="4" name="object 4"/>
            <p:cNvPicPr/>
            <p:nvPr/>
          </p:nvPicPr>
          <p:blipFill>
            <a:blip r:embed="rId3" cstate="print"/>
            <a:stretch>
              <a:fillRect/>
            </a:stretch>
          </p:blipFill>
          <p:spPr>
            <a:xfrm>
              <a:off x="233680" y="203200"/>
              <a:ext cx="1676400" cy="365760"/>
            </a:xfrm>
            <a:prstGeom prst="rect">
              <a:avLst/>
            </a:prstGeom>
          </p:spPr>
        </p:pic>
      </p:grpSp>
      <p:sp>
        <p:nvSpPr>
          <p:cNvPr id="5" name="object 5"/>
          <p:cNvSpPr txBox="1">
            <a:spLocks noGrp="1"/>
          </p:cNvSpPr>
          <p:nvPr>
            <p:ph type="title"/>
          </p:nvPr>
        </p:nvSpPr>
        <p:spPr>
          <a:xfrm>
            <a:off x="307657" y="755332"/>
            <a:ext cx="4706620" cy="697230"/>
          </a:xfrm>
          <a:prstGeom prst="rect">
            <a:avLst/>
          </a:prstGeom>
        </p:spPr>
        <p:txBody>
          <a:bodyPr vert="horz" wrap="square" lIns="0" tIns="13335" rIns="0" bIns="0" rtlCol="0">
            <a:spAutoFit/>
          </a:bodyPr>
          <a:lstStyle/>
          <a:p>
            <a:pPr marL="12700">
              <a:lnSpc>
                <a:spcPct val="100000"/>
              </a:lnSpc>
              <a:spcBef>
                <a:spcPts val="105"/>
              </a:spcBef>
            </a:pPr>
            <a:r>
              <a:rPr sz="4400" b="0" dirty="0">
                <a:latin typeface="Calibri"/>
                <a:cs typeface="Calibri"/>
              </a:rPr>
              <a:t>Research</a:t>
            </a:r>
            <a:r>
              <a:rPr sz="4400" b="0" spc="-70" dirty="0">
                <a:latin typeface="Calibri"/>
                <a:cs typeface="Calibri"/>
              </a:rPr>
              <a:t> </a:t>
            </a:r>
            <a:r>
              <a:rPr sz="4400" b="0" spc="-10" dirty="0">
                <a:latin typeface="Calibri"/>
                <a:cs typeface="Calibri"/>
              </a:rPr>
              <a:t>Facilitators</a:t>
            </a:r>
            <a:endParaRPr sz="4400">
              <a:latin typeface="Calibri"/>
              <a:cs typeface="Calibri"/>
            </a:endParaRPr>
          </a:p>
        </p:txBody>
      </p:sp>
      <p:sp>
        <p:nvSpPr>
          <p:cNvPr id="8" name="object 8"/>
          <p:cNvSpPr txBox="1"/>
          <p:nvPr/>
        </p:nvSpPr>
        <p:spPr>
          <a:xfrm>
            <a:off x="7300341" y="6013212"/>
            <a:ext cx="1480185" cy="280035"/>
          </a:xfrm>
          <a:prstGeom prst="rect">
            <a:avLst/>
          </a:prstGeom>
        </p:spPr>
        <p:txBody>
          <a:bodyPr vert="horz" wrap="square" lIns="0" tIns="0" rIns="0" bIns="0" rtlCol="0">
            <a:spAutoFit/>
          </a:bodyPr>
          <a:lstStyle/>
          <a:p>
            <a:pPr marL="12700">
              <a:lnSpc>
                <a:spcPts val="2000"/>
              </a:lnSpc>
            </a:pPr>
            <a:r>
              <a:rPr sz="2000" spc="-10" dirty="0">
                <a:solidFill>
                  <a:srgbClr val="FFFFFF"/>
                </a:solidFill>
                <a:latin typeface="Calibri"/>
                <a:cs typeface="Calibri"/>
                <a:hlinkClick r:id="rId4"/>
              </a:rPr>
              <a:t>www.usask.ca</a:t>
            </a:r>
            <a:endParaRPr sz="2000">
              <a:latin typeface="Calibri"/>
              <a:cs typeface="Calibri"/>
            </a:endParaRPr>
          </a:p>
        </p:txBody>
      </p:sp>
      <p:sp>
        <p:nvSpPr>
          <p:cNvPr id="6" name="object 6"/>
          <p:cNvSpPr txBox="1"/>
          <p:nvPr/>
        </p:nvSpPr>
        <p:spPr>
          <a:xfrm>
            <a:off x="536575" y="1920239"/>
            <a:ext cx="4477702" cy="2242280"/>
          </a:xfrm>
          <a:prstGeom prst="rect">
            <a:avLst/>
          </a:prstGeom>
        </p:spPr>
        <p:txBody>
          <a:bodyPr vert="horz" wrap="square" lIns="0" tIns="13335" rIns="0" bIns="0" rtlCol="0">
            <a:spAutoFit/>
          </a:bodyPr>
          <a:lstStyle/>
          <a:p>
            <a:pPr marL="12065">
              <a:lnSpc>
                <a:spcPct val="100000"/>
              </a:lnSpc>
              <a:spcBef>
                <a:spcPts val="105"/>
              </a:spcBef>
              <a:tabLst>
                <a:tab pos="317500" algn="l"/>
                <a:tab pos="318135" algn="l"/>
              </a:tabLst>
            </a:pPr>
            <a:r>
              <a:rPr lang="en-CA" sz="2400" b="1" dirty="0">
                <a:latin typeface="Calibri"/>
                <a:cs typeface="Calibri"/>
              </a:rPr>
              <a:t>Discovery Grants:</a:t>
            </a:r>
          </a:p>
          <a:p>
            <a:pPr marL="317500" indent="-305435">
              <a:lnSpc>
                <a:spcPct val="100000"/>
              </a:lnSpc>
              <a:spcBef>
                <a:spcPts val="105"/>
              </a:spcBef>
              <a:buFont typeface="Arial"/>
              <a:buChar char="•"/>
              <a:tabLst>
                <a:tab pos="317500" algn="l"/>
                <a:tab pos="318135" algn="l"/>
              </a:tabLst>
            </a:pPr>
            <a:r>
              <a:rPr sz="2400" b="1" dirty="0">
                <a:latin typeface="Calibri"/>
                <a:cs typeface="Calibri"/>
              </a:rPr>
              <a:t>Danielle</a:t>
            </a:r>
            <a:r>
              <a:rPr sz="2400" b="1" spc="30" dirty="0">
                <a:latin typeface="Calibri"/>
                <a:cs typeface="Calibri"/>
              </a:rPr>
              <a:t> </a:t>
            </a:r>
            <a:r>
              <a:rPr sz="2400" b="1" dirty="0">
                <a:latin typeface="Calibri"/>
                <a:cs typeface="Calibri"/>
              </a:rPr>
              <a:t>Baron,</a:t>
            </a:r>
            <a:r>
              <a:rPr sz="2400" b="1" spc="-75" dirty="0">
                <a:latin typeface="Calibri"/>
                <a:cs typeface="Calibri"/>
              </a:rPr>
              <a:t> </a:t>
            </a:r>
            <a:r>
              <a:rPr sz="2400" b="1" dirty="0">
                <a:latin typeface="Calibri"/>
                <a:cs typeface="Calibri"/>
              </a:rPr>
              <a:t>Ag</a:t>
            </a:r>
            <a:r>
              <a:rPr sz="2400" b="1" spc="-35" dirty="0">
                <a:latin typeface="Calibri"/>
                <a:cs typeface="Calibri"/>
              </a:rPr>
              <a:t> </a:t>
            </a:r>
            <a:r>
              <a:rPr sz="2400" b="1" dirty="0">
                <a:latin typeface="Calibri"/>
                <a:cs typeface="Calibri"/>
              </a:rPr>
              <a:t>&amp;</a:t>
            </a:r>
            <a:r>
              <a:rPr sz="2400" b="1" spc="-30" dirty="0">
                <a:latin typeface="Calibri"/>
                <a:cs typeface="Calibri"/>
              </a:rPr>
              <a:t> </a:t>
            </a:r>
            <a:r>
              <a:rPr sz="2400" b="1" spc="-25" dirty="0">
                <a:latin typeface="Calibri"/>
                <a:cs typeface="Calibri"/>
              </a:rPr>
              <a:t>Bio</a:t>
            </a:r>
            <a:endParaRPr sz="2400" dirty="0">
              <a:latin typeface="Calibri"/>
              <a:cs typeface="Calibri"/>
            </a:endParaRPr>
          </a:p>
          <a:p>
            <a:pPr marL="317500" indent="-305435">
              <a:lnSpc>
                <a:spcPct val="100000"/>
              </a:lnSpc>
              <a:spcBef>
                <a:spcPts val="5"/>
              </a:spcBef>
              <a:buFont typeface="Arial"/>
              <a:buChar char="•"/>
              <a:tabLst>
                <a:tab pos="317500" algn="l"/>
                <a:tab pos="318135" algn="l"/>
              </a:tabLst>
            </a:pPr>
            <a:r>
              <a:rPr sz="2400" b="1" spc="-50" dirty="0">
                <a:latin typeface="Calibri"/>
                <a:cs typeface="Calibri"/>
              </a:rPr>
              <a:t>Tera</a:t>
            </a:r>
            <a:r>
              <a:rPr sz="2400" b="1" spc="10" dirty="0">
                <a:latin typeface="Calibri"/>
                <a:cs typeface="Calibri"/>
              </a:rPr>
              <a:t> </a:t>
            </a:r>
            <a:r>
              <a:rPr sz="2400" b="1" dirty="0">
                <a:latin typeface="Calibri"/>
                <a:cs typeface="Calibri"/>
              </a:rPr>
              <a:t>Ebach,</a:t>
            </a:r>
            <a:r>
              <a:rPr sz="2400" b="1" spc="-65" dirty="0">
                <a:latin typeface="Calibri"/>
                <a:cs typeface="Calibri"/>
              </a:rPr>
              <a:t> </a:t>
            </a:r>
            <a:r>
              <a:rPr lang="en-US" sz="2400" b="1" spc="-20" dirty="0">
                <a:latin typeface="Calibri"/>
                <a:cs typeface="Calibri"/>
              </a:rPr>
              <a:t>WCVM</a:t>
            </a:r>
            <a:endParaRPr sz="2400" dirty="0">
              <a:latin typeface="Calibri"/>
              <a:cs typeface="Calibri"/>
            </a:endParaRPr>
          </a:p>
          <a:p>
            <a:pPr marL="317500" indent="-305435">
              <a:lnSpc>
                <a:spcPct val="100000"/>
              </a:lnSpc>
              <a:buFont typeface="Arial"/>
              <a:buChar char="•"/>
              <a:tabLst>
                <a:tab pos="317500" algn="l"/>
                <a:tab pos="318135" algn="l"/>
              </a:tabLst>
            </a:pPr>
            <a:r>
              <a:rPr sz="2400" b="1" dirty="0">
                <a:latin typeface="Calibri"/>
                <a:cs typeface="Calibri"/>
              </a:rPr>
              <a:t>Heidi</a:t>
            </a:r>
            <a:r>
              <a:rPr sz="2400" b="1" spc="-50" dirty="0">
                <a:latin typeface="Calibri"/>
                <a:cs typeface="Calibri"/>
              </a:rPr>
              <a:t> </a:t>
            </a:r>
            <a:r>
              <a:rPr sz="2400" b="1" dirty="0">
                <a:latin typeface="Calibri"/>
                <a:cs typeface="Calibri"/>
              </a:rPr>
              <a:t>Smithson,</a:t>
            </a:r>
            <a:r>
              <a:rPr sz="2400" b="1" spc="-5" dirty="0">
                <a:latin typeface="Calibri"/>
                <a:cs typeface="Calibri"/>
              </a:rPr>
              <a:t> </a:t>
            </a:r>
            <a:r>
              <a:rPr sz="2400" b="1" spc="-10" dirty="0">
                <a:latin typeface="Calibri"/>
                <a:cs typeface="Calibri"/>
              </a:rPr>
              <a:t>Engineering</a:t>
            </a:r>
            <a:endParaRPr lang="en-US" sz="2400" b="1" spc="-10" dirty="0">
              <a:latin typeface="Calibri"/>
              <a:cs typeface="Calibri"/>
            </a:endParaRPr>
          </a:p>
          <a:p>
            <a:pPr marL="317500" indent="-305435">
              <a:buFont typeface="Arial"/>
              <a:buChar char="•"/>
              <a:tabLst>
                <a:tab pos="317500" algn="l"/>
                <a:tab pos="318135" algn="l"/>
              </a:tabLst>
            </a:pPr>
            <a:r>
              <a:rPr lang="en-US" sz="2400" b="1" dirty="0">
                <a:latin typeface="Calibri"/>
                <a:cs typeface="Calibri"/>
              </a:rPr>
              <a:t>Manisha</a:t>
            </a:r>
            <a:r>
              <a:rPr lang="en-US" sz="2400" b="1" spc="60" dirty="0">
                <a:latin typeface="Calibri"/>
                <a:cs typeface="Calibri"/>
              </a:rPr>
              <a:t> </a:t>
            </a:r>
            <a:r>
              <a:rPr lang="en-US" sz="2400" b="1" dirty="0">
                <a:latin typeface="Calibri"/>
                <a:cs typeface="Calibri"/>
              </a:rPr>
              <a:t>Jalla,</a:t>
            </a:r>
            <a:r>
              <a:rPr lang="en-US" sz="2400" b="1" spc="-20" dirty="0">
                <a:latin typeface="Calibri"/>
                <a:cs typeface="Calibri"/>
              </a:rPr>
              <a:t> OVPR</a:t>
            </a:r>
            <a:endParaRPr lang="en-US" sz="2400" dirty="0">
              <a:latin typeface="Calibri"/>
              <a:cs typeface="Calibri"/>
            </a:endParaRPr>
          </a:p>
          <a:p>
            <a:pPr marL="12065">
              <a:lnSpc>
                <a:spcPct val="100000"/>
              </a:lnSpc>
              <a:tabLst>
                <a:tab pos="317500" algn="l"/>
                <a:tab pos="318135" algn="l"/>
              </a:tabLst>
            </a:pPr>
            <a:endParaRPr lang="en-US" sz="2400" b="1" spc="-10" dirty="0">
              <a:latin typeface="Calibri"/>
              <a:cs typeface="Calibri"/>
            </a:endParaRPr>
          </a:p>
        </p:txBody>
      </p:sp>
      <p:sp>
        <p:nvSpPr>
          <p:cNvPr id="7" name="object 7"/>
          <p:cNvSpPr txBox="1"/>
          <p:nvPr/>
        </p:nvSpPr>
        <p:spPr>
          <a:xfrm>
            <a:off x="5113654" y="1920239"/>
            <a:ext cx="1605915" cy="1872949"/>
          </a:xfrm>
          <a:prstGeom prst="rect">
            <a:avLst/>
          </a:prstGeom>
        </p:spPr>
        <p:txBody>
          <a:bodyPr vert="horz" wrap="square" lIns="0" tIns="13335" rIns="0" bIns="0" rtlCol="0">
            <a:spAutoFit/>
          </a:bodyPr>
          <a:lstStyle/>
          <a:p>
            <a:pPr marL="175260" indent="-162560">
              <a:lnSpc>
                <a:spcPct val="100000"/>
              </a:lnSpc>
              <a:spcBef>
                <a:spcPts val="105"/>
              </a:spcBef>
              <a:buChar char="-"/>
              <a:tabLst>
                <a:tab pos="175260" algn="l"/>
              </a:tabLst>
            </a:pPr>
            <a:endParaRPr lang="en-CA" sz="2400" b="1" spc="-25" dirty="0">
              <a:latin typeface="Calibri"/>
              <a:cs typeface="Calibri"/>
            </a:endParaRPr>
          </a:p>
          <a:p>
            <a:pPr marL="175260" indent="-162560">
              <a:lnSpc>
                <a:spcPct val="100000"/>
              </a:lnSpc>
              <a:spcBef>
                <a:spcPts val="105"/>
              </a:spcBef>
              <a:buChar char="-"/>
              <a:tabLst>
                <a:tab pos="175260" algn="l"/>
              </a:tabLst>
            </a:pPr>
            <a:r>
              <a:rPr sz="2400" b="1" spc="-25" dirty="0">
                <a:latin typeface="Calibri"/>
                <a:cs typeface="Calibri"/>
              </a:rPr>
              <a:t>HQP</a:t>
            </a:r>
            <a:endParaRPr sz="2400" dirty="0">
              <a:latin typeface="Calibri"/>
              <a:cs typeface="Calibri"/>
            </a:endParaRPr>
          </a:p>
          <a:p>
            <a:pPr marL="175260" indent="-162560">
              <a:lnSpc>
                <a:spcPct val="100000"/>
              </a:lnSpc>
              <a:spcBef>
                <a:spcPts val="5"/>
              </a:spcBef>
              <a:buChar char="-"/>
              <a:tabLst>
                <a:tab pos="175260" algn="l"/>
              </a:tabLst>
            </a:pPr>
            <a:r>
              <a:rPr sz="2400" b="1" spc="-25" dirty="0">
                <a:latin typeface="Calibri"/>
                <a:cs typeface="Calibri"/>
              </a:rPr>
              <a:t>EDI</a:t>
            </a:r>
            <a:endParaRPr sz="2400" dirty="0">
              <a:latin typeface="Calibri"/>
              <a:cs typeface="Calibri"/>
            </a:endParaRPr>
          </a:p>
          <a:p>
            <a:pPr marL="175260" indent="-162560">
              <a:lnSpc>
                <a:spcPct val="100000"/>
              </a:lnSpc>
              <a:buChar char="-"/>
              <a:tabLst>
                <a:tab pos="175260" algn="l"/>
              </a:tabLst>
            </a:pPr>
            <a:r>
              <a:rPr sz="2400" b="1" spc="-25" dirty="0">
                <a:latin typeface="Calibri"/>
                <a:cs typeface="Calibri"/>
              </a:rPr>
              <a:t>CCV</a:t>
            </a:r>
            <a:endParaRPr sz="2400" dirty="0">
              <a:latin typeface="Calibri"/>
              <a:cs typeface="Calibri"/>
            </a:endParaRPr>
          </a:p>
          <a:p>
            <a:pPr marL="175260" indent="-162560">
              <a:lnSpc>
                <a:spcPct val="100000"/>
              </a:lnSpc>
              <a:spcBef>
                <a:spcPts val="5"/>
              </a:spcBef>
              <a:buChar char="-"/>
              <a:tabLst>
                <a:tab pos="175260" algn="l"/>
              </a:tabLst>
            </a:pPr>
            <a:r>
              <a:rPr sz="2400" b="1" dirty="0">
                <a:latin typeface="Calibri"/>
                <a:cs typeface="Calibri"/>
              </a:rPr>
              <a:t>Int.</a:t>
            </a:r>
            <a:r>
              <a:rPr sz="2400" b="1" spc="-35" dirty="0">
                <a:latin typeface="Calibri"/>
                <a:cs typeface="Calibri"/>
              </a:rPr>
              <a:t> </a:t>
            </a:r>
            <a:r>
              <a:rPr sz="2400" b="1" spc="-10" dirty="0">
                <a:latin typeface="Calibri"/>
                <a:cs typeface="Calibri"/>
              </a:rPr>
              <a:t>Review</a:t>
            </a:r>
            <a:endParaRPr sz="24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Custom 1">
      <a:dk1>
        <a:srgbClr val="000000"/>
      </a:dk1>
      <a:lt1>
        <a:srgbClr val="797979"/>
      </a:lt1>
      <a:dk2>
        <a:srgbClr val="000000"/>
      </a:dk2>
      <a:lt2>
        <a:srgbClr val="808080"/>
      </a:lt2>
      <a:accent1>
        <a:srgbClr val="BBE0E3"/>
      </a:accent1>
      <a:accent2>
        <a:srgbClr val="333399"/>
      </a:accent2>
      <a:accent3>
        <a:srgbClr val="BEBEBE"/>
      </a:accent3>
      <a:accent4>
        <a:srgbClr val="000000"/>
      </a:accent4>
      <a:accent5>
        <a:srgbClr val="DAEDEF"/>
      </a:accent5>
      <a:accent6>
        <a:srgbClr val="2D2D8A"/>
      </a:accent6>
      <a:hlink>
        <a:srgbClr val="008000"/>
      </a:hlink>
      <a:folHlink>
        <a:srgbClr val="99CC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1524</TotalTime>
  <Words>5888</Words>
  <Application>Microsoft Office PowerPoint</Application>
  <PresentationFormat>On-screen Show (4:3)</PresentationFormat>
  <Paragraphs>808</Paragraphs>
  <Slides>43</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43</vt:i4>
      </vt:variant>
    </vt:vector>
  </HeadingPairs>
  <TitlesOfParts>
    <vt:vector size="57" baseType="lpstr">
      <vt:lpstr>ＭＳ Ｐゴシック</vt:lpstr>
      <vt:lpstr>Arial</vt:lpstr>
      <vt:lpstr>Arial Black</vt:lpstr>
      <vt:lpstr>Arial Narrow</vt:lpstr>
      <vt:lpstr>Calibri</vt:lpstr>
      <vt:lpstr>Courier New</vt:lpstr>
      <vt:lpstr>Georgia</vt:lpstr>
      <vt:lpstr>Segoe UI Symbol</vt:lpstr>
      <vt:lpstr>Times</vt:lpstr>
      <vt:lpstr>Times New Roman</vt:lpstr>
      <vt:lpstr>Wingdings</vt:lpstr>
      <vt:lpstr>Office Theme</vt:lpstr>
      <vt:lpstr>Blank</vt:lpstr>
      <vt:lpstr>1_Office Theme</vt:lpstr>
      <vt:lpstr>May 16, 2023 Workshop NSERC Discovery Grants &amp; RTI</vt:lpstr>
      <vt:lpstr>PowerPoint Presentation</vt:lpstr>
      <vt:lpstr>Research Facilitators and EG/RTI members presenting:</vt:lpstr>
      <vt:lpstr>The Merit “Grid”</vt:lpstr>
      <vt:lpstr>PowerPoint Presentation</vt:lpstr>
      <vt:lpstr>Excellence of Researcher</vt:lpstr>
      <vt:lpstr>Merit of the Proposal</vt:lpstr>
      <vt:lpstr>Training of HQP</vt:lpstr>
      <vt:lpstr>Research Facilitators</vt:lpstr>
      <vt:lpstr>Training of HQP- – Danielle Baron</vt:lpstr>
      <vt:lpstr>Training of HQP- – Danielle Baron</vt:lpstr>
      <vt:lpstr>Equity Diversity and Inclusion (EDI) NSERC Discovery Grants</vt:lpstr>
      <vt:lpstr>Top Tips for CCV</vt:lpstr>
      <vt:lpstr>Use the NSERC CV Template</vt:lpstr>
      <vt:lpstr>Follow the PDF provided by NSERC</vt:lpstr>
      <vt:lpstr>Make good use of extra space</vt:lpstr>
      <vt:lpstr>Mark your HQP with asterisks following their surnames</vt:lpstr>
      <vt:lpstr>Internal Review – Manisha Jalla</vt:lpstr>
      <vt:lpstr>Internal Review</vt:lpstr>
      <vt:lpstr>Internal Review</vt:lpstr>
      <vt:lpstr>Intention to apply (USask) NOI to NSERC</vt:lpstr>
      <vt:lpstr>RTI deadlines</vt:lpstr>
      <vt:lpstr>DG Evaluation Group Members/Group Chair</vt:lpstr>
      <vt:lpstr>The Grid is our God during the Competition week</vt:lpstr>
      <vt:lpstr>EG 1504:Chemistry, Prof. Rob Scott</vt:lpstr>
      <vt:lpstr>EG 1508:Math &amp; Stats, Prof. Raymond Spiteri (Group Chair)</vt:lpstr>
      <vt:lpstr>EG 1511: Materials and Chemical Engineering, Prof. Ildiko Badea</vt:lpstr>
      <vt:lpstr>Q&amp;A: Discovery Grants</vt:lpstr>
      <vt:lpstr>RTI: Evaluation Group Members</vt:lpstr>
      <vt:lpstr>Research Tools and Instruments (RTI) – Heidi Smithson </vt:lpstr>
      <vt:lpstr>Characteristics of Successful RTIs</vt:lpstr>
      <vt:lpstr>Characteristics of Unsuccessful RTIs</vt:lpstr>
      <vt:lpstr>What does all of this mean?</vt:lpstr>
      <vt:lpstr>Cont’</vt:lpstr>
      <vt:lpstr>Tips</vt:lpstr>
      <vt:lpstr> Tips for a Successful RTI Application </vt:lpstr>
      <vt:lpstr>PowerPoint Presentation</vt:lpstr>
      <vt:lpstr>PowerPoint Presentation</vt:lpstr>
      <vt:lpstr>Q&amp;A: RTI Grants</vt:lpstr>
      <vt:lpstr>Application Preparation Resources</vt:lpstr>
      <vt:lpstr>Application Preparation Resources</vt:lpstr>
      <vt:lpstr>NSERC Research Facilitation &amp; Planning Team</vt:lpstr>
      <vt:lpstr>Research Support Specialists, Research Acceleration and Strategic Initiatives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Ron Borowsky</dc:creator>
  <cp:keywords/>
  <dc:description/>
  <cp:lastModifiedBy>Jalla, Manisha</cp:lastModifiedBy>
  <cp:revision>70</cp:revision>
  <dcterms:created xsi:type="dcterms:W3CDTF">2022-05-03T20:22:11Z</dcterms:created>
  <dcterms:modified xsi:type="dcterms:W3CDTF">2023-08-14T18:14:54Z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2021-05-06T10:00:00Z</vt:filetime>
  </property>
  <property fmtid="{D5CDD505-2E9C-101B-9397-08002B2CF9AE}" pid="3" name="Creator">
    <vt:lpwstr>Microsoft® PowerPoint® 2016</vt:lpwstr>
  </property>
  <property fmtid="{D5CDD505-2E9C-101B-9397-08002B2CF9AE}" pid="4" name="LastSaved">
    <vt:filetime>2022-05-02T10:00:00Z</vt:filetime>
  </property>
</Properties>
</file>