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5.jpg" ContentType="image/jpg"/>
  <Override PartName="/ppt/notesSlides/notesSlide8.xml" ContentType="application/vnd.openxmlformats-officedocument.presentationml.notesSlide+xml"/>
  <Override PartName="/ppt/media/image27.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handoutMasterIdLst>
    <p:handoutMasterId r:id="rId46"/>
  </p:handoutMasterIdLst>
  <p:sldIdLst>
    <p:sldId id="364" r:id="rId2"/>
    <p:sldId id="399" r:id="rId3"/>
    <p:sldId id="335" r:id="rId4"/>
    <p:sldId id="392" r:id="rId5"/>
    <p:sldId id="393" r:id="rId6"/>
    <p:sldId id="391" r:id="rId7"/>
    <p:sldId id="431" r:id="rId8"/>
    <p:sldId id="400" r:id="rId9"/>
    <p:sldId id="266" r:id="rId10"/>
    <p:sldId id="267" r:id="rId11"/>
    <p:sldId id="268" r:id="rId12"/>
    <p:sldId id="269" r:id="rId13"/>
    <p:sldId id="270" r:id="rId14"/>
    <p:sldId id="281" r:id="rId15"/>
    <p:sldId id="282" r:id="rId16"/>
    <p:sldId id="273" r:id="rId17"/>
    <p:sldId id="271" r:id="rId18"/>
    <p:sldId id="274" r:id="rId19"/>
    <p:sldId id="276" r:id="rId20"/>
    <p:sldId id="425" r:id="rId21"/>
    <p:sldId id="426" r:id="rId22"/>
    <p:sldId id="427" r:id="rId23"/>
    <p:sldId id="280" r:id="rId24"/>
    <p:sldId id="408" r:id="rId25"/>
    <p:sldId id="428" r:id="rId26"/>
    <p:sldId id="429" r:id="rId27"/>
    <p:sldId id="410" r:id="rId28"/>
    <p:sldId id="412" r:id="rId29"/>
    <p:sldId id="413" r:id="rId30"/>
    <p:sldId id="430" r:id="rId31"/>
    <p:sldId id="414" r:id="rId32"/>
    <p:sldId id="416" r:id="rId33"/>
    <p:sldId id="422" r:id="rId34"/>
    <p:sldId id="277" r:id="rId35"/>
    <p:sldId id="293" r:id="rId36"/>
    <p:sldId id="278" r:id="rId37"/>
    <p:sldId id="279" r:id="rId38"/>
    <p:sldId id="424" r:id="rId39"/>
    <p:sldId id="405" r:id="rId40"/>
    <p:sldId id="406" r:id="rId41"/>
    <p:sldId id="407" r:id="rId42"/>
    <p:sldId id="417" r:id="rId43"/>
    <p:sldId id="423"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tegaonkar, Lisa" initials="JL"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0754C"/>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85442" autoAdjust="0"/>
  </p:normalViewPr>
  <p:slideViewPr>
    <p:cSldViewPr>
      <p:cViewPr>
        <p:scale>
          <a:sx n="100" d="100"/>
          <a:sy n="100" d="100"/>
        </p:scale>
        <p:origin x="23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0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0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22DCB0A-603E-EF4B-B6F5-61B4CE671DD7}" type="slidenum">
              <a:rPr lang="en-US"/>
              <a:pPr/>
              <a:t>‹#›</a:t>
            </a:fld>
            <a:endParaRPr lang="en-US"/>
          </a:p>
        </p:txBody>
      </p:sp>
    </p:spTree>
    <p:extLst>
      <p:ext uri="{BB962C8B-B14F-4D97-AF65-F5344CB8AC3E}">
        <p14:creationId xmlns:p14="http://schemas.microsoft.com/office/powerpoint/2010/main" val="2894846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508EDAF-2046-0C41-8DCB-CB2CB6C57C7A}" type="slidenum">
              <a:rPr lang="en-US"/>
              <a:pPr/>
              <a:t>‹#›</a:t>
            </a:fld>
            <a:endParaRPr lang="en-US"/>
          </a:p>
        </p:txBody>
      </p:sp>
    </p:spTree>
    <p:extLst>
      <p:ext uri="{BB962C8B-B14F-4D97-AF65-F5344CB8AC3E}">
        <p14:creationId xmlns:p14="http://schemas.microsoft.com/office/powerpoint/2010/main" val="2990976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1</a:t>
            </a:fld>
            <a:endParaRPr lang="en-US"/>
          </a:p>
        </p:txBody>
      </p:sp>
    </p:spTree>
    <p:extLst>
      <p:ext uri="{BB962C8B-B14F-4D97-AF65-F5344CB8AC3E}">
        <p14:creationId xmlns:p14="http://schemas.microsoft.com/office/powerpoint/2010/main" val="78237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8EDAF-2046-0C41-8DCB-CB2CB6C57C7A}" type="slidenum">
              <a:rPr lang="en-US" smtClean="0"/>
              <a:pPr/>
              <a:t>39</a:t>
            </a:fld>
            <a:endParaRPr lang="en-US"/>
          </a:p>
        </p:txBody>
      </p:sp>
    </p:spTree>
    <p:extLst>
      <p:ext uri="{BB962C8B-B14F-4D97-AF65-F5344CB8AC3E}">
        <p14:creationId xmlns:p14="http://schemas.microsoft.com/office/powerpoint/2010/main" val="161011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40</a:t>
            </a:fld>
            <a:endParaRPr lang="en-US"/>
          </a:p>
        </p:txBody>
      </p:sp>
    </p:spTree>
    <p:extLst>
      <p:ext uri="{BB962C8B-B14F-4D97-AF65-F5344CB8AC3E}">
        <p14:creationId xmlns:p14="http://schemas.microsoft.com/office/powerpoint/2010/main" val="582180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42</a:t>
            </a:fld>
            <a:endParaRPr lang="en-US"/>
          </a:p>
        </p:txBody>
      </p:sp>
    </p:spTree>
    <p:extLst>
      <p:ext uri="{BB962C8B-B14F-4D97-AF65-F5344CB8AC3E}">
        <p14:creationId xmlns:p14="http://schemas.microsoft.com/office/powerpoint/2010/main" val="2679293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8EDAF-2046-0C41-8DCB-CB2CB6C57C7A}" type="slidenum">
              <a:rPr lang="en-US" smtClean="0"/>
              <a:pPr/>
              <a:t>3</a:t>
            </a:fld>
            <a:endParaRPr lang="en-US"/>
          </a:p>
        </p:txBody>
      </p:sp>
    </p:spTree>
    <p:extLst>
      <p:ext uri="{BB962C8B-B14F-4D97-AF65-F5344CB8AC3E}">
        <p14:creationId xmlns:p14="http://schemas.microsoft.com/office/powerpoint/2010/main" val="348302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8EDAF-2046-0C41-8DCB-CB2CB6C57C7A}" type="slidenum">
              <a:rPr lang="en-US" smtClean="0"/>
              <a:pPr/>
              <a:t>4</a:t>
            </a:fld>
            <a:endParaRPr lang="en-US"/>
          </a:p>
        </p:txBody>
      </p:sp>
    </p:spTree>
    <p:extLst>
      <p:ext uri="{BB962C8B-B14F-4D97-AF65-F5344CB8AC3E}">
        <p14:creationId xmlns:p14="http://schemas.microsoft.com/office/powerpoint/2010/main" val="235208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8EDAF-2046-0C41-8DCB-CB2CB6C57C7A}" type="slidenum">
              <a:rPr lang="en-US" smtClean="0"/>
              <a:pPr/>
              <a:t>5</a:t>
            </a:fld>
            <a:endParaRPr lang="en-US"/>
          </a:p>
        </p:txBody>
      </p:sp>
    </p:spTree>
    <p:extLst>
      <p:ext uri="{BB962C8B-B14F-4D97-AF65-F5344CB8AC3E}">
        <p14:creationId xmlns:p14="http://schemas.microsoft.com/office/powerpoint/2010/main" val="366585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08EDAF-2046-0C41-8DCB-CB2CB6C57C7A}" type="slidenum">
              <a:rPr lang="en-US" smtClean="0"/>
              <a:pPr/>
              <a:t>6</a:t>
            </a:fld>
            <a:endParaRPr lang="en-US"/>
          </a:p>
        </p:txBody>
      </p:sp>
    </p:spTree>
    <p:extLst>
      <p:ext uri="{BB962C8B-B14F-4D97-AF65-F5344CB8AC3E}">
        <p14:creationId xmlns:p14="http://schemas.microsoft.com/office/powerpoint/2010/main" val="428453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13</a:t>
            </a:fld>
            <a:endParaRPr lang="en-US"/>
          </a:p>
        </p:txBody>
      </p:sp>
    </p:spTree>
    <p:extLst>
      <p:ext uri="{BB962C8B-B14F-4D97-AF65-F5344CB8AC3E}">
        <p14:creationId xmlns:p14="http://schemas.microsoft.com/office/powerpoint/2010/main" val="376659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20</a:t>
            </a:fld>
            <a:endParaRPr lang="en-US"/>
          </a:p>
        </p:txBody>
      </p:sp>
    </p:spTree>
    <p:extLst>
      <p:ext uri="{BB962C8B-B14F-4D97-AF65-F5344CB8AC3E}">
        <p14:creationId xmlns:p14="http://schemas.microsoft.com/office/powerpoint/2010/main" val="2075737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30</a:t>
            </a:fld>
            <a:endParaRPr lang="en-US"/>
          </a:p>
        </p:txBody>
      </p:sp>
    </p:spTree>
    <p:extLst>
      <p:ext uri="{BB962C8B-B14F-4D97-AF65-F5344CB8AC3E}">
        <p14:creationId xmlns:p14="http://schemas.microsoft.com/office/powerpoint/2010/main" val="97366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8EDAF-2046-0C41-8DCB-CB2CB6C57C7A}" type="slidenum">
              <a:rPr lang="en-US" smtClean="0"/>
              <a:pPr/>
              <a:t>38</a:t>
            </a:fld>
            <a:endParaRPr lang="en-US"/>
          </a:p>
        </p:txBody>
      </p:sp>
    </p:spTree>
    <p:extLst>
      <p:ext uri="{BB962C8B-B14F-4D97-AF65-F5344CB8AC3E}">
        <p14:creationId xmlns:p14="http://schemas.microsoft.com/office/powerpoint/2010/main" val="2036328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lower_img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80513" cy="363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8494713" y="5318125"/>
            <a:ext cx="184150" cy="457200"/>
          </a:xfrm>
          <a:prstGeom prst="rect">
            <a:avLst/>
          </a:prstGeom>
          <a:noFill/>
          <a:ln w="9525">
            <a:noFill/>
            <a:miter lim="800000"/>
            <a:headEnd/>
            <a:tailEnd/>
          </a:ln>
          <a:effectLst/>
        </p:spPr>
        <p:txBody>
          <a:bodyPr wrap="none">
            <a:spAutoFit/>
          </a:bodyPr>
          <a:lstStyle/>
          <a:p>
            <a:pPr>
              <a:defRPr/>
            </a:pPr>
            <a:endParaRPr lang="en-US">
              <a:ea typeface="+mn-ea"/>
              <a:cs typeface="+mn-cs"/>
            </a:endParaRPr>
          </a:p>
        </p:txBody>
      </p:sp>
      <p:pic>
        <p:nvPicPr>
          <p:cNvPr id="6" name="Picture 11" descr="Usask-Logo-70K.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0400" y="1676400"/>
            <a:ext cx="18288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ctrTitle"/>
          </p:nvPr>
        </p:nvSpPr>
        <p:spPr>
          <a:xfrm>
            <a:off x="762000" y="2362200"/>
            <a:ext cx="8027988" cy="990600"/>
          </a:xfrm>
          <a:effectLst/>
        </p:spPr>
        <p:txBody>
          <a:bodyPr/>
          <a:lstStyle>
            <a:lvl1pPr algn="l">
              <a:defRPr sz="4800" b="1" i="0">
                <a:solidFill>
                  <a:schemeClr val="accent4">
                    <a:lumMod val="65000"/>
                    <a:lumOff val="35000"/>
                  </a:schemeClr>
                </a:solidFill>
                <a:latin typeface="Calibri"/>
                <a:cs typeface="Calibri"/>
              </a:defRPr>
            </a:lvl1pPr>
          </a:lstStyle>
          <a:p>
            <a:r>
              <a:rPr lang="en-CA" dirty="0"/>
              <a:t>Click to edit Master title style</a:t>
            </a:r>
          </a:p>
        </p:txBody>
      </p:sp>
      <p:sp>
        <p:nvSpPr>
          <p:cNvPr id="6148" name="Rectangle 4"/>
          <p:cNvSpPr>
            <a:spLocks noGrp="1" noChangeArrowheads="1"/>
          </p:cNvSpPr>
          <p:nvPr>
            <p:ph type="subTitle" idx="1"/>
          </p:nvPr>
        </p:nvSpPr>
        <p:spPr>
          <a:xfrm>
            <a:off x="762000" y="3200400"/>
            <a:ext cx="8032750" cy="685800"/>
          </a:xfrm>
          <a:effectLst/>
        </p:spPr>
        <p:txBody>
          <a:bodyPr/>
          <a:lstStyle>
            <a:lvl1pPr marL="0" indent="0" algn="l">
              <a:buFont typeface="Wingdings" pitchFamily="-108" charset="2"/>
              <a:buNone/>
              <a:defRPr sz="2400">
                <a:solidFill>
                  <a:schemeClr val="tx1"/>
                </a:solidFill>
                <a:latin typeface="Calibri"/>
                <a:cs typeface="Calibri"/>
              </a:defRPr>
            </a:lvl1pPr>
          </a:lstStyle>
          <a:p>
            <a:r>
              <a:rPr lang="en-CA" dirty="0"/>
              <a:t>Click to edit Master subtitle style</a:t>
            </a:r>
          </a:p>
        </p:txBody>
      </p:sp>
    </p:spTree>
    <p:extLst>
      <p:ext uri="{BB962C8B-B14F-4D97-AF65-F5344CB8AC3E}">
        <p14:creationId xmlns:p14="http://schemas.microsoft.com/office/powerpoint/2010/main" val="409680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52343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0" y="1066800"/>
            <a:ext cx="1946275" cy="51816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1066800" y="1066800"/>
            <a:ext cx="5689600" cy="51816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4746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1a_Title and Content w/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baseline="0"/>
            </a:lvl2pPr>
            <a:lvl3pPr>
              <a:defRPr baseline="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166255" y="217842"/>
            <a:ext cx="8811491" cy="379207"/>
          </a:xfrm>
        </p:spPr>
        <p:txBody>
          <a:bodyPr anchor="b" anchorCtr="0"/>
          <a:lstStyle>
            <a:lvl1pPr>
              <a:defRPr sz="1765" b="1" i="1">
                <a:latin typeface="Arial Narrow"/>
              </a:defRPr>
            </a:lvl1pPr>
          </a:lstStyle>
          <a:p>
            <a:pPr lvl="0"/>
            <a:r>
              <a:rPr lang="en-US"/>
              <a:t>Click to edit Master text styles</a:t>
            </a:r>
          </a:p>
        </p:txBody>
      </p:sp>
      <p:sp>
        <p:nvSpPr>
          <p:cNvPr id="4" name="Slide Number Placeholder 3"/>
          <p:cNvSpPr>
            <a:spLocks noGrp="1"/>
          </p:cNvSpPr>
          <p:nvPr>
            <p:ph type="sldNum" sz="quarter" idx="15"/>
          </p:nvPr>
        </p:nvSpPr>
        <p:spPr>
          <a:xfrm>
            <a:off x="440575" y="6373906"/>
            <a:ext cx="548640" cy="365592"/>
          </a:xfrm>
          <a:prstGeom prst="rect">
            <a:avLst/>
          </a:prstGeom>
        </p:spPr>
        <p:txBody>
          <a:bodyPr/>
          <a:lstStyle/>
          <a:p>
            <a:fld id="{D442FEC2-C4C0-684E-9C0D-AAB39C335FE4}" type="slidenum">
              <a:rPr lang="en-US" smtClean="0"/>
              <a:pPr/>
              <a:t>‹#›</a:t>
            </a:fld>
            <a:endParaRPr lang="en-US" dirty="0"/>
          </a:p>
        </p:txBody>
      </p:sp>
    </p:spTree>
    <p:extLst>
      <p:ext uri="{BB962C8B-B14F-4D97-AF65-F5344CB8AC3E}">
        <p14:creationId xmlns:p14="http://schemas.microsoft.com/office/powerpoint/2010/main" val="395989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a:xfrm>
            <a:off x="228600" y="1600200"/>
            <a:ext cx="8550275" cy="4495800"/>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27738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Tree>
    <p:extLst>
      <p:ext uri="{BB962C8B-B14F-4D97-AF65-F5344CB8AC3E}">
        <p14:creationId xmlns:p14="http://schemas.microsoft.com/office/powerpoint/2010/main" val="392740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457200" y="609600"/>
            <a:ext cx="8229600" cy="685800"/>
          </a:xfrm>
        </p:spPr>
        <p:txBody>
          <a:bodyPr/>
          <a:lstStyle>
            <a:lvl1pPr>
              <a:defRPr/>
            </a:lvl1pPr>
          </a:lstStyle>
          <a:p>
            <a:r>
              <a:rPr lang="en-CA"/>
              <a:t>Click to edit Master title style</a:t>
            </a:r>
            <a:endParaRPr lang="en-US"/>
          </a:p>
        </p:txBody>
      </p:sp>
    </p:spTree>
    <p:extLst>
      <p:ext uri="{BB962C8B-B14F-4D97-AF65-F5344CB8AC3E}">
        <p14:creationId xmlns:p14="http://schemas.microsoft.com/office/powerpoint/2010/main" val="138220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428750"/>
            <a:ext cx="4040188" cy="4762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457200" y="19050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428750"/>
            <a:ext cx="4041775" cy="4762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249618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14799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92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914400"/>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676400"/>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115269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71442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8" descr="lower_img_Blank.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743575"/>
            <a:ext cx="9180513" cy="111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7" descr="upper_img_Blank.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6146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228600" y="838200"/>
            <a:ext cx="85502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3"/>
          <p:cNvSpPr>
            <a:spLocks noGrp="1" noChangeArrowheads="1"/>
          </p:cNvSpPr>
          <p:nvPr>
            <p:ph type="body" idx="1"/>
          </p:nvPr>
        </p:nvSpPr>
        <p:spPr bwMode="auto">
          <a:xfrm>
            <a:off x="228600" y="1600200"/>
            <a:ext cx="8550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txBox="1">
            <a:spLocks noChangeArrowheads="1"/>
          </p:cNvSpPr>
          <p:nvPr userDrawn="1"/>
        </p:nvSpPr>
        <p:spPr bwMode="auto">
          <a:xfrm>
            <a:off x="3505200" y="6011863"/>
            <a:ext cx="5349875" cy="228600"/>
          </a:xfrm>
          <a:prstGeom prst="rect">
            <a:avLst/>
          </a:prstGeom>
          <a:noFill/>
          <a:ln w="9525">
            <a:noFill/>
            <a:miter lim="800000"/>
            <a:headEnd/>
            <a:tailEnd/>
          </a:ln>
        </p:spPr>
        <p:txBody>
          <a:bodyPr anchor="ctr"/>
          <a:lstStyle/>
          <a:p>
            <a:pPr algn="r">
              <a:defRPr/>
            </a:pPr>
            <a:r>
              <a:rPr lang="en-US" sz="2000" dirty="0" err="1">
                <a:solidFill>
                  <a:srgbClr val="FFFFFF"/>
                </a:solidFill>
                <a:latin typeface="Calibri" charset="0"/>
                <a:ea typeface="Calibri" charset="0"/>
                <a:cs typeface="Calibri" charset="0"/>
              </a:rPr>
              <a:t>www.usask.ca</a:t>
            </a:r>
            <a:endParaRPr lang="en-US" sz="2000" dirty="0">
              <a:solidFill>
                <a:srgbClr val="FFFFFF"/>
              </a:solidFill>
              <a:latin typeface="Calibri" charset="0"/>
              <a:ea typeface="Calibri" charset="0"/>
              <a:cs typeface="Calibri" charset="0"/>
            </a:endParaRPr>
          </a:p>
        </p:txBody>
      </p:sp>
      <p:pic>
        <p:nvPicPr>
          <p:cNvPr id="1031" name="Picture 13" descr="Usask-Logo-70K.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8600" y="198438"/>
            <a:ext cx="16764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p:titleStyle>
    <p:bodyStyle>
      <a:lvl1pPr marL="269875" indent="-269875" algn="l" rtl="0" eaLnBrk="0" fontAlgn="base" hangingPunct="0">
        <a:spcBef>
          <a:spcPct val="20000"/>
        </a:spcBef>
        <a:spcAft>
          <a:spcPct val="0"/>
        </a:spcAft>
        <a:buSzPct val="75000"/>
        <a:buFont typeface="Wingdings" charset="0"/>
        <a:buChar char="§"/>
        <a:defRPr sz="3200">
          <a:solidFill>
            <a:srgbClr val="000000"/>
          </a:solidFill>
          <a:latin typeface="Calibri"/>
          <a:ea typeface="ＭＳ Ｐゴシック" pitchFamily="-108" charset="-128"/>
          <a:cs typeface="Calibri"/>
        </a:defRPr>
      </a:lvl1pPr>
      <a:lvl2pPr marL="914400" indent="-457200" algn="l" rtl="0" eaLnBrk="0" fontAlgn="base" hangingPunct="0">
        <a:spcBef>
          <a:spcPct val="20000"/>
        </a:spcBef>
        <a:spcAft>
          <a:spcPct val="0"/>
        </a:spcAft>
        <a:buClrTx/>
        <a:buSzPct val="100000"/>
        <a:buFont typeface="Arial"/>
        <a:buChar char="•"/>
        <a:defRPr sz="2800">
          <a:solidFill>
            <a:srgbClr val="000000"/>
          </a:solidFill>
          <a:latin typeface="Calibri"/>
          <a:ea typeface="ＭＳ Ｐゴシック" pitchFamily="-108" charset="-128"/>
          <a:cs typeface="Calibri"/>
        </a:defRPr>
      </a:lvl2pPr>
      <a:lvl3pPr marL="1371600" indent="-457200" algn="l" rtl="0" eaLnBrk="0" fontAlgn="base" hangingPunct="0">
        <a:spcBef>
          <a:spcPct val="20000"/>
        </a:spcBef>
        <a:spcAft>
          <a:spcPct val="0"/>
        </a:spcAft>
        <a:buClrTx/>
        <a:buSzPct val="100000"/>
        <a:buFont typeface="Arial"/>
        <a:buChar char="•"/>
        <a:defRPr sz="2400">
          <a:solidFill>
            <a:srgbClr val="000000"/>
          </a:solidFill>
          <a:latin typeface="Calibri"/>
          <a:ea typeface="ＭＳ Ｐゴシック" pitchFamily="-108" charset="-128"/>
          <a:cs typeface="Calibri"/>
        </a:defRPr>
      </a:lvl3pPr>
      <a:lvl4pPr marL="1752600" indent="-381000" algn="l" rtl="0" eaLnBrk="0" fontAlgn="base" hangingPunct="0">
        <a:spcBef>
          <a:spcPct val="20000"/>
        </a:spcBef>
        <a:spcAft>
          <a:spcPct val="0"/>
        </a:spcAft>
        <a:buClrTx/>
        <a:buSzPct val="100000"/>
        <a:buFont typeface="Arial"/>
        <a:buChar char="•"/>
        <a:defRPr sz="2000">
          <a:solidFill>
            <a:srgbClr val="000000"/>
          </a:solidFill>
          <a:latin typeface="Calibri"/>
          <a:ea typeface="ＭＳ Ｐゴシック" pitchFamily="-108" charset="-128"/>
          <a:cs typeface="Calibri"/>
        </a:defRPr>
      </a:lvl4pPr>
      <a:lvl5pPr marL="2209800" indent="-381000" algn="l" rtl="0" eaLnBrk="0" fontAlgn="base" hangingPunct="0">
        <a:spcBef>
          <a:spcPct val="20000"/>
        </a:spcBef>
        <a:spcAft>
          <a:spcPct val="0"/>
        </a:spcAft>
        <a:buClrTx/>
        <a:buSzPct val="100000"/>
        <a:buFont typeface="Arial"/>
        <a:buChar char="•"/>
        <a:defRPr sz="1800">
          <a:solidFill>
            <a:srgbClr val="000000"/>
          </a:solidFill>
          <a:latin typeface="Calibri"/>
          <a:ea typeface="ＭＳ Ｐゴシック" pitchFamily="-108" charset="-128"/>
          <a:cs typeface="Calibri"/>
        </a:defRPr>
      </a:lvl5pPr>
      <a:lvl6pPr marL="26670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research.usask.ca/staff-directory/index.php"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usask.ca/"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wellness.usask.ca/safety/equity-diversity.php" TargetMode="External"/><Relationship Id="rId5" Type="http://schemas.openxmlformats.org/officeDocument/2006/relationships/hyperlink" Target="https://wiki.usask.ca/display/public/CPKB/Equity%2C%2BDiversity%2C%2Band%2BInclusion%2B%28EDI%29%2Bin%2BRecruitment" TargetMode="External"/><Relationship Id="rId4" Type="http://schemas.openxmlformats.org/officeDocument/2006/relationships/hyperlink" Target="http://www.usask.ca/"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aut.ca/sites/default/files/caut_equity_report_2018-04final.pdf" TargetMode="External"/><Relationship Id="rId2" Type="http://schemas.openxmlformats.org/officeDocument/2006/relationships/hyperlink" Target="https://www.sshrc-crsh.gc.ca/funding-financement/nfrf-fnfr/edi-eng.aspx"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www.usask.c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usask.c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usask.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www.usask.c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usask.c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7" Type="http://schemas.openxmlformats.org/officeDocument/2006/relationships/hyperlink" Target="https://www.nserc-crsng.gc.ca/NSERC-CRSNG/EDI-EDI/framework_cadre-de-reference_eng.asp" TargetMode="External"/><Relationship Id="rId2" Type="http://schemas.openxmlformats.org/officeDocument/2006/relationships/hyperlink" Target="http://www.usask.ca/" TargetMode="External"/><Relationship Id="rId1" Type="http://schemas.openxmlformats.org/officeDocument/2006/relationships/slideLayout" Target="../slideLayouts/slideLayout2.xml"/><Relationship Id="rId6" Type="http://schemas.openxmlformats.org/officeDocument/2006/relationships/hyperlink" Target="https://jira.usask.ca/servicedesk/customer/kb/view/1346961465?q=Equity%2C%2BDiversity%2C%2Band%2BInclusion%2B%28EDI%29%2Bin%2BRecruitment" TargetMode="External"/><Relationship Id="rId5" Type="http://schemas.openxmlformats.org/officeDocument/2006/relationships/hyperlink" Target="https://vpresearch.usask.ca/rasi/resource-hub/edi-equity-diversity-inclusion.php" TargetMode="External"/><Relationship Id="rId4" Type="http://schemas.openxmlformats.org/officeDocument/2006/relationships/hyperlink" Target="https://www.sshrc-crsh.gc.ca/funding-financement/nfrf-fnfr/edi-eng.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usask.ca/"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www.usask.c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s://usaskca1-my.sharepoint.com/:x:/g/personal/maj944_usask_ca/EZ7Ojug3qINAsy52SjCi_ZwBGnrUNm5F0vxrNwv4oDg15A?e=eDbvZ5" TargetMode="External"/><Relationship Id="rId4" Type="http://schemas.openxmlformats.org/officeDocument/2006/relationships/hyperlink" Target="http://www.usask.c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univrsapp.usask.ca/converis/secure/client/login" TargetMode="External"/><Relationship Id="rId3" Type="http://schemas.openxmlformats.org/officeDocument/2006/relationships/image" Target="../media/image27.jpg"/><Relationship Id="rId7" Type="http://schemas.openxmlformats.org/officeDocument/2006/relationships/hyperlink" Target="mailto:iew@usask.ca" TargetMode="External"/><Relationship Id="rId2" Type="http://schemas.openxmlformats.org/officeDocument/2006/relationships/hyperlink" Target="http://www.usask.ca/" TargetMode="External"/><Relationship Id="rId1" Type="http://schemas.openxmlformats.org/officeDocument/2006/relationships/slideLayout" Target="../slideLayouts/slideLayout2.xml"/><Relationship Id="rId6" Type="http://schemas.openxmlformats.org/officeDocument/2006/relationships/hyperlink" Target="https://portal-portail.nserc-crsng.gc.ca/s/login.aspx" TargetMode="External"/><Relationship Id="rId5" Type="http://schemas.openxmlformats.org/officeDocument/2006/relationships/hyperlink" Target="mailto:grant.review@usask.ca" TargetMode="Externa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s://univrsapp.usask.ca/converis/secure/client/login" TargetMode="External"/><Relationship Id="rId4" Type="http://schemas.openxmlformats.org/officeDocument/2006/relationships/hyperlink" Target="https://portal-portail.nserc-crsng.gc.ca/s/login.asp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vpresearch.usask.ca/research-support/tri-council.php#to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mailto:Triagency.leaders@usask.c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mailto:Nicole.benning@usask.ca"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mailto:laurie.Schimpf@usask.ca" TargetMode="External"/><Relationship Id="rId5" Type="http://schemas.openxmlformats.org/officeDocument/2006/relationships/hyperlink" Target="mailto:Brenda.meyer-burt@usask.ca" TargetMode="External"/><Relationship Id="rId4" Type="http://schemas.openxmlformats.org/officeDocument/2006/relationships/hyperlink" Target="mailto:cam.berg@usask.ca"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nserc-crsng.gc.ca/NSERC-CRSNG/Policies-Politiques/COVID-COVID_eng.as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saskca1.sharepoint.com/sites/GrantsRepository" TargetMode="External"/><Relationship Id="rId5" Type="http://schemas.openxmlformats.org/officeDocument/2006/relationships/hyperlink" Target="https://www.nserc-crsng.gc.ca/NSERC-CRSNG/committees-comites/programs-programmes_eng.asp" TargetMode="External"/><Relationship Id="rId4" Type="http://schemas.openxmlformats.org/officeDocument/2006/relationships/hyperlink" Target="https://www.nserc-crsng.gc.ca/NSERC-CRSNG/Policies-Politiques/EDI_guidance-Conseils_EDI_eng.asp"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vpresearch.usask.ca/events/grants-calendar.php"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062" y="1066800"/>
            <a:ext cx="8770937" cy="838200"/>
          </a:xfrm>
        </p:spPr>
        <p:txBody>
          <a:bodyPr/>
          <a:lstStyle/>
          <a:p>
            <a:pPr algn="ctr"/>
            <a:r>
              <a:rPr lang="en-US" sz="3200" dirty="0"/>
              <a:t>NSERC Fall Workshop – </a:t>
            </a:r>
            <a:r>
              <a:rPr lang="en-US" sz="3200" dirty="0">
                <a:solidFill>
                  <a:schemeClr val="bg1"/>
                </a:solidFill>
              </a:rPr>
              <a:t>September 28,                           1:30 – 3:30 PM</a:t>
            </a:r>
          </a:p>
        </p:txBody>
      </p:sp>
      <p:sp>
        <p:nvSpPr>
          <p:cNvPr id="3" name="Content Placeholder 2"/>
          <p:cNvSpPr>
            <a:spLocks noGrp="1"/>
          </p:cNvSpPr>
          <p:nvPr>
            <p:ph idx="1"/>
          </p:nvPr>
        </p:nvSpPr>
        <p:spPr>
          <a:xfrm>
            <a:off x="76201" y="2150806"/>
            <a:ext cx="8991598" cy="3640394"/>
          </a:xfrm>
        </p:spPr>
        <p:txBody>
          <a:bodyPr/>
          <a:lstStyle/>
          <a:p>
            <a:pPr marL="0" indent="0">
              <a:spcBef>
                <a:spcPts val="1200"/>
              </a:spcBef>
              <a:buNone/>
            </a:pPr>
            <a:r>
              <a:rPr lang="en-US" sz="2000" dirty="0">
                <a:solidFill>
                  <a:schemeClr val="bg1">
                    <a:lumMod val="75000"/>
                  </a:schemeClr>
                </a:solidFill>
              </a:rPr>
              <a:t>1:30 –  1:45      	Welcome, Merit Grid and Ratings Reminders – Ron Borowsky</a:t>
            </a:r>
          </a:p>
          <a:p>
            <a:pPr marL="0" indent="0">
              <a:spcBef>
                <a:spcPts val="1200"/>
              </a:spcBef>
              <a:buNone/>
            </a:pPr>
            <a:r>
              <a:rPr lang="en-US" sz="2000" dirty="0">
                <a:solidFill>
                  <a:schemeClr val="bg1">
                    <a:lumMod val="75000"/>
                  </a:schemeClr>
                </a:solidFill>
              </a:rPr>
              <a:t>1:45 – 2:05          	Research Portal – Danielle Baron</a:t>
            </a:r>
          </a:p>
          <a:p>
            <a:pPr marL="0" indent="0">
              <a:spcBef>
                <a:spcPts val="1200"/>
              </a:spcBef>
              <a:buNone/>
            </a:pPr>
            <a:r>
              <a:rPr lang="en-US" sz="2000" dirty="0">
                <a:solidFill>
                  <a:schemeClr val="bg1">
                    <a:lumMod val="75000"/>
                  </a:schemeClr>
                </a:solidFill>
              </a:rPr>
              <a:t>2:05 – 2:20           	CCV – Heidi Smithson</a:t>
            </a:r>
          </a:p>
          <a:p>
            <a:pPr marL="0" indent="0">
              <a:spcBef>
                <a:spcPts val="1200"/>
              </a:spcBef>
              <a:buNone/>
            </a:pPr>
            <a:r>
              <a:rPr lang="en-US" sz="2000" dirty="0">
                <a:solidFill>
                  <a:schemeClr val="bg1">
                    <a:lumMod val="75000"/>
                  </a:schemeClr>
                </a:solidFill>
              </a:rPr>
              <a:t>2:20 – 2:35           	Equity Diversity and Inclusion – Tera Ebach</a:t>
            </a:r>
          </a:p>
          <a:p>
            <a:pPr marL="0" indent="0">
              <a:spcBef>
                <a:spcPts val="1200"/>
              </a:spcBef>
              <a:buNone/>
            </a:pPr>
            <a:r>
              <a:rPr lang="en-US" sz="2000" dirty="0">
                <a:solidFill>
                  <a:schemeClr val="bg1">
                    <a:lumMod val="75000"/>
                  </a:schemeClr>
                </a:solidFill>
              </a:rPr>
              <a:t>2:35 – 2:37         	Internal Review – Elmira Yazdi</a:t>
            </a:r>
          </a:p>
          <a:p>
            <a:pPr marL="0" indent="0">
              <a:spcBef>
                <a:spcPts val="1200"/>
              </a:spcBef>
              <a:buNone/>
            </a:pPr>
            <a:r>
              <a:rPr lang="en-US" sz="2000" dirty="0">
                <a:solidFill>
                  <a:schemeClr val="bg1">
                    <a:lumMod val="75000"/>
                  </a:schemeClr>
                </a:solidFill>
              </a:rPr>
              <a:t>2:37 – 3:10	Q &amp; A</a:t>
            </a:r>
          </a:p>
        </p:txBody>
      </p:sp>
      <p:sp>
        <p:nvSpPr>
          <p:cNvPr id="4" name="TextBox 3">
            <a:extLst>
              <a:ext uri="{FF2B5EF4-FFF2-40B4-BE49-F238E27FC236}">
                <a16:creationId xmlns:a16="http://schemas.microsoft.com/office/drawing/2014/main" id="{EC460768-5223-1E41-A914-E02EEB5FE002}"/>
              </a:ext>
            </a:extLst>
          </p:cNvPr>
          <p:cNvSpPr txBox="1"/>
          <p:nvPr/>
        </p:nvSpPr>
        <p:spPr>
          <a:xfrm>
            <a:off x="1828801" y="-39707"/>
            <a:ext cx="7315199" cy="1015663"/>
          </a:xfrm>
          <a:prstGeom prst="rect">
            <a:avLst/>
          </a:prstGeom>
          <a:noFill/>
        </p:spPr>
        <p:txBody>
          <a:bodyPr wrap="square" rtlCol="0">
            <a:spAutoFit/>
          </a:bodyPr>
          <a:lstStyle/>
          <a:p>
            <a:pPr algn="ctr"/>
            <a:r>
              <a:rPr lang="en-CA" sz="1400" i="1" dirty="0"/>
              <a:t>We acknowledge that we live and work on Treaty 6 Territory and the Homeland of the Métis. We pay our respect to the First Nations and Métis ancestors of this place and reaffirm our relationship with one another.</a:t>
            </a:r>
          </a:p>
          <a:p>
            <a:r>
              <a:rPr lang="en-CA" sz="1800" i="1" dirty="0">
                <a:latin typeface="+mn-lt"/>
              </a:rPr>
              <a:t>~ </a:t>
            </a:r>
            <a:r>
              <a:rPr lang="en-CA" sz="1800" dirty="0">
                <a:latin typeface="+mn-lt"/>
              </a:rPr>
              <a:t>Please note: this workshop is being recorded</a:t>
            </a:r>
            <a:r>
              <a:rPr lang="en-CA" sz="1800" i="1" dirty="0">
                <a:latin typeface="+mn-lt"/>
              </a:rPr>
              <a:t>.</a:t>
            </a:r>
            <a:endParaRPr lang="en-US" sz="1800" dirty="0">
              <a:latin typeface="+mn-lt"/>
            </a:endParaRPr>
          </a:p>
        </p:txBody>
      </p:sp>
    </p:spTree>
    <p:extLst>
      <p:ext uri="{BB962C8B-B14F-4D97-AF65-F5344CB8AC3E}">
        <p14:creationId xmlns:p14="http://schemas.microsoft.com/office/powerpoint/2010/main" val="140215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50" t="8968" r="39109" b="4729"/>
          <a:stretch/>
        </p:blipFill>
        <p:spPr bwMode="auto">
          <a:xfrm>
            <a:off x="3200400" y="377968"/>
            <a:ext cx="5768939"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69699" y="434047"/>
            <a:ext cx="2532021" cy="156966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dirty="0"/>
              <a:t>Once you’ve selected and loaded the NSERC CCV template, some fields will already be filled from your registration information or past CCVs.</a:t>
            </a:r>
          </a:p>
        </p:txBody>
      </p:sp>
      <p:sp>
        <p:nvSpPr>
          <p:cNvPr id="9" name="TextBox 8"/>
          <p:cNvSpPr txBox="1"/>
          <p:nvPr/>
        </p:nvSpPr>
        <p:spPr>
          <a:xfrm>
            <a:off x="159421" y="2560443"/>
            <a:ext cx="3406739" cy="2062103"/>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dirty="0"/>
              <a:t>Items with green checkmarks have all required fields filled in. This does not necessarily mean that they are complete. There might be additional details you want to add within these. Also, if you have had a previous CCV, you might need to update details such as contact information.</a:t>
            </a:r>
          </a:p>
        </p:txBody>
      </p:sp>
      <p:sp>
        <p:nvSpPr>
          <p:cNvPr id="10" name="Oval 9"/>
          <p:cNvSpPr/>
          <p:nvPr/>
        </p:nvSpPr>
        <p:spPr>
          <a:xfrm>
            <a:off x="3581400" y="3959642"/>
            <a:ext cx="1163867" cy="69338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42398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15" t="12041" r="38974" b="9390"/>
          <a:stretch/>
        </p:blipFill>
        <p:spPr bwMode="auto">
          <a:xfrm>
            <a:off x="0" y="548680"/>
            <a:ext cx="9144000"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139952" y="4077072"/>
            <a:ext cx="4392488" cy="1323439"/>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dirty="0"/>
              <a:t>Items with red X’s have incomplete fields or fields with errors. A common error is a contribution entry that is older than 6 years. NSERC limits contributions in the CV to only those in the past 6 years.</a:t>
            </a:r>
          </a:p>
        </p:txBody>
      </p:sp>
      <p:sp>
        <p:nvSpPr>
          <p:cNvPr id="9" name="TextBox 8"/>
          <p:cNvSpPr txBox="1"/>
          <p:nvPr/>
        </p:nvSpPr>
        <p:spPr>
          <a:xfrm>
            <a:off x="0" y="1600200"/>
            <a:ext cx="2537778" cy="1200329"/>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dirty="0">
                <a:solidFill>
                  <a:schemeClr val="tx1"/>
                </a:solidFill>
              </a:rPr>
              <a:t>Note that NSERC provides detailed instructions on what they expect to see in each field in the embedded PDF</a:t>
            </a:r>
            <a:r>
              <a:rPr lang="en-CA" dirty="0">
                <a:solidFill>
                  <a:schemeClr val="tx1"/>
                </a:solidFill>
              </a:rPr>
              <a:t>.</a:t>
            </a:r>
            <a:endParaRPr lang="en-CA" dirty="0"/>
          </a:p>
        </p:txBody>
      </p:sp>
      <p:sp>
        <p:nvSpPr>
          <p:cNvPr id="10" name="Oval 9"/>
          <p:cNvSpPr/>
          <p:nvPr/>
        </p:nvSpPr>
        <p:spPr>
          <a:xfrm>
            <a:off x="755576" y="3068960"/>
            <a:ext cx="3185878"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8024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975" t="42086" r="38027" b="19775"/>
          <a:stretch/>
        </p:blipFill>
        <p:spPr bwMode="auto">
          <a:xfrm>
            <a:off x="106310" y="1977288"/>
            <a:ext cx="8931380" cy="290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762000"/>
            <a:ext cx="8640960" cy="830997"/>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To remove publications that you don’t want to include in the current CV, simply ‘uncheck’ the box. If you use ‘Trash’ to remove them, you will be deleting them completely from the CCV system, and they will no longer be available for future CCV templates.</a:t>
            </a:r>
          </a:p>
        </p:txBody>
      </p:sp>
      <p:sp>
        <p:nvSpPr>
          <p:cNvPr id="8" name="Oval 7"/>
          <p:cNvSpPr/>
          <p:nvPr/>
        </p:nvSpPr>
        <p:spPr>
          <a:xfrm>
            <a:off x="1115616" y="3789039"/>
            <a:ext cx="504056" cy="576065"/>
          </a:xfrm>
          <a:prstGeom prst="ellipse">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939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975" t="17987" r="38027" b="19776"/>
          <a:stretch/>
        </p:blipFill>
        <p:spPr bwMode="auto">
          <a:xfrm>
            <a:off x="107504" y="836712"/>
            <a:ext cx="8931380" cy="473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55776" y="2605542"/>
            <a:ext cx="4535310" cy="830997"/>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b="1" dirty="0">
                <a:solidFill>
                  <a:srgbClr val="FF0000"/>
                </a:solidFill>
              </a:rPr>
              <a:t>Tip: Always use the ‘Done’ button to get out of a specific page. Using back on your browser may cause any changes you’ve made to be lost.</a:t>
            </a:r>
            <a:endParaRPr lang="en-CA" sz="1600" dirty="0">
              <a:solidFill>
                <a:srgbClr val="FF0000"/>
              </a:solidFill>
            </a:endParaRPr>
          </a:p>
        </p:txBody>
      </p:sp>
      <p:sp>
        <p:nvSpPr>
          <p:cNvPr id="6" name="Oval 5"/>
          <p:cNvSpPr/>
          <p:nvPr/>
        </p:nvSpPr>
        <p:spPr>
          <a:xfrm>
            <a:off x="7236296" y="3068960"/>
            <a:ext cx="720080" cy="64807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0512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9E84E-AC74-8638-6F81-7582F074FB39}"/>
              </a:ext>
            </a:extLst>
          </p:cNvPr>
          <p:cNvPicPr>
            <a:picLocks noChangeAspect="1"/>
          </p:cNvPicPr>
          <p:nvPr/>
        </p:nvPicPr>
        <p:blipFill>
          <a:blip r:embed="rId2"/>
          <a:stretch>
            <a:fillRect/>
          </a:stretch>
        </p:blipFill>
        <p:spPr>
          <a:xfrm>
            <a:off x="746428" y="2780928"/>
            <a:ext cx="7651143" cy="2450804"/>
          </a:xfrm>
          <a:prstGeom prst="rect">
            <a:avLst/>
          </a:prstGeom>
        </p:spPr>
      </p:pic>
      <p:sp>
        <p:nvSpPr>
          <p:cNvPr id="7" name="TextBox 6">
            <a:extLst>
              <a:ext uri="{FF2B5EF4-FFF2-40B4-BE49-F238E27FC236}">
                <a16:creationId xmlns:a16="http://schemas.microsoft.com/office/drawing/2014/main" id="{1F08947E-58AE-A871-CF39-A7FCC6D2985E}"/>
              </a:ext>
            </a:extLst>
          </p:cNvPr>
          <p:cNvSpPr txBox="1"/>
          <p:nvPr/>
        </p:nvSpPr>
        <p:spPr>
          <a:xfrm>
            <a:off x="683567" y="980728"/>
            <a:ext cx="7714003" cy="923330"/>
          </a:xfrm>
          <a:prstGeom prst="rect">
            <a:avLst/>
          </a:prstGeom>
          <a:gradFill flip="none" rotWithShape="1">
            <a:gsLst>
              <a:gs pos="0">
                <a:schemeClr val="accent1">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txBody>
          <a:bodyPr wrap="square" rtlCol="0">
            <a:spAutoFit/>
          </a:bodyPr>
          <a:lstStyle/>
          <a:p>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Note that many of the text boxes in CCV have a lot of space. You can use this space to provide additional information about entries (e.g., award received for a paper, etc.)</a:t>
            </a:r>
          </a:p>
        </p:txBody>
      </p:sp>
    </p:spTree>
    <p:extLst>
      <p:ext uri="{BB962C8B-B14F-4D97-AF65-F5344CB8AC3E}">
        <p14:creationId xmlns:p14="http://schemas.microsoft.com/office/powerpoint/2010/main" val="336387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93A04-9B2D-DEAA-C06E-85A99F88E93D}"/>
              </a:ext>
            </a:extLst>
          </p:cNvPr>
          <p:cNvSpPr>
            <a:spLocks noGrp="1"/>
          </p:cNvSpPr>
          <p:nvPr>
            <p:ph idx="1"/>
          </p:nvPr>
        </p:nvSpPr>
        <p:spPr>
          <a:xfrm>
            <a:off x="707260" y="846138"/>
            <a:ext cx="7660132" cy="4027657"/>
          </a:xfrm>
        </p:spPr>
        <p:txBody>
          <a:bodyPr/>
          <a:lstStyle/>
          <a:p>
            <a:pPr marL="0" indent="0">
              <a:buNone/>
            </a:pPr>
            <a:r>
              <a:rPr lang="en-US" dirty="0"/>
              <a:t>Mark your HQP with an asterisk following their surnames:</a:t>
            </a:r>
          </a:p>
        </p:txBody>
      </p:sp>
      <p:grpSp>
        <p:nvGrpSpPr>
          <p:cNvPr id="4" name="Group 3">
            <a:extLst>
              <a:ext uri="{FF2B5EF4-FFF2-40B4-BE49-F238E27FC236}">
                <a16:creationId xmlns:a16="http://schemas.microsoft.com/office/drawing/2014/main" id="{142FF95E-A0F3-7D5D-3C6A-DCA03983E207}"/>
              </a:ext>
            </a:extLst>
          </p:cNvPr>
          <p:cNvGrpSpPr>
            <a:grpSpLocks/>
          </p:cNvGrpSpPr>
          <p:nvPr/>
        </p:nvGrpSpPr>
        <p:grpSpPr bwMode="auto">
          <a:xfrm>
            <a:off x="-161925" y="1676400"/>
            <a:ext cx="9534525" cy="3144838"/>
            <a:chOff x="0" y="0"/>
            <a:chExt cx="8229600" cy="2714625"/>
          </a:xfrm>
        </p:grpSpPr>
        <p:pic>
          <p:nvPicPr>
            <p:cNvPr id="5" name="Picture 16" descr="Graphical user interface, text, application, email&#10;&#10;Description automatically generated">
              <a:extLst>
                <a:ext uri="{FF2B5EF4-FFF2-40B4-BE49-F238E27FC236}">
                  <a16:creationId xmlns:a16="http://schemas.microsoft.com/office/drawing/2014/main" id="{EEC12727-A4FD-7A27-A6D0-F51E6F946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504825"/>
              <a:ext cx="65754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216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Importing Publications</a:t>
            </a:r>
          </a:p>
        </p:txBody>
      </p:sp>
      <p:sp>
        <p:nvSpPr>
          <p:cNvPr id="3" name="Content Placeholder 2"/>
          <p:cNvSpPr>
            <a:spLocks noGrp="1"/>
          </p:cNvSpPr>
          <p:nvPr>
            <p:ph idx="1"/>
          </p:nvPr>
        </p:nvSpPr>
        <p:spPr>
          <a:xfrm>
            <a:off x="257175" y="1752600"/>
            <a:ext cx="8550275" cy="3733800"/>
          </a:xfrm>
        </p:spPr>
        <p:txBody>
          <a:bodyPr/>
          <a:lstStyle/>
          <a:p>
            <a:r>
              <a:rPr lang="en-CA" sz="2800" dirty="0"/>
              <a:t>If you have a Google Scholar, Web of Science, ORCiD, Scopus or another similar profile that compiles your publications, you can import them into the CCV from one of these sites, saving you the trouble of inputting publications individually. </a:t>
            </a:r>
          </a:p>
          <a:p>
            <a:pPr marL="0" indent="0">
              <a:buNone/>
            </a:pPr>
            <a:endParaRPr lang="en-CA" sz="2800" dirty="0"/>
          </a:p>
        </p:txBody>
      </p:sp>
    </p:spTree>
    <p:extLst>
      <p:ext uri="{BB962C8B-B14F-4D97-AF65-F5344CB8AC3E}">
        <p14:creationId xmlns:p14="http://schemas.microsoft.com/office/powerpoint/2010/main" val="71431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953" t="15549" r="38450" b="25370"/>
          <a:stretch/>
        </p:blipFill>
        <p:spPr bwMode="auto">
          <a:xfrm>
            <a:off x="146347" y="6728"/>
            <a:ext cx="8851306" cy="45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3548" y="4648200"/>
            <a:ext cx="8136904" cy="1077218"/>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First, export your publications in the profile you choose (e.g., Scopus) to a </a:t>
            </a:r>
            <a:r>
              <a:rPr lang="en-CA" sz="1600" dirty="0" err="1"/>
              <a:t>Bibtex</a:t>
            </a:r>
            <a:r>
              <a:rPr lang="en-CA" sz="1600" dirty="0"/>
              <a:t> file. Then, in your CCV, under the Utilities tab, select Import Publication from File. This will open a screen where you can select the database (e.g., Google Scholar) from which you imported the publications and select and import the file you saved.</a:t>
            </a:r>
          </a:p>
        </p:txBody>
      </p:sp>
    </p:spTree>
    <p:extLst>
      <p:ext uri="{BB962C8B-B14F-4D97-AF65-F5344CB8AC3E}">
        <p14:creationId xmlns:p14="http://schemas.microsoft.com/office/powerpoint/2010/main" val="275780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049" t="31593" r="38779" b="26923"/>
          <a:stretch/>
        </p:blipFill>
        <p:spPr bwMode="auto">
          <a:xfrm>
            <a:off x="80414" y="1981200"/>
            <a:ext cx="8839155" cy="274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1196370"/>
            <a:ext cx="8784976" cy="156966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Once you’ve successfully imported your publications, you will need to correct any of the information automatically generated for them (e.g., publication type). Also, uncheck any publications you don’t want to import. When you’re ready, select Confirm Import. Then, you will need to re-load your CV by selecting the same CV type under the CV tab. You will likely have X’s beside the new entries because not all of the required data can be imported, but the missing information is usually just selecting whether or not the article was peer reviewed.</a:t>
            </a:r>
          </a:p>
        </p:txBody>
      </p:sp>
      <p:sp>
        <p:nvSpPr>
          <p:cNvPr id="8" name="TextBox 7"/>
          <p:cNvSpPr txBox="1"/>
          <p:nvPr/>
        </p:nvSpPr>
        <p:spPr>
          <a:xfrm>
            <a:off x="323528" y="5029200"/>
            <a:ext cx="8496944" cy="58477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b="1" dirty="0">
                <a:solidFill>
                  <a:srgbClr val="FF0000"/>
                </a:solidFill>
              </a:rPr>
              <a:t>Tip: This process will duplicate any existing publication in the CCV system, so be sure to uncheck any publications you already have entered.</a:t>
            </a:r>
            <a:endParaRPr lang="en-CA" sz="1600" dirty="0">
              <a:solidFill>
                <a:srgbClr val="FF0000"/>
              </a:solidFill>
            </a:endParaRPr>
          </a:p>
        </p:txBody>
      </p:sp>
    </p:spTree>
    <p:extLst>
      <p:ext uri="{BB962C8B-B14F-4D97-AF65-F5344CB8AC3E}">
        <p14:creationId xmlns:p14="http://schemas.microsoft.com/office/powerpoint/2010/main" val="2974206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841" t="16485" r="38793" b="14147"/>
          <a:stretch/>
        </p:blipFill>
        <p:spPr bwMode="auto">
          <a:xfrm>
            <a:off x="179512" y="0"/>
            <a:ext cx="8548577" cy="52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20272" y="2595467"/>
            <a:ext cx="1512168" cy="2185214"/>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Once your CV is completed and there are no errors or </a:t>
            </a:r>
            <a:r>
              <a:rPr lang="en-CA" sz="1600" dirty="0" err="1"/>
              <a:t>Xs</a:t>
            </a:r>
            <a:r>
              <a:rPr lang="en-CA" sz="1600" dirty="0"/>
              <a:t> to correct, click the submit button.</a:t>
            </a:r>
          </a:p>
          <a:p>
            <a:endParaRPr lang="en-CA" dirty="0"/>
          </a:p>
        </p:txBody>
      </p:sp>
      <p:sp>
        <p:nvSpPr>
          <p:cNvPr id="5" name="Oval 4"/>
          <p:cNvSpPr/>
          <p:nvPr/>
        </p:nvSpPr>
        <p:spPr>
          <a:xfrm>
            <a:off x="7596336" y="1905000"/>
            <a:ext cx="936104" cy="58789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5508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ewspaper, document, screenshot&#10;&#10;Description automatically generated">
            <a:extLst>
              <a:ext uri="{FF2B5EF4-FFF2-40B4-BE49-F238E27FC236}">
                <a16:creationId xmlns:a16="http://schemas.microsoft.com/office/drawing/2014/main" id="{B243C005-90FD-1241-B450-DCD4D1614439}"/>
              </a:ext>
            </a:extLst>
          </p:cNvPr>
          <p:cNvPicPr>
            <a:picLocks noChangeAspect="1"/>
          </p:cNvPicPr>
          <p:nvPr/>
        </p:nvPicPr>
        <p:blipFill>
          <a:blip r:embed="rId2"/>
          <a:stretch>
            <a:fillRect/>
          </a:stretch>
        </p:blipFill>
        <p:spPr>
          <a:xfrm>
            <a:off x="0" y="712694"/>
            <a:ext cx="9144000" cy="5916706"/>
          </a:xfrm>
          <a:prstGeom prst="rect">
            <a:avLst/>
          </a:prstGeom>
        </p:spPr>
      </p:pic>
      <p:sp>
        <p:nvSpPr>
          <p:cNvPr id="2" name="TextBox 1">
            <a:extLst>
              <a:ext uri="{FF2B5EF4-FFF2-40B4-BE49-F238E27FC236}">
                <a16:creationId xmlns:a16="http://schemas.microsoft.com/office/drawing/2014/main" id="{0604FDE3-7082-8140-B4D8-71709530966A}"/>
              </a:ext>
            </a:extLst>
          </p:cNvPr>
          <p:cNvSpPr txBox="1"/>
          <p:nvPr/>
        </p:nvSpPr>
        <p:spPr>
          <a:xfrm>
            <a:off x="2819400" y="26719"/>
            <a:ext cx="3084499" cy="584775"/>
          </a:xfrm>
          <a:prstGeom prst="rect">
            <a:avLst/>
          </a:prstGeom>
          <a:noFill/>
        </p:spPr>
        <p:txBody>
          <a:bodyPr wrap="none" rtlCol="0">
            <a:spAutoFit/>
          </a:bodyPr>
          <a:lstStyle/>
          <a:p>
            <a:r>
              <a:rPr lang="en-US" sz="3200" dirty="0">
                <a:solidFill>
                  <a:schemeClr val="bg1">
                    <a:lumMod val="75000"/>
                  </a:schemeClr>
                </a:solidFill>
                <a:latin typeface="+mn-lt"/>
              </a:rPr>
              <a:t>The Merit “Grid”</a:t>
            </a:r>
          </a:p>
        </p:txBody>
      </p:sp>
    </p:spTree>
    <p:extLst>
      <p:ext uri="{BB962C8B-B14F-4D97-AF65-F5344CB8AC3E}">
        <p14:creationId xmlns:p14="http://schemas.microsoft.com/office/powerpoint/2010/main" val="380541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987" t="15424" r="38258" b="36414"/>
          <a:stretch/>
        </p:blipFill>
        <p:spPr bwMode="auto">
          <a:xfrm>
            <a:off x="107504" y="754747"/>
            <a:ext cx="8876838" cy="368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4582869"/>
            <a:ext cx="7776864" cy="58477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Clicking Submit generates a warning screen for you to read. You have to click the I Agree button to proceed.</a:t>
            </a:r>
          </a:p>
        </p:txBody>
      </p:sp>
      <p:sp>
        <p:nvSpPr>
          <p:cNvPr id="5" name="Oval 4"/>
          <p:cNvSpPr/>
          <p:nvPr/>
        </p:nvSpPr>
        <p:spPr>
          <a:xfrm>
            <a:off x="6804248" y="2854677"/>
            <a:ext cx="792088" cy="432048"/>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3351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9171" t="16338" r="38026" b="30420"/>
          <a:stretch/>
        </p:blipFill>
        <p:spPr bwMode="auto">
          <a:xfrm>
            <a:off x="89756" y="44624"/>
            <a:ext cx="8892480" cy="389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3548" y="3505200"/>
            <a:ext cx="8136904" cy="2185214"/>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a:ln>
            <a:noFill/>
          </a:ln>
        </p:spPr>
        <p:txBody>
          <a:bodyPr wrap="square" rtlCol="0">
            <a:spAutoFit/>
          </a:bodyPr>
          <a:lstStyle/>
          <a:p>
            <a:r>
              <a:rPr lang="en-CA" sz="1600" dirty="0"/>
              <a:t>Once you’ve clicked “I Agree”, you will receive a message that provides you with a confirmation number. In your application on the NSERC Portal, you will be asked to provide this confirmation number. This will link your CCV to your application. </a:t>
            </a:r>
            <a:r>
              <a:rPr lang="en-CA" sz="1600" b="1" dirty="0">
                <a:solidFill>
                  <a:srgbClr val="C00000"/>
                </a:solidFill>
              </a:rPr>
              <a:t>If you make changes to the CCV after linking it, you will receive a new confirmation number and will need to relink your CCV in the NSERC Portal using the new confirmation number.</a:t>
            </a:r>
          </a:p>
          <a:p>
            <a:endParaRPr lang="en-CA" dirty="0"/>
          </a:p>
          <a:p>
            <a:r>
              <a:rPr lang="en-CA" sz="1600" b="1" dirty="0">
                <a:solidFill>
                  <a:srgbClr val="FF0000"/>
                </a:solidFill>
              </a:rPr>
              <a:t>Tip: Use the same email in the CCV as you use for NSERC. Otherwise, the CV may not be linked to your application on the Portal.</a:t>
            </a:r>
            <a:endParaRPr lang="en-CA" sz="1600" dirty="0">
              <a:solidFill>
                <a:srgbClr val="FF0000"/>
              </a:solidFill>
            </a:endParaRPr>
          </a:p>
        </p:txBody>
      </p:sp>
    </p:spTree>
    <p:extLst>
      <p:ext uri="{BB962C8B-B14F-4D97-AF65-F5344CB8AC3E}">
        <p14:creationId xmlns:p14="http://schemas.microsoft.com/office/powerpoint/2010/main" val="392486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to get help…</a:t>
            </a:r>
          </a:p>
        </p:txBody>
      </p:sp>
      <p:sp>
        <p:nvSpPr>
          <p:cNvPr id="3" name="Content Placeholder 2"/>
          <p:cNvSpPr>
            <a:spLocks noGrp="1"/>
          </p:cNvSpPr>
          <p:nvPr>
            <p:ph idx="1"/>
          </p:nvPr>
        </p:nvSpPr>
        <p:spPr>
          <a:xfrm>
            <a:off x="539552" y="1676400"/>
            <a:ext cx="8147248" cy="3692025"/>
          </a:xfrm>
        </p:spPr>
        <p:txBody>
          <a:bodyPr/>
          <a:lstStyle/>
          <a:p>
            <a:r>
              <a:rPr lang="en-CA" sz="2400" dirty="0"/>
              <a:t>Each agency is responsible for providing assistance with its own CCV templates, so use the contact information for NSERC that is provided under the Contact Us tab in the CCV for technical assistance.</a:t>
            </a:r>
          </a:p>
          <a:p>
            <a:endParaRPr lang="en-CA" sz="2400" dirty="0"/>
          </a:p>
          <a:p>
            <a:r>
              <a:rPr lang="en-CA" sz="2400" dirty="0"/>
              <a:t>For other assistance, please contact your College Research Facilitator or your Research Support Specialist: </a:t>
            </a:r>
            <a:r>
              <a:rPr lang="en-CA" sz="2400" dirty="0">
                <a:hlinkClick r:id="rId2"/>
              </a:rPr>
              <a:t>http://research.usask.ca/staff-directory/index.php</a:t>
            </a:r>
            <a:endParaRPr lang="en-CA" sz="2400" b="1" dirty="0">
              <a:solidFill>
                <a:schemeClr val="accent2"/>
              </a:solidFill>
            </a:endParaRPr>
          </a:p>
        </p:txBody>
      </p:sp>
    </p:spTree>
    <p:extLst>
      <p:ext uri="{BB962C8B-B14F-4D97-AF65-F5344CB8AC3E}">
        <p14:creationId xmlns:p14="http://schemas.microsoft.com/office/powerpoint/2010/main" val="1429597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990600"/>
            <a:ext cx="8550275" cy="609600"/>
          </a:xfrm>
        </p:spPr>
        <p:txBody>
          <a:bodyPr/>
          <a:lstStyle/>
          <a:p>
            <a:pPr algn="ctr"/>
            <a:r>
              <a:rPr lang="en-CA" dirty="0"/>
              <a:t>Final Tip</a:t>
            </a:r>
          </a:p>
        </p:txBody>
      </p:sp>
      <p:sp>
        <p:nvSpPr>
          <p:cNvPr id="3" name="Content Placeholder 2"/>
          <p:cNvSpPr>
            <a:spLocks noGrp="1"/>
          </p:cNvSpPr>
          <p:nvPr>
            <p:ph idx="1"/>
          </p:nvPr>
        </p:nvSpPr>
        <p:spPr>
          <a:xfrm>
            <a:off x="228599" y="1905000"/>
            <a:ext cx="8550275" cy="4495800"/>
          </a:xfrm>
        </p:spPr>
        <p:txBody>
          <a:bodyPr/>
          <a:lstStyle/>
          <a:p>
            <a:r>
              <a:rPr lang="en-CA" b="1" dirty="0">
                <a:solidFill>
                  <a:srgbClr val="FF0000"/>
                </a:solidFill>
              </a:rPr>
              <a:t>Close to the proposal submission deadline, the CCV encounters heavy traffic and can have problems or long periods of lag or may even go offline. So, </a:t>
            </a:r>
            <a:r>
              <a:rPr lang="en-CA" b="1" i="1" dirty="0">
                <a:solidFill>
                  <a:srgbClr val="FF0000"/>
                </a:solidFill>
              </a:rPr>
              <a:t>it is advisable to complete your CCV well ahead of your submission deadline</a:t>
            </a:r>
            <a:r>
              <a:rPr lang="en-CA" b="1" dirty="0">
                <a:solidFill>
                  <a:srgbClr val="FF0000"/>
                </a:solidFill>
              </a:rPr>
              <a:t>.</a:t>
            </a:r>
          </a:p>
          <a:p>
            <a:endParaRPr lang="en-CA" dirty="0"/>
          </a:p>
        </p:txBody>
      </p:sp>
    </p:spTree>
    <p:extLst>
      <p:ext uri="{BB962C8B-B14F-4D97-AF65-F5344CB8AC3E}">
        <p14:creationId xmlns:p14="http://schemas.microsoft.com/office/powerpoint/2010/main" val="661194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8253" y="1321964"/>
            <a:ext cx="8738289" cy="379409"/>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tabLst>
                <a:tab pos="950655" algn="l"/>
              </a:tabLst>
            </a:pPr>
            <a:r>
              <a:rPr sz="2403" spc="-8" dirty="0"/>
              <a:t>Equity	Diversity </a:t>
            </a:r>
            <a:r>
              <a:rPr sz="2403" dirty="0"/>
              <a:t>and Inclusion </a:t>
            </a:r>
            <a:r>
              <a:rPr sz="2403" spc="-4" dirty="0"/>
              <a:t>(EDI)</a:t>
            </a:r>
            <a:r>
              <a:rPr lang="en-US" sz="2403" spc="-4" dirty="0"/>
              <a:t> </a:t>
            </a:r>
            <a:r>
              <a:rPr sz="2403" spc="-4" dirty="0"/>
              <a:t>Discovery </a:t>
            </a:r>
            <a:r>
              <a:rPr sz="2403" spc="-11" dirty="0"/>
              <a:t>Grants </a:t>
            </a:r>
            <a:r>
              <a:rPr sz="2403" spc="-4" dirty="0"/>
              <a:t>Merit</a:t>
            </a:r>
            <a:r>
              <a:rPr sz="2403" spc="-86" dirty="0"/>
              <a:t> </a:t>
            </a:r>
            <a:r>
              <a:rPr sz="2403" spc="-11" dirty="0"/>
              <a:t>Indicators</a:t>
            </a:r>
            <a:endParaRPr sz="2403" dirty="0"/>
          </a:p>
        </p:txBody>
      </p:sp>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pic>
        <p:nvPicPr>
          <p:cNvPr id="6" name="Picture 5" descr="Timeline">
            <a:extLst>
              <a:ext uri="{FF2B5EF4-FFF2-40B4-BE49-F238E27FC236}">
                <a16:creationId xmlns:a16="http://schemas.microsoft.com/office/drawing/2014/main" id="{290646E0-0960-61AE-30A8-218470EC0D43}"/>
              </a:ext>
            </a:extLst>
          </p:cNvPr>
          <p:cNvPicPr>
            <a:picLocks noChangeAspect="1"/>
          </p:cNvPicPr>
          <p:nvPr/>
        </p:nvPicPr>
        <p:blipFill>
          <a:blip r:embed="rId3"/>
          <a:stretch>
            <a:fillRect/>
          </a:stretch>
        </p:blipFill>
        <p:spPr>
          <a:xfrm>
            <a:off x="448409" y="2293834"/>
            <a:ext cx="7835736" cy="2663805"/>
          </a:xfrm>
          <a:prstGeom prst="rect">
            <a:avLst/>
          </a:prstGeom>
        </p:spPr>
      </p:pic>
    </p:spTree>
    <p:extLst>
      <p:ext uri="{BB962C8B-B14F-4D97-AF65-F5344CB8AC3E}">
        <p14:creationId xmlns:p14="http://schemas.microsoft.com/office/powerpoint/2010/main" val="1499717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27851" y="854568"/>
            <a:ext cx="780329" cy="457677"/>
          </a:xfrm>
          <a:prstGeom prst="rect">
            <a:avLst/>
          </a:prstGeom>
          <a:blipFill>
            <a:blip r:embed="rId2" cstate="print"/>
            <a:stretch>
              <a:fillRect/>
            </a:stretch>
          </a:blipFill>
        </p:spPr>
        <p:txBody>
          <a:bodyPr wrap="square" lIns="0" tIns="0" rIns="0" bIns="0" rtlCol="0"/>
          <a:lstStyle/>
          <a:p>
            <a:endParaRPr sz="1802"/>
          </a:p>
        </p:txBody>
      </p:sp>
      <p:sp>
        <p:nvSpPr>
          <p:cNvPr id="3" name="object 3"/>
          <p:cNvSpPr/>
          <p:nvPr/>
        </p:nvSpPr>
        <p:spPr>
          <a:xfrm>
            <a:off x="1138471" y="1657790"/>
            <a:ext cx="69700" cy="105266"/>
          </a:xfrm>
          <a:prstGeom prst="rect">
            <a:avLst/>
          </a:prstGeom>
          <a:blipFill>
            <a:blip r:embed="rId3" cstate="print"/>
            <a:stretch>
              <a:fillRect/>
            </a:stretch>
          </a:blipFill>
        </p:spPr>
        <p:txBody>
          <a:bodyPr wrap="square" lIns="0" tIns="0" rIns="0" bIns="0" rtlCol="0"/>
          <a:lstStyle/>
          <a:p>
            <a:endParaRPr sz="1802"/>
          </a:p>
        </p:txBody>
      </p:sp>
      <p:sp>
        <p:nvSpPr>
          <p:cNvPr id="4" name="object 4"/>
          <p:cNvSpPr txBox="1">
            <a:spLocks noGrp="1"/>
          </p:cNvSpPr>
          <p:nvPr>
            <p:ph type="title"/>
          </p:nvPr>
        </p:nvSpPr>
        <p:spPr>
          <a:xfrm>
            <a:off x="76200" y="1312245"/>
            <a:ext cx="9067800" cy="994031"/>
          </a:xfrm>
          <a:prstGeom prst="rect">
            <a:avLst/>
          </a:prstGeom>
        </p:spPr>
        <p:txBody>
          <a:bodyPr vert="horz" wrap="square" lIns="0" tIns="9058" rIns="0" bIns="0" numCol="1" rtlCol="0" anchor="ctr" anchorCtr="0" compatLnSpc="1">
            <a:prstTxWarp prst="textNoShape">
              <a:avLst/>
            </a:prstTxWarp>
            <a:spAutoFit/>
          </a:bodyPr>
          <a:lstStyle/>
          <a:p>
            <a:pPr marL="12396">
              <a:spcBef>
                <a:spcPts val="71"/>
              </a:spcBef>
              <a:tabLst>
                <a:tab pos="1192372" algn="l"/>
              </a:tabLst>
            </a:pPr>
            <a:r>
              <a:rPr lang="en-US" sz="3200" spc="-11" dirty="0"/>
              <a:t>Equity	Diversity </a:t>
            </a:r>
            <a:r>
              <a:rPr lang="en-US" sz="3200" spc="-4" dirty="0"/>
              <a:t>and Inclusion (EDI) on </a:t>
            </a:r>
            <a:r>
              <a:rPr lang="en-US" sz="3200" spc="-11" dirty="0"/>
              <a:t>Discovery</a:t>
            </a:r>
            <a:r>
              <a:rPr lang="en-US" sz="3200" spc="135" dirty="0"/>
              <a:t> </a:t>
            </a:r>
            <a:r>
              <a:rPr lang="en-US" sz="3200" spc="-23" dirty="0"/>
              <a:t>Grants</a:t>
            </a:r>
            <a:endParaRPr sz="3200" spc="-23" dirty="0"/>
          </a:p>
        </p:txBody>
      </p:sp>
      <p:sp>
        <p:nvSpPr>
          <p:cNvPr id="6" name="object 6"/>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4"/>
              </a:rPr>
              <a:t>www.usask.ca</a:t>
            </a:r>
            <a:endParaRPr sz="1502">
              <a:latin typeface="Calibri"/>
              <a:cs typeface="Calibri"/>
            </a:endParaRPr>
          </a:p>
        </p:txBody>
      </p:sp>
      <p:sp>
        <p:nvSpPr>
          <p:cNvPr id="5" name="object 5"/>
          <p:cNvSpPr txBox="1"/>
          <p:nvPr/>
        </p:nvSpPr>
        <p:spPr>
          <a:xfrm>
            <a:off x="1136087" y="2458140"/>
            <a:ext cx="6871826" cy="2876952"/>
          </a:xfrm>
          <a:prstGeom prst="rect">
            <a:avLst/>
          </a:prstGeom>
        </p:spPr>
        <p:txBody>
          <a:bodyPr vert="horz" wrap="square" lIns="0" tIns="9535" rIns="0" bIns="0" rtlCol="0">
            <a:spAutoFit/>
          </a:bodyPr>
          <a:lstStyle/>
          <a:p>
            <a:pPr marL="352324" indent="-343266">
              <a:spcBef>
                <a:spcPts val="75"/>
              </a:spcBef>
              <a:buAutoNum type="arabicPeriod"/>
              <a:tabLst>
                <a:tab pos="352324" algn="l"/>
                <a:tab pos="352801" algn="l"/>
              </a:tabLst>
            </a:pPr>
            <a:r>
              <a:rPr lang="en-US" sz="1600" spc="-4" dirty="0">
                <a:latin typeface="Arial"/>
                <a:cs typeface="Arial"/>
              </a:rPr>
              <a:t>Describe </a:t>
            </a:r>
            <a:r>
              <a:rPr sz="1600" spc="-4" dirty="0">
                <a:latin typeface="Arial"/>
                <a:cs typeface="Arial"/>
              </a:rPr>
              <a:t>Institution or </a:t>
            </a:r>
            <a:r>
              <a:rPr sz="1600" spc="-8" dirty="0">
                <a:latin typeface="Arial"/>
                <a:cs typeface="Arial"/>
              </a:rPr>
              <a:t>College </a:t>
            </a:r>
            <a:r>
              <a:rPr sz="1600" spc="-4" dirty="0">
                <a:latin typeface="Arial"/>
                <a:cs typeface="Arial"/>
              </a:rPr>
              <a:t>EDI</a:t>
            </a:r>
            <a:r>
              <a:rPr sz="1600" spc="30" dirty="0">
                <a:latin typeface="Arial"/>
                <a:cs typeface="Arial"/>
              </a:rPr>
              <a:t> </a:t>
            </a:r>
            <a:r>
              <a:rPr sz="1600" spc="-4" dirty="0">
                <a:latin typeface="Arial"/>
                <a:cs typeface="Arial"/>
              </a:rPr>
              <a:t>challenges</a:t>
            </a:r>
            <a:r>
              <a:rPr lang="en-US" sz="1600" spc="-4" dirty="0">
                <a:latin typeface="Arial"/>
                <a:cs typeface="Arial"/>
              </a:rPr>
              <a:t>.</a:t>
            </a:r>
            <a:endParaRPr sz="1600" dirty="0">
              <a:latin typeface="Arial"/>
              <a:cs typeface="Arial"/>
            </a:endParaRPr>
          </a:p>
          <a:p>
            <a:pPr marL="352324" indent="-343266">
              <a:buAutoNum type="arabicPeriod"/>
              <a:tabLst>
                <a:tab pos="352324" algn="l"/>
                <a:tab pos="352801" algn="l"/>
              </a:tabLst>
            </a:pPr>
            <a:r>
              <a:rPr lang="en-US" sz="1600" spc="-8" dirty="0">
                <a:latin typeface="Arial"/>
                <a:cs typeface="Arial"/>
              </a:rPr>
              <a:t>Describe f</a:t>
            </a:r>
            <a:r>
              <a:rPr sz="1600" spc="-8" dirty="0">
                <a:latin typeface="Arial"/>
                <a:cs typeface="Arial"/>
              </a:rPr>
              <a:t>ield </a:t>
            </a:r>
            <a:r>
              <a:rPr sz="1600" dirty="0">
                <a:latin typeface="Arial"/>
                <a:cs typeface="Arial"/>
              </a:rPr>
              <a:t>of </a:t>
            </a:r>
            <a:r>
              <a:rPr lang="en-US" sz="1600" spc="-4" dirty="0">
                <a:latin typeface="Arial"/>
                <a:cs typeface="Arial"/>
              </a:rPr>
              <a:t>r</a:t>
            </a:r>
            <a:r>
              <a:rPr sz="1600" spc="-4" dirty="0">
                <a:latin typeface="Arial"/>
                <a:cs typeface="Arial"/>
              </a:rPr>
              <a:t>esearch EDI</a:t>
            </a:r>
            <a:r>
              <a:rPr sz="1600" spc="34" dirty="0">
                <a:latin typeface="Arial"/>
                <a:cs typeface="Arial"/>
              </a:rPr>
              <a:t> </a:t>
            </a:r>
            <a:r>
              <a:rPr sz="1600" spc="-4" dirty="0">
                <a:latin typeface="Arial"/>
                <a:cs typeface="Arial"/>
              </a:rPr>
              <a:t>challenges</a:t>
            </a:r>
            <a:r>
              <a:rPr lang="en-US" sz="1600" spc="-4" dirty="0">
                <a:latin typeface="Arial"/>
                <a:cs typeface="Arial"/>
              </a:rPr>
              <a:t>.</a:t>
            </a:r>
            <a:endParaRPr sz="1600" dirty="0">
              <a:latin typeface="Arial"/>
              <a:cs typeface="Arial"/>
            </a:endParaRPr>
          </a:p>
          <a:p>
            <a:pPr marL="352801" marR="1110369" indent="-343266">
              <a:buAutoNum type="arabicPeriod"/>
              <a:tabLst>
                <a:tab pos="352324" algn="l"/>
                <a:tab pos="352801" algn="l"/>
              </a:tabLst>
            </a:pPr>
            <a:r>
              <a:rPr lang="en-US" sz="1600" spc="-4" dirty="0">
                <a:latin typeface="Arial"/>
                <a:cs typeface="Arial"/>
              </a:rPr>
              <a:t>Review </a:t>
            </a:r>
            <a:r>
              <a:rPr sz="1600" spc="-4" dirty="0">
                <a:latin typeface="Arial"/>
                <a:cs typeface="Arial"/>
              </a:rPr>
              <a:t>USask commitments </a:t>
            </a:r>
            <a:r>
              <a:rPr sz="1600" dirty="0">
                <a:latin typeface="Arial"/>
                <a:cs typeface="Arial"/>
              </a:rPr>
              <a:t>for</a:t>
            </a:r>
            <a:r>
              <a:rPr sz="1600" dirty="0">
                <a:solidFill>
                  <a:srgbClr val="008000"/>
                </a:solidFill>
                <a:latin typeface="Arial"/>
                <a:cs typeface="Arial"/>
              </a:rPr>
              <a:t> </a:t>
            </a:r>
            <a:r>
              <a:rPr sz="1600" u="heavy" spc="-4" dirty="0">
                <a:solidFill>
                  <a:srgbClr val="008000"/>
                </a:solidFill>
                <a:uFill>
                  <a:solidFill>
                    <a:srgbClr val="008000"/>
                  </a:solidFill>
                </a:uFill>
                <a:latin typeface="Arial"/>
                <a:cs typeface="Arial"/>
                <a:hlinkClick r:id="rId5"/>
              </a:rPr>
              <a:t>EDI recruitment</a:t>
            </a:r>
            <a:r>
              <a:rPr sz="1600" spc="-4" dirty="0">
                <a:solidFill>
                  <a:srgbClr val="008000"/>
                </a:solidFill>
                <a:latin typeface="Arial"/>
                <a:cs typeface="Arial"/>
                <a:hlinkClick r:id="rId5"/>
              </a:rPr>
              <a:t> </a:t>
            </a:r>
            <a:r>
              <a:rPr sz="1600" spc="-4" dirty="0">
                <a:latin typeface="Arial"/>
                <a:cs typeface="Arial"/>
              </a:rPr>
              <a:t>that address Institution</a:t>
            </a:r>
            <a:r>
              <a:rPr sz="1600" spc="-15" dirty="0">
                <a:latin typeface="Arial"/>
                <a:cs typeface="Arial"/>
              </a:rPr>
              <a:t> </a:t>
            </a:r>
            <a:r>
              <a:rPr sz="1600" spc="-4" dirty="0">
                <a:latin typeface="Arial"/>
                <a:cs typeface="Arial"/>
              </a:rPr>
              <a:t>challenges</a:t>
            </a:r>
            <a:r>
              <a:rPr lang="en-US" sz="1600" spc="-4" dirty="0">
                <a:latin typeface="Arial"/>
                <a:cs typeface="Arial"/>
              </a:rPr>
              <a:t>.</a:t>
            </a:r>
            <a:endParaRPr sz="1600" dirty="0">
              <a:latin typeface="Arial"/>
              <a:cs typeface="Arial"/>
            </a:endParaRPr>
          </a:p>
          <a:p>
            <a:pPr marL="352801" marR="3814" indent="-343266">
              <a:buFontTx/>
              <a:buAutoNum type="arabicPeriod"/>
              <a:tabLst>
                <a:tab pos="352324" algn="l"/>
                <a:tab pos="352801" algn="l"/>
              </a:tabLst>
            </a:pPr>
            <a:r>
              <a:rPr lang="en-US" sz="1600" spc="-4" dirty="0">
                <a:latin typeface="Arial"/>
                <a:cs typeface="Arial"/>
              </a:rPr>
              <a:t>Develop</a:t>
            </a:r>
            <a:r>
              <a:rPr sz="1600" spc="-4" dirty="0">
                <a:latin typeface="Arial"/>
                <a:cs typeface="Arial"/>
              </a:rPr>
              <a:t> your own specific EDI recruitment practices that address both USask and discipline EDI</a:t>
            </a:r>
            <a:r>
              <a:rPr sz="1600" spc="56" dirty="0">
                <a:latin typeface="Arial"/>
                <a:cs typeface="Arial"/>
              </a:rPr>
              <a:t> </a:t>
            </a:r>
            <a:r>
              <a:rPr lang="en-US" sz="1600" spc="-8" dirty="0">
                <a:latin typeface="Arial"/>
                <a:cs typeface="Arial"/>
              </a:rPr>
              <a:t>c</a:t>
            </a:r>
            <a:r>
              <a:rPr sz="1600" spc="-8" dirty="0">
                <a:latin typeface="Arial"/>
                <a:cs typeface="Arial"/>
              </a:rPr>
              <a:t>hallenges</a:t>
            </a:r>
            <a:r>
              <a:rPr lang="en-US" sz="1600" spc="-8" dirty="0">
                <a:latin typeface="Arial"/>
                <a:cs typeface="Arial"/>
              </a:rPr>
              <a:t> </a:t>
            </a:r>
            <a:r>
              <a:rPr lang="en-US" sz="1600" spc="-4" dirty="0">
                <a:latin typeface="Arial"/>
                <a:cs typeface="Arial"/>
              </a:rPr>
              <a:t>include this in your application.</a:t>
            </a:r>
            <a:endParaRPr sz="1600" dirty="0">
              <a:latin typeface="Arial"/>
              <a:cs typeface="Arial"/>
            </a:endParaRPr>
          </a:p>
          <a:p>
            <a:pPr marL="352801" marR="77712" indent="-343266">
              <a:lnSpc>
                <a:spcPts val="2162"/>
              </a:lnSpc>
              <a:spcBef>
                <a:spcPts val="71"/>
              </a:spcBef>
              <a:buAutoNum type="arabicPeriod"/>
              <a:tabLst>
                <a:tab pos="352324" algn="l"/>
                <a:tab pos="352801" algn="l"/>
              </a:tabLst>
            </a:pPr>
            <a:r>
              <a:rPr lang="en-US" sz="1600" spc="-4" dirty="0">
                <a:latin typeface="Arial"/>
                <a:cs typeface="Arial"/>
              </a:rPr>
              <a:t>Review </a:t>
            </a:r>
            <a:r>
              <a:rPr sz="1600" spc="-4" dirty="0">
                <a:latin typeface="Arial"/>
                <a:cs typeface="Arial"/>
              </a:rPr>
              <a:t>USask resources </a:t>
            </a:r>
            <a:r>
              <a:rPr sz="1600" dirty="0">
                <a:latin typeface="Arial"/>
                <a:cs typeface="Arial"/>
              </a:rPr>
              <a:t>for </a:t>
            </a:r>
            <a:r>
              <a:rPr sz="1600" spc="-4" dirty="0">
                <a:latin typeface="Arial"/>
                <a:cs typeface="Arial"/>
              </a:rPr>
              <a:t>an</a:t>
            </a:r>
            <a:r>
              <a:rPr sz="1600" spc="-4" dirty="0">
                <a:solidFill>
                  <a:srgbClr val="008000"/>
                </a:solidFill>
                <a:latin typeface="Arial"/>
                <a:cs typeface="Arial"/>
              </a:rPr>
              <a:t> </a:t>
            </a:r>
            <a:r>
              <a:rPr lang="en-US" sz="1600" u="heavy" spc="-4" dirty="0">
                <a:solidFill>
                  <a:srgbClr val="008000"/>
                </a:solidFill>
                <a:uFill>
                  <a:solidFill>
                    <a:srgbClr val="008000"/>
                  </a:solidFill>
                </a:uFill>
                <a:latin typeface="Arial"/>
                <a:cs typeface="Arial"/>
              </a:rPr>
              <a:t>i</a:t>
            </a:r>
            <a:r>
              <a:rPr sz="1600" u="heavy" spc="-4" dirty="0">
                <a:solidFill>
                  <a:srgbClr val="008000"/>
                </a:solidFill>
                <a:uFill>
                  <a:solidFill>
                    <a:srgbClr val="008000"/>
                  </a:solidFill>
                </a:uFill>
                <a:latin typeface="Arial"/>
                <a:cs typeface="Arial"/>
                <a:hlinkClick r:id="rId6"/>
              </a:rPr>
              <a:t>nclusive research training environment </a:t>
            </a:r>
            <a:r>
              <a:rPr sz="1600" spc="-4" dirty="0">
                <a:latin typeface="Arial"/>
                <a:cs typeface="Arial"/>
              </a:rPr>
              <a:t> that address EDI</a:t>
            </a:r>
            <a:r>
              <a:rPr sz="1600" dirty="0">
                <a:latin typeface="Arial"/>
                <a:cs typeface="Arial"/>
              </a:rPr>
              <a:t> </a:t>
            </a:r>
            <a:r>
              <a:rPr sz="1600" spc="-4" dirty="0">
                <a:latin typeface="Arial"/>
                <a:cs typeface="Arial"/>
              </a:rPr>
              <a:t>challenges.</a:t>
            </a:r>
            <a:endParaRPr sz="1600" dirty="0">
              <a:latin typeface="Arial"/>
              <a:cs typeface="Arial"/>
            </a:endParaRPr>
          </a:p>
          <a:p>
            <a:pPr marL="352801" marR="344696" indent="-343266">
              <a:lnSpc>
                <a:spcPts val="2162"/>
              </a:lnSpc>
              <a:buAutoNum type="arabicPeriod"/>
              <a:tabLst>
                <a:tab pos="352324" algn="l"/>
                <a:tab pos="352801" algn="l"/>
              </a:tabLst>
            </a:pPr>
            <a:r>
              <a:rPr lang="en-US" sz="1600" spc="-4" dirty="0">
                <a:latin typeface="Arial"/>
                <a:cs typeface="Arial"/>
              </a:rPr>
              <a:t>Develop</a:t>
            </a:r>
            <a:r>
              <a:rPr sz="1600" spc="-4" dirty="0">
                <a:latin typeface="Arial"/>
                <a:cs typeface="Arial"/>
              </a:rPr>
              <a:t> your own specific training plan practices </a:t>
            </a:r>
            <a:r>
              <a:rPr sz="1600" dirty="0">
                <a:latin typeface="Arial"/>
                <a:cs typeface="Arial"/>
              </a:rPr>
              <a:t>that </a:t>
            </a:r>
            <a:r>
              <a:rPr sz="1600" spc="-4" dirty="0">
                <a:latin typeface="Arial"/>
                <a:cs typeface="Arial"/>
              </a:rPr>
              <a:t>address  USask and </a:t>
            </a:r>
            <a:r>
              <a:rPr lang="en-US" sz="1600" spc="-4" dirty="0">
                <a:latin typeface="Arial"/>
                <a:cs typeface="Arial"/>
              </a:rPr>
              <a:t>f</a:t>
            </a:r>
            <a:r>
              <a:rPr sz="1600" spc="-4" dirty="0">
                <a:latin typeface="Arial"/>
                <a:cs typeface="Arial"/>
              </a:rPr>
              <a:t>ield EDI</a:t>
            </a:r>
            <a:r>
              <a:rPr sz="1600" spc="34" dirty="0">
                <a:latin typeface="Arial"/>
                <a:cs typeface="Arial"/>
              </a:rPr>
              <a:t> </a:t>
            </a:r>
            <a:r>
              <a:rPr sz="1600" spc="-4" dirty="0">
                <a:latin typeface="Arial"/>
                <a:cs typeface="Arial"/>
              </a:rPr>
              <a:t>challenges</a:t>
            </a:r>
            <a:r>
              <a:rPr lang="en-US" sz="1600" spc="-4" dirty="0">
                <a:latin typeface="Arial"/>
                <a:cs typeface="Arial"/>
              </a:rPr>
              <a:t> include this in your application</a:t>
            </a:r>
            <a:endParaRPr sz="1600" dirty="0">
              <a:latin typeface="Arial"/>
              <a:cs typeface="Arial"/>
            </a:endParaRPr>
          </a:p>
          <a:p>
            <a:pPr marL="352324" indent="-343266">
              <a:lnSpc>
                <a:spcPts val="2091"/>
              </a:lnSpc>
              <a:buAutoNum type="arabicPeriod"/>
              <a:tabLst>
                <a:tab pos="352324" algn="l"/>
                <a:tab pos="352801" algn="l"/>
              </a:tabLst>
            </a:pPr>
            <a:r>
              <a:rPr sz="1600" spc="-4" dirty="0">
                <a:latin typeface="Arial"/>
                <a:cs typeface="Arial"/>
              </a:rPr>
              <a:t>Sex and Gender in research</a:t>
            </a:r>
            <a:r>
              <a:rPr sz="1600" spc="26" dirty="0">
                <a:latin typeface="Arial"/>
                <a:cs typeface="Arial"/>
              </a:rPr>
              <a:t> </a:t>
            </a:r>
            <a:r>
              <a:rPr sz="1600" spc="-4" dirty="0">
                <a:latin typeface="Arial"/>
                <a:cs typeface="Arial"/>
              </a:rPr>
              <a:t>design</a:t>
            </a:r>
            <a:endParaRPr sz="1600" dirty="0">
              <a:latin typeface="Arial"/>
              <a:cs typeface="Arial"/>
            </a:endParaRPr>
          </a:p>
        </p:txBody>
      </p:sp>
    </p:spTree>
    <p:extLst>
      <p:ext uri="{BB962C8B-B14F-4D97-AF65-F5344CB8AC3E}">
        <p14:creationId xmlns:p14="http://schemas.microsoft.com/office/powerpoint/2010/main" val="419491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8962DF4-DA58-2ED7-C09D-2CFA49A4CD16}"/>
              </a:ext>
            </a:extLst>
          </p:cNvPr>
          <p:cNvSpPr txBox="1">
            <a:spLocks/>
          </p:cNvSpPr>
          <p:nvPr/>
        </p:nvSpPr>
        <p:spPr>
          <a:xfrm>
            <a:off x="1371600" y="914400"/>
            <a:ext cx="5708564" cy="518101"/>
          </a:xfrm>
          <a:prstGeom prst="rect">
            <a:avLst/>
          </a:prstGeom>
        </p:spPr>
        <p:txBody>
          <a:bodyPr vert="horz" wrap="square" lIns="0" tIns="9535" rIns="0" bIns="0" numCol="1" rtlCol="0" anchor="ctr" anchorCtr="0" compatLnSpc="1">
            <a:prstTxWarp prst="textNoShape">
              <a:avLst/>
            </a:prstTxWarp>
            <a:spAutoFit/>
          </a:bodyPr>
          <a:lst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9535">
              <a:spcBef>
                <a:spcPts val="75"/>
              </a:spcBef>
            </a:pPr>
            <a:r>
              <a:rPr lang="en-US" sz="3304" kern="0"/>
              <a:t>EDI Challenges </a:t>
            </a:r>
            <a:r>
              <a:rPr lang="en-US" sz="3304" kern="0" spc="-4"/>
              <a:t>for the</a:t>
            </a:r>
            <a:r>
              <a:rPr lang="en-US" sz="3304" kern="0" spc="-68"/>
              <a:t> </a:t>
            </a:r>
            <a:r>
              <a:rPr lang="en-US" sz="3304" kern="0" spc="-4"/>
              <a:t>Institution</a:t>
            </a:r>
            <a:endParaRPr lang="en-US" sz="3304" kern="0" dirty="0"/>
          </a:p>
        </p:txBody>
      </p:sp>
      <p:sp>
        <p:nvSpPr>
          <p:cNvPr id="7" name="object 3">
            <a:extLst>
              <a:ext uri="{FF2B5EF4-FFF2-40B4-BE49-F238E27FC236}">
                <a16:creationId xmlns:a16="http://schemas.microsoft.com/office/drawing/2014/main" id="{B2032783-79A3-85C4-FE1F-0C91839566BC}"/>
              </a:ext>
            </a:extLst>
          </p:cNvPr>
          <p:cNvSpPr txBox="1"/>
          <p:nvPr/>
        </p:nvSpPr>
        <p:spPr>
          <a:xfrm>
            <a:off x="685800" y="1752600"/>
            <a:ext cx="8285379" cy="2393338"/>
          </a:xfrm>
          <a:prstGeom prst="rect">
            <a:avLst/>
          </a:prstGeom>
        </p:spPr>
        <p:txBody>
          <a:bodyPr vert="horz" wrap="square" lIns="0" tIns="82477" rIns="0" bIns="0" rtlCol="0">
            <a:spAutoFit/>
          </a:bodyPr>
          <a:lstStyle/>
          <a:p>
            <a:pPr marL="211681" indent="-202622">
              <a:spcBef>
                <a:spcPts val="649"/>
              </a:spcBef>
              <a:buSzPct val="75000"/>
              <a:buFont typeface="Wingdings"/>
              <a:buChar char=""/>
              <a:tabLst>
                <a:tab pos="211681" algn="l"/>
                <a:tab pos="212157" algn="l"/>
              </a:tabLst>
            </a:pPr>
            <a:r>
              <a:rPr lang="en-US" sz="2403" spc="-4" dirty="0">
                <a:latin typeface="Calibri"/>
                <a:cs typeface="Calibri"/>
              </a:rPr>
              <a:t>Use EDI</a:t>
            </a:r>
            <a:r>
              <a:rPr sz="2403" spc="-4" dirty="0">
                <a:latin typeface="Calibri"/>
                <a:cs typeface="Calibri"/>
              </a:rPr>
              <a:t> information </a:t>
            </a:r>
            <a:r>
              <a:rPr sz="2403" dirty="0">
                <a:latin typeface="Calibri"/>
                <a:cs typeface="Calibri"/>
              </a:rPr>
              <a:t>on </a:t>
            </a:r>
            <a:r>
              <a:rPr sz="2403" spc="-4" dirty="0">
                <a:latin typeface="Calibri"/>
                <a:cs typeface="Calibri"/>
              </a:rPr>
              <a:t>the </a:t>
            </a:r>
            <a:r>
              <a:rPr sz="2403" dirty="0">
                <a:latin typeface="Calibri"/>
                <a:cs typeface="Calibri"/>
              </a:rPr>
              <a:t>RASI</a:t>
            </a:r>
            <a:r>
              <a:rPr sz="2403" spc="45" dirty="0">
                <a:latin typeface="Calibri"/>
                <a:cs typeface="Calibri"/>
              </a:rPr>
              <a:t> </a:t>
            </a:r>
            <a:r>
              <a:rPr sz="2403" spc="-4" dirty="0">
                <a:latin typeface="Calibri"/>
                <a:cs typeface="Calibri"/>
              </a:rPr>
              <a:t>website</a:t>
            </a:r>
            <a:endParaRPr sz="2403" dirty="0">
              <a:latin typeface="Calibri"/>
              <a:cs typeface="Calibri"/>
            </a:endParaRPr>
          </a:p>
          <a:p>
            <a:pPr marL="211681" indent="-202622">
              <a:spcBef>
                <a:spcPts val="578"/>
              </a:spcBef>
              <a:buSzPct val="75000"/>
              <a:buFont typeface="Wingdings"/>
              <a:buChar char=""/>
              <a:tabLst>
                <a:tab pos="211681" algn="l"/>
                <a:tab pos="212157" algn="l"/>
              </a:tabLst>
            </a:pPr>
            <a:r>
              <a:rPr sz="2403" dirty="0">
                <a:latin typeface="Calibri"/>
                <a:cs typeface="Calibri"/>
              </a:rPr>
              <a:t>Work </a:t>
            </a:r>
            <a:r>
              <a:rPr sz="2403" spc="-4" dirty="0">
                <a:latin typeface="Calibri"/>
                <a:cs typeface="Calibri"/>
              </a:rPr>
              <a:t>with facilitators </a:t>
            </a:r>
            <a:r>
              <a:rPr sz="2403" dirty="0">
                <a:latin typeface="Calibri"/>
                <a:cs typeface="Calibri"/>
              </a:rPr>
              <a:t>and </a:t>
            </a:r>
            <a:r>
              <a:rPr sz="2403" spc="-4" dirty="0">
                <a:latin typeface="Calibri"/>
                <a:cs typeface="Calibri"/>
              </a:rPr>
              <a:t>EDI</a:t>
            </a:r>
            <a:r>
              <a:rPr sz="2403" spc="30" dirty="0">
                <a:latin typeface="Calibri"/>
                <a:cs typeface="Calibri"/>
              </a:rPr>
              <a:t> </a:t>
            </a:r>
            <a:r>
              <a:rPr sz="2403" spc="-4" dirty="0">
                <a:latin typeface="Calibri"/>
                <a:cs typeface="Calibri"/>
              </a:rPr>
              <a:t>specialists</a:t>
            </a:r>
            <a:endParaRPr sz="2403" dirty="0">
              <a:latin typeface="Calibri"/>
              <a:cs typeface="Calibri"/>
            </a:endParaRPr>
          </a:p>
          <a:p>
            <a:pPr marL="211681" indent="-202622">
              <a:spcBef>
                <a:spcPts val="578"/>
              </a:spcBef>
              <a:buSzPct val="75000"/>
              <a:buFont typeface="Wingdings"/>
              <a:buChar char=""/>
              <a:tabLst>
                <a:tab pos="211681" algn="l"/>
                <a:tab pos="212157" algn="l"/>
              </a:tabLst>
            </a:pPr>
            <a:r>
              <a:rPr sz="2403" dirty="0">
                <a:latin typeface="Calibri"/>
                <a:cs typeface="Calibri"/>
              </a:rPr>
              <a:t>USask </a:t>
            </a:r>
            <a:r>
              <a:rPr sz="2403" spc="-4" dirty="0">
                <a:latin typeface="Calibri"/>
                <a:cs typeface="Calibri"/>
              </a:rPr>
              <a:t>priorities include Indigenization (Embrace</a:t>
            </a:r>
            <a:r>
              <a:rPr sz="2403" spc="98" dirty="0">
                <a:latin typeface="Calibri"/>
                <a:cs typeface="Calibri"/>
              </a:rPr>
              <a:t> </a:t>
            </a:r>
            <a:r>
              <a:rPr sz="2403" spc="-4" dirty="0">
                <a:latin typeface="Calibri"/>
                <a:cs typeface="Calibri"/>
              </a:rPr>
              <a:t>Manacihitowin)</a:t>
            </a:r>
            <a:endParaRPr sz="2403" dirty="0">
              <a:latin typeface="Calibri"/>
              <a:cs typeface="Calibri"/>
            </a:endParaRPr>
          </a:p>
          <a:p>
            <a:pPr marL="211681" indent="-202622">
              <a:spcBef>
                <a:spcPts val="574"/>
              </a:spcBef>
              <a:buSzPct val="75000"/>
              <a:buFont typeface="Wingdings"/>
              <a:buChar char=""/>
              <a:tabLst>
                <a:tab pos="211681" algn="l"/>
                <a:tab pos="212157" algn="l"/>
              </a:tabLst>
            </a:pPr>
            <a:r>
              <a:rPr sz="2403" dirty="0">
                <a:latin typeface="Calibri"/>
                <a:cs typeface="Calibri"/>
              </a:rPr>
              <a:t>Systemic </a:t>
            </a:r>
            <a:r>
              <a:rPr sz="2403" spc="-4" dirty="0">
                <a:latin typeface="Calibri"/>
                <a:cs typeface="Calibri"/>
              </a:rPr>
              <a:t>barriers</a:t>
            </a:r>
            <a:r>
              <a:rPr sz="2403" spc="-4" dirty="0">
                <a:solidFill>
                  <a:srgbClr val="008000"/>
                </a:solidFill>
                <a:latin typeface="Calibri"/>
                <a:cs typeface="Calibri"/>
              </a:rPr>
              <a:t> </a:t>
            </a:r>
            <a:r>
              <a:rPr sz="2403" u="heavy" dirty="0">
                <a:solidFill>
                  <a:srgbClr val="008000"/>
                </a:solidFill>
                <a:uFill>
                  <a:solidFill>
                    <a:srgbClr val="008000"/>
                  </a:solidFill>
                </a:uFill>
                <a:latin typeface="Calibri"/>
                <a:cs typeface="Calibri"/>
                <a:hlinkClick r:id="rId2"/>
              </a:rPr>
              <a:t>NFRF</a:t>
            </a:r>
            <a:r>
              <a:rPr sz="2403" u="heavy" spc="4" dirty="0">
                <a:solidFill>
                  <a:srgbClr val="008000"/>
                </a:solidFill>
                <a:uFill>
                  <a:solidFill>
                    <a:srgbClr val="008000"/>
                  </a:solidFill>
                </a:uFill>
                <a:latin typeface="Calibri"/>
                <a:cs typeface="Calibri"/>
                <a:hlinkClick r:id="rId2"/>
              </a:rPr>
              <a:t> </a:t>
            </a:r>
            <a:r>
              <a:rPr sz="2403" u="heavy" spc="-4" dirty="0">
                <a:solidFill>
                  <a:srgbClr val="008000"/>
                </a:solidFill>
                <a:uFill>
                  <a:solidFill>
                    <a:srgbClr val="008000"/>
                  </a:solidFill>
                </a:uFill>
                <a:latin typeface="Calibri"/>
                <a:cs typeface="Calibri"/>
                <a:hlinkClick r:id="rId2"/>
              </a:rPr>
              <a:t>information</a:t>
            </a:r>
            <a:endParaRPr sz="2403" dirty="0">
              <a:latin typeface="Calibri"/>
              <a:cs typeface="Calibri"/>
            </a:endParaRPr>
          </a:p>
          <a:p>
            <a:pPr marL="211681" marR="3814" indent="-202622">
              <a:lnSpc>
                <a:spcPct val="98700"/>
              </a:lnSpc>
              <a:spcBef>
                <a:spcPts val="428"/>
              </a:spcBef>
              <a:buSzPct val="75000"/>
              <a:buFont typeface="Wingdings"/>
              <a:buChar char=""/>
              <a:tabLst>
                <a:tab pos="211681" algn="l"/>
                <a:tab pos="212157" algn="l"/>
              </a:tabLst>
            </a:pPr>
            <a:r>
              <a:rPr sz="1201" spc="-4" dirty="0">
                <a:solidFill>
                  <a:srgbClr val="333333"/>
                </a:solidFill>
                <a:latin typeface="Arial"/>
                <a:cs typeface="Arial"/>
              </a:rPr>
              <a:t>The 2018 report published by the Canadian </a:t>
            </a:r>
            <a:r>
              <a:rPr sz="1201" dirty="0">
                <a:solidFill>
                  <a:srgbClr val="333333"/>
                </a:solidFill>
                <a:latin typeface="Arial"/>
                <a:cs typeface="Arial"/>
              </a:rPr>
              <a:t>Association </a:t>
            </a:r>
            <a:r>
              <a:rPr sz="1201" spc="-4" dirty="0">
                <a:solidFill>
                  <a:srgbClr val="333333"/>
                </a:solidFill>
                <a:latin typeface="Arial"/>
                <a:cs typeface="Arial"/>
              </a:rPr>
              <a:t>of University Teachers,</a:t>
            </a:r>
            <a:r>
              <a:rPr sz="1201" spc="-4" dirty="0">
                <a:solidFill>
                  <a:srgbClr val="008000"/>
                </a:solidFill>
                <a:latin typeface="Arial"/>
                <a:cs typeface="Arial"/>
              </a:rPr>
              <a:t> </a:t>
            </a:r>
            <a:r>
              <a:rPr sz="1201" i="1" u="sng" spc="-4" dirty="0">
                <a:solidFill>
                  <a:srgbClr val="008000"/>
                </a:solidFill>
                <a:uFill>
                  <a:solidFill>
                    <a:srgbClr val="008000"/>
                  </a:solidFill>
                </a:uFill>
                <a:latin typeface="Arial"/>
                <a:cs typeface="Arial"/>
                <a:hlinkClick r:id="rId3"/>
              </a:rPr>
              <a:t>Underrepresented and Underpaid:  Diversity &amp; Equity Among </a:t>
            </a:r>
            <a:r>
              <a:rPr sz="1201" i="1" u="sng" spc="-8" dirty="0">
                <a:solidFill>
                  <a:srgbClr val="008000"/>
                </a:solidFill>
                <a:uFill>
                  <a:solidFill>
                    <a:srgbClr val="008000"/>
                  </a:solidFill>
                </a:uFill>
                <a:latin typeface="Arial"/>
                <a:cs typeface="Arial"/>
                <a:hlinkClick r:id="rId3"/>
              </a:rPr>
              <a:t>Canada’s </a:t>
            </a:r>
            <a:r>
              <a:rPr sz="1201" i="1" u="sng" spc="-4" dirty="0">
                <a:solidFill>
                  <a:srgbClr val="008000"/>
                </a:solidFill>
                <a:uFill>
                  <a:solidFill>
                    <a:srgbClr val="008000"/>
                  </a:solidFill>
                </a:uFill>
                <a:latin typeface="Arial"/>
                <a:cs typeface="Arial"/>
                <a:hlinkClick r:id="rId3"/>
              </a:rPr>
              <a:t>Postsecondary Education Teachers</a:t>
            </a:r>
            <a:r>
              <a:rPr sz="1201" spc="-4" dirty="0">
                <a:solidFill>
                  <a:srgbClr val="333333"/>
                </a:solidFill>
                <a:latin typeface="Arial"/>
                <a:cs typeface="Arial"/>
              </a:rPr>
              <a:t>, highlights the persistent </a:t>
            </a:r>
            <a:r>
              <a:rPr sz="1201" dirty="0">
                <a:solidFill>
                  <a:srgbClr val="333333"/>
                </a:solidFill>
                <a:latin typeface="Arial"/>
                <a:cs typeface="Arial"/>
              </a:rPr>
              <a:t>lack </a:t>
            </a:r>
            <a:r>
              <a:rPr sz="1201" spc="-4" dirty="0">
                <a:solidFill>
                  <a:srgbClr val="333333"/>
                </a:solidFill>
                <a:latin typeface="Arial"/>
                <a:cs typeface="Arial"/>
              </a:rPr>
              <a:t>of diversity </a:t>
            </a:r>
            <a:r>
              <a:rPr sz="1201" dirty="0">
                <a:solidFill>
                  <a:srgbClr val="333333"/>
                </a:solidFill>
                <a:latin typeface="Arial"/>
                <a:cs typeface="Arial"/>
              </a:rPr>
              <a:t>in </a:t>
            </a:r>
            <a:r>
              <a:rPr sz="1201" spc="-4" dirty="0">
                <a:solidFill>
                  <a:srgbClr val="333333"/>
                </a:solidFill>
                <a:latin typeface="Arial"/>
                <a:cs typeface="Arial"/>
              </a:rPr>
              <a:t>the  academic workforce, and </a:t>
            </a:r>
            <a:r>
              <a:rPr sz="1201" spc="-8" dirty="0">
                <a:solidFill>
                  <a:srgbClr val="333333"/>
                </a:solidFill>
                <a:latin typeface="Arial"/>
                <a:cs typeface="Arial"/>
              </a:rPr>
              <a:t>wage </a:t>
            </a:r>
            <a:r>
              <a:rPr sz="1201" spc="-4" dirty="0">
                <a:solidFill>
                  <a:srgbClr val="333333"/>
                </a:solidFill>
                <a:latin typeface="Arial"/>
                <a:cs typeface="Arial"/>
              </a:rPr>
              <a:t>gaps between men and women, and between white and Indigenous and racialized</a:t>
            </a:r>
            <a:r>
              <a:rPr sz="1201" spc="237" dirty="0">
                <a:solidFill>
                  <a:srgbClr val="333333"/>
                </a:solidFill>
                <a:latin typeface="Arial"/>
                <a:cs typeface="Arial"/>
              </a:rPr>
              <a:t> </a:t>
            </a:r>
            <a:r>
              <a:rPr sz="1201" spc="-4" dirty="0">
                <a:solidFill>
                  <a:srgbClr val="333333"/>
                </a:solidFill>
                <a:latin typeface="Arial"/>
                <a:cs typeface="Arial"/>
              </a:rPr>
              <a:t>staff.</a:t>
            </a:r>
            <a:endParaRPr sz="1201" dirty="0">
              <a:latin typeface="Arial"/>
              <a:cs typeface="Arial"/>
            </a:endParaRPr>
          </a:p>
        </p:txBody>
      </p:sp>
    </p:spTree>
    <p:extLst>
      <p:ext uri="{BB962C8B-B14F-4D97-AF65-F5344CB8AC3E}">
        <p14:creationId xmlns:p14="http://schemas.microsoft.com/office/powerpoint/2010/main" val="814235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0200" y="1219200"/>
            <a:ext cx="5708564" cy="518101"/>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sz="3304" dirty="0"/>
              <a:t>EDI challenges </a:t>
            </a:r>
            <a:r>
              <a:rPr lang="en-US" sz="3304" spc="-4" dirty="0"/>
              <a:t>in Discipline</a:t>
            </a:r>
            <a:endParaRPr sz="3304" dirty="0"/>
          </a:p>
        </p:txBody>
      </p:sp>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sp>
        <p:nvSpPr>
          <p:cNvPr id="6" name="object 3">
            <a:extLst>
              <a:ext uri="{FF2B5EF4-FFF2-40B4-BE49-F238E27FC236}">
                <a16:creationId xmlns:a16="http://schemas.microsoft.com/office/drawing/2014/main" id="{F3B6C422-3C24-DE85-ECF7-92C0FBE7749E}"/>
              </a:ext>
            </a:extLst>
          </p:cNvPr>
          <p:cNvSpPr txBox="1"/>
          <p:nvPr/>
        </p:nvSpPr>
        <p:spPr>
          <a:xfrm>
            <a:off x="685800" y="2209800"/>
            <a:ext cx="8339252" cy="1346513"/>
          </a:xfrm>
          <a:prstGeom prst="rect">
            <a:avLst/>
          </a:prstGeom>
        </p:spPr>
        <p:txBody>
          <a:bodyPr vert="horz" wrap="square" lIns="0" tIns="82477" rIns="0" bIns="0" rtlCol="0">
            <a:spAutoFit/>
          </a:bodyPr>
          <a:lstStyle/>
          <a:p>
            <a:pPr marL="211681" indent="-202622">
              <a:spcBef>
                <a:spcPts val="649"/>
              </a:spcBef>
              <a:buSzPct val="75000"/>
              <a:buFont typeface="Wingdings"/>
              <a:buChar char=""/>
              <a:tabLst>
                <a:tab pos="211681" algn="l"/>
                <a:tab pos="212157" algn="l"/>
              </a:tabLst>
            </a:pPr>
            <a:r>
              <a:rPr sz="2403" spc="-4" dirty="0">
                <a:latin typeface="Calibri"/>
                <a:cs typeface="Calibri"/>
              </a:rPr>
              <a:t>Contact </a:t>
            </a:r>
            <a:r>
              <a:rPr lang="en-US" sz="2403" spc="-4" dirty="0">
                <a:latin typeface="Calibri"/>
                <a:cs typeface="Calibri"/>
              </a:rPr>
              <a:t>r</a:t>
            </a:r>
            <a:r>
              <a:rPr sz="2403" dirty="0">
                <a:latin typeface="Calibri"/>
                <a:cs typeface="Calibri"/>
              </a:rPr>
              <a:t>esearch </a:t>
            </a:r>
            <a:r>
              <a:rPr lang="en-US" sz="2403" spc="-4" dirty="0">
                <a:latin typeface="Calibri"/>
                <a:cs typeface="Calibri"/>
              </a:rPr>
              <a:t>f</a:t>
            </a:r>
            <a:r>
              <a:rPr sz="2403" spc="-4" dirty="0">
                <a:latin typeface="Calibri"/>
                <a:cs typeface="Calibri"/>
              </a:rPr>
              <a:t>acilitator for </a:t>
            </a:r>
            <a:r>
              <a:rPr lang="en-US" sz="2403" spc="-4" dirty="0">
                <a:latin typeface="Calibri"/>
                <a:cs typeface="Calibri"/>
              </a:rPr>
              <a:t>your c</a:t>
            </a:r>
            <a:r>
              <a:rPr sz="2403" spc="-4" dirty="0">
                <a:latin typeface="Calibri"/>
                <a:cs typeface="Calibri"/>
              </a:rPr>
              <a:t>ollege </a:t>
            </a:r>
            <a:r>
              <a:rPr lang="en-US" sz="2403" spc="-4" dirty="0">
                <a:latin typeface="Calibri"/>
                <a:cs typeface="Calibri"/>
              </a:rPr>
              <a:t>or</a:t>
            </a:r>
            <a:r>
              <a:rPr sz="2403" dirty="0">
                <a:latin typeface="Calibri"/>
                <a:cs typeface="Calibri"/>
              </a:rPr>
              <a:t> </a:t>
            </a:r>
            <a:r>
              <a:rPr sz="2403" spc="-4" dirty="0">
                <a:latin typeface="Calibri"/>
                <a:cs typeface="Calibri"/>
              </a:rPr>
              <a:t>EDI</a:t>
            </a:r>
            <a:r>
              <a:rPr sz="2403" spc="45" dirty="0">
                <a:latin typeface="Calibri"/>
                <a:cs typeface="Calibri"/>
              </a:rPr>
              <a:t> </a:t>
            </a:r>
            <a:r>
              <a:rPr sz="2403" spc="-4" dirty="0">
                <a:latin typeface="Calibri"/>
                <a:cs typeface="Calibri"/>
              </a:rPr>
              <a:t>specialist</a:t>
            </a:r>
            <a:endParaRPr sz="2403" dirty="0">
              <a:latin typeface="Calibri"/>
              <a:cs typeface="Calibri"/>
            </a:endParaRPr>
          </a:p>
          <a:p>
            <a:pPr marL="211681" indent="-202622">
              <a:spcBef>
                <a:spcPts val="578"/>
              </a:spcBef>
              <a:buSzPct val="75000"/>
              <a:buFont typeface="Wingdings"/>
              <a:buChar char=""/>
              <a:tabLst>
                <a:tab pos="211681" algn="l"/>
                <a:tab pos="212157" algn="l"/>
              </a:tabLst>
            </a:pPr>
            <a:r>
              <a:rPr lang="en-US" sz="2403" spc="-4" dirty="0">
                <a:latin typeface="Calibri"/>
                <a:cs typeface="Calibri"/>
              </a:rPr>
              <a:t>Review </a:t>
            </a:r>
            <a:r>
              <a:rPr sz="2403" spc="-4" dirty="0">
                <a:latin typeface="Calibri"/>
                <a:cs typeface="Calibri"/>
              </a:rPr>
              <a:t>Association website</a:t>
            </a:r>
            <a:r>
              <a:rPr lang="en-US" sz="2403" spc="-4" dirty="0">
                <a:latin typeface="Calibri"/>
                <a:cs typeface="Calibri"/>
              </a:rPr>
              <a:t>s</a:t>
            </a:r>
            <a:r>
              <a:rPr sz="2403" spc="-4" dirty="0">
                <a:latin typeface="Calibri"/>
                <a:cs typeface="Calibri"/>
              </a:rPr>
              <a:t> </a:t>
            </a:r>
            <a:endParaRPr lang="en-US" sz="2403" spc="-4" dirty="0">
              <a:latin typeface="Calibri"/>
              <a:cs typeface="Calibri"/>
            </a:endParaRPr>
          </a:p>
          <a:p>
            <a:pPr marL="668881" lvl="1" indent="-202622">
              <a:spcBef>
                <a:spcPts val="578"/>
              </a:spcBef>
              <a:buSzPct val="75000"/>
              <a:buFont typeface="Wingdings"/>
              <a:buChar char=""/>
              <a:tabLst>
                <a:tab pos="211681" algn="l"/>
                <a:tab pos="212157" algn="l"/>
              </a:tabLst>
            </a:pPr>
            <a:r>
              <a:rPr lang="en-US" sz="2403" spc="-4" dirty="0">
                <a:latin typeface="Calibri"/>
                <a:cs typeface="Calibri"/>
              </a:rPr>
              <a:t>Example </a:t>
            </a:r>
            <a:r>
              <a:rPr sz="2403" spc="-4" dirty="0">
                <a:latin typeface="Calibri"/>
                <a:cs typeface="Calibri"/>
              </a:rPr>
              <a:t>Engineering </a:t>
            </a:r>
            <a:r>
              <a:rPr sz="2403" dirty="0">
                <a:latin typeface="Calibri"/>
                <a:cs typeface="Calibri"/>
              </a:rPr>
              <a:t>– </a:t>
            </a:r>
            <a:r>
              <a:rPr sz="2403" spc="-4" dirty="0">
                <a:latin typeface="Calibri"/>
                <a:cs typeface="Calibri"/>
              </a:rPr>
              <a:t>Enrollment </a:t>
            </a:r>
            <a:r>
              <a:rPr sz="2403" dirty="0">
                <a:latin typeface="Calibri"/>
                <a:cs typeface="Calibri"/>
              </a:rPr>
              <a:t>of</a:t>
            </a:r>
            <a:r>
              <a:rPr sz="2403" spc="124" dirty="0">
                <a:latin typeface="Calibri"/>
                <a:cs typeface="Calibri"/>
              </a:rPr>
              <a:t> </a:t>
            </a:r>
            <a:r>
              <a:rPr sz="2403" dirty="0">
                <a:latin typeface="Calibri"/>
                <a:cs typeface="Calibri"/>
              </a:rPr>
              <a:t>women</a:t>
            </a:r>
          </a:p>
        </p:txBody>
      </p:sp>
    </p:spTree>
    <p:extLst>
      <p:ext uri="{BB962C8B-B14F-4D97-AF65-F5344CB8AC3E}">
        <p14:creationId xmlns:p14="http://schemas.microsoft.com/office/powerpoint/2010/main" val="95233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sp>
        <p:nvSpPr>
          <p:cNvPr id="3" name="object 3"/>
          <p:cNvSpPr txBox="1"/>
          <p:nvPr/>
        </p:nvSpPr>
        <p:spPr>
          <a:xfrm>
            <a:off x="288925" y="2133600"/>
            <a:ext cx="8302065" cy="2086075"/>
          </a:xfrm>
          <a:prstGeom prst="rect">
            <a:avLst/>
          </a:prstGeom>
        </p:spPr>
        <p:txBody>
          <a:bodyPr vert="horz" wrap="square" lIns="0" tIns="82477" rIns="0" bIns="0" rtlCol="0">
            <a:spAutoFit/>
          </a:bodyPr>
          <a:lstStyle/>
          <a:p>
            <a:pPr marL="211681" indent="-202622">
              <a:spcBef>
                <a:spcPts val="649"/>
              </a:spcBef>
              <a:buSzPct val="75000"/>
              <a:buFont typeface="Wingdings"/>
              <a:buChar char=""/>
              <a:tabLst>
                <a:tab pos="211681" algn="l"/>
                <a:tab pos="212157" algn="l"/>
              </a:tabLst>
            </a:pPr>
            <a:r>
              <a:rPr sz="2403" dirty="0">
                <a:latin typeface="Calibri"/>
                <a:cs typeface="Calibri"/>
              </a:rPr>
              <a:t>What </a:t>
            </a:r>
            <a:r>
              <a:rPr sz="2403" spc="-4" dirty="0">
                <a:latin typeface="Calibri"/>
                <a:cs typeface="Calibri"/>
              </a:rPr>
              <a:t>is </a:t>
            </a:r>
            <a:r>
              <a:rPr sz="2403" dirty="0">
                <a:latin typeface="Calibri"/>
                <a:cs typeface="Calibri"/>
              </a:rPr>
              <a:t>USask </a:t>
            </a:r>
            <a:r>
              <a:rPr sz="2403" spc="-4" dirty="0">
                <a:latin typeface="Calibri"/>
                <a:cs typeface="Calibri"/>
              </a:rPr>
              <a:t>doing to address institutional</a:t>
            </a:r>
            <a:r>
              <a:rPr sz="2403" spc="68" dirty="0">
                <a:latin typeface="Calibri"/>
                <a:cs typeface="Calibri"/>
              </a:rPr>
              <a:t> </a:t>
            </a:r>
            <a:r>
              <a:rPr lang="en-US" sz="2403" spc="-4" dirty="0">
                <a:latin typeface="Calibri"/>
                <a:cs typeface="Calibri"/>
              </a:rPr>
              <a:t>c</a:t>
            </a:r>
            <a:r>
              <a:rPr sz="2403" spc="-4" dirty="0">
                <a:latin typeface="Calibri"/>
                <a:cs typeface="Calibri"/>
              </a:rPr>
              <a:t>hallenges</a:t>
            </a:r>
            <a:r>
              <a:rPr lang="en-US" sz="2403" spc="-4" dirty="0">
                <a:latin typeface="Calibri"/>
                <a:cs typeface="Calibri"/>
              </a:rPr>
              <a:t>?</a:t>
            </a:r>
            <a:endParaRPr sz="2403" dirty="0">
              <a:latin typeface="Calibri"/>
              <a:cs typeface="Calibri"/>
            </a:endParaRPr>
          </a:p>
          <a:p>
            <a:pPr marL="211681" marR="3814" indent="-202622">
              <a:spcBef>
                <a:spcPts val="578"/>
              </a:spcBef>
              <a:buSzPct val="75000"/>
              <a:buFont typeface="Wingdings"/>
              <a:buChar char=""/>
              <a:tabLst>
                <a:tab pos="211681" algn="l"/>
                <a:tab pos="212157" algn="l"/>
              </a:tabLst>
            </a:pPr>
            <a:r>
              <a:rPr sz="2403" dirty="0">
                <a:latin typeface="Calibri"/>
                <a:cs typeface="Calibri"/>
              </a:rPr>
              <a:t>What </a:t>
            </a:r>
            <a:r>
              <a:rPr sz="2403" u="heavy" spc="-4" dirty="0">
                <a:uFill>
                  <a:solidFill>
                    <a:srgbClr val="000000"/>
                  </a:solidFill>
                </a:uFill>
                <a:latin typeface="Calibri"/>
                <a:cs typeface="Calibri"/>
              </a:rPr>
              <a:t>specific </a:t>
            </a:r>
            <a:r>
              <a:rPr sz="2403" u="heavy" dirty="0">
                <a:uFill>
                  <a:solidFill>
                    <a:srgbClr val="000000"/>
                  </a:solidFill>
                </a:uFill>
                <a:latin typeface="Calibri"/>
                <a:cs typeface="Calibri"/>
              </a:rPr>
              <a:t>action</a:t>
            </a:r>
            <a:r>
              <a:rPr sz="2403" dirty="0">
                <a:latin typeface="Calibri"/>
                <a:cs typeface="Calibri"/>
              </a:rPr>
              <a:t> </a:t>
            </a:r>
            <a:r>
              <a:rPr sz="2403" spc="-4" dirty="0">
                <a:latin typeface="Calibri"/>
                <a:cs typeface="Calibri"/>
              </a:rPr>
              <a:t>item </a:t>
            </a:r>
            <a:r>
              <a:rPr sz="2403" dirty="0">
                <a:latin typeface="Calibri"/>
                <a:cs typeface="Calibri"/>
              </a:rPr>
              <a:t>can you </a:t>
            </a:r>
            <a:r>
              <a:rPr sz="2403" spc="-4" dirty="0">
                <a:latin typeface="Calibri"/>
                <a:cs typeface="Calibri"/>
              </a:rPr>
              <a:t>include to address institutional  challenges?</a:t>
            </a:r>
            <a:endParaRPr sz="2403" dirty="0">
              <a:latin typeface="Calibri"/>
              <a:cs typeface="Calibri"/>
            </a:endParaRPr>
          </a:p>
          <a:p>
            <a:pPr marL="211681" marR="366627" indent="-202622">
              <a:spcBef>
                <a:spcPts val="578"/>
              </a:spcBef>
              <a:buSzPct val="75000"/>
              <a:buFont typeface="Wingdings"/>
              <a:buChar char=""/>
              <a:tabLst>
                <a:tab pos="211681" algn="l"/>
                <a:tab pos="212157" algn="l"/>
              </a:tabLst>
            </a:pPr>
            <a:r>
              <a:rPr sz="2403" dirty="0">
                <a:latin typeface="Calibri"/>
                <a:cs typeface="Calibri"/>
              </a:rPr>
              <a:t>In your </a:t>
            </a:r>
            <a:r>
              <a:rPr sz="2403" spc="-4" dirty="0">
                <a:latin typeface="Calibri"/>
                <a:cs typeface="Calibri"/>
              </a:rPr>
              <a:t>discipline, </a:t>
            </a:r>
            <a:r>
              <a:rPr sz="2403" dirty="0">
                <a:latin typeface="Calibri"/>
                <a:cs typeface="Calibri"/>
              </a:rPr>
              <a:t>what </a:t>
            </a:r>
            <a:r>
              <a:rPr sz="2403" spc="-4" dirty="0">
                <a:latin typeface="Calibri"/>
                <a:cs typeface="Calibri"/>
              </a:rPr>
              <a:t>specific action </a:t>
            </a:r>
            <a:r>
              <a:rPr sz="2403" dirty="0">
                <a:latin typeface="Calibri"/>
                <a:cs typeface="Calibri"/>
              </a:rPr>
              <a:t>can you take </a:t>
            </a:r>
            <a:r>
              <a:rPr sz="2403" spc="-4" dirty="0">
                <a:latin typeface="Calibri"/>
                <a:cs typeface="Calibri"/>
              </a:rPr>
              <a:t>to address  this </a:t>
            </a:r>
            <a:r>
              <a:rPr sz="2403" dirty="0">
                <a:latin typeface="Calibri"/>
                <a:cs typeface="Calibri"/>
              </a:rPr>
              <a:t>challenge </a:t>
            </a:r>
            <a:r>
              <a:rPr sz="2403" spc="-4" dirty="0">
                <a:latin typeface="Calibri"/>
                <a:cs typeface="Calibri"/>
              </a:rPr>
              <a:t>for</a:t>
            </a:r>
            <a:r>
              <a:rPr sz="2403" spc="11" dirty="0">
                <a:latin typeface="Calibri"/>
                <a:cs typeface="Calibri"/>
              </a:rPr>
              <a:t> </a:t>
            </a:r>
            <a:r>
              <a:rPr sz="2403" spc="-4" dirty="0">
                <a:latin typeface="Calibri"/>
                <a:cs typeface="Calibri"/>
              </a:rPr>
              <a:t>recruitment?</a:t>
            </a:r>
            <a:endParaRPr sz="2403" dirty="0">
              <a:latin typeface="Calibri"/>
              <a:cs typeface="Calibri"/>
            </a:endParaRPr>
          </a:p>
        </p:txBody>
      </p:sp>
      <p:sp>
        <p:nvSpPr>
          <p:cNvPr id="6" name="object 2">
            <a:extLst>
              <a:ext uri="{FF2B5EF4-FFF2-40B4-BE49-F238E27FC236}">
                <a16:creationId xmlns:a16="http://schemas.microsoft.com/office/drawing/2014/main" id="{3F2D52BB-8CD8-F4EF-439A-DD9D508798E3}"/>
              </a:ext>
            </a:extLst>
          </p:cNvPr>
          <p:cNvSpPr txBox="1">
            <a:spLocks noGrp="1"/>
          </p:cNvSpPr>
          <p:nvPr>
            <p:ph type="title"/>
          </p:nvPr>
        </p:nvSpPr>
        <p:spPr>
          <a:xfrm>
            <a:off x="288925" y="1111250"/>
            <a:ext cx="8713788" cy="517525"/>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sz="3304" spc="-4" dirty="0"/>
              <a:t>Specific </a:t>
            </a:r>
            <a:r>
              <a:rPr lang="en-US" sz="3304" spc="-4" dirty="0"/>
              <a:t>A</a:t>
            </a:r>
            <a:r>
              <a:rPr sz="3304" spc="-4" dirty="0"/>
              <a:t>ctions for </a:t>
            </a:r>
            <a:r>
              <a:rPr lang="en-US" sz="3304" spc="-4" dirty="0"/>
              <a:t>R</a:t>
            </a:r>
            <a:r>
              <a:rPr sz="3304" spc="-4" dirty="0"/>
              <a:t>ecruiting </a:t>
            </a:r>
            <a:r>
              <a:rPr sz="3304" dirty="0"/>
              <a:t>a </a:t>
            </a:r>
            <a:r>
              <a:rPr lang="en-US" sz="3304" spc="-4" dirty="0"/>
              <a:t>D</a:t>
            </a:r>
            <a:r>
              <a:rPr sz="3304" spc="-4" dirty="0"/>
              <a:t>iverse </a:t>
            </a:r>
            <a:r>
              <a:rPr sz="3304" dirty="0"/>
              <a:t>HQP</a:t>
            </a:r>
            <a:r>
              <a:rPr sz="3304" spc="-53" dirty="0"/>
              <a:t> </a:t>
            </a:r>
            <a:r>
              <a:rPr sz="3304" spc="-4" dirty="0"/>
              <a:t>group</a:t>
            </a:r>
            <a:endParaRPr sz="3304" dirty="0"/>
          </a:p>
        </p:txBody>
      </p:sp>
    </p:spTree>
    <p:extLst>
      <p:ext uri="{BB962C8B-B14F-4D97-AF65-F5344CB8AC3E}">
        <p14:creationId xmlns:p14="http://schemas.microsoft.com/office/powerpoint/2010/main" val="981173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sp>
        <p:nvSpPr>
          <p:cNvPr id="3" name="object 3"/>
          <p:cNvSpPr txBox="1"/>
          <p:nvPr/>
        </p:nvSpPr>
        <p:spPr>
          <a:xfrm>
            <a:off x="288925" y="2529525"/>
            <a:ext cx="8274414" cy="2382201"/>
          </a:xfrm>
          <a:prstGeom prst="rect">
            <a:avLst/>
          </a:prstGeom>
        </p:spPr>
        <p:txBody>
          <a:bodyPr vert="horz" wrap="square" lIns="0" tIns="9535" rIns="0" bIns="0" rtlCol="0">
            <a:spAutoFit/>
          </a:bodyPr>
          <a:lstStyle/>
          <a:p>
            <a:pPr marL="211681" marR="3814" indent="-202622">
              <a:spcBef>
                <a:spcPts val="75"/>
              </a:spcBef>
              <a:buSzPct val="75000"/>
              <a:buFont typeface="Wingdings"/>
              <a:buChar char=""/>
              <a:tabLst>
                <a:tab pos="211681" algn="l"/>
                <a:tab pos="212157" algn="l"/>
              </a:tabLst>
            </a:pPr>
            <a:r>
              <a:rPr sz="2403" dirty="0">
                <a:latin typeface="Calibri"/>
                <a:cs typeface="Calibri"/>
              </a:rPr>
              <a:t>What </a:t>
            </a:r>
            <a:r>
              <a:rPr sz="2403" spc="-4" dirty="0">
                <a:latin typeface="Calibri"/>
                <a:cs typeface="Calibri"/>
              </a:rPr>
              <a:t>resources does </a:t>
            </a:r>
            <a:r>
              <a:rPr sz="2403" dirty="0">
                <a:latin typeface="Calibri"/>
                <a:cs typeface="Calibri"/>
              </a:rPr>
              <a:t>USask </a:t>
            </a:r>
            <a:r>
              <a:rPr sz="2403" spc="-4" dirty="0">
                <a:latin typeface="Calibri"/>
                <a:cs typeface="Calibri"/>
              </a:rPr>
              <a:t>have that </a:t>
            </a:r>
            <a:r>
              <a:rPr sz="2403" dirty="0">
                <a:latin typeface="Calibri"/>
                <a:cs typeface="Calibri"/>
              </a:rPr>
              <a:t>you can </a:t>
            </a:r>
            <a:r>
              <a:rPr sz="2403" spc="-8" dirty="0">
                <a:latin typeface="Calibri"/>
                <a:cs typeface="Calibri"/>
              </a:rPr>
              <a:t>use to </a:t>
            </a:r>
            <a:r>
              <a:rPr sz="2403" spc="-4" dirty="0">
                <a:latin typeface="Calibri"/>
                <a:cs typeface="Calibri"/>
              </a:rPr>
              <a:t>address EDI  challenges in </a:t>
            </a:r>
            <a:r>
              <a:rPr sz="2403" dirty="0">
                <a:latin typeface="Calibri"/>
                <a:cs typeface="Calibri"/>
              </a:rPr>
              <a:t>your </a:t>
            </a:r>
            <a:r>
              <a:rPr sz="2403" spc="-4" dirty="0">
                <a:latin typeface="Calibri"/>
                <a:cs typeface="Calibri"/>
              </a:rPr>
              <a:t>training</a:t>
            </a:r>
            <a:r>
              <a:rPr sz="2403" spc="23" dirty="0">
                <a:latin typeface="Calibri"/>
                <a:cs typeface="Calibri"/>
              </a:rPr>
              <a:t> </a:t>
            </a:r>
            <a:r>
              <a:rPr sz="2403" spc="-4" dirty="0">
                <a:latin typeface="Calibri"/>
                <a:cs typeface="Calibri"/>
              </a:rPr>
              <a:t>plan</a:t>
            </a:r>
            <a:endParaRPr sz="2403" dirty="0">
              <a:latin typeface="Calibri"/>
              <a:cs typeface="Calibri"/>
            </a:endParaRPr>
          </a:p>
          <a:p>
            <a:pPr marL="211681" marR="132062" indent="-202622">
              <a:spcBef>
                <a:spcPts val="578"/>
              </a:spcBef>
              <a:buSzPct val="75000"/>
              <a:buFont typeface="Wingdings"/>
              <a:buChar char=""/>
              <a:tabLst>
                <a:tab pos="211681" algn="l"/>
                <a:tab pos="212157" algn="l"/>
              </a:tabLst>
            </a:pPr>
            <a:r>
              <a:rPr sz="2403" dirty="0">
                <a:latin typeface="Calibri"/>
                <a:cs typeface="Calibri"/>
              </a:rPr>
              <a:t>What </a:t>
            </a:r>
            <a:r>
              <a:rPr sz="2403" spc="-4" dirty="0">
                <a:latin typeface="Calibri"/>
                <a:cs typeface="Calibri"/>
              </a:rPr>
              <a:t>actions </a:t>
            </a:r>
            <a:r>
              <a:rPr sz="2403" dirty="0">
                <a:latin typeface="Calibri"/>
                <a:cs typeface="Calibri"/>
              </a:rPr>
              <a:t>can you </a:t>
            </a:r>
            <a:r>
              <a:rPr sz="2403" spc="-4" dirty="0">
                <a:latin typeface="Calibri"/>
                <a:cs typeface="Calibri"/>
              </a:rPr>
              <a:t>take to </a:t>
            </a:r>
            <a:r>
              <a:rPr sz="2403" dirty="0">
                <a:latin typeface="Calibri"/>
                <a:cs typeface="Calibri"/>
              </a:rPr>
              <a:t>address </a:t>
            </a:r>
            <a:r>
              <a:rPr sz="2403" spc="-4" dirty="0">
                <a:latin typeface="Calibri"/>
                <a:cs typeface="Calibri"/>
              </a:rPr>
              <a:t>the EDI </a:t>
            </a:r>
            <a:r>
              <a:rPr sz="2403" dirty="0">
                <a:latin typeface="Calibri"/>
                <a:cs typeface="Calibri"/>
              </a:rPr>
              <a:t>challenges </a:t>
            </a:r>
            <a:r>
              <a:rPr sz="2403" spc="-4" dirty="0">
                <a:latin typeface="Calibri"/>
                <a:cs typeface="Calibri"/>
              </a:rPr>
              <a:t>in </a:t>
            </a:r>
            <a:r>
              <a:rPr sz="2403" dirty="0">
                <a:latin typeface="Calibri"/>
                <a:cs typeface="Calibri"/>
              </a:rPr>
              <a:t>your  </a:t>
            </a:r>
            <a:r>
              <a:rPr sz="2403" spc="-4" dirty="0">
                <a:latin typeface="Calibri"/>
                <a:cs typeface="Calibri"/>
              </a:rPr>
              <a:t>discipline in </a:t>
            </a:r>
            <a:r>
              <a:rPr sz="2403" dirty="0">
                <a:latin typeface="Calibri"/>
                <a:cs typeface="Calibri"/>
              </a:rPr>
              <a:t>your </a:t>
            </a:r>
            <a:r>
              <a:rPr sz="2403" spc="-4" dirty="0">
                <a:latin typeface="Calibri"/>
                <a:cs typeface="Calibri"/>
              </a:rPr>
              <a:t>training</a:t>
            </a:r>
            <a:r>
              <a:rPr sz="2403" spc="38" dirty="0">
                <a:latin typeface="Calibri"/>
                <a:cs typeface="Calibri"/>
              </a:rPr>
              <a:t> </a:t>
            </a:r>
            <a:r>
              <a:rPr sz="2403" spc="-4" dirty="0">
                <a:latin typeface="Calibri"/>
                <a:cs typeface="Calibri"/>
              </a:rPr>
              <a:t>plan</a:t>
            </a:r>
            <a:endParaRPr sz="2403" dirty="0">
              <a:latin typeface="Calibri"/>
              <a:cs typeface="Calibri"/>
            </a:endParaRPr>
          </a:p>
          <a:p>
            <a:pPr marL="211681" marR="187365" indent="-202622">
              <a:spcBef>
                <a:spcPts val="574"/>
              </a:spcBef>
              <a:buSzPct val="75000"/>
              <a:buFont typeface="Wingdings"/>
              <a:buChar char=""/>
              <a:tabLst>
                <a:tab pos="211681" algn="l"/>
                <a:tab pos="212157" algn="l"/>
              </a:tabLst>
            </a:pPr>
            <a:r>
              <a:rPr sz="2403" spc="-4" dirty="0">
                <a:latin typeface="Calibri"/>
                <a:cs typeface="Calibri"/>
              </a:rPr>
              <a:t>SMART EDI plans </a:t>
            </a:r>
            <a:r>
              <a:rPr lang="en-US" sz="2403" spc="-4" dirty="0">
                <a:latin typeface="Calibri"/>
                <a:cs typeface="Calibri"/>
              </a:rPr>
              <a:t>–</a:t>
            </a:r>
            <a:r>
              <a:rPr sz="2403" spc="-4" dirty="0">
                <a:latin typeface="Calibri"/>
                <a:cs typeface="Calibri"/>
              </a:rPr>
              <a:t>Specific</a:t>
            </a:r>
            <a:r>
              <a:rPr lang="en-US" sz="2403" spc="-4" dirty="0">
                <a:latin typeface="Calibri"/>
                <a:cs typeface="Calibri"/>
              </a:rPr>
              <a:t>,</a:t>
            </a:r>
            <a:r>
              <a:rPr sz="2403" spc="-4" dirty="0">
                <a:latin typeface="Calibri"/>
                <a:cs typeface="Calibri"/>
              </a:rPr>
              <a:t> Measurable</a:t>
            </a:r>
            <a:r>
              <a:rPr lang="en-US" sz="2403" spc="-4" dirty="0">
                <a:latin typeface="Calibri"/>
                <a:cs typeface="Calibri"/>
              </a:rPr>
              <a:t>,</a:t>
            </a:r>
            <a:r>
              <a:rPr sz="2403" spc="-4" dirty="0">
                <a:latin typeface="Calibri"/>
                <a:cs typeface="Calibri"/>
              </a:rPr>
              <a:t> </a:t>
            </a:r>
            <a:r>
              <a:rPr sz="2403" dirty="0">
                <a:latin typeface="Calibri"/>
                <a:cs typeface="Calibri"/>
              </a:rPr>
              <a:t>Achievable Relevant and  Time-Bound</a:t>
            </a:r>
          </a:p>
        </p:txBody>
      </p:sp>
      <p:sp>
        <p:nvSpPr>
          <p:cNvPr id="5" name="object 2">
            <a:extLst>
              <a:ext uri="{FF2B5EF4-FFF2-40B4-BE49-F238E27FC236}">
                <a16:creationId xmlns:a16="http://schemas.microsoft.com/office/drawing/2014/main" id="{C3E446EE-D654-A9EF-29A5-DBA78558D443}"/>
              </a:ext>
            </a:extLst>
          </p:cNvPr>
          <p:cNvSpPr txBox="1">
            <a:spLocks noGrp="1"/>
          </p:cNvSpPr>
          <p:nvPr>
            <p:ph type="title"/>
          </p:nvPr>
        </p:nvSpPr>
        <p:spPr>
          <a:xfrm>
            <a:off x="288925" y="1427163"/>
            <a:ext cx="7026275" cy="519112"/>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lang="en-US" sz="3304" dirty="0"/>
              <a:t>Specific Actions for an </a:t>
            </a:r>
            <a:r>
              <a:rPr sz="3304" dirty="0"/>
              <a:t>Inclusive Research </a:t>
            </a:r>
            <a:r>
              <a:rPr lang="en-US" sz="3304" spc="-4" dirty="0"/>
              <a:t>T</a:t>
            </a:r>
            <a:r>
              <a:rPr sz="3304" spc="-4" dirty="0"/>
              <a:t>raining</a:t>
            </a:r>
            <a:r>
              <a:rPr sz="3304" spc="-60" dirty="0"/>
              <a:t> </a:t>
            </a:r>
            <a:r>
              <a:rPr lang="en-US" sz="3304" spc="-4" dirty="0"/>
              <a:t>E</a:t>
            </a:r>
            <a:r>
              <a:rPr sz="3304" spc="-4" dirty="0"/>
              <a:t>nvironment</a:t>
            </a:r>
            <a:endParaRPr sz="3304" dirty="0"/>
          </a:p>
        </p:txBody>
      </p:sp>
    </p:spTree>
    <p:extLst>
      <p:ext uri="{BB962C8B-B14F-4D97-AF65-F5344CB8AC3E}">
        <p14:creationId xmlns:p14="http://schemas.microsoft.com/office/powerpoint/2010/main" val="36519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9667" y="3198168"/>
            <a:ext cx="184666" cy="461665"/>
          </a:xfrm>
          <a:prstGeom prst="rect">
            <a:avLst/>
          </a:prstGeom>
        </p:spPr>
        <p:txBody>
          <a:bodyPr wrap="none">
            <a:spAutoFit/>
          </a:bodyPr>
          <a:lstStyle/>
          <a:p>
            <a:r>
              <a:rPr lang="en-US" dirty="0"/>
              <a:t>￼</a:t>
            </a:r>
          </a:p>
        </p:txBody>
      </p:sp>
      <p:sp>
        <p:nvSpPr>
          <p:cNvPr id="3" name="TextBox 2"/>
          <p:cNvSpPr txBox="1"/>
          <p:nvPr/>
        </p:nvSpPr>
        <p:spPr>
          <a:xfrm>
            <a:off x="2007796" y="101638"/>
            <a:ext cx="5087355" cy="461665"/>
          </a:xfrm>
          <a:prstGeom prst="rect">
            <a:avLst/>
          </a:prstGeom>
          <a:noFill/>
        </p:spPr>
        <p:txBody>
          <a:bodyPr wrap="none" rtlCol="0">
            <a:spAutoFit/>
          </a:bodyPr>
          <a:lstStyle/>
          <a:p>
            <a:r>
              <a:rPr lang="en-US" dirty="0">
                <a:solidFill>
                  <a:schemeClr val="bg1">
                    <a:lumMod val="75000"/>
                  </a:schemeClr>
                </a:solidFill>
                <a:latin typeface="Calibri" panose="020F0502020204030204" pitchFamily="34" charset="0"/>
                <a:cs typeface="Calibri" panose="020F0502020204030204" pitchFamily="34" charset="0"/>
              </a:rPr>
              <a:t>NSERC DG Rating Form – Ron </a:t>
            </a:r>
            <a:r>
              <a:rPr lang="en-US" dirty="0" err="1">
                <a:solidFill>
                  <a:schemeClr val="bg1">
                    <a:lumMod val="75000"/>
                  </a:schemeClr>
                </a:solidFill>
                <a:latin typeface="Calibri" panose="020F0502020204030204" pitchFamily="34" charset="0"/>
                <a:cs typeface="Calibri" panose="020F0502020204030204" pitchFamily="34" charset="0"/>
              </a:rPr>
              <a:t>Borowsky</a:t>
            </a:r>
            <a:endParaRPr lang="en-US" dirty="0">
              <a:solidFill>
                <a:schemeClr val="bg1">
                  <a:lumMod val="75000"/>
                </a:schemeClr>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E3485DDA-2789-B943-8815-200357DA50EA}"/>
              </a:ext>
            </a:extLst>
          </p:cNvPr>
          <p:cNvGrpSpPr/>
          <p:nvPr/>
        </p:nvGrpSpPr>
        <p:grpSpPr>
          <a:xfrm>
            <a:off x="1143000" y="685801"/>
            <a:ext cx="5715793" cy="6021324"/>
            <a:chOff x="1143000" y="685801"/>
            <a:chExt cx="5715793" cy="6021324"/>
          </a:xfrm>
        </p:grpSpPr>
        <p:sp>
          <p:nvSpPr>
            <p:cNvPr id="7" name="Right Arrow 6"/>
            <p:cNvSpPr/>
            <p:nvPr/>
          </p:nvSpPr>
          <p:spPr bwMode="auto">
            <a:xfrm>
              <a:off x="1181746" y="685801"/>
              <a:ext cx="457200" cy="457200"/>
            </a:xfrm>
            <a:prstGeom prst="rightArrow">
              <a:avLst/>
            </a:prstGeom>
            <a:solidFill>
              <a:srgbClr val="3399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8" name="Right Arrow 7"/>
            <p:cNvSpPr/>
            <p:nvPr/>
          </p:nvSpPr>
          <p:spPr bwMode="auto">
            <a:xfrm>
              <a:off x="1143000" y="1676400"/>
              <a:ext cx="457200" cy="457200"/>
            </a:xfrm>
            <a:prstGeom prst="rightArrow">
              <a:avLst/>
            </a:prstGeom>
            <a:solidFill>
              <a:srgbClr val="3399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9" name="Right Arrow 8"/>
            <p:cNvSpPr/>
            <p:nvPr/>
          </p:nvSpPr>
          <p:spPr bwMode="auto">
            <a:xfrm>
              <a:off x="1143000" y="4572000"/>
              <a:ext cx="457200" cy="457200"/>
            </a:xfrm>
            <a:prstGeom prst="rightArrow">
              <a:avLst/>
            </a:prstGeom>
            <a:solidFill>
              <a:srgbClr val="3399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pic>
          <p:nvPicPr>
            <p:cNvPr id="14" name="Picture 13" descr="Graphical user interface, text, application, email&#10;&#10;Description automatically generated">
              <a:extLst>
                <a:ext uri="{FF2B5EF4-FFF2-40B4-BE49-F238E27FC236}">
                  <a16:creationId xmlns:a16="http://schemas.microsoft.com/office/drawing/2014/main" id="{2170E4CA-BED1-A44B-B17D-0F2257290BD0}"/>
                </a:ext>
              </a:extLst>
            </p:cNvPr>
            <p:cNvPicPr>
              <a:picLocks noChangeAspect="1"/>
            </p:cNvPicPr>
            <p:nvPr/>
          </p:nvPicPr>
          <p:blipFill>
            <a:blip r:embed="rId3"/>
            <a:stretch>
              <a:fillRect/>
            </a:stretch>
          </p:blipFill>
          <p:spPr>
            <a:xfrm>
              <a:off x="1737193" y="1780803"/>
              <a:ext cx="5121600" cy="2922933"/>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F8182CED-07CF-5F41-85B2-FA460D42921A}"/>
                </a:ext>
              </a:extLst>
            </p:cNvPr>
            <p:cNvPicPr>
              <a:picLocks noChangeAspect="1"/>
            </p:cNvPicPr>
            <p:nvPr/>
          </p:nvPicPr>
          <p:blipFill>
            <a:blip r:embed="rId4"/>
            <a:stretch>
              <a:fillRect/>
            </a:stretch>
          </p:blipFill>
          <p:spPr>
            <a:xfrm>
              <a:off x="1737193" y="4648200"/>
              <a:ext cx="5119257" cy="2058925"/>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3CD66C78-8211-C848-B19B-2F56D38FB202}"/>
                </a:ext>
              </a:extLst>
            </p:cNvPr>
            <p:cNvPicPr>
              <a:picLocks noChangeAspect="1"/>
            </p:cNvPicPr>
            <p:nvPr/>
          </p:nvPicPr>
          <p:blipFill>
            <a:blip r:embed="rId5"/>
            <a:stretch>
              <a:fillRect/>
            </a:stretch>
          </p:blipFill>
          <p:spPr>
            <a:xfrm>
              <a:off x="1738743" y="685801"/>
              <a:ext cx="5119257" cy="1105932"/>
            </a:xfrm>
            <a:prstGeom prst="rect">
              <a:avLst/>
            </a:prstGeom>
          </p:spPr>
        </p:pic>
      </p:grpSp>
      <p:pic>
        <p:nvPicPr>
          <p:cNvPr id="21" name="Picture 20" descr="Screen Shot 2019-05-13 at 1.18.23 PM.png">
            <a:extLst>
              <a:ext uri="{FF2B5EF4-FFF2-40B4-BE49-F238E27FC236}">
                <a16:creationId xmlns:a16="http://schemas.microsoft.com/office/drawing/2014/main" id="{ECE2EA81-088A-F54F-A8A1-12C01F526F41}"/>
              </a:ext>
            </a:extLst>
          </p:cNvPr>
          <p:cNvPicPr>
            <a:picLocks noChangeAspect="1"/>
          </p:cNvPicPr>
          <p:nvPr/>
        </p:nvPicPr>
        <p:blipFill rotWithShape="1">
          <a:blip r:embed="rId6">
            <a:extLst>
              <a:ext uri="{28A0092B-C50C-407E-A947-70E740481C1C}">
                <a14:useLocalDpi xmlns:a14="http://schemas.microsoft.com/office/drawing/2010/main" val="0"/>
              </a:ext>
            </a:extLst>
          </a:blip>
          <a:srcRect l="16269" t="39355" b="1821"/>
          <a:stretch/>
        </p:blipFill>
        <p:spPr>
          <a:xfrm>
            <a:off x="3828096" y="1032408"/>
            <a:ext cx="2065820" cy="732062"/>
          </a:xfrm>
          <a:prstGeom prst="rect">
            <a:avLst/>
          </a:prstGeom>
          <a:ln>
            <a:noFill/>
          </a:ln>
        </p:spPr>
      </p:pic>
      <p:pic>
        <p:nvPicPr>
          <p:cNvPr id="22" name="Picture 21" descr="Screen Shot 2019-05-13 at 1.20.55 PM.png">
            <a:extLst>
              <a:ext uri="{FF2B5EF4-FFF2-40B4-BE49-F238E27FC236}">
                <a16:creationId xmlns:a16="http://schemas.microsoft.com/office/drawing/2014/main" id="{188951FF-F965-6C42-8D14-0B380C123350}"/>
              </a:ext>
            </a:extLst>
          </p:cNvPr>
          <p:cNvPicPr>
            <a:picLocks noChangeAspect="1"/>
          </p:cNvPicPr>
          <p:nvPr/>
        </p:nvPicPr>
        <p:blipFill rotWithShape="1">
          <a:blip r:embed="rId7">
            <a:extLst>
              <a:ext uri="{28A0092B-C50C-407E-A947-70E740481C1C}">
                <a14:useLocalDpi xmlns:a14="http://schemas.microsoft.com/office/drawing/2010/main" val="0"/>
              </a:ext>
            </a:extLst>
          </a:blip>
          <a:srcRect l="16265" t="44087"/>
          <a:stretch/>
        </p:blipFill>
        <p:spPr>
          <a:xfrm>
            <a:off x="3820347" y="2118841"/>
            <a:ext cx="2972413" cy="1850017"/>
          </a:xfrm>
          <a:prstGeom prst="rect">
            <a:avLst/>
          </a:prstGeom>
        </p:spPr>
      </p:pic>
      <p:pic>
        <p:nvPicPr>
          <p:cNvPr id="24" name="Picture 23" descr="Screen Shot 2019-05-13 at 1.12.50 PM.png">
            <a:extLst>
              <a:ext uri="{FF2B5EF4-FFF2-40B4-BE49-F238E27FC236}">
                <a16:creationId xmlns:a16="http://schemas.microsoft.com/office/drawing/2014/main" id="{28DD7E93-5B2C-C846-B020-681C79FA8BE2}"/>
              </a:ext>
            </a:extLst>
          </p:cNvPr>
          <p:cNvPicPr>
            <a:picLocks noChangeAspect="1"/>
          </p:cNvPicPr>
          <p:nvPr/>
        </p:nvPicPr>
        <p:blipFill rotWithShape="1">
          <a:blip r:embed="rId8">
            <a:extLst>
              <a:ext uri="{28A0092B-C50C-407E-A947-70E740481C1C}">
                <a14:useLocalDpi xmlns:a14="http://schemas.microsoft.com/office/drawing/2010/main" val="0"/>
              </a:ext>
            </a:extLst>
          </a:blip>
          <a:srcRect l="16543" t="57238"/>
          <a:stretch/>
        </p:blipFill>
        <p:spPr>
          <a:xfrm>
            <a:off x="3828096" y="5007536"/>
            <a:ext cx="2979624" cy="1159497"/>
          </a:xfrm>
          <a:prstGeom prst="rect">
            <a:avLst/>
          </a:prstGeom>
        </p:spPr>
      </p:pic>
      <p:sp>
        <p:nvSpPr>
          <p:cNvPr id="26" name="TextBox 25">
            <a:extLst>
              <a:ext uri="{FF2B5EF4-FFF2-40B4-BE49-F238E27FC236}">
                <a16:creationId xmlns:a16="http://schemas.microsoft.com/office/drawing/2014/main" id="{E0B9CA45-22AA-1E4A-A13B-51CF7D86002E}"/>
              </a:ext>
            </a:extLst>
          </p:cNvPr>
          <p:cNvSpPr txBox="1"/>
          <p:nvPr/>
        </p:nvSpPr>
        <p:spPr>
          <a:xfrm>
            <a:off x="3865107" y="6148127"/>
            <a:ext cx="1621293" cy="153888"/>
          </a:xfrm>
          <a:prstGeom prst="rect">
            <a:avLst/>
          </a:prstGeom>
          <a:noFill/>
        </p:spPr>
        <p:txBody>
          <a:bodyPr wrap="square" rtlCol="0">
            <a:spAutoFit/>
          </a:bodyPr>
          <a:lstStyle/>
          <a:p>
            <a:pPr marL="171450" indent="-171450">
              <a:buFont typeface="Arial" panose="020B0604020202020204" pitchFamily="34" charset="0"/>
              <a:buChar char="•"/>
            </a:pPr>
            <a:r>
              <a:rPr lang="en-US" sz="400" dirty="0">
                <a:latin typeface="+mn-lt"/>
              </a:rPr>
              <a:t>EDI of HQP! (see slides from our next 2 presenters)</a:t>
            </a:r>
          </a:p>
        </p:txBody>
      </p:sp>
      <p:sp>
        <p:nvSpPr>
          <p:cNvPr id="11" name="Oval 10">
            <a:extLst>
              <a:ext uri="{FF2B5EF4-FFF2-40B4-BE49-F238E27FC236}">
                <a16:creationId xmlns:a16="http://schemas.microsoft.com/office/drawing/2014/main" id="{8ED4B5B9-6F48-BE4B-B49B-FEEBF3822DD0}"/>
              </a:ext>
            </a:extLst>
          </p:cNvPr>
          <p:cNvSpPr/>
          <p:nvPr/>
        </p:nvSpPr>
        <p:spPr bwMode="auto">
          <a:xfrm>
            <a:off x="2456941" y="3276600"/>
            <a:ext cx="152400" cy="14317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12" name="TextBox 11">
            <a:extLst>
              <a:ext uri="{FF2B5EF4-FFF2-40B4-BE49-F238E27FC236}">
                <a16:creationId xmlns:a16="http://schemas.microsoft.com/office/drawing/2014/main" id="{4BCFB58E-1EAB-9E4F-95A1-D47610308B5E}"/>
              </a:ext>
            </a:extLst>
          </p:cNvPr>
          <p:cNvSpPr txBox="1"/>
          <p:nvPr/>
        </p:nvSpPr>
        <p:spPr>
          <a:xfrm>
            <a:off x="959951" y="3199505"/>
            <a:ext cx="881973" cy="246221"/>
          </a:xfrm>
          <a:prstGeom prst="rect">
            <a:avLst/>
          </a:prstGeom>
          <a:noFill/>
        </p:spPr>
        <p:txBody>
          <a:bodyPr wrap="none" rtlCol="0">
            <a:spAutoFit/>
          </a:bodyPr>
          <a:lstStyle/>
          <a:p>
            <a:r>
              <a:rPr lang="en-US" sz="900" dirty="0">
                <a:solidFill>
                  <a:srgbClr val="FF0000"/>
                </a:solidFill>
                <a:latin typeface="+mn-lt"/>
              </a:rPr>
              <a:t>Now </a:t>
            </a:r>
            <a:r>
              <a:rPr lang="en-US" sz="1000" dirty="0">
                <a:solidFill>
                  <a:srgbClr val="FF0000"/>
                </a:solidFill>
                <a:latin typeface="+mn-lt"/>
              </a:rPr>
              <a:t>“where”</a:t>
            </a:r>
          </a:p>
        </p:txBody>
      </p:sp>
      <p:sp>
        <p:nvSpPr>
          <p:cNvPr id="13" name="Curved Left Arrow 12">
            <a:extLst>
              <a:ext uri="{FF2B5EF4-FFF2-40B4-BE49-F238E27FC236}">
                <a16:creationId xmlns:a16="http://schemas.microsoft.com/office/drawing/2014/main" id="{8A1F5D96-13B2-7E49-A35E-BB646F4156AB}"/>
              </a:ext>
            </a:extLst>
          </p:cNvPr>
          <p:cNvSpPr/>
          <p:nvPr/>
        </p:nvSpPr>
        <p:spPr bwMode="auto">
          <a:xfrm rot="5400000">
            <a:off x="1777717" y="2971933"/>
            <a:ext cx="368850" cy="1218561"/>
          </a:xfrm>
          <a:prstGeom prst="curvedLeftArrow">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Tree>
    <p:extLst>
      <p:ext uri="{BB962C8B-B14F-4D97-AF65-F5344CB8AC3E}">
        <p14:creationId xmlns:p14="http://schemas.microsoft.com/office/powerpoint/2010/main" val="1725164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990600"/>
            <a:ext cx="5738121" cy="425576"/>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lang="en-US" sz="2703" spc="-4" dirty="0"/>
              <a:t>EDI </a:t>
            </a:r>
            <a:r>
              <a:rPr sz="2703" spc="-4" dirty="0">
                <a:solidFill>
                  <a:srgbClr val="585858"/>
                </a:solidFill>
              </a:rPr>
              <a:t>Example </a:t>
            </a:r>
            <a:r>
              <a:rPr sz="2703" spc="-4" dirty="0"/>
              <a:t>for</a:t>
            </a:r>
            <a:r>
              <a:rPr sz="2703" spc="-41" dirty="0"/>
              <a:t> </a:t>
            </a:r>
            <a:r>
              <a:rPr lang="en-US" sz="2703" spc="-41" dirty="0"/>
              <a:t>A</a:t>
            </a:r>
            <a:r>
              <a:rPr sz="2703" dirty="0"/>
              <a:t>pplication</a:t>
            </a:r>
          </a:p>
        </p:txBody>
      </p:sp>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3"/>
              </a:rPr>
              <a:t>www.usask.ca</a:t>
            </a:r>
            <a:endParaRPr sz="1502">
              <a:latin typeface="Calibri"/>
              <a:cs typeface="Calibri"/>
            </a:endParaRPr>
          </a:p>
        </p:txBody>
      </p:sp>
      <p:sp>
        <p:nvSpPr>
          <p:cNvPr id="3" name="object 3"/>
          <p:cNvSpPr txBox="1"/>
          <p:nvPr/>
        </p:nvSpPr>
        <p:spPr>
          <a:xfrm>
            <a:off x="368287" y="1582722"/>
            <a:ext cx="8407426" cy="3811469"/>
          </a:xfrm>
          <a:prstGeom prst="rect">
            <a:avLst/>
          </a:prstGeom>
        </p:spPr>
        <p:txBody>
          <a:bodyPr vert="horz" wrap="square" lIns="0" tIns="9058" rIns="0" bIns="0" rtlCol="0">
            <a:spAutoFit/>
          </a:bodyPr>
          <a:lstStyle/>
          <a:p>
            <a:pPr marL="211681" marR="497259" indent="-202622">
              <a:lnSpc>
                <a:spcPct val="110000"/>
              </a:lnSpc>
              <a:spcBef>
                <a:spcPts val="71"/>
              </a:spcBef>
              <a:buSzPct val="75000"/>
              <a:buFont typeface="Wingdings"/>
              <a:buChar char=""/>
              <a:tabLst>
                <a:tab pos="211681" algn="l"/>
                <a:tab pos="212157" algn="l"/>
              </a:tabLst>
            </a:pPr>
            <a:r>
              <a:rPr sz="1802" dirty="0"/>
              <a:t>Team members and new students will complete USask’s unconscious bias training</a:t>
            </a:r>
            <a:r>
              <a:rPr lang="en-US" sz="1802" dirty="0"/>
              <a:t> within the 1st month of starting, as beliefs we have about certain groups can operate outside our conscious awareness and lead to decisions that contribute to inequality.  </a:t>
            </a:r>
            <a:r>
              <a:rPr sz="1802" dirty="0"/>
              <a:t>Specific action item </a:t>
            </a:r>
            <a:r>
              <a:rPr lang="en-US" sz="1802" dirty="0"/>
              <a:t>for inclusion which can be measured</a:t>
            </a:r>
            <a:r>
              <a:rPr sz="1802" dirty="0"/>
              <a:t>.</a:t>
            </a:r>
          </a:p>
          <a:p>
            <a:pPr marL="211681" marR="140644" indent="-202622">
              <a:lnSpc>
                <a:spcPct val="110000"/>
              </a:lnSpc>
              <a:spcBef>
                <a:spcPts val="326"/>
              </a:spcBef>
              <a:buClr>
                <a:srgbClr val="404040"/>
              </a:buClr>
              <a:buSzPct val="75000"/>
              <a:buFont typeface="Wingdings"/>
              <a:buChar char=""/>
              <a:tabLst>
                <a:tab pos="250775" algn="l"/>
                <a:tab pos="251251" algn="l"/>
              </a:tabLst>
            </a:pPr>
            <a:r>
              <a:rPr sz="1802" dirty="0"/>
              <a:t>The </a:t>
            </a:r>
            <a:r>
              <a:rPr lang="en-US" sz="1802" dirty="0"/>
              <a:t>X </a:t>
            </a:r>
            <a:r>
              <a:rPr sz="1802" dirty="0"/>
              <a:t>Association </a:t>
            </a:r>
            <a:r>
              <a:rPr lang="en-US" sz="1802" dirty="0"/>
              <a:t>indicates </a:t>
            </a:r>
            <a:r>
              <a:rPr sz="1802" dirty="0"/>
              <a:t>a high percentage of the students identify as white. </a:t>
            </a:r>
            <a:r>
              <a:rPr lang="en-US" sz="1802" dirty="0"/>
              <a:t> </a:t>
            </a:r>
            <a:r>
              <a:rPr sz="1802" dirty="0"/>
              <a:t>As part of the recruitment process, we will seek HQP candidates from visible minorities </a:t>
            </a:r>
            <a:r>
              <a:rPr lang="en-US" sz="1802" dirty="0"/>
              <a:t>by </a:t>
            </a:r>
            <a:r>
              <a:rPr sz="1802" dirty="0"/>
              <a:t>working with professional associations for minority groups such as the American Association of </a:t>
            </a:r>
            <a:r>
              <a:rPr lang="en-US" sz="1802" dirty="0"/>
              <a:t>X</a:t>
            </a:r>
            <a:r>
              <a:rPr sz="1802" dirty="0"/>
              <a:t> field Latin group</a:t>
            </a:r>
            <a:r>
              <a:rPr lang="en-US" sz="1802" dirty="0"/>
              <a:t> and asking them to post positions in their network</a:t>
            </a:r>
            <a:r>
              <a:rPr sz="1802" dirty="0"/>
              <a:t>. </a:t>
            </a:r>
            <a:r>
              <a:rPr lang="en-US" sz="1802" dirty="0"/>
              <a:t>EDI challenge</a:t>
            </a:r>
            <a:r>
              <a:rPr sz="1802" dirty="0"/>
              <a:t> </a:t>
            </a:r>
            <a:r>
              <a:rPr lang="en-US" sz="1802" dirty="0"/>
              <a:t>in</a:t>
            </a:r>
            <a:r>
              <a:rPr sz="1802" dirty="0"/>
              <a:t> the field</a:t>
            </a:r>
            <a:r>
              <a:rPr lang="en-US" sz="1802" dirty="0"/>
              <a:t> of research</a:t>
            </a:r>
            <a:r>
              <a:rPr sz="1802" dirty="0"/>
              <a:t> and a specific </a:t>
            </a:r>
            <a:r>
              <a:rPr lang="en-US" sz="1802" dirty="0"/>
              <a:t>action to </a:t>
            </a:r>
            <a:r>
              <a:rPr sz="1802" dirty="0"/>
              <a:t>address</a:t>
            </a:r>
            <a:r>
              <a:rPr lang="en-US" sz="1802" dirty="0"/>
              <a:t> recruitment</a:t>
            </a:r>
            <a:r>
              <a:rPr sz="1802" dirty="0"/>
              <a:t>.</a:t>
            </a:r>
          </a:p>
          <a:p>
            <a:pPr marL="211681" marR="140644" indent="-202622">
              <a:lnSpc>
                <a:spcPct val="110000"/>
              </a:lnSpc>
              <a:spcBef>
                <a:spcPts val="326"/>
              </a:spcBef>
              <a:buClr>
                <a:srgbClr val="404040"/>
              </a:buClr>
              <a:buSzPct val="75000"/>
              <a:buFont typeface="Wingdings"/>
              <a:buChar char=""/>
              <a:tabLst>
                <a:tab pos="250775" algn="l"/>
                <a:tab pos="251251" algn="l"/>
              </a:tabLst>
            </a:pPr>
            <a:r>
              <a:rPr sz="1802" dirty="0"/>
              <a:t>	</a:t>
            </a:r>
            <a:r>
              <a:rPr lang="en-US" sz="1351" dirty="0">
                <a:solidFill>
                  <a:srgbClr val="404040"/>
                </a:solidFill>
                <a:latin typeface="Calibri"/>
                <a:cs typeface="Calibri"/>
              </a:rPr>
              <a:t>A</a:t>
            </a:r>
            <a:r>
              <a:rPr sz="1351" dirty="0">
                <a:solidFill>
                  <a:srgbClr val="404040"/>
                </a:solidFill>
                <a:latin typeface="Calibri"/>
                <a:cs typeface="Calibri"/>
              </a:rPr>
              <a:t> </a:t>
            </a:r>
            <a:r>
              <a:rPr sz="1351" spc="-4" dirty="0">
                <a:solidFill>
                  <a:srgbClr val="404040"/>
                </a:solidFill>
                <a:latin typeface="Calibri"/>
                <a:cs typeface="Calibri"/>
              </a:rPr>
              <a:t>code of conduct</a:t>
            </a:r>
            <a:r>
              <a:rPr lang="en-US" sz="1351" spc="-4" dirty="0">
                <a:solidFill>
                  <a:srgbClr val="404040"/>
                </a:solidFill>
                <a:latin typeface="Calibri"/>
                <a:cs typeface="Calibri"/>
              </a:rPr>
              <a:t> and EDI strategy</a:t>
            </a:r>
            <a:r>
              <a:rPr sz="1351" spc="-4" dirty="0">
                <a:solidFill>
                  <a:srgbClr val="404040"/>
                </a:solidFill>
                <a:latin typeface="Calibri"/>
                <a:cs typeface="Calibri"/>
              </a:rPr>
              <a:t> </a:t>
            </a:r>
            <a:r>
              <a:rPr lang="en-US" sz="1351" spc="-4" dirty="0">
                <a:solidFill>
                  <a:srgbClr val="404040"/>
                </a:solidFill>
                <a:latin typeface="Calibri"/>
                <a:cs typeface="Calibri"/>
              </a:rPr>
              <a:t>for the lab is posted on our </a:t>
            </a:r>
            <a:r>
              <a:rPr sz="1351" spc="-4" dirty="0">
                <a:solidFill>
                  <a:srgbClr val="404040"/>
                </a:solidFill>
                <a:latin typeface="Calibri"/>
                <a:cs typeface="Calibri"/>
              </a:rPr>
              <a:t>website</a:t>
            </a:r>
            <a:r>
              <a:rPr lang="en-US" sz="1351" spc="-4" dirty="0">
                <a:solidFill>
                  <a:srgbClr val="404040"/>
                </a:solidFill>
                <a:latin typeface="Calibri"/>
                <a:cs typeface="Calibri"/>
              </a:rPr>
              <a:t>.</a:t>
            </a:r>
            <a:r>
              <a:rPr sz="1351" spc="-4" dirty="0">
                <a:solidFill>
                  <a:srgbClr val="404040"/>
                </a:solidFill>
                <a:latin typeface="Calibri"/>
                <a:cs typeface="Calibri"/>
              </a:rPr>
              <a:t> </a:t>
            </a:r>
            <a:r>
              <a:rPr lang="en-US" sz="1351" spc="-4" dirty="0">
                <a:solidFill>
                  <a:srgbClr val="404040"/>
                </a:solidFill>
                <a:latin typeface="Calibri"/>
                <a:cs typeface="Calibri"/>
              </a:rPr>
              <a:t> As part of our EDI strategy to </a:t>
            </a:r>
            <a:r>
              <a:rPr sz="1351" spc="-4" dirty="0">
                <a:solidFill>
                  <a:srgbClr val="404040"/>
                </a:solidFill>
                <a:latin typeface="Calibri"/>
                <a:cs typeface="Calibri"/>
              </a:rPr>
              <a:t>support students' participation </a:t>
            </a:r>
            <a:r>
              <a:rPr lang="en-US" sz="1351" spc="-4" dirty="0">
                <a:solidFill>
                  <a:srgbClr val="404040"/>
                </a:solidFill>
                <a:latin typeface="Calibri"/>
                <a:cs typeface="Calibri"/>
              </a:rPr>
              <a:t>and inclusion </a:t>
            </a:r>
            <a:r>
              <a:rPr sz="1351" spc="-4" dirty="0">
                <a:solidFill>
                  <a:srgbClr val="404040"/>
                </a:solidFill>
                <a:latin typeface="Calibri"/>
                <a:cs typeface="Calibri"/>
              </a:rPr>
              <a:t>in</a:t>
            </a:r>
            <a:r>
              <a:rPr lang="en-US" sz="1351" spc="-4" dirty="0">
                <a:solidFill>
                  <a:srgbClr val="404040"/>
                </a:solidFill>
                <a:latin typeface="Calibri"/>
                <a:cs typeface="Calibri"/>
              </a:rPr>
              <a:t> the</a:t>
            </a:r>
            <a:r>
              <a:rPr sz="1351" spc="-4" dirty="0">
                <a:solidFill>
                  <a:srgbClr val="404040"/>
                </a:solidFill>
                <a:latin typeface="Calibri"/>
                <a:cs typeface="Calibri"/>
              </a:rPr>
              <a:t> lab </a:t>
            </a:r>
            <a:r>
              <a:rPr sz="1351" dirty="0">
                <a:solidFill>
                  <a:srgbClr val="404040"/>
                </a:solidFill>
                <a:latin typeface="Calibri"/>
                <a:cs typeface="Calibri"/>
              </a:rPr>
              <a:t>and</a:t>
            </a:r>
            <a:r>
              <a:rPr lang="en-US" sz="1351" dirty="0">
                <a:solidFill>
                  <a:srgbClr val="404040"/>
                </a:solidFill>
                <a:latin typeface="Calibri"/>
                <a:cs typeface="Calibri"/>
              </a:rPr>
              <a:t> at</a:t>
            </a:r>
            <a:r>
              <a:rPr sz="1351" dirty="0">
                <a:solidFill>
                  <a:srgbClr val="404040"/>
                </a:solidFill>
                <a:latin typeface="Calibri"/>
                <a:cs typeface="Calibri"/>
              </a:rPr>
              <a:t> </a:t>
            </a:r>
            <a:r>
              <a:rPr sz="1351" spc="-4" dirty="0">
                <a:solidFill>
                  <a:srgbClr val="404040"/>
                </a:solidFill>
                <a:latin typeface="Calibri"/>
                <a:cs typeface="Calibri"/>
              </a:rPr>
              <a:t>social events</a:t>
            </a:r>
            <a:r>
              <a:rPr lang="en-US" sz="1351" spc="-4" dirty="0">
                <a:solidFill>
                  <a:srgbClr val="404040"/>
                </a:solidFill>
                <a:latin typeface="Calibri"/>
                <a:cs typeface="Calibri"/>
              </a:rPr>
              <a:t>,</a:t>
            </a:r>
            <a:r>
              <a:rPr sz="1351" spc="-4" dirty="0">
                <a:solidFill>
                  <a:srgbClr val="404040"/>
                </a:solidFill>
                <a:latin typeface="Calibri"/>
                <a:cs typeface="Calibri"/>
              </a:rPr>
              <a:t> </a:t>
            </a:r>
            <a:r>
              <a:rPr lang="en-US" sz="1351" spc="-4" dirty="0">
                <a:solidFill>
                  <a:srgbClr val="404040"/>
                </a:solidFill>
                <a:latin typeface="Calibri"/>
                <a:cs typeface="Calibri"/>
              </a:rPr>
              <a:t>we offer; </a:t>
            </a:r>
            <a:r>
              <a:rPr sz="1351" spc="-4" dirty="0">
                <a:solidFill>
                  <a:srgbClr val="404040"/>
                </a:solidFill>
                <a:latin typeface="Calibri"/>
                <a:cs typeface="Calibri"/>
              </a:rPr>
              <a:t>child-friendly </a:t>
            </a:r>
            <a:r>
              <a:rPr sz="1351" dirty="0">
                <a:solidFill>
                  <a:srgbClr val="404040"/>
                </a:solidFill>
                <a:latin typeface="Calibri"/>
                <a:cs typeface="Calibri"/>
              </a:rPr>
              <a:t>venues, </a:t>
            </a:r>
            <a:r>
              <a:rPr sz="1351" spc="-4" dirty="0">
                <a:solidFill>
                  <a:srgbClr val="404040"/>
                </a:solidFill>
                <a:latin typeface="Calibri"/>
                <a:cs typeface="Calibri"/>
              </a:rPr>
              <a:t>flexible work hours, diverse dietary choices, support to attend conferences, </a:t>
            </a:r>
            <a:r>
              <a:rPr sz="1351" dirty="0">
                <a:solidFill>
                  <a:srgbClr val="404040"/>
                </a:solidFill>
                <a:latin typeface="Calibri"/>
                <a:cs typeface="Calibri"/>
              </a:rPr>
              <a:t>and student </a:t>
            </a:r>
            <a:r>
              <a:rPr sz="1351" spc="-4" dirty="0">
                <a:solidFill>
                  <a:srgbClr val="404040"/>
                </a:solidFill>
                <a:latin typeface="Calibri"/>
                <a:cs typeface="Calibri"/>
              </a:rPr>
              <a:t>stipend</a:t>
            </a:r>
            <a:r>
              <a:rPr lang="en-US" sz="1351" spc="-4" dirty="0">
                <a:solidFill>
                  <a:srgbClr val="404040"/>
                </a:solidFill>
                <a:latin typeface="Calibri"/>
                <a:cs typeface="Calibri"/>
              </a:rPr>
              <a:t>s</a:t>
            </a:r>
            <a:r>
              <a:rPr sz="1351" spc="-4" dirty="0">
                <a:solidFill>
                  <a:srgbClr val="404040"/>
                </a:solidFill>
                <a:latin typeface="Calibri"/>
                <a:cs typeface="Calibri"/>
              </a:rPr>
              <a:t> above the </a:t>
            </a:r>
            <a:r>
              <a:rPr sz="1351" dirty="0">
                <a:solidFill>
                  <a:srgbClr val="404040"/>
                </a:solidFill>
                <a:latin typeface="Calibri"/>
                <a:cs typeface="Calibri"/>
              </a:rPr>
              <a:t>suggested </a:t>
            </a:r>
            <a:r>
              <a:rPr sz="1351" spc="-4" dirty="0">
                <a:solidFill>
                  <a:srgbClr val="404040"/>
                </a:solidFill>
                <a:latin typeface="Calibri"/>
                <a:cs typeface="Calibri"/>
              </a:rPr>
              <a:t>minimum. </a:t>
            </a:r>
            <a:r>
              <a:rPr sz="1351" b="1" dirty="0">
                <a:latin typeface="Calibri"/>
                <a:cs typeface="Calibri"/>
              </a:rPr>
              <a:t>Specific action</a:t>
            </a:r>
            <a:r>
              <a:rPr sz="1351" b="1" spc="-34" dirty="0">
                <a:latin typeface="Calibri"/>
                <a:cs typeface="Calibri"/>
              </a:rPr>
              <a:t> </a:t>
            </a:r>
            <a:r>
              <a:rPr sz="1351" b="1" dirty="0">
                <a:latin typeface="Calibri"/>
                <a:cs typeface="Calibri"/>
              </a:rPr>
              <a:t>items</a:t>
            </a:r>
            <a:r>
              <a:rPr lang="en-US" sz="1351" b="1" dirty="0">
                <a:latin typeface="Calibri"/>
                <a:cs typeface="Calibri"/>
              </a:rPr>
              <a:t> for recruitment and inclusion</a:t>
            </a:r>
            <a:r>
              <a:rPr sz="1351" b="1" dirty="0">
                <a:latin typeface="Calibri"/>
                <a:cs typeface="Calibri"/>
              </a:rPr>
              <a:t>.</a:t>
            </a:r>
            <a:endParaRPr sz="1351" dirty="0">
              <a:latin typeface="Calibri"/>
              <a:cs typeface="Calibri"/>
            </a:endParaRPr>
          </a:p>
        </p:txBody>
      </p:sp>
    </p:spTree>
    <p:extLst>
      <p:ext uri="{BB962C8B-B14F-4D97-AF65-F5344CB8AC3E}">
        <p14:creationId xmlns:p14="http://schemas.microsoft.com/office/powerpoint/2010/main" val="1949942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1295400"/>
            <a:ext cx="6125240" cy="518101"/>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sz="3304" spc="-4" dirty="0"/>
              <a:t>Sex and </a:t>
            </a:r>
            <a:r>
              <a:rPr sz="3304" dirty="0"/>
              <a:t>Gender in Research</a:t>
            </a:r>
            <a:r>
              <a:rPr sz="3304" spc="-68" dirty="0"/>
              <a:t> </a:t>
            </a:r>
            <a:r>
              <a:rPr sz="3304" spc="-4" dirty="0"/>
              <a:t>Design</a:t>
            </a:r>
            <a:endParaRPr sz="3304" dirty="0"/>
          </a:p>
        </p:txBody>
      </p:sp>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sp>
        <p:nvSpPr>
          <p:cNvPr id="3" name="object 3"/>
          <p:cNvSpPr txBox="1"/>
          <p:nvPr/>
        </p:nvSpPr>
        <p:spPr>
          <a:xfrm>
            <a:off x="289099" y="2062549"/>
            <a:ext cx="8437938" cy="2367005"/>
          </a:xfrm>
          <a:prstGeom prst="rect">
            <a:avLst/>
          </a:prstGeom>
        </p:spPr>
        <p:txBody>
          <a:bodyPr vert="horz" wrap="square" lIns="0" tIns="9535" rIns="0" bIns="0" rtlCol="0">
            <a:spAutoFit/>
          </a:bodyPr>
          <a:lstStyle/>
          <a:p>
            <a:pPr marL="211681" marR="3814" indent="-202622">
              <a:spcBef>
                <a:spcPts val="75"/>
              </a:spcBef>
              <a:buSzPct val="75000"/>
              <a:buFont typeface="Wingdings"/>
              <a:buChar char=""/>
              <a:tabLst>
                <a:tab pos="211681" algn="l"/>
                <a:tab pos="212157" algn="l"/>
              </a:tabLst>
            </a:pPr>
            <a:r>
              <a:rPr sz="2403" spc="-4" dirty="0">
                <a:latin typeface="Calibri"/>
                <a:cs typeface="Calibri"/>
              </a:rPr>
              <a:t>Rationale </a:t>
            </a:r>
            <a:r>
              <a:rPr sz="2403" dirty="0">
                <a:latin typeface="Calibri"/>
                <a:cs typeface="Calibri"/>
              </a:rPr>
              <a:t>and </a:t>
            </a:r>
            <a:r>
              <a:rPr sz="2403" spc="-4" dirty="0">
                <a:latin typeface="Calibri"/>
                <a:cs typeface="Calibri"/>
              </a:rPr>
              <a:t>methodology for including sex, gender </a:t>
            </a:r>
            <a:r>
              <a:rPr sz="2403" dirty="0">
                <a:latin typeface="Calibri"/>
                <a:cs typeface="Calibri"/>
              </a:rPr>
              <a:t>and </a:t>
            </a:r>
            <a:r>
              <a:rPr sz="2403" spc="-4" dirty="0">
                <a:latin typeface="Calibri"/>
                <a:cs typeface="Calibri"/>
              </a:rPr>
              <a:t>diversity  in the </a:t>
            </a:r>
            <a:r>
              <a:rPr sz="2403" dirty="0">
                <a:latin typeface="Calibri"/>
                <a:cs typeface="Calibri"/>
              </a:rPr>
              <a:t>research </a:t>
            </a:r>
            <a:r>
              <a:rPr sz="2403" spc="-4" dirty="0">
                <a:latin typeface="Calibri"/>
                <a:cs typeface="Calibri"/>
              </a:rPr>
              <a:t>design </a:t>
            </a:r>
            <a:r>
              <a:rPr sz="2403" dirty="0">
                <a:latin typeface="Calibri"/>
                <a:cs typeface="Calibri"/>
              </a:rPr>
              <a:t>are clearly </a:t>
            </a:r>
            <a:r>
              <a:rPr sz="2403" spc="-4" dirty="0">
                <a:latin typeface="Calibri"/>
                <a:cs typeface="Calibri"/>
              </a:rPr>
              <a:t>described;</a:t>
            </a:r>
            <a:r>
              <a:rPr sz="2403" spc="11" dirty="0">
                <a:latin typeface="Calibri"/>
                <a:cs typeface="Calibri"/>
              </a:rPr>
              <a:t> </a:t>
            </a:r>
            <a:r>
              <a:rPr sz="2403" dirty="0">
                <a:latin typeface="Calibri"/>
                <a:cs typeface="Calibri"/>
              </a:rPr>
              <a:t>and</a:t>
            </a:r>
          </a:p>
          <a:p>
            <a:pPr>
              <a:spcBef>
                <a:spcPts val="4"/>
              </a:spcBef>
              <a:buFont typeface="Wingdings"/>
              <a:buChar char=""/>
            </a:pPr>
            <a:endParaRPr sz="3304" dirty="0">
              <a:latin typeface="Calibri"/>
              <a:cs typeface="Calibri"/>
            </a:endParaRPr>
          </a:p>
          <a:p>
            <a:pPr marL="211681" marR="408105" indent="-202622">
              <a:buSzPct val="75000"/>
              <a:buFont typeface="Wingdings"/>
              <a:buChar char=""/>
              <a:tabLst>
                <a:tab pos="211681" algn="l"/>
                <a:tab pos="212157" algn="l"/>
              </a:tabLst>
            </a:pPr>
            <a:r>
              <a:rPr sz="2403" spc="-4" dirty="0">
                <a:latin typeface="Calibri"/>
                <a:cs typeface="Calibri"/>
              </a:rPr>
              <a:t>Aspects </a:t>
            </a:r>
            <a:r>
              <a:rPr sz="2403" dirty="0">
                <a:latin typeface="Calibri"/>
                <a:cs typeface="Calibri"/>
              </a:rPr>
              <a:t>of </a:t>
            </a:r>
            <a:r>
              <a:rPr sz="2403" spc="-4" dirty="0">
                <a:latin typeface="Calibri"/>
                <a:cs typeface="Calibri"/>
              </a:rPr>
              <a:t>sex (biological), </a:t>
            </a:r>
            <a:r>
              <a:rPr sz="2403" dirty="0">
                <a:latin typeface="Calibri"/>
                <a:cs typeface="Calibri"/>
              </a:rPr>
              <a:t>gender </a:t>
            </a:r>
            <a:r>
              <a:rPr sz="2403" spc="-4" dirty="0">
                <a:latin typeface="Calibri"/>
                <a:cs typeface="Calibri"/>
              </a:rPr>
              <a:t>(socio-cultural) </a:t>
            </a:r>
            <a:r>
              <a:rPr sz="2403" dirty="0">
                <a:latin typeface="Calibri"/>
                <a:cs typeface="Calibri"/>
              </a:rPr>
              <a:t>and </a:t>
            </a:r>
            <a:r>
              <a:rPr sz="2403" spc="-4" dirty="0">
                <a:latin typeface="Calibri"/>
                <a:cs typeface="Calibri"/>
              </a:rPr>
              <a:t>diversity  </a:t>
            </a:r>
            <a:r>
              <a:rPr sz="2403" dirty="0">
                <a:latin typeface="Calibri"/>
                <a:cs typeface="Calibri"/>
              </a:rPr>
              <a:t>are </a:t>
            </a:r>
            <a:r>
              <a:rPr sz="2403" spc="-4" dirty="0">
                <a:latin typeface="Calibri"/>
                <a:cs typeface="Calibri"/>
              </a:rPr>
              <a:t>addressed in the </a:t>
            </a:r>
            <a:r>
              <a:rPr sz="2403" dirty="0">
                <a:latin typeface="Calibri"/>
                <a:cs typeface="Calibri"/>
              </a:rPr>
              <a:t>research </a:t>
            </a:r>
            <a:r>
              <a:rPr sz="2403" spc="-4" dirty="0">
                <a:latin typeface="Calibri"/>
                <a:cs typeface="Calibri"/>
              </a:rPr>
              <a:t>design, making it </a:t>
            </a:r>
            <a:r>
              <a:rPr sz="2403" dirty="0">
                <a:latin typeface="Calibri"/>
                <a:cs typeface="Calibri"/>
              </a:rPr>
              <a:t>more </a:t>
            </a:r>
            <a:r>
              <a:rPr sz="2403" spc="-4" dirty="0">
                <a:latin typeface="Calibri"/>
                <a:cs typeface="Calibri"/>
              </a:rPr>
              <a:t>ethically  sound, </a:t>
            </a:r>
            <a:r>
              <a:rPr sz="2403" dirty="0">
                <a:latin typeface="Calibri"/>
                <a:cs typeface="Calibri"/>
              </a:rPr>
              <a:t>rigorous and</a:t>
            </a:r>
            <a:r>
              <a:rPr sz="2403" spc="11" dirty="0">
                <a:latin typeface="Calibri"/>
                <a:cs typeface="Calibri"/>
              </a:rPr>
              <a:t> </a:t>
            </a:r>
            <a:r>
              <a:rPr sz="2403" spc="-4" dirty="0">
                <a:latin typeface="Calibri"/>
                <a:cs typeface="Calibri"/>
              </a:rPr>
              <a:t>useful</a:t>
            </a:r>
            <a:endParaRPr sz="2403" dirty="0">
              <a:latin typeface="Calibri"/>
              <a:cs typeface="Calibri"/>
            </a:endParaRPr>
          </a:p>
        </p:txBody>
      </p:sp>
    </p:spTree>
    <p:extLst>
      <p:ext uri="{BB962C8B-B14F-4D97-AF65-F5344CB8AC3E}">
        <p14:creationId xmlns:p14="http://schemas.microsoft.com/office/powerpoint/2010/main" val="2841879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1005561"/>
            <a:ext cx="1789230" cy="518101"/>
          </a:xfrm>
          <a:prstGeom prst="rect">
            <a:avLst/>
          </a:prstGeom>
        </p:spPr>
        <p:txBody>
          <a:bodyPr vert="horz" wrap="square" lIns="0" tIns="9535" rIns="0" bIns="0" numCol="1" rtlCol="0" anchor="ctr" anchorCtr="0" compatLnSpc="1">
            <a:prstTxWarp prst="textNoShape">
              <a:avLst/>
            </a:prstTxWarp>
            <a:spAutoFit/>
          </a:bodyPr>
          <a:lstStyle/>
          <a:p>
            <a:pPr marL="9535">
              <a:spcBef>
                <a:spcPts val="75"/>
              </a:spcBef>
            </a:pPr>
            <a:r>
              <a:rPr sz="3304" spc="-4" dirty="0"/>
              <a:t>Resources</a:t>
            </a:r>
            <a:endParaRPr sz="3304" dirty="0"/>
          </a:p>
        </p:txBody>
      </p:sp>
      <p:sp>
        <p:nvSpPr>
          <p:cNvPr id="4" name="object 4"/>
          <p:cNvSpPr txBox="1"/>
          <p:nvPr/>
        </p:nvSpPr>
        <p:spPr>
          <a:xfrm>
            <a:off x="7691925" y="5365616"/>
            <a:ext cx="1112250" cy="192360"/>
          </a:xfrm>
          <a:prstGeom prst="rect">
            <a:avLst/>
          </a:prstGeom>
        </p:spPr>
        <p:txBody>
          <a:bodyPr vert="horz" wrap="square" lIns="0" tIns="0" rIns="0" bIns="0" rtlCol="0">
            <a:spAutoFit/>
          </a:bodyPr>
          <a:lstStyle/>
          <a:p>
            <a:pPr marL="9535">
              <a:lnSpc>
                <a:spcPts val="1502"/>
              </a:lnSpc>
            </a:pPr>
            <a:r>
              <a:rPr sz="1502" spc="-11" dirty="0">
                <a:solidFill>
                  <a:srgbClr val="FFFFFF"/>
                </a:solidFill>
                <a:latin typeface="Calibri"/>
                <a:cs typeface="Calibri"/>
                <a:hlinkClick r:id="rId2"/>
              </a:rPr>
              <a:t>www.usask.ca</a:t>
            </a:r>
            <a:endParaRPr sz="1502">
              <a:latin typeface="Calibri"/>
              <a:cs typeface="Calibri"/>
            </a:endParaRPr>
          </a:p>
        </p:txBody>
      </p:sp>
      <p:sp>
        <p:nvSpPr>
          <p:cNvPr id="5" name="object 3">
            <a:extLst>
              <a:ext uri="{FF2B5EF4-FFF2-40B4-BE49-F238E27FC236}">
                <a16:creationId xmlns:a16="http://schemas.microsoft.com/office/drawing/2014/main" id="{233C53E4-CC74-678E-7156-CBA6C79C3D57}"/>
              </a:ext>
            </a:extLst>
          </p:cNvPr>
          <p:cNvSpPr txBox="1"/>
          <p:nvPr/>
        </p:nvSpPr>
        <p:spPr>
          <a:xfrm>
            <a:off x="558874" y="1823611"/>
            <a:ext cx="8245301" cy="3542005"/>
          </a:xfrm>
          <a:prstGeom prst="rect">
            <a:avLst/>
          </a:prstGeom>
        </p:spPr>
        <p:txBody>
          <a:bodyPr vert="horz" wrap="square" lIns="0" tIns="9535" rIns="0" bIns="0" rtlCol="0">
            <a:spAutoFit/>
          </a:bodyPr>
          <a:lstStyle/>
          <a:p>
            <a:pPr marL="211681" marR="2994517" indent="-202622">
              <a:spcBef>
                <a:spcPts val="75"/>
              </a:spcBef>
              <a:buSzPct val="75000"/>
              <a:buFont typeface="Wingdings"/>
              <a:buChar char=""/>
              <a:tabLst>
                <a:tab pos="211681" algn="l"/>
                <a:tab pos="212157" algn="l"/>
              </a:tabLst>
            </a:pPr>
            <a:r>
              <a:rPr sz="1802" dirty="0">
                <a:latin typeface="Calibri"/>
                <a:cs typeface="Calibri"/>
              </a:rPr>
              <a:t>NSERC </a:t>
            </a:r>
            <a:r>
              <a:rPr sz="1802" spc="-4" dirty="0">
                <a:latin typeface="Calibri"/>
                <a:cs typeface="Calibri"/>
              </a:rPr>
              <a:t>EDI guide for applicants-</a:t>
            </a:r>
            <a:r>
              <a:rPr lang="en-US" sz="1802" spc="-4" dirty="0">
                <a:latin typeface="Calibri"/>
                <a:cs typeface="Calibri"/>
              </a:rPr>
              <a:t> </a:t>
            </a:r>
            <a:r>
              <a:rPr lang="en-US" sz="1800" dirty="0">
                <a:latin typeface="Calibri" panose="020F0502020204030204" pitchFamily="34" charset="0"/>
                <a:cs typeface="Calibri" panose="020F0502020204030204" pitchFamily="34" charset="0"/>
                <a:hlinkClick r:id="rId3"/>
              </a:rPr>
              <a:t>NSERC - NSERC guide on integrating equity, diversity and inclusion considerations in research (nserc-crsng.gc.ca)</a:t>
            </a:r>
            <a:endParaRPr lang="en-US" sz="1800" spc="-4" dirty="0">
              <a:latin typeface="Calibri" panose="020F0502020204030204" pitchFamily="34" charset="0"/>
              <a:cs typeface="Calibri" panose="020F0502020204030204" pitchFamily="34" charset="0"/>
            </a:endParaRPr>
          </a:p>
          <a:p>
            <a:pPr marL="211681" marR="858164" indent="-202622">
              <a:spcBef>
                <a:spcPts val="432"/>
              </a:spcBef>
              <a:buSzPct val="75000"/>
              <a:buFont typeface="Wingdings"/>
              <a:buChar char=""/>
              <a:tabLst>
                <a:tab pos="211681" algn="l"/>
                <a:tab pos="212157" algn="l"/>
              </a:tabLst>
            </a:pPr>
            <a:r>
              <a:rPr sz="1802" dirty="0">
                <a:latin typeface="Calibri"/>
                <a:cs typeface="Calibri"/>
              </a:rPr>
              <a:t>NFRF </a:t>
            </a:r>
            <a:r>
              <a:rPr sz="1802" spc="-4" dirty="0">
                <a:latin typeface="Calibri"/>
                <a:cs typeface="Calibri"/>
              </a:rPr>
              <a:t>EDI</a:t>
            </a:r>
            <a:r>
              <a:rPr sz="1802" spc="-4" dirty="0">
                <a:solidFill>
                  <a:srgbClr val="008000"/>
                </a:solidFill>
                <a:latin typeface="Calibri"/>
                <a:cs typeface="Calibri"/>
              </a:rPr>
              <a:t> </a:t>
            </a:r>
            <a:r>
              <a:rPr sz="1802" u="heavy" spc="-4" dirty="0">
                <a:solidFill>
                  <a:srgbClr val="008000"/>
                </a:solidFill>
                <a:uFill>
                  <a:solidFill>
                    <a:srgbClr val="008000"/>
                  </a:solidFill>
                </a:uFill>
                <a:latin typeface="Calibri"/>
                <a:cs typeface="Calibri"/>
                <a:hlinkClick r:id="rId4"/>
              </a:rPr>
              <a:t>https://www.sshrc-crsh.gc.ca/funding-financement/nfrf-fnfr/edi</a:t>
            </a:r>
            <a:r>
              <a:rPr sz="1802" u="heavy" spc="-4" dirty="0">
                <a:solidFill>
                  <a:srgbClr val="008000"/>
                </a:solidFill>
                <a:uFill>
                  <a:solidFill>
                    <a:srgbClr val="008000"/>
                  </a:solidFill>
                </a:uFill>
                <a:latin typeface="Calibri"/>
                <a:cs typeface="Calibri"/>
              </a:rPr>
              <a:t>- </a:t>
            </a:r>
            <a:r>
              <a:rPr sz="1802" u="heavy" spc="-4" dirty="0">
                <a:solidFill>
                  <a:srgbClr val="008000"/>
                </a:solidFill>
                <a:uFill>
                  <a:solidFill>
                    <a:srgbClr val="008000"/>
                  </a:solidFill>
                </a:uFill>
                <a:latin typeface="Calibri"/>
                <a:cs typeface="Calibri"/>
                <a:hlinkClick r:id="rId4"/>
              </a:rPr>
              <a:t> eng.aspx#3</a:t>
            </a:r>
            <a:endParaRPr sz="1802" dirty="0">
              <a:latin typeface="Calibri"/>
              <a:cs typeface="Calibri"/>
            </a:endParaRPr>
          </a:p>
          <a:p>
            <a:pPr marL="211681" marR="674136" indent="-202622">
              <a:spcBef>
                <a:spcPts val="432"/>
              </a:spcBef>
              <a:buSzPct val="75000"/>
              <a:buFont typeface="Wingdings"/>
              <a:buChar char=""/>
              <a:tabLst>
                <a:tab pos="211681" algn="l"/>
                <a:tab pos="212157" algn="l"/>
              </a:tabLst>
            </a:pPr>
            <a:r>
              <a:rPr sz="1802" dirty="0">
                <a:latin typeface="Calibri"/>
                <a:cs typeface="Calibri"/>
              </a:rPr>
              <a:t>RASI </a:t>
            </a:r>
            <a:r>
              <a:rPr sz="1802" spc="-4" dirty="0">
                <a:latin typeface="Calibri"/>
                <a:cs typeface="Calibri"/>
              </a:rPr>
              <a:t>EDI</a:t>
            </a:r>
            <a:r>
              <a:rPr sz="1802" spc="-4" dirty="0">
                <a:solidFill>
                  <a:srgbClr val="008000"/>
                </a:solidFill>
                <a:latin typeface="Calibri"/>
                <a:cs typeface="Calibri"/>
              </a:rPr>
              <a:t> </a:t>
            </a:r>
            <a:r>
              <a:rPr sz="1802" u="heavy" spc="-4" dirty="0">
                <a:solidFill>
                  <a:srgbClr val="008000"/>
                </a:solidFill>
                <a:uFill>
                  <a:solidFill>
                    <a:srgbClr val="008000"/>
                  </a:solidFill>
                </a:uFill>
                <a:latin typeface="Calibri"/>
                <a:cs typeface="Calibri"/>
                <a:hlinkClick r:id="rId5"/>
              </a:rPr>
              <a:t>https://vpresearch.usask.ca/rasi/resource-hub/edi-equity-diversity</a:t>
            </a:r>
            <a:r>
              <a:rPr sz="1802" u="heavy" spc="-4" dirty="0">
                <a:solidFill>
                  <a:srgbClr val="008000"/>
                </a:solidFill>
                <a:uFill>
                  <a:solidFill>
                    <a:srgbClr val="008000"/>
                  </a:solidFill>
                </a:uFill>
                <a:latin typeface="Calibri"/>
                <a:cs typeface="Calibri"/>
              </a:rPr>
              <a:t>- </a:t>
            </a:r>
            <a:r>
              <a:rPr sz="1802" u="heavy" spc="-4" dirty="0">
                <a:solidFill>
                  <a:srgbClr val="008000"/>
                </a:solidFill>
                <a:uFill>
                  <a:solidFill>
                    <a:srgbClr val="008000"/>
                  </a:solidFill>
                </a:uFill>
                <a:latin typeface="Calibri"/>
                <a:cs typeface="Calibri"/>
                <a:hlinkClick r:id="rId5"/>
              </a:rPr>
              <a:t> inclusion.php</a:t>
            </a:r>
            <a:endParaRPr sz="1802" dirty="0">
              <a:latin typeface="Calibri"/>
              <a:cs typeface="Calibri"/>
            </a:endParaRPr>
          </a:p>
          <a:p>
            <a:pPr marL="211681" marR="3814" indent="-202622">
              <a:spcBef>
                <a:spcPts val="435"/>
              </a:spcBef>
              <a:buSzPct val="75000"/>
              <a:buFont typeface="Wingdings"/>
              <a:buChar char=""/>
              <a:tabLst>
                <a:tab pos="211681" algn="l"/>
                <a:tab pos="212157" algn="l"/>
              </a:tabLst>
            </a:pPr>
            <a:r>
              <a:rPr sz="1802" spc="-4" dirty="0">
                <a:latin typeface="Calibri"/>
                <a:cs typeface="Calibri"/>
              </a:rPr>
              <a:t>EDI- Recruitment </a:t>
            </a:r>
            <a:r>
              <a:rPr sz="1802" u="heavy" spc="-4" dirty="0">
                <a:solidFill>
                  <a:srgbClr val="008000"/>
                </a:solidFill>
                <a:uFill>
                  <a:solidFill>
                    <a:srgbClr val="008000"/>
                  </a:solidFill>
                </a:uFill>
                <a:latin typeface="Calibri"/>
                <a:cs typeface="Calibri"/>
              </a:rPr>
              <a:t> </a:t>
            </a:r>
            <a:r>
              <a:rPr sz="1802" u="heavy" spc="-4" dirty="0">
                <a:solidFill>
                  <a:srgbClr val="008000"/>
                </a:solidFill>
                <a:uFill>
                  <a:solidFill>
                    <a:srgbClr val="008000"/>
                  </a:solidFill>
                </a:uFill>
                <a:latin typeface="Calibri"/>
                <a:cs typeface="Calibri"/>
                <a:hlinkClick r:id="rId6"/>
              </a:rPr>
              <a:t>https://jira.usask.ca/servicedesk/customer/kb/view/1346961465?q=Equity%2C+Div  ersity%2C+and+Inclusion+%28EDI%29+in+Recruitment</a:t>
            </a:r>
            <a:endParaRPr sz="1802" dirty="0">
              <a:latin typeface="Calibri"/>
              <a:cs typeface="Calibri"/>
            </a:endParaRPr>
          </a:p>
          <a:p>
            <a:pPr marL="211681" marR="1580453" indent="-202622">
              <a:spcBef>
                <a:spcPts val="432"/>
              </a:spcBef>
              <a:buSzPct val="75000"/>
              <a:buFont typeface="Wingdings"/>
              <a:buChar char=""/>
              <a:tabLst>
                <a:tab pos="211681" algn="l"/>
                <a:tab pos="212157" algn="l"/>
              </a:tabLst>
            </a:pPr>
            <a:r>
              <a:rPr sz="1802" dirty="0">
                <a:latin typeface="Calibri"/>
                <a:cs typeface="Calibri"/>
              </a:rPr>
              <a:t>EDI </a:t>
            </a:r>
            <a:r>
              <a:rPr sz="1802" spc="-4" dirty="0">
                <a:latin typeface="Calibri"/>
                <a:cs typeface="Calibri"/>
              </a:rPr>
              <a:t>Framework-</a:t>
            </a:r>
            <a:r>
              <a:rPr sz="1802" u="heavy" spc="-4" dirty="0">
                <a:solidFill>
                  <a:srgbClr val="008000"/>
                </a:solidFill>
                <a:uFill>
                  <a:solidFill>
                    <a:srgbClr val="008000"/>
                  </a:solidFill>
                </a:uFill>
                <a:latin typeface="Calibri"/>
                <a:cs typeface="Calibri"/>
                <a:hlinkClick r:id="rId7"/>
              </a:rPr>
              <a:t>https://www.nserc-crsng.gc.ca/NSERC-CRSNG/EDI</a:t>
            </a:r>
            <a:r>
              <a:rPr sz="1802" u="heavy" spc="-4" dirty="0">
                <a:solidFill>
                  <a:srgbClr val="008000"/>
                </a:solidFill>
                <a:uFill>
                  <a:solidFill>
                    <a:srgbClr val="008000"/>
                  </a:solidFill>
                </a:uFill>
                <a:latin typeface="Calibri"/>
                <a:cs typeface="Calibri"/>
              </a:rPr>
              <a:t>- </a:t>
            </a:r>
            <a:r>
              <a:rPr sz="1802" u="heavy" spc="-4" dirty="0">
                <a:solidFill>
                  <a:srgbClr val="008000"/>
                </a:solidFill>
                <a:uFill>
                  <a:solidFill>
                    <a:srgbClr val="008000"/>
                  </a:solidFill>
                </a:uFill>
                <a:latin typeface="Calibri"/>
                <a:cs typeface="Calibri"/>
                <a:hlinkClick r:id="rId7"/>
              </a:rPr>
              <a:t> EDI/framework_cadre-de-reference_eng.asp</a:t>
            </a:r>
            <a:endParaRPr sz="1802" dirty="0">
              <a:latin typeface="Calibri"/>
              <a:cs typeface="Calibri"/>
            </a:endParaRPr>
          </a:p>
        </p:txBody>
      </p:sp>
    </p:spTree>
    <p:extLst>
      <p:ext uri="{BB962C8B-B14F-4D97-AF65-F5344CB8AC3E}">
        <p14:creationId xmlns:p14="http://schemas.microsoft.com/office/powerpoint/2010/main" val="2359401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48575" y="6059170"/>
            <a:ext cx="1120140" cy="193040"/>
          </a:xfrm>
          <a:prstGeom prst="rect">
            <a:avLst/>
          </a:prstGeom>
        </p:spPr>
        <p:txBody>
          <a:bodyPr vert="horz" wrap="square" lIns="0" tIns="0" rIns="0" bIns="0" rtlCol="0">
            <a:spAutoFit/>
          </a:bodyPr>
          <a:lstStyle/>
          <a:p>
            <a:pPr marL="0" marR="0" lvl="0" indent="0" defTabSz="914400" eaLnBrk="1" fontAlgn="auto" latinLnBrk="0" hangingPunct="1">
              <a:lnSpc>
                <a:spcPts val="1440"/>
              </a:lnSpc>
              <a:spcBef>
                <a:spcPts val="0"/>
              </a:spcBef>
              <a:spcAft>
                <a:spcPts val="0"/>
              </a:spcAft>
              <a:buClrTx/>
              <a:buSzTx/>
              <a:buFontTx/>
              <a:buNone/>
              <a:tabLst/>
              <a:defRPr/>
            </a:pPr>
            <a:r>
              <a:rPr kumimoji="0" sz="1500" b="0" i="0" u="none" strike="noStrike" kern="0" cap="none" spc="-10" normalizeH="0" baseline="0" noProof="0" dirty="0">
                <a:ln>
                  <a:noFill/>
                </a:ln>
                <a:solidFill>
                  <a:srgbClr val="FFFFFF"/>
                </a:solidFill>
                <a:effectLst/>
                <a:uLnTx/>
                <a:uFillTx/>
                <a:latin typeface="Calibri"/>
                <a:cs typeface="Calibri"/>
                <a:hlinkClick r:id="rId2"/>
              </a:rPr>
              <a:t>www.usask.ca</a:t>
            </a:r>
            <a:endParaRPr kumimoji="0" sz="1500" b="0" i="0" u="none" strike="noStrike" kern="0" cap="none" spc="0" normalizeH="0" baseline="0" noProof="0">
              <a:ln>
                <a:noFill/>
              </a:ln>
              <a:solidFill>
                <a:sysClr val="windowText" lastClr="000000"/>
              </a:solidFill>
              <a:effectLst/>
              <a:uLnTx/>
              <a:uFillTx/>
              <a:latin typeface="Calibri"/>
              <a:cs typeface="Calibri"/>
            </a:endParaRPr>
          </a:p>
        </p:txBody>
      </p:sp>
      <p:grpSp>
        <p:nvGrpSpPr>
          <p:cNvPr id="3" name="object 3"/>
          <p:cNvGrpSpPr/>
          <p:nvPr/>
        </p:nvGrpSpPr>
        <p:grpSpPr>
          <a:xfrm>
            <a:off x="0" y="0"/>
            <a:ext cx="9144000" cy="690880"/>
            <a:chOff x="0" y="0"/>
            <a:chExt cx="9144000" cy="690880"/>
          </a:xfrm>
        </p:grpSpPr>
        <p:pic>
          <p:nvPicPr>
            <p:cNvPr id="4" name="object 4"/>
            <p:cNvPicPr/>
            <p:nvPr/>
          </p:nvPicPr>
          <p:blipFill>
            <a:blip r:embed="rId3" cstate="print"/>
            <a:stretch>
              <a:fillRect/>
            </a:stretch>
          </p:blipFill>
          <p:spPr>
            <a:xfrm>
              <a:off x="0" y="0"/>
              <a:ext cx="9143999" cy="690879"/>
            </a:xfrm>
            <a:prstGeom prst="rect">
              <a:avLst/>
            </a:prstGeom>
          </p:spPr>
        </p:pic>
        <p:pic>
          <p:nvPicPr>
            <p:cNvPr id="5" name="object 5"/>
            <p:cNvPicPr/>
            <p:nvPr/>
          </p:nvPicPr>
          <p:blipFill>
            <a:blip r:embed="rId4" cstate="print"/>
            <a:stretch>
              <a:fillRect/>
            </a:stretch>
          </p:blipFill>
          <p:spPr>
            <a:xfrm>
              <a:off x="233680" y="203200"/>
              <a:ext cx="1676400" cy="365760"/>
            </a:xfrm>
            <a:prstGeom prst="rect">
              <a:avLst/>
            </a:prstGeom>
          </p:spPr>
        </p:pic>
      </p:grpSp>
      <p:graphicFrame>
        <p:nvGraphicFramePr>
          <p:cNvPr id="6" name="object 6"/>
          <p:cNvGraphicFramePr>
            <a:graphicFrameLocks noGrp="1"/>
          </p:cNvGraphicFramePr>
          <p:nvPr>
            <p:extLst>
              <p:ext uri="{D42A27DB-BD31-4B8C-83A1-F6EECF244321}">
                <p14:modId xmlns:p14="http://schemas.microsoft.com/office/powerpoint/2010/main" val="2836704459"/>
              </p:ext>
            </p:extLst>
          </p:nvPr>
        </p:nvGraphicFramePr>
        <p:xfrm>
          <a:off x="0" y="690879"/>
          <a:ext cx="9066527" cy="6048630"/>
        </p:xfrm>
        <a:graphic>
          <a:graphicData uri="http://schemas.openxmlformats.org/drawingml/2006/table">
            <a:tbl>
              <a:tblPr firstRow="1" bandRow="1">
                <a:tableStyleId>{2D5ABB26-0587-4C30-8999-92F81FD0307C}</a:tableStyleId>
              </a:tblPr>
              <a:tblGrid>
                <a:gridCol w="1143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979927">
                  <a:extLst>
                    <a:ext uri="{9D8B030D-6E8A-4147-A177-3AD203B41FA5}">
                      <a16:colId xmlns:a16="http://schemas.microsoft.com/office/drawing/2014/main" val="20005"/>
                    </a:ext>
                  </a:extLst>
                </a:gridCol>
              </a:tblGrid>
              <a:tr h="299721">
                <a:tc>
                  <a:txBody>
                    <a:bodyPr/>
                    <a:lstStyle/>
                    <a:p>
                      <a:pPr algn="l">
                        <a:lnSpc>
                          <a:spcPct val="100000"/>
                        </a:lnSpc>
                        <a:spcBef>
                          <a:spcPts val="415"/>
                        </a:spcBef>
                      </a:pPr>
                      <a:r>
                        <a:rPr sz="900" b="1" spc="-25" dirty="0">
                          <a:latin typeface="Arial"/>
                          <a:cs typeface="Arial"/>
                        </a:rPr>
                        <a:t>DG-</a:t>
                      </a:r>
                      <a:r>
                        <a:rPr sz="900" b="1" spc="-10" dirty="0">
                          <a:latin typeface="Arial"/>
                          <a:cs typeface="Arial"/>
                        </a:rPr>
                        <a:t>Evaluation</a:t>
                      </a:r>
                      <a:endParaRPr sz="900" dirty="0">
                        <a:latin typeface="Arial"/>
                        <a:cs typeface="Arial"/>
                      </a:endParaRPr>
                    </a:p>
                    <a:p>
                      <a:pPr algn="l">
                        <a:lnSpc>
                          <a:spcPts val="1230"/>
                        </a:lnSpc>
                      </a:pPr>
                      <a:r>
                        <a:rPr sz="900" b="1" spc="-20" dirty="0">
                          <a:latin typeface="Arial"/>
                          <a:cs typeface="Arial"/>
                        </a:rPr>
                        <a:t>Group</a:t>
                      </a:r>
                      <a:endParaRPr sz="900" dirty="0">
                        <a:latin typeface="Arial"/>
                        <a:cs typeface="Arial"/>
                      </a:endParaRP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183515">
                        <a:lnSpc>
                          <a:spcPct val="100000"/>
                        </a:lnSpc>
                        <a:spcBef>
                          <a:spcPts val="415"/>
                        </a:spcBef>
                      </a:pPr>
                      <a:r>
                        <a:rPr sz="900" b="1" dirty="0">
                          <a:latin typeface="Arial"/>
                          <a:cs typeface="Arial"/>
                        </a:rPr>
                        <a:t>Faculty</a:t>
                      </a:r>
                      <a:r>
                        <a:rPr sz="900" b="1" spc="5" dirty="0">
                          <a:latin typeface="Arial"/>
                          <a:cs typeface="Arial"/>
                        </a:rPr>
                        <a:t> </a:t>
                      </a:r>
                      <a:r>
                        <a:rPr sz="900" b="1" spc="-20" dirty="0">
                          <a:latin typeface="Arial"/>
                          <a:cs typeface="Arial"/>
                        </a:rPr>
                        <a:t>Name</a:t>
                      </a:r>
                      <a:endParaRPr sz="900" dirty="0">
                        <a:latin typeface="Arial"/>
                        <a:cs typeface="Arial"/>
                      </a:endParaRP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449580">
                        <a:lnSpc>
                          <a:spcPct val="100000"/>
                        </a:lnSpc>
                        <a:spcBef>
                          <a:spcPts val="415"/>
                        </a:spcBef>
                      </a:pPr>
                      <a:r>
                        <a:rPr sz="900" b="1" dirty="0">
                          <a:latin typeface="Arial"/>
                          <a:cs typeface="Arial"/>
                        </a:rPr>
                        <a:t>Department</a:t>
                      </a:r>
                      <a:r>
                        <a:rPr sz="900" b="1" spc="-25" dirty="0">
                          <a:latin typeface="Arial"/>
                          <a:cs typeface="Arial"/>
                        </a:rPr>
                        <a:t> </a:t>
                      </a:r>
                      <a:r>
                        <a:rPr sz="900" b="1" dirty="0">
                          <a:latin typeface="Arial"/>
                          <a:cs typeface="Arial"/>
                        </a:rPr>
                        <a:t>and</a:t>
                      </a:r>
                      <a:r>
                        <a:rPr sz="900" b="1" spc="15" dirty="0">
                          <a:latin typeface="Arial"/>
                          <a:cs typeface="Arial"/>
                        </a:rPr>
                        <a:t> </a:t>
                      </a:r>
                      <a:r>
                        <a:rPr sz="900" b="1" spc="-10" dirty="0">
                          <a:latin typeface="Arial"/>
                          <a:cs typeface="Arial"/>
                        </a:rPr>
                        <a:t>College</a:t>
                      </a:r>
                      <a:endParaRPr sz="900" dirty="0">
                        <a:latin typeface="Arial"/>
                        <a:cs typeface="Arial"/>
                      </a:endParaRP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10795" algn="ctr">
                        <a:lnSpc>
                          <a:spcPct val="100000"/>
                        </a:lnSpc>
                        <a:spcBef>
                          <a:spcPts val="65"/>
                        </a:spcBef>
                      </a:pPr>
                      <a:r>
                        <a:rPr sz="850" b="1" dirty="0">
                          <a:latin typeface="Arial"/>
                          <a:cs typeface="Arial"/>
                        </a:rPr>
                        <a:t>DG-</a:t>
                      </a:r>
                      <a:r>
                        <a:rPr sz="850" b="1" spc="105" dirty="0">
                          <a:latin typeface="Arial"/>
                          <a:cs typeface="Arial"/>
                        </a:rPr>
                        <a:t> </a:t>
                      </a:r>
                      <a:r>
                        <a:rPr sz="850" b="1" spc="-10" dirty="0">
                          <a:latin typeface="Arial"/>
                          <a:cs typeface="Arial"/>
                        </a:rPr>
                        <a:t>Evaluation</a:t>
                      </a:r>
                      <a:endParaRPr sz="850" dirty="0">
                        <a:latin typeface="Arial"/>
                        <a:cs typeface="Arial"/>
                      </a:endParaRPr>
                    </a:p>
                    <a:p>
                      <a:pPr marL="635" algn="ctr">
                        <a:lnSpc>
                          <a:spcPct val="100000"/>
                        </a:lnSpc>
                        <a:spcBef>
                          <a:spcPts val="20"/>
                        </a:spcBef>
                      </a:pPr>
                      <a:r>
                        <a:rPr sz="850" b="1" spc="-10" dirty="0">
                          <a:latin typeface="Arial"/>
                          <a:cs typeface="Arial"/>
                        </a:rPr>
                        <a:t>Group</a:t>
                      </a:r>
                      <a:endParaRPr sz="850" dirty="0">
                        <a:latin typeface="Arial"/>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253365">
                        <a:lnSpc>
                          <a:spcPct val="100000"/>
                        </a:lnSpc>
                        <a:spcBef>
                          <a:spcPts val="65"/>
                        </a:spcBef>
                      </a:pPr>
                      <a:r>
                        <a:rPr sz="850" b="1" dirty="0">
                          <a:latin typeface="Arial"/>
                          <a:cs typeface="Arial"/>
                        </a:rPr>
                        <a:t>Faculty</a:t>
                      </a:r>
                      <a:r>
                        <a:rPr sz="850" b="1" spc="100" dirty="0">
                          <a:latin typeface="Arial"/>
                          <a:cs typeface="Arial"/>
                        </a:rPr>
                        <a:t> </a:t>
                      </a:r>
                      <a:r>
                        <a:rPr sz="850" b="1" spc="-20" dirty="0">
                          <a:latin typeface="Arial"/>
                          <a:cs typeface="Arial"/>
                        </a:rPr>
                        <a:t>Name</a:t>
                      </a:r>
                      <a:endParaRPr sz="850" dirty="0">
                        <a:latin typeface="Arial"/>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396875">
                        <a:lnSpc>
                          <a:spcPct val="100000"/>
                        </a:lnSpc>
                        <a:spcBef>
                          <a:spcPts val="65"/>
                        </a:spcBef>
                      </a:pPr>
                      <a:r>
                        <a:rPr sz="850" b="1" dirty="0">
                          <a:latin typeface="Arial"/>
                          <a:cs typeface="Arial"/>
                        </a:rPr>
                        <a:t>Department</a:t>
                      </a:r>
                      <a:r>
                        <a:rPr sz="850" b="1" spc="175" dirty="0">
                          <a:latin typeface="Arial"/>
                          <a:cs typeface="Arial"/>
                        </a:rPr>
                        <a:t> </a:t>
                      </a:r>
                      <a:r>
                        <a:rPr sz="850" b="1" dirty="0">
                          <a:latin typeface="Arial"/>
                          <a:cs typeface="Arial"/>
                        </a:rPr>
                        <a:t>And</a:t>
                      </a:r>
                      <a:r>
                        <a:rPr sz="850" b="1" spc="170" dirty="0">
                          <a:latin typeface="Arial"/>
                          <a:cs typeface="Arial"/>
                        </a:rPr>
                        <a:t> </a:t>
                      </a:r>
                      <a:r>
                        <a:rPr sz="850" b="1" spc="-10" dirty="0">
                          <a:latin typeface="Arial"/>
                          <a:cs typeface="Arial"/>
                        </a:rPr>
                        <a:t>College</a:t>
                      </a:r>
                      <a:endParaRPr sz="850" dirty="0">
                        <a:latin typeface="Arial"/>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extLst>
                  <a:ext uri="{0D108BD9-81ED-4DB2-BD59-A6C34878D82A}">
                    <a16:rowId xmlns:a16="http://schemas.microsoft.com/office/drawing/2014/main" val="10000"/>
                  </a:ext>
                </a:extLst>
              </a:tr>
              <a:tr h="227775">
                <a:tc rowSpan="2">
                  <a:txBody>
                    <a:bodyPr/>
                    <a:lstStyle/>
                    <a:p>
                      <a:pPr>
                        <a:lnSpc>
                          <a:spcPct val="100000"/>
                        </a:lnSpc>
                      </a:pPr>
                      <a:endParaRPr sz="900">
                        <a:latin typeface="Times New Roman"/>
                        <a:cs typeface="Times New Roman"/>
                      </a:endParaRPr>
                    </a:p>
                  </a:txBody>
                  <a:tcPr marL="0" marR="0" marT="0" marB="0">
                    <a:lnL w="12700">
                      <a:solidFill>
                        <a:srgbClr val="797979"/>
                      </a:solidFill>
                      <a:prstDash val="soli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rowSpan="3">
                  <a:txBody>
                    <a:bodyPr/>
                    <a:lstStyle/>
                    <a:p>
                      <a:pPr marL="60960">
                        <a:lnSpc>
                          <a:spcPct val="100000"/>
                        </a:lnSpc>
                        <a:spcBef>
                          <a:spcPts val="280"/>
                        </a:spcBef>
                      </a:pPr>
                      <a:r>
                        <a:rPr sz="900" b="1" dirty="0">
                          <a:solidFill>
                            <a:srgbClr val="3B8B92"/>
                          </a:solidFill>
                          <a:latin typeface="Arial"/>
                          <a:cs typeface="Arial"/>
                        </a:rPr>
                        <a:t>Susan</a:t>
                      </a:r>
                      <a:r>
                        <a:rPr sz="900" b="1" spc="145" dirty="0">
                          <a:solidFill>
                            <a:srgbClr val="3B8B92"/>
                          </a:solidFill>
                          <a:latin typeface="Arial"/>
                          <a:cs typeface="Arial"/>
                        </a:rPr>
                        <a:t> </a:t>
                      </a:r>
                      <a:r>
                        <a:rPr sz="900" b="1" spc="-10" dirty="0">
                          <a:solidFill>
                            <a:srgbClr val="3B8B92"/>
                          </a:solidFill>
                          <a:latin typeface="Arial"/>
                          <a:cs typeface="Arial"/>
                        </a:rPr>
                        <a:t>Detmer</a:t>
                      </a:r>
                      <a:endParaRPr sz="900" dirty="0">
                        <a:latin typeface="Arial"/>
                        <a:cs typeface="Arial"/>
                      </a:endParaRPr>
                    </a:p>
                    <a:p>
                      <a:pPr marL="60960">
                        <a:lnSpc>
                          <a:spcPct val="100000"/>
                        </a:lnSpc>
                        <a:spcBef>
                          <a:spcPts val="25"/>
                        </a:spcBef>
                      </a:pPr>
                      <a:r>
                        <a:rPr sz="900" b="1" dirty="0">
                          <a:solidFill>
                            <a:srgbClr val="3B8B92"/>
                          </a:solidFill>
                          <a:latin typeface="Arial"/>
                          <a:cs typeface="Arial"/>
                        </a:rPr>
                        <a:t>Troy</a:t>
                      </a:r>
                      <a:r>
                        <a:rPr sz="900" b="1" spc="65" dirty="0">
                          <a:solidFill>
                            <a:srgbClr val="3B8B92"/>
                          </a:solidFill>
                          <a:latin typeface="Arial"/>
                          <a:cs typeface="Arial"/>
                        </a:rPr>
                        <a:t> </a:t>
                      </a:r>
                      <a:r>
                        <a:rPr sz="900" b="1" spc="-10" dirty="0">
                          <a:solidFill>
                            <a:srgbClr val="3B8B92"/>
                          </a:solidFill>
                          <a:latin typeface="Arial"/>
                          <a:cs typeface="Arial"/>
                        </a:rPr>
                        <a:t>Harkness</a:t>
                      </a:r>
                      <a:endParaRPr sz="900" dirty="0">
                        <a:latin typeface="Arial"/>
                        <a:cs typeface="Arial"/>
                      </a:endParaRPr>
                    </a:p>
                    <a:p>
                      <a:pPr marL="60960" marR="230504">
                        <a:lnSpc>
                          <a:spcPct val="106100"/>
                        </a:lnSpc>
                        <a:spcBef>
                          <a:spcPts val="35"/>
                        </a:spcBef>
                      </a:pPr>
                      <a:r>
                        <a:rPr sz="900" b="1" spc="60" dirty="0">
                          <a:solidFill>
                            <a:srgbClr val="3B8B92"/>
                          </a:solidFill>
                          <a:latin typeface="Arial"/>
                          <a:cs typeface="Arial"/>
                        </a:rPr>
                        <a:t>Meena</a:t>
                      </a:r>
                      <a:r>
                        <a:rPr sz="900" b="1" spc="-85" dirty="0">
                          <a:solidFill>
                            <a:srgbClr val="3B8B92"/>
                          </a:solidFill>
                          <a:latin typeface="Arial"/>
                          <a:cs typeface="Arial"/>
                        </a:rPr>
                        <a:t> </a:t>
                      </a:r>
                      <a:r>
                        <a:rPr sz="900" b="1" spc="-10" dirty="0">
                          <a:solidFill>
                            <a:srgbClr val="3B8B92"/>
                          </a:solidFill>
                          <a:latin typeface="Arial"/>
                          <a:cs typeface="Arial"/>
                        </a:rPr>
                        <a:t>Sakharkar </a:t>
                      </a:r>
                      <a:r>
                        <a:rPr sz="900" b="1" dirty="0">
                          <a:solidFill>
                            <a:srgbClr val="3B8B92"/>
                          </a:solidFill>
                          <a:latin typeface="Arial"/>
                          <a:cs typeface="Arial"/>
                        </a:rPr>
                        <a:t>Julia</a:t>
                      </a:r>
                      <a:r>
                        <a:rPr sz="900" b="1" spc="120" dirty="0">
                          <a:solidFill>
                            <a:srgbClr val="3B8B92"/>
                          </a:solidFill>
                          <a:latin typeface="Arial"/>
                          <a:cs typeface="Arial"/>
                        </a:rPr>
                        <a:t> </a:t>
                      </a:r>
                      <a:r>
                        <a:rPr sz="900" b="1" spc="-10" dirty="0">
                          <a:solidFill>
                            <a:srgbClr val="3B8B92"/>
                          </a:solidFill>
                          <a:latin typeface="Arial"/>
                          <a:cs typeface="Arial"/>
                        </a:rPr>
                        <a:t>Boughner </a:t>
                      </a:r>
                      <a:r>
                        <a:rPr sz="900" b="1" dirty="0">
                          <a:solidFill>
                            <a:srgbClr val="3B8B92"/>
                          </a:solidFill>
                          <a:latin typeface="Arial"/>
                          <a:cs typeface="Arial"/>
                        </a:rPr>
                        <a:t>Yan</a:t>
                      </a:r>
                      <a:r>
                        <a:rPr sz="900" b="1" spc="114" dirty="0">
                          <a:solidFill>
                            <a:srgbClr val="3B8B92"/>
                          </a:solidFill>
                          <a:latin typeface="Arial"/>
                          <a:cs typeface="Arial"/>
                        </a:rPr>
                        <a:t> </a:t>
                      </a:r>
                      <a:r>
                        <a:rPr sz="900" b="1" spc="-20" dirty="0">
                          <a:solidFill>
                            <a:srgbClr val="3B8B92"/>
                          </a:solidFill>
                          <a:latin typeface="Arial"/>
                          <a:cs typeface="Arial"/>
                        </a:rPr>
                        <a:t>Zhou</a:t>
                      </a:r>
                      <a:endParaRPr sz="900" dirty="0">
                        <a:latin typeface="Arial"/>
                        <a:cs typeface="Arial"/>
                      </a:endParaRPr>
                    </a:p>
                    <a:p>
                      <a:pPr marL="92075">
                        <a:lnSpc>
                          <a:spcPct val="100000"/>
                        </a:lnSpc>
                        <a:spcBef>
                          <a:spcPts val="20"/>
                        </a:spcBef>
                      </a:pPr>
                      <a:r>
                        <a:rPr sz="900" b="1" dirty="0">
                          <a:solidFill>
                            <a:srgbClr val="3B8B92"/>
                          </a:solidFill>
                          <a:latin typeface="Arial"/>
                          <a:cs typeface="Arial"/>
                        </a:rPr>
                        <a:t>Peter</a:t>
                      </a:r>
                      <a:r>
                        <a:rPr sz="900" b="1" spc="160" dirty="0">
                          <a:solidFill>
                            <a:srgbClr val="3B8B92"/>
                          </a:solidFill>
                          <a:latin typeface="Arial"/>
                          <a:cs typeface="Arial"/>
                        </a:rPr>
                        <a:t> </a:t>
                      </a:r>
                      <a:r>
                        <a:rPr sz="900" b="1" spc="-10" dirty="0">
                          <a:solidFill>
                            <a:srgbClr val="3B8B92"/>
                          </a:solidFill>
                          <a:latin typeface="Arial"/>
                          <a:cs typeface="Arial"/>
                        </a:rPr>
                        <a:t>Bretscher</a:t>
                      </a:r>
                      <a:endParaRPr sz="900" dirty="0">
                        <a:latin typeface="Arial"/>
                        <a:cs typeface="Arial"/>
                      </a:endParaRPr>
                    </a:p>
                    <a:p>
                      <a:pPr marL="92075">
                        <a:lnSpc>
                          <a:spcPct val="100000"/>
                        </a:lnSpc>
                        <a:spcBef>
                          <a:spcPts val="105"/>
                        </a:spcBef>
                      </a:pPr>
                      <a:r>
                        <a:rPr sz="900" b="1" dirty="0">
                          <a:solidFill>
                            <a:srgbClr val="3B8B92"/>
                          </a:solidFill>
                          <a:latin typeface="Arial"/>
                          <a:cs typeface="Arial"/>
                        </a:rPr>
                        <a:t>Jack</a:t>
                      </a:r>
                      <a:r>
                        <a:rPr sz="900" b="1" spc="95" dirty="0">
                          <a:solidFill>
                            <a:srgbClr val="3B8B92"/>
                          </a:solidFill>
                          <a:latin typeface="Arial"/>
                          <a:cs typeface="Arial"/>
                        </a:rPr>
                        <a:t> </a:t>
                      </a:r>
                      <a:r>
                        <a:rPr sz="900" b="1" spc="-20" dirty="0">
                          <a:solidFill>
                            <a:srgbClr val="3B8B92"/>
                          </a:solidFill>
                          <a:latin typeface="Arial"/>
                          <a:cs typeface="Arial"/>
                        </a:rPr>
                        <a:t>Gray</a:t>
                      </a:r>
                      <a:endParaRPr sz="900" dirty="0">
                        <a:latin typeface="Arial"/>
                        <a:cs typeface="Arial"/>
                      </a:endParaRPr>
                    </a:p>
                    <a:p>
                      <a:pPr marL="60960">
                        <a:lnSpc>
                          <a:spcPct val="100000"/>
                        </a:lnSpc>
                        <a:spcBef>
                          <a:spcPts val="20"/>
                        </a:spcBef>
                      </a:pPr>
                      <a:r>
                        <a:rPr sz="900" b="1" spc="50" dirty="0">
                          <a:solidFill>
                            <a:srgbClr val="3B8B92"/>
                          </a:solidFill>
                          <a:latin typeface="Arial"/>
                          <a:cs typeface="Arial"/>
                        </a:rPr>
                        <a:t>Mirek</a:t>
                      </a:r>
                      <a:r>
                        <a:rPr sz="900" b="1" spc="-5" dirty="0">
                          <a:solidFill>
                            <a:srgbClr val="3B8B92"/>
                          </a:solidFill>
                          <a:latin typeface="Arial"/>
                          <a:cs typeface="Arial"/>
                        </a:rPr>
                        <a:t> </a:t>
                      </a:r>
                      <a:r>
                        <a:rPr sz="900" b="1" spc="-10" dirty="0">
                          <a:solidFill>
                            <a:srgbClr val="3B8B92"/>
                          </a:solidFill>
                          <a:latin typeface="Arial"/>
                          <a:cs typeface="Arial"/>
                        </a:rPr>
                        <a:t>Cygler</a:t>
                      </a:r>
                      <a:endParaRPr sz="900" dirty="0">
                        <a:latin typeface="Arial"/>
                        <a:cs typeface="Arial"/>
                      </a:endParaRPr>
                    </a:p>
                    <a:p>
                      <a:pPr marL="60960">
                        <a:lnSpc>
                          <a:spcPct val="100000"/>
                        </a:lnSpc>
                        <a:spcBef>
                          <a:spcPts val="100"/>
                        </a:spcBef>
                      </a:pPr>
                      <a:r>
                        <a:rPr sz="900" b="1" dirty="0">
                          <a:solidFill>
                            <a:srgbClr val="3B8B92"/>
                          </a:solidFill>
                          <a:latin typeface="Arial"/>
                          <a:cs typeface="Arial"/>
                        </a:rPr>
                        <a:t>Patrick</a:t>
                      </a:r>
                      <a:r>
                        <a:rPr sz="900" b="1" spc="185" dirty="0">
                          <a:solidFill>
                            <a:srgbClr val="3B8B92"/>
                          </a:solidFill>
                          <a:latin typeface="Arial"/>
                          <a:cs typeface="Arial"/>
                        </a:rPr>
                        <a:t> </a:t>
                      </a:r>
                      <a:r>
                        <a:rPr sz="900" b="1" spc="-10" dirty="0">
                          <a:solidFill>
                            <a:srgbClr val="3B8B92"/>
                          </a:solidFill>
                          <a:latin typeface="Arial"/>
                          <a:cs typeface="Arial"/>
                        </a:rPr>
                        <a:t>Krone</a:t>
                      </a:r>
                      <a:endParaRPr sz="900" dirty="0">
                        <a:latin typeface="Arial"/>
                        <a:cs typeface="Arial"/>
                      </a:endParaRPr>
                    </a:p>
                    <a:p>
                      <a:pPr marL="60960">
                        <a:lnSpc>
                          <a:spcPct val="100000"/>
                        </a:lnSpc>
                        <a:spcBef>
                          <a:spcPts val="25"/>
                        </a:spcBef>
                      </a:pPr>
                      <a:r>
                        <a:rPr sz="900" b="1" spc="-20" dirty="0">
                          <a:solidFill>
                            <a:srgbClr val="3B8B92"/>
                          </a:solidFill>
                          <a:latin typeface="Arial"/>
                          <a:cs typeface="Arial"/>
                        </a:rPr>
                        <a:t>(Em</a:t>
                      </a:r>
                      <a:r>
                        <a:rPr sz="900" b="1" spc="-65" dirty="0">
                          <a:solidFill>
                            <a:srgbClr val="3B8B92"/>
                          </a:solidFill>
                          <a:latin typeface="Arial"/>
                          <a:cs typeface="Arial"/>
                        </a:rPr>
                        <a:t> </a:t>
                      </a:r>
                      <a:r>
                        <a:rPr sz="900" b="1" dirty="0">
                          <a:solidFill>
                            <a:srgbClr val="3B8B92"/>
                          </a:solidFill>
                          <a:latin typeface="Arial"/>
                          <a:cs typeface="Arial"/>
                        </a:rPr>
                        <a:t>eritus</a:t>
                      </a:r>
                      <a:r>
                        <a:rPr sz="900" b="1" spc="185" dirty="0">
                          <a:solidFill>
                            <a:srgbClr val="3B8B92"/>
                          </a:solidFill>
                          <a:latin typeface="Arial"/>
                          <a:cs typeface="Arial"/>
                        </a:rPr>
                        <a:t> </a:t>
                      </a:r>
                      <a:r>
                        <a:rPr sz="900" b="1" spc="-10" dirty="0">
                          <a:solidFill>
                            <a:srgbClr val="3B8B92"/>
                          </a:solidFill>
                          <a:latin typeface="Arial"/>
                          <a:cs typeface="Arial"/>
                        </a:rPr>
                        <a:t>Professor)</a:t>
                      </a:r>
                      <a:endParaRPr sz="900" dirty="0">
                        <a:latin typeface="Arial"/>
                        <a:cs typeface="Arial"/>
                      </a:endParaRPr>
                    </a:p>
                    <a:p>
                      <a:pPr marL="92075">
                        <a:lnSpc>
                          <a:spcPct val="100000"/>
                        </a:lnSpc>
                        <a:spcBef>
                          <a:spcPts val="100"/>
                        </a:spcBef>
                      </a:pPr>
                      <a:r>
                        <a:rPr sz="900" b="1" dirty="0">
                          <a:solidFill>
                            <a:srgbClr val="3B8B92"/>
                          </a:solidFill>
                          <a:latin typeface="Arial"/>
                          <a:cs typeface="Arial"/>
                        </a:rPr>
                        <a:t>Daniel</a:t>
                      </a:r>
                      <a:r>
                        <a:rPr sz="900" b="1" spc="130" dirty="0">
                          <a:solidFill>
                            <a:srgbClr val="3B8B92"/>
                          </a:solidFill>
                          <a:latin typeface="Arial"/>
                          <a:cs typeface="Arial"/>
                        </a:rPr>
                        <a:t> </a:t>
                      </a:r>
                      <a:r>
                        <a:rPr sz="900" b="1" spc="-10" dirty="0">
                          <a:solidFill>
                            <a:srgbClr val="3B8B92"/>
                          </a:solidFill>
                          <a:latin typeface="Arial"/>
                          <a:cs typeface="Arial"/>
                        </a:rPr>
                        <a:t>MacPhee</a:t>
                      </a:r>
                      <a:endParaRPr sz="900" dirty="0">
                        <a:latin typeface="Arial"/>
                        <a:cs typeface="Arial"/>
                      </a:endParaRPr>
                    </a:p>
                  </a:txBody>
                  <a:tcPr marL="0" marR="0" marT="3556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3">
                  <a:txBody>
                    <a:bodyPr/>
                    <a:lstStyle/>
                    <a:p>
                      <a:pPr marL="62865">
                        <a:lnSpc>
                          <a:spcPct val="100000"/>
                        </a:lnSpc>
                        <a:spcBef>
                          <a:spcPts val="280"/>
                        </a:spcBef>
                      </a:pPr>
                      <a:r>
                        <a:rPr sz="900" b="1" dirty="0">
                          <a:solidFill>
                            <a:srgbClr val="3B8B92"/>
                          </a:solidFill>
                          <a:latin typeface="Arial"/>
                          <a:cs typeface="Arial"/>
                        </a:rPr>
                        <a:t>Veterinary</a:t>
                      </a:r>
                      <a:r>
                        <a:rPr sz="900" b="1" spc="204" dirty="0">
                          <a:solidFill>
                            <a:srgbClr val="3B8B92"/>
                          </a:solidFill>
                          <a:latin typeface="Arial"/>
                          <a:cs typeface="Arial"/>
                        </a:rPr>
                        <a:t> </a:t>
                      </a:r>
                      <a:r>
                        <a:rPr sz="900" b="1" dirty="0">
                          <a:solidFill>
                            <a:srgbClr val="3B8B92"/>
                          </a:solidFill>
                          <a:latin typeface="Arial"/>
                          <a:cs typeface="Arial"/>
                        </a:rPr>
                        <a:t>Pathology,</a:t>
                      </a:r>
                      <a:r>
                        <a:rPr sz="900" b="1" spc="220" dirty="0">
                          <a:solidFill>
                            <a:srgbClr val="3B8B92"/>
                          </a:solidFill>
                          <a:latin typeface="Arial"/>
                          <a:cs typeface="Arial"/>
                        </a:rPr>
                        <a:t> </a:t>
                      </a:r>
                      <a:r>
                        <a:rPr sz="900" b="1" spc="-20" dirty="0">
                          <a:solidFill>
                            <a:srgbClr val="3B8B92"/>
                          </a:solidFill>
                          <a:latin typeface="Arial"/>
                          <a:cs typeface="Arial"/>
                        </a:rPr>
                        <a:t>WCVM</a:t>
                      </a:r>
                      <a:endParaRPr sz="900" dirty="0">
                        <a:latin typeface="Arial"/>
                        <a:cs typeface="Arial"/>
                      </a:endParaRPr>
                    </a:p>
                    <a:p>
                      <a:pPr marL="62865">
                        <a:lnSpc>
                          <a:spcPct val="100000"/>
                        </a:lnSpc>
                        <a:spcBef>
                          <a:spcPts val="25"/>
                        </a:spcBef>
                      </a:pPr>
                      <a:r>
                        <a:rPr sz="900" b="1" dirty="0">
                          <a:solidFill>
                            <a:srgbClr val="3B8B92"/>
                          </a:solidFill>
                          <a:latin typeface="Arial"/>
                          <a:cs typeface="Arial"/>
                        </a:rPr>
                        <a:t>BMI,</a:t>
                      </a:r>
                      <a:r>
                        <a:rPr sz="900" b="1" spc="175" dirty="0">
                          <a:solidFill>
                            <a:srgbClr val="3B8B92"/>
                          </a:solidFill>
                          <a:latin typeface="Arial"/>
                          <a:cs typeface="Arial"/>
                        </a:rPr>
                        <a:t> </a:t>
                      </a:r>
                      <a:r>
                        <a:rPr sz="900" b="1" dirty="0">
                          <a:solidFill>
                            <a:srgbClr val="3B8B92"/>
                          </a:solidFill>
                          <a:latin typeface="Arial"/>
                          <a:cs typeface="Arial"/>
                        </a:rPr>
                        <a:t>College</a:t>
                      </a:r>
                      <a:r>
                        <a:rPr sz="900" b="1" spc="75" dirty="0">
                          <a:solidFill>
                            <a:srgbClr val="3B8B92"/>
                          </a:solidFill>
                          <a:latin typeface="Arial"/>
                          <a:cs typeface="Arial"/>
                        </a:rPr>
                        <a:t> </a:t>
                      </a:r>
                      <a:r>
                        <a:rPr sz="900" b="1" dirty="0">
                          <a:solidFill>
                            <a:srgbClr val="3B8B92"/>
                          </a:solidFill>
                          <a:latin typeface="Arial"/>
                          <a:cs typeface="Arial"/>
                        </a:rPr>
                        <a:t>of</a:t>
                      </a:r>
                      <a:r>
                        <a:rPr sz="900" b="1" spc="20" dirty="0">
                          <a:solidFill>
                            <a:srgbClr val="3B8B92"/>
                          </a:solidFill>
                          <a:latin typeface="Arial"/>
                          <a:cs typeface="Arial"/>
                        </a:rPr>
                        <a:t> </a:t>
                      </a:r>
                      <a:r>
                        <a:rPr sz="900" b="1" spc="-10" dirty="0">
                          <a:solidFill>
                            <a:srgbClr val="3B8B92"/>
                          </a:solidFill>
                          <a:latin typeface="Arial"/>
                          <a:cs typeface="Arial"/>
                        </a:rPr>
                        <a:t>Medicine</a:t>
                      </a:r>
                      <a:endParaRPr lang="en-US" sz="900" dirty="0">
                        <a:latin typeface="Arial"/>
                        <a:cs typeface="Arial"/>
                      </a:endParaRPr>
                    </a:p>
                    <a:p>
                      <a:pPr marL="62865" marR="643890">
                        <a:lnSpc>
                          <a:spcPct val="102299"/>
                        </a:lnSpc>
                        <a:spcBef>
                          <a:spcPts val="75"/>
                        </a:spcBef>
                      </a:pPr>
                      <a:r>
                        <a:rPr lang="en-US" sz="900" b="1" dirty="0">
                          <a:solidFill>
                            <a:srgbClr val="3B8B92"/>
                          </a:solidFill>
                          <a:latin typeface="Arial"/>
                          <a:cs typeface="Arial"/>
                        </a:rPr>
                        <a:t>Pharmacy</a:t>
                      </a:r>
                      <a:r>
                        <a:rPr lang="en-US" sz="900" b="1" spc="130" dirty="0">
                          <a:solidFill>
                            <a:srgbClr val="3B8B92"/>
                          </a:solidFill>
                          <a:latin typeface="Arial"/>
                          <a:cs typeface="Arial"/>
                        </a:rPr>
                        <a:t> </a:t>
                      </a:r>
                      <a:r>
                        <a:rPr lang="en-US" sz="900" b="1" dirty="0">
                          <a:solidFill>
                            <a:srgbClr val="3B8B92"/>
                          </a:solidFill>
                          <a:latin typeface="Arial"/>
                          <a:cs typeface="Arial"/>
                        </a:rPr>
                        <a:t>and </a:t>
                      </a:r>
                      <a:r>
                        <a:rPr lang="en-US" sz="900" b="1" spc="-10" dirty="0">
                          <a:solidFill>
                            <a:srgbClr val="3B8B92"/>
                          </a:solidFill>
                          <a:latin typeface="Arial"/>
                          <a:cs typeface="Arial"/>
                        </a:rPr>
                        <a:t>Nutrition  </a:t>
                      </a:r>
                      <a:r>
                        <a:rPr lang="en-US" sz="900" b="1" dirty="0">
                          <a:solidFill>
                            <a:srgbClr val="3B8B92"/>
                          </a:solidFill>
                          <a:latin typeface="Arial"/>
                          <a:cs typeface="Arial"/>
                        </a:rPr>
                        <a:t>APP,</a:t>
                      </a:r>
                      <a:r>
                        <a:rPr lang="en-US" sz="900" b="1" spc="160" dirty="0">
                          <a:solidFill>
                            <a:srgbClr val="3B8B92"/>
                          </a:solidFill>
                          <a:latin typeface="Arial"/>
                          <a:cs typeface="Arial"/>
                        </a:rPr>
                        <a:t> </a:t>
                      </a:r>
                      <a:r>
                        <a:rPr lang="en-US" sz="900" b="1" dirty="0">
                          <a:solidFill>
                            <a:srgbClr val="3B8B92"/>
                          </a:solidFill>
                          <a:latin typeface="Arial"/>
                          <a:cs typeface="Arial"/>
                        </a:rPr>
                        <a:t>College</a:t>
                      </a:r>
                      <a:r>
                        <a:rPr lang="en-US" sz="900" b="1" spc="50" dirty="0">
                          <a:solidFill>
                            <a:srgbClr val="3B8B92"/>
                          </a:solidFill>
                          <a:latin typeface="Arial"/>
                          <a:cs typeface="Arial"/>
                        </a:rPr>
                        <a:t> </a:t>
                      </a:r>
                      <a:r>
                        <a:rPr lang="en-US" sz="900" b="1" dirty="0">
                          <a:solidFill>
                            <a:srgbClr val="3B8B92"/>
                          </a:solidFill>
                          <a:latin typeface="Arial"/>
                          <a:cs typeface="Arial"/>
                        </a:rPr>
                        <a:t>of</a:t>
                      </a:r>
                      <a:r>
                        <a:rPr lang="en-US" sz="900" b="1" spc="100" dirty="0">
                          <a:solidFill>
                            <a:srgbClr val="3B8B92"/>
                          </a:solidFill>
                          <a:latin typeface="Arial"/>
                          <a:cs typeface="Arial"/>
                        </a:rPr>
                        <a:t> </a:t>
                      </a:r>
                      <a:r>
                        <a:rPr lang="en-US" sz="900" b="1" spc="-10" dirty="0">
                          <a:solidFill>
                            <a:srgbClr val="3B8B92"/>
                          </a:solidFill>
                          <a:latin typeface="Arial"/>
                          <a:cs typeface="Arial"/>
                        </a:rPr>
                        <a:t>Medicine</a:t>
                      </a:r>
                      <a:endParaRPr lang="en-US" sz="900" dirty="0">
                        <a:latin typeface="Arial"/>
                        <a:cs typeface="Arial"/>
                      </a:endParaRPr>
                    </a:p>
                    <a:p>
                      <a:pPr marL="62865">
                        <a:lnSpc>
                          <a:spcPct val="100000"/>
                        </a:lnSpc>
                        <a:spcBef>
                          <a:spcPts val="100"/>
                        </a:spcBef>
                      </a:pPr>
                      <a:r>
                        <a:rPr sz="900" b="1" spc="-20" dirty="0">
                          <a:solidFill>
                            <a:srgbClr val="3B8B92"/>
                          </a:solidFill>
                          <a:latin typeface="Arial"/>
                          <a:cs typeface="Arial"/>
                        </a:rPr>
                        <a:t>VIDO</a:t>
                      </a:r>
                      <a:endParaRPr sz="900" dirty="0">
                        <a:latin typeface="Arial"/>
                        <a:cs typeface="Arial"/>
                      </a:endParaRPr>
                    </a:p>
                    <a:p>
                      <a:pPr marL="62865">
                        <a:lnSpc>
                          <a:spcPct val="100000"/>
                        </a:lnSpc>
                        <a:spcBef>
                          <a:spcPts val="20"/>
                        </a:spcBef>
                      </a:pPr>
                      <a:r>
                        <a:rPr sz="900" b="1" dirty="0">
                          <a:solidFill>
                            <a:srgbClr val="3B8B92"/>
                          </a:solidFill>
                          <a:latin typeface="Arial"/>
                          <a:cs typeface="Arial"/>
                        </a:rPr>
                        <a:t>BMI,</a:t>
                      </a:r>
                      <a:r>
                        <a:rPr sz="900" b="1" spc="170" dirty="0">
                          <a:solidFill>
                            <a:srgbClr val="3B8B92"/>
                          </a:solidFill>
                          <a:latin typeface="Arial"/>
                          <a:cs typeface="Arial"/>
                        </a:rPr>
                        <a:t> </a:t>
                      </a:r>
                      <a:r>
                        <a:rPr sz="900" b="1" dirty="0">
                          <a:solidFill>
                            <a:srgbClr val="3B8B92"/>
                          </a:solidFill>
                          <a:latin typeface="Arial"/>
                          <a:cs typeface="Arial"/>
                        </a:rPr>
                        <a:t>College</a:t>
                      </a:r>
                      <a:r>
                        <a:rPr sz="900" b="1" spc="65" dirty="0">
                          <a:solidFill>
                            <a:srgbClr val="3B8B92"/>
                          </a:solidFill>
                          <a:latin typeface="Arial"/>
                          <a:cs typeface="Arial"/>
                        </a:rPr>
                        <a:t> </a:t>
                      </a:r>
                      <a:r>
                        <a:rPr sz="900" b="1" dirty="0">
                          <a:solidFill>
                            <a:srgbClr val="3B8B92"/>
                          </a:solidFill>
                          <a:latin typeface="Arial"/>
                          <a:cs typeface="Arial"/>
                        </a:rPr>
                        <a:t>of</a:t>
                      </a:r>
                      <a:r>
                        <a:rPr sz="900" b="1" spc="10" dirty="0">
                          <a:solidFill>
                            <a:srgbClr val="3B8B92"/>
                          </a:solidFill>
                          <a:latin typeface="Arial"/>
                          <a:cs typeface="Arial"/>
                        </a:rPr>
                        <a:t> </a:t>
                      </a:r>
                      <a:r>
                        <a:rPr sz="900" b="1" spc="-10" dirty="0">
                          <a:solidFill>
                            <a:srgbClr val="3B8B92"/>
                          </a:solidFill>
                          <a:latin typeface="Arial"/>
                          <a:cs typeface="Arial"/>
                        </a:rPr>
                        <a:t>Medicine</a:t>
                      </a:r>
                      <a:endParaRPr sz="900" dirty="0">
                        <a:latin typeface="Arial"/>
                        <a:cs typeface="Arial"/>
                      </a:endParaRPr>
                    </a:p>
                    <a:p>
                      <a:pPr marL="62865" marR="378460">
                        <a:lnSpc>
                          <a:spcPct val="102299"/>
                        </a:lnSpc>
                        <a:spcBef>
                          <a:spcPts val="80"/>
                        </a:spcBef>
                      </a:pPr>
                      <a:r>
                        <a:rPr sz="900" b="1" dirty="0">
                          <a:solidFill>
                            <a:srgbClr val="3B8B92"/>
                          </a:solidFill>
                          <a:latin typeface="Arial"/>
                          <a:cs typeface="Arial"/>
                        </a:rPr>
                        <a:t>Biology</a:t>
                      </a:r>
                      <a:r>
                        <a:rPr sz="900" b="1" dirty="0">
                          <a:solidFill>
                            <a:srgbClr val="3B8B92"/>
                          </a:solidFill>
                          <a:latin typeface="Arial"/>
                          <a:ea typeface="+mn-ea"/>
                          <a:cs typeface="Arial"/>
                        </a:rPr>
                        <a:t>, </a:t>
                      </a:r>
                      <a:r>
                        <a:rPr lang="en-US" sz="900" b="1" dirty="0">
                          <a:solidFill>
                            <a:srgbClr val="3B8B92"/>
                          </a:solidFill>
                          <a:latin typeface="Arial"/>
                          <a:ea typeface="+mn-ea"/>
                          <a:cs typeface="Arial"/>
                        </a:rPr>
                        <a:t>Arts &amp; Science</a:t>
                      </a:r>
                    </a:p>
                    <a:p>
                      <a:pPr marL="62865" marR="378460">
                        <a:lnSpc>
                          <a:spcPct val="102299"/>
                        </a:lnSpc>
                        <a:spcBef>
                          <a:spcPts val="80"/>
                        </a:spcBef>
                      </a:pPr>
                      <a:r>
                        <a:rPr sz="900" b="1" spc="-10" dirty="0">
                          <a:solidFill>
                            <a:srgbClr val="3B8B92"/>
                          </a:solidFill>
                          <a:latin typeface="Arial"/>
                          <a:cs typeface="Arial"/>
                        </a:rPr>
                        <a:t> </a:t>
                      </a:r>
                      <a:r>
                        <a:rPr sz="900" b="1" dirty="0">
                          <a:solidFill>
                            <a:srgbClr val="3B8B92"/>
                          </a:solidFill>
                          <a:latin typeface="Arial"/>
                          <a:cs typeface="Arial"/>
                        </a:rPr>
                        <a:t>BMI,</a:t>
                      </a:r>
                      <a:r>
                        <a:rPr sz="900" b="1" spc="175" dirty="0">
                          <a:solidFill>
                            <a:srgbClr val="3B8B92"/>
                          </a:solidFill>
                          <a:latin typeface="Arial"/>
                          <a:cs typeface="Arial"/>
                        </a:rPr>
                        <a:t> </a:t>
                      </a:r>
                      <a:r>
                        <a:rPr sz="900" b="1" dirty="0">
                          <a:solidFill>
                            <a:srgbClr val="3B8B92"/>
                          </a:solidFill>
                          <a:latin typeface="Arial"/>
                          <a:cs typeface="Arial"/>
                        </a:rPr>
                        <a:t>College</a:t>
                      </a:r>
                      <a:r>
                        <a:rPr sz="900" b="1" spc="75" dirty="0">
                          <a:solidFill>
                            <a:srgbClr val="3B8B92"/>
                          </a:solidFill>
                          <a:latin typeface="Arial"/>
                          <a:cs typeface="Arial"/>
                        </a:rPr>
                        <a:t> </a:t>
                      </a:r>
                      <a:r>
                        <a:rPr sz="900" b="1" dirty="0">
                          <a:solidFill>
                            <a:srgbClr val="3B8B92"/>
                          </a:solidFill>
                          <a:latin typeface="Arial"/>
                          <a:cs typeface="Arial"/>
                        </a:rPr>
                        <a:t>of</a:t>
                      </a:r>
                      <a:r>
                        <a:rPr sz="900" b="1" spc="20" dirty="0">
                          <a:solidFill>
                            <a:srgbClr val="3B8B92"/>
                          </a:solidFill>
                          <a:latin typeface="Arial"/>
                          <a:cs typeface="Arial"/>
                        </a:rPr>
                        <a:t> </a:t>
                      </a:r>
                      <a:r>
                        <a:rPr sz="900" b="1" spc="-10" dirty="0">
                          <a:solidFill>
                            <a:srgbClr val="3B8B92"/>
                          </a:solidFill>
                          <a:latin typeface="Arial"/>
                          <a:cs typeface="Arial"/>
                        </a:rPr>
                        <a:t>Medicine</a:t>
                      </a:r>
                      <a:endParaRPr sz="900" dirty="0">
                        <a:latin typeface="Arial"/>
                        <a:cs typeface="Arial"/>
                      </a:endParaRPr>
                    </a:p>
                    <a:p>
                      <a:pPr marL="93345">
                        <a:lnSpc>
                          <a:spcPct val="100000"/>
                        </a:lnSpc>
                        <a:spcBef>
                          <a:spcPts val="100"/>
                        </a:spcBef>
                      </a:pPr>
                      <a:r>
                        <a:rPr sz="900" b="1" dirty="0">
                          <a:solidFill>
                            <a:srgbClr val="3B8B92"/>
                          </a:solidFill>
                          <a:latin typeface="Arial"/>
                          <a:cs typeface="Arial"/>
                        </a:rPr>
                        <a:t>Anatomy</a:t>
                      </a:r>
                      <a:r>
                        <a:rPr sz="900" b="1" spc="-20" dirty="0">
                          <a:solidFill>
                            <a:srgbClr val="3B8B92"/>
                          </a:solidFill>
                          <a:latin typeface="Arial"/>
                          <a:cs typeface="Arial"/>
                        </a:rPr>
                        <a:t> </a:t>
                      </a:r>
                      <a:r>
                        <a:rPr sz="900" b="1" dirty="0">
                          <a:solidFill>
                            <a:srgbClr val="3B8B92"/>
                          </a:solidFill>
                          <a:latin typeface="Arial"/>
                          <a:cs typeface="Arial"/>
                        </a:rPr>
                        <a:t>&amp;</a:t>
                      </a:r>
                      <a:r>
                        <a:rPr sz="900" b="1" spc="235" dirty="0">
                          <a:solidFill>
                            <a:srgbClr val="3B8B92"/>
                          </a:solidFill>
                          <a:latin typeface="Arial"/>
                          <a:cs typeface="Arial"/>
                        </a:rPr>
                        <a:t> </a:t>
                      </a:r>
                      <a:r>
                        <a:rPr sz="900" b="1" dirty="0">
                          <a:solidFill>
                            <a:srgbClr val="3B8B92"/>
                          </a:solidFill>
                          <a:latin typeface="Arial"/>
                          <a:cs typeface="Arial"/>
                        </a:rPr>
                        <a:t>Cell</a:t>
                      </a:r>
                      <a:r>
                        <a:rPr sz="900" b="1" spc="-10" dirty="0">
                          <a:solidFill>
                            <a:srgbClr val="3B8B92"/>
                          </a:solidFill>
                          <a:latin typeface="Arial"/>
                          <a:cs typeface="Arial"/>
                        </a:rPr>
                        <a:t> </a:t>
                      </a:r>
                      <a:r>
                        <a:rPr sz="900" b="1" dirty="0">
                          <a:solidFill>
                            <a:srgbClr val="3B8B92"/>
                          </a:solidFill>
                          <a:latin typeface="Arial"/>
                          <a:cs typeface="Arial"/>
                        </a:rPr>
                        <a:t>Biology,</a:t>
                      </a:r>
                      <a:r>
                        <a:rPr sz="900" b="1" spc="340" dirty="0">
                          <a:solidFill>
                            <a:srgbClr val="3B8B92"/>
                          </a:solidFill>
                          <a:latin typeface="Arial"/>
                          <a:cs typeface="Arial"/>
                        </a:rPr>
                        <a:t> </a:t>
                      </a:r>
                      <a:r>
                        <a:rPr sz="900" b="1" dirty="0">
                          <a:solidFill>
                            <a:srgbClr val="3B8B92"/>
                          </a:solidFill>
                          <a:latin typeface="Arial"/>
                          <a:cs typeface="Arial"/>
                        </a:rPr>
                        <a:t>College</a:t>
                      </a:r>
                      <a:r>
                        <a:rPr sz="900" b="1" spc="100" dirty="0">
                          <a:solidFill>
                            <a:srgbClr val="3B8B92"/>
                          </a:solidFill>
                          <a:latin typeface="Arial"/>
                          <a:cs typeface="Arial"/>
                        </a:rPr>
                        <a:t> </a:t>
                      </a:r>
                      <a:r>
                        <a:rPr sz="900" b="1" spc="-25" dirty="0">
                          <a:solidFill>
                            <a:srgbClr val="3B8B92"/>
                          </a:solidFill>
                          <a:latin typeface="Arial"/>
                          <a:cs typeface="Arial"/>
                        </a:rPr>
                        <a:t>of</a:t>
                      </a:r>
                      <a:endParaRPr sz="900" dirty="0">
                        <a:latin typeface="Arial"/>
                        <a:cs typeface="Arial"/>
                      </a:endParaRPr>
                    </a:p>
                    <a:p>
                      <a:pPr marL="62865">
                        <a:lnSpc>
                          <a:spcPct val="100000"/>
                        </a:lnSpc>
                        <a:spcBef>
                          <a:spcPts val="25"/>
                        </a:spcBef>
                      </a:pPr>
                      <a:r>
                        <a:rPr sz="900" b="1" spc="-10" dirty="0">
                          <a:solidFill>
                            <a:srgbClr val="3B8B92"/>
                          </a:solidFill>
                          <a:latin typeface="Arial"/>
                          <a:cs typeface="Arial"/>
                        </a:rPr>
                        <a:t>Medicine</a:t>
                      </a:r>
                      <a:endParaRPr sz="900" dirty="0">
                        <a:latin typeface="Arial"/>
                        <a:cs typeface="Arial"/>
                      </a:endParaRPr>
                    </a:p>
                    <a:p>
                      <a:pPr marL="62865">
                        <a:lnSpc>
                          <a:spcPct val="100000"/>
                        </a:lnSpc>
                        <a:spcBef>
                          <a:spcPts val="100"/>
                        </a:spcBef>
                      </a:pPr>
                      <a:r>
                        <a:rPr sz="900" b="1" dirty="0">
                          <a:solidFill>
                            <a:srgbClr val="3B8B92"/>
                          </a:solidFill>
                          <a:latin typeface="Arial"/>
                          <a:cs typeface="Arial"/>
                        </a:rPr>
                        <a:t>Veterinary</a:t>
                      </a:r>
                      <a:r>
                        <a:rPr sz="900" b="1" spc="200" dirty="0">
                          <a:solidFill>
                            <a:srgbClr val="3B8B92"/>
                          </a:solidFill>
                          <a:latin typeface="Arial"/>
                          <a:cs typeface="Arial"/>
                        </a:rPr>
                        <a:t> </a:t>
                      </a:r>
                      <a:r>
                        <a:rPr sz="900" b="1" dirty="0">
                          <a:solidFill>
                            <a:srgbClr val="3B8B92"/>
                          </a:solidFill>
                          <a:latin typeface="Arial"/>
                          <a:cs typeface="Arial"/>
                        </a:rPr>
                        <a:t>Biomedical</a:t>
                      </a:r>
                      <a:r>
                        <a:rPr sz="900" b="1" spc="220" dirty="0">
                          <a:solidFill>
                            <a:srgbClr val="3B8B92"/>
                          </a:solidFill>
                          <a:latin typeface="Arial"/>
                          <a:cs typeface="Arial"/>
                        </a:rPr>
                        <a:t> </a:t>
                      </a:r>
                      <a:r>
                        <a:rPr sz="900" b="1" dirty="0">
                          <a:solidFill>
                            <a:srgbClr val="3B8B92"/>
                          </a:solidFill>
                          <a:latin typeface="Arial"/>
                          <a:cs typeface="Arial"/>
                        </a:rPr>
                        <a:t>Sciences,</a:t>
                      </a:r>
                      <a:r>
                        <a:rPr sz="900" b="1" spc="215" dirty="0">
                          <a:solidFill>
                            <a:srgbClr val="3B8B92"/>
                          </a:solidFill>
                          <a:latin typeface="Arial"/>
                          <a:cs typeface="Arial"/>
                        </a:rPr>
                        <a:t> </a:t>
                      </a:r>
                      <a:r>
                        <a:rPr sz="900" b="1" spc="-20" dirty="0">
                          <a:solidFill>
                            <a:srgbClr val="3B8B92"/>
                          </a:solidFill>
                          <a:latin typeface="Arial"/>
                          <a:cs typeface="Arial"/>
                        </a:rPr>
                        <a:t>WCVM</a:t>
                      </a:r>
                      <a:endParaRPr sz="900" dirty="0">
                        <a:latin typeface="Arial"/>
                        <a:cs typeface="Arial"/>
                      </a:endParaRPr>
                    </a:p>
                  </a:txBody>
                  <a:tcPr marL="0" marR="0" marT="3556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a:txBody>
                    <a:bodyPr/>
                    <a:lstStyle/>
                    <a:p>
                      <a:endParaRPr/>
                    </a:p>
                  </a:txBody>
                  <a:tcPr marL="0" marR="0" marT="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a:txBody>
                    <a:bodyPr/>
                    <a:lstStyle/>
                    <a:p>
                      <a:pPr marL="60960">
                        <a:lnSpc>
                          <a:spcPct val="100000"/>
                        </a:lnSpc>
                        <a:spcBef>
                          <a:spcPts val="250"/>
                        </a:spcBef>
                      </a:pPr>
                      <a:r>
                        <a:rPr lang="en-US" sz="900" b="1" spc="-10">
                          <a:solidFill>
                            <a:srgbClr val="3B8B92"/>
                          </a:solidFill>
                          <a:latin typeface="Arial"/>
                          <a:ea typeface="+mn-ea"/>
                          <a:cs typeface="Arial"/>
                        </a:rPr>
                        <a:t>Jasw ant Singh</a:t>
                      </a:r>
                    </a:p>
                    <a:p>
                      <a:pPr marL="60960">
                        <a:lnSpc>
                          <a:spcPct val="100000"/>
                        </a:lnSpc>
                        <a:spcBef>
                          <a:spcPts val="55"/>
                        </a:spcBef>
                      </a:pPr>
                      <a:endParaRPr lang="en-US" sz="900" b="1" spc="-10">
                        <a:solidFill>
                          <a:srgbClr val="3B8B92"/>
                        </a:solidFill>
                        <a:latin typeface="Arial"/>
                        <a:ea typeface="+mn-ea"/>
                        <a:cs typeface="Arial"/>
                      </a:endParaRPr>
                    </a:p>
                    <a:p>
                      <a:pPr marL="60960">
                        <a:lnSpc>
                          <a:spcPct val="100000"/>
                        </a:lnSpc>
                      </a:pPr>
                      <a:r>
                        <a:rPr lang="en-US" sz="900" b="1" spc="-10">
                          <a:solidFill>
                            <a:srgbClr val="3B8B92"/>
                          </a:solidFill>
                          <a:latin typeface="Arial"/>
                          <a:ea typeface="+mn-ea"/>
                          <a:cs typeface="Arial"/>
                        </a:rPr>
                        <a:t>Joel Lanovaz</a:t>
                      </a:r>
                      <a:endParaRPr/>
                    </a:p>
                  </a:txBody>
                  <a:tcPr marL="0" marR="0" marT="3175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a:txBody>
                    <a:bodyPr/>
                    <a:lstStyle/>
                    <a:p>
                      <a:pPr marL="60960">
                        <a:lnSpc>
                          <a:spcPct val="100000"/>
                        </a:lnSpc>
                        <a:spcBef>
                          <a:spcPts val="250"/>
                        </a:spcBef>
                      </a:pPr>
                      <a:r>
                        <a:rPr lang="en-US" sz="900" b="1" spc="-10" dirty="0">
                          <a:solidFill>
                            <a:srgbClr val="3B8B92"/>
                          </a:solidFill>
                          <a:latin typeface="Arial"/>
                          <a:ea typeface="+mn-ea"/>
                          <a:cs typeface="Arial"/>
                        </a:rPr>
                        <a:t>Veterinary Biomedical Sciences,</a:t>
                      </a:r>
                    </a:p>
                    <a:p>
                      <a:pPr marL="60960">
                        <a:lnSpc>
                          <a:spcPct val="100000"/>
                        </a:lnSpc>
                        <a:spcBef>
                          <a:spcPts val="25"/>
                        </a:spcBef>
                      </a:pPr>
                      <a:r>
                        <a:rPr lang="en-US" sz="900" b="1" spc="-10" dirty="0">
                          <a:solidFill>
                            <a:srgbClr val="3B8B92"/>
                          </a:solidFill>
                          <a:latin typeface="Arial"/>
                          <a:ea typeface="+mn-ea"/>
                          <a:cs typeface="Arial"/>
                        </a:rPr>
                        <a:t>WCVM</a:t>
                      </a:r>
                    </a:p>
                    <a:p>
                      <a:pPr marL="60960">
                        <a:lnSpc>
                          <a:spcPct val="100000"/>
                        </a:lnSpc>
                        <a:spcBef>
                          <a:spcPts val="100"/>
                        </a:spcBef>
                      </a:pPr>
                      <a:r>
                        <a:rPr lang="en-US" sz="900" b="1" spc="-10" dirty="0">
                          <a:solidFill>
                            <a:srgbClr val="3B8B92"/>
                          </a:solidFill>
                          <a:latin typeface="Arial"/>
                          <a:ea typeface="+mn-ea"/>
                          <a:cs typeface="Arial"/>
                        </a:rPr>
                        <a:t>College of Kinesiology</a:t>
                      </a:r>
                      <a:endParaRPr dirty="0"/>
                    </a:p>
                  </a:txBody>
                  <a:tcPr marL="0" marR="0" marT="31750" marB="0">
                    <a:lnL w="12700" cap="flat" cmpd="sng" algn="ctr">
                      <a:solidFill>
                        <a:srgbClr val="797979"/>
                      </a:solidFill>
                      <a:prstDash val="solid"/>
                      <a:round/>
                      <a:headEnd type="none" w="med" len="med"/>
                      <a:tailEnd type="none" w="med" len="med"/>
                    </a:lnL>
                    <a:lnR w="12700">
                      <a:solidFill>
                        <a:srgbClr val="797979"/>
                      </a:solidFill>
                      <a:prstDash val="solid"/>
                    </a:lnR>
                    <a:lnT w="38100" cap="flat" cmpd="sng" algn="ctr">
                      <a:solidFill>
                        <a:srgbClr val="797979"/>
                      </a:solidFill>
                      <a:prstDash val="solid"/>
                      <a:round/>
                      <a:headEnd type="none" w="med" len="med"/>
                      <a:tailEnd type="none" w="med" len="med"/>
                    </a:lnT>
                    <a:solidFill>
                      <a:srgbClr val="E3F3F4"/>
                    </a:solidFill>
                  </a:tcPr>
                </a:tc>
                <a:extLst>
                  <a:ext uri="{0D108BD9-81ED-4DB2-BD59-A6C34878D82A}">
                    <a16:rowId xmlns:a16="http://schemas.microsoft.com/office/drawing/2014/main" val="10002"/>
                  </a:ext>
                </a:extLst>
              </a:tr>
              <a:tr h="111315">
                <a:tc vMerge="1">
                  <a:txBody>
                    <a:bodyPr/>
                    <a:lstStyle/>
                    <a:p>
                      <a:pPr>
                        <a:lnSpc>
                          <a:spcPct val="100000"/>
                        </a:lnSpc>
                      </a:pPr>
                      <a:endParaRPr sz="900">
                        <a:latin typeface="Times New Roman"/>
                        <a:cs typeface="Times New Roman"/>
                      </a:endParaRPr>
                    </a:p>
                  </a:txBody>
                  <a:tcPr marL="0" marR="0" marT="0" marB="0">
                    <a:lnL w="12700">
                      <a:solidFill>
                        <a:srgbClr val="797979"/>
                      </a:solidFill>
                      <a:prstDash val="solid"/>
                    </a:lnL>
                    <a:lnR w="12700" cap="flat" cmpd="sng" algn="ctr">
                      <a:solidFill>
                        <a:srgbClr val="797979"/>
                      </a:solidFill>
                      <a:prstDash val="solid"/>
                      <a:round/>
                      <a:headEnd type="none" w="med" len="med"/>
                      <a:tailEnd type="none" w="med" len="med"/>
                    </a:lnR>
                    <a:solidFill>
                      <a:srgbClr val="E3F3F4"/>
                    </a:solidFill>
                  </a:tcPr>
                </a:tc>
                <a:tc vMerge="1">
                  <a:txBody>
                    <a:bodyPr/>
                    <a:lstStyle/>
                    <a:p>
                      <a:endParaRPr lang="en-GB"/>
                    </a:p>
                  </a:txBody>
                  <a:tcPr/>
                </a:tc>
                <a:tc vMerge="1">
                  <a:txBody>
                    <a:bodyPr/>
                    <a:lstStyle/>
                    <a:p>
                      <a:endParaRPr lang="en-GB"/>
                    </a:p>
                  </a:txBody>
                  <a:tcPr/>
                </a:tc>
                <a:tc rowSpan="2">
                  <a:txBody>
                    <a:bodyPr/>
                    <a:lstStyle/>
                    <a:p>
                      <a:pPr>
                        <a:lnSpc>
                          <a:spcPct val="100000"/>
                        </a:lnSpc>
                      </a:pPr>
                      <a:endParaRPr lang="en-US" sz="1000" dirty="0">
                        <a:latin typeface="Times New Roman"/>
                        <a:cs typeface="Times New Roman"/>
                      </a:endParaRPr>
                    </a:p>
                    <a:p>
                      <a:pPr>
                        <a:lnSpc>
                          <a:spcPct val="100000"/>
                        </a:lnSpc>
                      </a:pPr>
                      <a:endParaRPr lang="en-US" sz="1000" dirty="0">
                        <a:latin typeface="Times New Roman"/>
                        <a:cs typeface="Times New Roman"/>
                      </a:endParaRPr>
                    </a:p>
                    <a:p>
                      <a:pPr>
                        <a:lnSpc>
                          <a:spcPct val="100000"/>
                        </a:lnSpc>
                      </a:pPr>
                      <a:endParaRPr lang="en-US" sz="1000" dirty="0">
                        <a:latin typeface="Times New Roman"/>
                        <a:cs typeface="Times New Roman"/>
                      </a:endParaRPr>
                    </a:p>
                    <a:p>
                      <a:pPr>
                        <a:lnSpc>
                          <a:spcPct val="100000"/>
                        </a:lnSpc>
                        <a:spcBef>
                          <a:spcPts val="35"/>
                        </a:spcBef>
                      </a:pPr>
                      <a:endParaRPr lang="en-US" sz="1000" dirty="0">
                        <a:latin typeface="Times New Roman"/>
                        <a:cs typeface="Times New Roman"/>
                      </a:endParaRPr>
                    </a:p>
                    <a:p>
                      <a:pPr marL="58419">
                        <a:lnSpc>
                          <a:spcPct val="100000"/>
                        </a:lnSpc>
                        <a:spcBef>
                          <a:spcPts val="5"/>
                        </a:spcBef>
                      </a:pPr>
                      <a:r>
                        <a:rPr lang="en-US" sz="1000" b="1" spc="-10" dirty="0">
                          <a:solidFill>
                            <a:srgbClr val="3B8B92"/>
                          </a:solidFill>
                          <a:latin typeface="Arial"/>
                          <a:cs typeface="Arial"/>
                        </a:rPr>
                        <a:t>1502:</a:t>
                      </a:r>
                      <a:endParaRPr lang="en-US" sz="1000" dirty="0">
                        <a:latin typeface="Arial"/>
                        <a:cs typeface="Arial"/>
                      </a:endParaRPr>
                    </a:p>
                    <a:p>
                      <a:pPr marL="58419" marR="70485">
                        <a:lnSpc>
                          <a:spcPct val="98500"/>
                        </a:lnSpc>
                        <a:spcBef>
                          <a:spcPts val="40"/>
                        </a:spcBef>
                      </a:pPr>
                      <a:r>
                        <a:rPr lang="en-US" sz="1000" b="1" spc="-10" dirty="0">
                          <a:solidFill>
                            <a:srgbClr val="3B8B92"/>
                          </a:solidFill>
                          <a:latin typeface="Arial"/>
                          <a:cs typeface="Arial"/>
                        </a:rPr>
                        <a:t>Biological </a:t>
                      </a:r>
                      <a:r>
                        <a:rPr lang="en-US" sz="1000" b="1" dirty="0">
                          <a:solidFill>
                            <a:srgbClr val="3B8B92"/>
                          </a:solidFill>
                          <a:latin typeface="Arial"/>
                          <a:cs typeface="Arial"/>
                        </a:rPr>
                        <a:t>Systems</a:t>
                      </a:r>
                      <a:r>
                        <a:rPr lang="en-US" sz="1000" b="1" spc="-10" dirty="0">
                          <a:solidFill>
                            <a:srgbClr val="3B8B92"/>
                          </a:solidFill>
                          <a:latin typeface="Arial"/>
                          <a:cs typeface="Arial"/>
                        </a:rPr>
                        <a:t> </a:t>
                      </a:r>
                      <a:r>
                        <a:rPr lang="en-US" sz="1000" b="1" spc="-25" dirty="0">
                          <a:solidFill>
                            <a:srgbClr val="3B8B92"/>
                          </a:solidFill>
                          <a:latin typeface="Arial"/>
                          <a:cs typeface="Arial"/>
                        </a:rPr>
                        <a:t>and </a:t>
                      </a:r>
                      <a:r>
                        <a:rPr lang="en-US" sz="1000" b="1" spc="-10" dirty="0">
                          <a:solidFill>
                            <a:srgbClr val="3B8B92"/>
                          </a:solidFill>
                          <a:latin typeface="Arial"/>
                          <a:cs typeface="Arial"/>
                        </a:rPr>
                        <a:t>Functions</a:t>
                      </a:r>
                      <a:endParaRPr sz="1000" dirty="0">
                        <a:latin typeface="Times New Roman"/>
                        <a:cs typeface="Times New Roman"/>
                      </a:endParaRPr>
                    </a:p>
                  </a:txBody>
                  <a:tcPr marL="0" marR="0" marT="0" marB="0">
                    <a:lnL w="12700">
                      <a:solidFill>
                        <a:srgbClr val="797979"/>
                      </a:solidFill>
                      <a:prstDash val="solid"/>
                    </a:lnL>
                    <a:lnR w="12700">
                      <a:solidFill>
                        <a:srgbClr val="797979"/>
                      </a:solidFill>
                      <a:prstDash val="solid"/>
                    </a:lnR>
                    <a:solidFill>
                      <a:srgbClr val="E3F3F4"/>
                    </a:solidFill>
                  </a:tcPr>
                </a:tc>
                <a:tc rowSpan="2">
                  <a:txBody>
                    <a:bodyPr/>
                    <a:lstStyle/>
                    <a:p>
                      <a:pPr marL="60960" marR="347345">
                        <a:lnSpc>
                          <a:spcPts val="2160"/>
                        </a:lnSpc>
                        <a:spcBef>
                          <a:spcPts val="85"/>
                        </a:spcBef>
                      </a:pPr>
                      <a:r>
                        <a:rPr lang="en-US" sz="900" b="1" spc="-10" dirty="0">
                          <a:solidFill>
                            <a:srgbClr val="3B8B92"/>
                          </a:solidFill>
                          <a:latin typeface="Arial"/>
                          <a:ea typeface="+mn-ea"/>
                          <a:cs typeface="Arial"/>
                        </a:rPr>
                        <a:t>John Howland Ron Borowsky </a:t>
                      </a:r>
                    </a:p>
                    <a:p>
                      <a:pPr marL="60960" marR="347345">
                        <a:lnSpc>
                          <a:spcPts val="2160"/>
                        </a:lnSpc>
                        <a:spcBef>
                          <a:spcPts val="85"/>
                        </a:spcBef>
                      </a:pPr>
                      <a:r>
                        <a:rPr lang="en-US" sz="900" b="1" spc="-10" dirty="0">
                          <a:solidFill>
                            <a:srgbClr val="3B8B92"/>
                          </a:solidFill>
                          <a:latin typeface="Arial"/>
                          <a:ea typeface="+mn-ea"/>
                          <a:cs typeface="Arial"/>
                        </a:rPr>
                        <a:t>Greg Penner</a:t>
                      </a:r>
                    </a:p>
                    <a:p>
                      <a:pPr marL="60960" marR="448945">
                        <a:lnSpc>
                          <a:spcPts val="2160"/>
                        </a:lnSpc>
                        <a:spcBef>
                          <a:spcPts val="10"/>
                        </a:spcBef>
                      </a:pPr>
                      <a:r>
                        <a:rPr lang="en-US" sz="900" b="1" spc="-10" dirty="0">
                          <a:solidFill>
                            <a:srgbClr val="3B8B92"/>
                          </a:solidFill>
                          <a:latin typeface="Arial"/>
                          <a:ea typeface="+mn-ea"/>
                          <a:cs typeface="Arial"/>
                        </a:rPr>
                        <a:t>Yangdou Wei Jack Gray</a:t>
                      </a:r>
                      <a:endParaRPr sz="900" b="1" spc="-10" dirty="0">
                        <a:solidFill>
                          <a:srgbClr val="3B8B92"/>
                        </a:solidFill>
                        <a:latin typeface="Arial"/>
                        <a:ea typeface="+mn-ea"/>
                        <a:cs typeface="Arial"/>
                      </a:endParaRPr>
                    </a:p>
                  </a:txBody>
                  <a:tcPr marL="0" marR="0" marT="10795" marB="0">
                    <a:lnL w="12700">
                      <a:solidFill>
                        <a:srgbClr val="797979"/>
                      </a:solidFill>
                      <a:prstDash val="solid"/>
                    </a:lnL>
                    <a:lnR w="12700">
                      <a:solidFill>
                        <a:srgbClr val="797979"/>
                      </a:solidFill>
                      <a:prstDash val="solid"/>
                    </a:lnR>
                    <a:solidFill>
                      <a:srgbClr val="E3F3F4"/>
                    </a:solidFill>
                  </a:tcPr>
                </a:tc>
                <a:tc rowSpan="2">
                  <a:txBody>
                    <a:bodyPr/>
                    <a:lstStyle/>
                    <a:p>
                      <a:pPr marL="60960">
                        <a:lnSpc>
                          <a:spcPct val="100000"/>
                        </a:lnSpc>
                        <a:spcBef>
                          <a:spcPts val="40"/>
                        </a:spcBef>
                      </a:pPr>
                      <a:endParaRPr lang="en-US" sz="900" b="1" spc="-10" dirty="0">
                        <a:solidFill>
                          <a:srgbClr val="3B8B92"/>
                        </a:solidFill>
                        <a:latin typeface="Arial"/>
                        <a:ea typeface="+mn-ea"/>
                        <a:cs typeface="Arial"/>
                      </a:endParaRPr>
                    </a:p>
                    <a:p>
                      <a:pPr marL="60960">
                        <a:lnSpc>
                          <a:spcPct val="100000"/>
                        </a:lnSpc>
                      </a:pPr>
                      <a:r>
                        <a:rPr lang="en-US" sz="900" b="1" spc="-10" dirty="0">
                          <a:solidFill>
                            <a:srgbClr val="3B8B92"/>
                          </a:solidFill>
                          <a:latin typeface="Arial"/>
                          <a:ea typeface="+mn-ea"/>
                          <a:cs typeface="Arial"/>
                        </a:rPr>
                        <a:t>APP, College of Medicine</a:t>
                      </a:r>
                    </a:p>
                    <a:p>
                      <a:pPr marL="60960">
                        <a:lnSpc>
                          <a:spcPct val="100000"/>
                        </a:lnSpc>
                        <a:spcBef>
                          <a:spcPts val="50"/>
                        </a:spcBef>
                      </a:pPr>
                      <a:endParaRPr lang="en-US" sz="900" b="1" spc="-10" dirty="0">
                        <a:solidFill>
                          <a:srgbClr val="3B8B92"/>
                        </a:solidFill>
                        <a:latin typeface="Arial"/>
                        <a:ea typeface="+mn-ea"/>
                        <a:cs typeface="Arial"/>
                      </a:endParaRPr>
                    </a:p>
                    <a:p>
                      <a:pPr marL="60960">
                        <a:lnSpc>
                          <a:spcPct val="100000"/>
                        </a:lnSpc>
                      </a:pPr>
                      <a:r>
                        <a:rPr lang="en-US" sz="900" b="1" spc="-10" dirty="0">
                          <a:solidFill>
                            <a:srgbClr val="3B8B92"/>
                          </a:solidFill>
                          <a:latin typeface="Arial"/>
                          <a:ea typeface="+mn-ea"/>
                          <a:cs typeface="Arial"/>
                        </a:rPr>
                        <a:t>Psychology,  Arts and Science</a:t>
                      </a:r>
                    </a:p>
                    <a:p>
                      <a:pPr marL="60960">
                        <a:lnSpc>
                          <a:spcPct val="100000"/>
                        </a:lnSpc>
                        <a:spcBef>
                          <a:spcPts val="100"/>
                        </a:spcBef>
                      </a:pPr>
                      <a:endParaRPr lang="en-US" sz="900" b="1" spc="-10" dirty="0">
                        <a:solidFill>
                          <a:srgbClr val="3B8B92"/>
                        </a:solidFill>
                        <a:latin typeface="Arial"/>
                        <a:ea typeface="+mn-ea"/>
                        <a:cs typeface="Arial"/>
                      </a:endParaRPr>
                    </a:p>
                    <a:p>
                      <a:pPr marL="60960">
                        <a:lnSpc>
                          <a:spcPct val="100000"/>
                        </a:lnSpc>
                        <a:spcBef>
                          <a:spcPts val="100"/>
                        </a:spcBef>
                      </a:pPr>
                      <a:r>
                        <a:rPr lang="en-US" sz="900" b="1" spc="-10" dirty="0">
                          <a:solidFill>
                            <a:srgbClr val="3B8B92"/>
                          </a:solidFill>
                          <a:latin typeface="Arial"/>
                          <a:ea typeface="+mn-ea"/>
                          <a:cs typeface="Arial"/>
                        </a:rPr>
                        <a:t>Animal and Poultry Science, </a:t>
                      </a:r>
                      <a:r>
                        <a:rPr lang="en-US" sz="900" b="1" spc="-10" dirty="0" err="1">
                          <a:solidFill>
                            <a:srgbClr val="3B8B92"/>
                          </a:solidFill>
                          <a:latin typeface="Arial"/>
                          <a:ea typeface="+mn-ea"/>
                          <a:cs typeface="Arial"/>
                        </a:rPr>
                        <a:t>AgBio</a:t>
                      </a:r>
                      <a:endParaRPr lang="en-US" sz="900" b="1" spc="-10" dirty="0">
                        <a:solidFill>
                          <a:srgbClr val="3B8B92"/>
                        </a:solidFill>
                        <a:latin typeface="Arial"/>
                        <a:ea typeface="+mn-ea"/>
                        <a:cs typeface="Arial"/>
                      </a:endParaRPr>
                    </a:p>
                    <a:p>
                      <a:pPr marL="60960" marR="73660">
                        <a:lnSpc>
                          <a:spcPct val="212000"/>
                        </a:lnSpc>
                      </a:pPr>
                      <a:r>
                        <a:rPr lang="en-US" sz="900" b="1" spc="-10" dirty="0">
                          <a:solidFill>
                            <a:srgbClr val="3B8B92"/>
                          </a:solidFill>
                          <a:latin typeface="Arial"/>
                          <a:ea typeface="+mn-ea"/>
                          <a:cs typeface="Arial"/>
                        </a:rPr>
                        <a:t>Biology,  Arts and Science Biology, Arts and Science</a:t>
                      </a:r>
                      <a:endParaRPr sz="900" b="1" spc="-10" dirty="0">
                        <a:solidFill>
                          <a:srgbClr val="3B8B92"/>
                        </a:solidFill>
                        <a:latin typeface="Arial"/>
                        <a:ea typeface="+mn-ea"/>
                        <a:cs typeface="Arial"/>
                      </a:endParaRPr>
                    </a:p>
                  </a:txBody>
                  <a:tcPr marL="0" marR="0" marT="5080"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3484454920"/>
                  </a:ext>
                </a:extLst>
              </a:tr>
              <a:tr h="1336485">
                <a:tc>
                  <a:txBody>
                    <a:bodyPr/>
                    <a:lstStyle/>
                    <a:p>
                      <a:pPr marL="60325" marR="178435">
                        <a:lnSpc>
                          <a:spcPct val="101699"/>
                        </a:lnSpc>
                        <a:spcBef>
                          <a:spcPts val="30"/>
                        </a:spcBef>
                      </a:pPr>
                      <a:r>
                        <a:rPr sz="1000" b="1" spc="-25" dirty="0">
                          <a:solidFill>
                            <a:srgbClr val="3B8B92"/>
                          </a:solidFill>
                          <a:latin typeface="Arial"/>
                          <a:cs typeface="Arial"/>
                        </a:rPr>
                        <a:t>1501:Genes, </a:t>
                      </a:r>
                      <a:r>
                        <a:rPr sz="1000" b="1" dirty="0">
                          <a:solidFill>
                            <a:srgbClr val="3B8B92"/>
                          </a:solidFill>
                          <a:latin typeface="Arial"/>
                          <a:cs typeface="Arial"/>
                        </a:rPr>
                        <a:t>Cells</a:t>
                      </a:r>
                      <a:r>
                        <a:rPr sz="1000" b="1" spc="-35" dirty="0">
                          <a:solidFill>
                            <a:srgbClr val="3B8B92"/>
                          </a:solidFill>
                          <a:latin typeface="Arial"/>
                          <a:cs typeface="Arial"/>
                        </a:rPr>
                        <a:t> </a:t>
                      </a:r>
                      <a:r>
                        <a:rPr sz="1000" b="1" spc="-50" dirty="0">
                          <a:solidFill>
                            <a:srgbClr val="3B8B92"/>
                          </a:solidFill>
                          <a:latin typeface="Arial"/>
                          <a:cs typeface="Arial"/>
                        </a:rPr>
                        <a:t>&amp; </a:t>
                      </a:r>
                      <a:r>
                        <a:rPr sz="1000" b="1" spc="-10" dirty="0">
                          <a:solidFill>
                            <a:srgbClr val="3B8B92"/>
                          </a:solidFill>
                          <a:latin typeface="Arial"/>
                          <a:cs typeface="Arial"/>
                        </a:rPr>
                        <a:t>Molecules</a:t>
                      </a:r>
                      <a:endParaRPr sz="1000" dirty="0">
                        <a:latin typeface="Arial"/>
                        <a:cs typeface="Arial"/>
                      </a:endParaRPr>
                    </a:p>
                  </a:txBody>
                  <a:tcPr marL="0" marR="0" marT="381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vMerge="1">
                  <a:txBody>
                    <a:bodyPr/>
                    <a:lstStyle/>
                    <a:p>
                      <a:endParaRPr/>
                    </a:p>
                  </a:txBody>
                  <a:tcPr marL="0" marR="0" marT="35560"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5560"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E3F3F4"/>
                    </a:solidFill>
                  </a:tcPr>
                </a:tc>
                <a:tc vMerge="1">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5"/>
                        </a:spcBef>
                      </a:pPr>
                      <a:endParaRPr sz="850">
                        <a:latin typeface="Times New Roman"/>
                        <a:cs typeface="Times New Roman"/>
                      </a:endParaRPr>
                    </a:p>
                    <a:p>
                      <a:pPr marL="58419">
                        <a:lnSpc>
                          <a:spcPct val="100000"/>
                        </a:lnSpc>
                        <a:spcBef>
                          <a:spcPts val="5"/>
                        </a:spcBef>
                      </a:pPr>
                      <a:r>
                        <a:rPr sz="1050" b="1" spc="-10" dirty="0">
                          <a:solidFill>
                            <a:srgbClr val="3B8B92"/>
                          </a:solidFill>
                          <a:latin typeface="Arial"/>
                          <a:cs typeface="Arial"/>
                        </a:rPr>
                        <a:t>1502:</a:t>
                      </a:r>
                      <a:endParaRPr sz="1050">
                        <a:latin typeface="Arial"/>
                        <a:cs typeface="Arial"/>
                      </a:endParaRPr>
                    </a:p>
                    <a:p>
                      <a:pPr marL="58419" marR="70485">
                        <a:lnSpc>
                          <a:spcPct val="98500"/>
                        </a:lnSpc>
                        <a:spcBef>
                          <a:spcPts val="40"/>
                        </a:spcBef>
                      </a:pPr>
                      <a:r>
                        <a:rPr sz="1050" b="1" spc="-10" dirty="0">
                          <a:solidFill>
                            <a:srgbClr val="3B8B92"/>
                          </a:solidFill>
                          <a:latin typeface="Arial"/>
                          <a:cs typeface="Arial"/>
                        </a:rPr>
                        <a:t>Biological </a:t>
                      </a:r>
                      <a:r>
                        <a:rPr sz="1050" b="1" dirty="0">
                          <a:solidFill>
                            <a:srgbClr val="3B8B92"/>
                          </a:solidFill>
                          <a:latin typeface="Arial"/>
                          <a:cs typeface="Arial"/>
                        </a:rPr>
                        <a:t>Systems</a:t>
                      </a:r>
                      <a:r>
                        <a:rPr sz="1050" b="1" spc="-10" dirty="0">
                          <a:solidFill>
                            <a:srgbClr val="3B8B92"/>
                          </a:solidFill>
                          <a:latin typeface="Arial"/>
                          <a:cs typeface="Arial"/>
                        </a:rPr>
                        <a:t> </a:t>
                      </a:r>
                      <a:r>
                        <a:rPr sz="1050" b="1" spc="-25" dirty="0">
                          <a:solidFill>
                            <a:srgbClr val="3B8B92"/>
                          </a:solidFill>
                          <a:latin typeface="Arial"/>
                          <a:cs typeface="Arial"/>
                        </a:rPr>
                        <a:t>and </a:t>
                      </a:r>
                      <a:r>
                        <a:rPr sz="1050" b="1" spc="-10" dirty="0">
                          <a:solidFill>
                            <a:srgbClr val="3B8B92"/>
                          </a:solidFill>
                          <a:latin typeface="Arial"/>
                          <a:cs typeface="Arial"/>
                        </a:rPr>
                        <a:t>Functions</a:t>
                      </a:r>
                      <a:endParaRPr sz="1050">
                        <a:latin typeface="Arial"/>
                        <a:cs typeface="Arial"/>
                      </a:endParaRPr>
                    </a:p>
                  </a:txBody>
                  <a:tcPr marL="0" marR="0" marT="0" marB="0">
                    <a:lnL w="12700">
                      <a:solidFill>
                        <a:srgbClr val="797979"/>
                      </a:solidFill>
                      <a:prstDash val="solid"/>
                    </a:lnL>
                    <a:lnR w="12700">
                      <a:solidFill>
                        <a:srgbClr val="797979"/>
                      </a:solidFill>
                      <a:prstDash val="solid"/>
                    </a:lnR>
                    <a:solidFill>
                      <a:srgbClr val="E3F3F4"/>
                    </a:solidFill>
                  </a:tcPr>
                </a:tc>
                <a:tc vMerge="1">
                  <a:txBody>
                    <a:bodyPr/>
                    <a:lstStyle/>
                    <a:p>
                      <a:pPr marL="59690" marR="347345">
                        <a:lnSpc>
                          <a:spcPts val="2160"/>
                        </a:lnSpc>
                        <a:spcBef>
                          <a:spcPts val="85"/>
                        </a:spcBef>
                      </a:pPr>
                      <a:r>
                        <a:rPr sz="850" b="1" dirty="0">
                          <a:solidFill>
                            <a:srgbClr val="3B8B92"/>
                          </a:solidFill>
                          <a:latin typeface="Arial"/>
                          <a:cs typeface="Arial"/>
                        </a:rPr>
                        <a:t>John</a:t>
                      </a:r>
                      <a:r>
                        <a:rPr sz="850" b="1" spc="110" dirty="0">
                          <a:solidFill>
                            <a:srgbClr val="3B8B92"/>
                          </a:solidFill>
                          <a:latin typeface="Arial"/>
                          <a:cs typeface="Arial"/>
                        </a:rPr>
                        <a:t> </a:t>
                      </a:r>
                      <a:r>
                        <a:rPr sz="850" b="1" spc="-10" dirty="0">
                          <a:solidFill>
                            <a:srgbClr val="3B8B92"/>
                          </a:solidFill>
                          <a:latin typeface="Arial"/>
                          <a:cs typeface="Arial"/>
                        </a:rPr>
                        <a:t>How</a:t>
                      </a:r>
                      <a:r>
                        <a:rPr sz="850" b="1" spc="-85" dirty="0">
                          <a:solidFill>
                            <a:srgbClr val="3B8B92"/>
                          </a:solidFill>
                          <a:latin typeface="Arial"/>
                          <a:cs typeface="Arial"/>
                        </a:rPr>
                        <a:t> </a:t>
                      </a:r>
                      <a:r>
                        <a:rPr sz="850" b="1" spc="-20" dirty="0">
                          <a:solidFill>
                            <a:srgbClr val="3B8B92"/>
                          </a:solidFill>
                          <a:latin typeface="Arial"/>
                          <a:cs typeface="Arial"/>
                        </a:rPr>
                        <a:t>land </a:t>
                      </a:r>
                      <a:r>
                        <a:rPr sz="850" b="1" dirty="0">
                          <a:solidFill>
                            <a:srgbClr val="3B8B92"/>
                          </a:solidFill>
                          <a:latin typeface="Arial"/>
                          <a:cs typeface="Arial"/>
                        </a:rPr>
                        <a:t>Ron</a:t>
                      </a:r>
                      <a:r>
                        <a:rPr sz="850" b="1" spc="175" dirty="0">
                          <a:solidFill>
                            <a:srgbClr val="3B8B92"/>
                          </a:solidFill>
                          <a:latin typeface="Arial"/>
                          <a:cs typeface="Arial"/>
                        </a:rPr>
                        <a:t> </a:t>
                      </a:r>
                      <a:r>
                        <a:rPr sz="850" b="1" dirty="0">
                          <a:solidFill>
                            <a:srgbClr val="3B8B92"/>
                          </a:solidFill>
                          <a:latin typeface="Arial"/>
                          <a:cs typeface="Arial"/>
                        </a:rPr>
                        <a:t>Borow</a:t>
                      </a:r>
                      <a:r>
                        <a:rPr sz="850" b="1" spc="-105" dirty="0">
                          <a:solidFill>
                            <a:srgbClr val="3B8B92"/>
                          </a:solidFill>
                          <a:latin typeface="Arial"/>
                          <a:cs typeface="Arial"/>
                        </a:rPr>
                        <a:t> </a:t>
                      </a:r>
                      <a:r>
                        <a:rPr sz="850" b="1" spc="35" dirty="0">
                          <a:solidFill>
                            <a:srgbClr val="3B8B92"/>
                          </a:solidFill>
                          <a:latin typeface="Arial"/>
                          <a:cs typeface="Arial"/>
                        </a:rPr>
                        <a:t>sky </a:t>
                      </a:r>
                      <a:r>
                        <a:rPr sz="850" b="1" dirty="0">
                          <a:solidFill>
                            <a:srgbClr val="3B8B92"/>
                          </a:solidFill>
                          <a:latin typeface="Arial"/>
                          <a:cs typeface="Arial"/>
                        </a:rPr>
                        <a:t>Greg</a:t>
                      </a:r>
                      <a:r>
                        <a:rPr sz="850" b="1" spc="80" dirty="0">
                          <a:solidFill>
                            <a:srgbClr val="3B8B92"/>
                          </a:solidFill>
                          <a:latin typeface="Arial"/>
                          <a:cs typeface="Arial"/>
                        </a:rPr>
                        <a:t> </a:t>
                      </a:r>
                      <a:r>
                        <a:rPr sz="850" b="1" spc="-10" dirty="0">
                          <a:solidFill>
                            <a:srgbClr val="3B8B92"/>
                          </a:solidFill>
                          <a:latin typeface="Arial"/>
                          <a:cs typeface="Arial"/>
                        </a:rPr>
                        <a:t>Penner</a:t>
                      </a:r>
                      <a:endParaRPr sz="850">
                        <a:latin typeface="Arial"/>
                        <a:cs typeface="Arial"/>
                      </a:endParaRPr>
                    </a:p>
                    <a:p>
                      <a:pPr marL="59690" marR="448945">
                        <a:lnSpc>
                          <a:spcPts val="2160"/>
                        </a:lnSpc>
                        <a:spcBef>
                          <a:spcPts val="10"/>
                        </a:spcBef>
                      </a:pPr>
                      <a:r>
                        <a:rPr sz="850" b="1" dirty="0">
                          <a:solidFill>
                            <a:srgbClr val="3B8B92"/>
                          </a:solidFill>
                          <a:latin typeface="Arial"/>
                          <a:cs typeface="Arial"/>
                        </a:rPr>
                        <a:t>Yangdou</a:t>
                      </a:r>
                      <a:r>
                        <a:rPr sz="850" b="1" spc="180" dirty="0">
                          <a:solidFill>
                            <a:srgbClr val="3B8B92"/>
                          </a:solidFill>
                          <a:latin typeface="Arial"/>
                          <a:cs typeface="Arial"/>
                        </a:rPr>
                        <a:t> </a:t>
                      </a:r>
                      <a:r>
                        <a:rPr sz="850" b="1" spc="-25" dirty="0">
                          <a:solidFill>
                            <a:srgbClr val="3B8B92"/>
                          </a:solidFill>
                          <a:latin typeface="Arial"/>
                          <a:cs typeface="Arial"/>
                        </a:rPr>
                        <a:t>Wei </a:t>
                      </a:r>
                      <a:r>
                        <a:rPr sz="850" b="1" dirty="0">
                          <a:solidFill>
                            <a:srgbClr val="3B8B92"/>
                          </a:solidFill>
                          <a:latin typeface="Arial"/>
                          <a:cs typeface="Arial"/>
                        </a:rPr>
                        <a:t>Jack</a:t>
                      </a:r>
                      <a:r>
                        <a:rPr sz="850" b="1" spc="105" dirty="0">
                          <a:solidFill>
                            <a:srgbClr val="3B8B92"/>
                          </a:solidFill>
                          <a:latin typeface="Arial"/>
                          <a:cs typeface="Arial"/>
                        </a:rPr>
                        <a:t> </a:t>
                      </a:r>
                      <a:r>
                        <a:rPr sz="850" b="1" spc="-20" dirty="0">
                          <a:solidFill>
                            <a:srgbClr val="3B8B92"/>
                          </a:solidFill>
                          <a:latin typeface="Arial"/>
                          <a:cs typeface="Arial"/>
                        </a:rPr>
                        <a:t>Gray</a:t>
                      </a:r>
                      <a:endParaRPr sz="850">
                        <a:latin typeface="Arial"/>
                        <a:cs typeface="Arial"/>
                      </a:endParaRPr>
                    </a:p>
                  </a:txBody>
                  <a:tcPr marL="0" marR="0" marT="10795" marB="0">
                    <a:lnL w="12700">
                      <a:solidFill>
                        <a:srgbClr val="797979"/>
                      </a:solidFill>
                      <a:prstDash val="solid"/>
                    </a:lnL>
                    <a:lnR w="12700">
                      <a:solidFill>
                        <a:srgbClr val="797979"/>
                      </a:solidFill>
                      <a:prstDash val="solid"/>
                    </a:lnR>
                    <a:solidFill>
                      <a:srgbClr val="E3F3F4"/>
                    </a:solidFill>
                  </a:tcPr>
                </a:tc>
                <a:tc vMerge="1">
                  <a:txBody>
                    <a:bodyPr/>
                    <a:lstStyle/>
                    <a:p>
                      <a:pPr>
                        <a:lnSpc>
                          <a:spcPct val="100000"/>
                        </a:lnSpc>
                        <a:spcBef>
                          <a:spcPts val="40"/>
                        </a:spcBef>
                      </a:pPr>
                      <a:endParaRPr sz="800">
                        <a:latin typeface="Times New Roman"/>
                        <a:cs typeface="Times New Roman"/>
                      </a:endParaRPr>
                    </a:p>
                    <a:p>
                      <a:pPr marL="60960">
                        <a:lnSpc>
                          <a:spcPct val="100000"/>
                        </a:lnSpc>
                      </a:pPr>
                      <a:r>
                        <a:rPr sz="850" b="1" dirty="0">
                          <a:solidFill>
                            <a:srgbClr val="3B8B92"/>
                          </a:solidFill>
                          <a:latin typeface="Arial"/>
                          <a:cs typeface="Arial"/>
                        </a:rPr>
                        <a:t>APP,</a:t>
                      </a:r>
                      <a:r>
                        <a:rPr sz="850" b="1" spc="160" dirty="0">
                          <a:solidFill>
                            <a:srgbClr val="3B8B92"/>
                          </a:solidFill>
                          <a:latin typeface="Arial"/>
                          <a:cs typeface="Arial"/>
                        </a:rPr>
                        <a:t> </a:t>
                      </a:r>
                      <a:r>
                        <a:rPr sz="850" b="1" dirty="0">
                          <a:solidFill>
                            <a:srgbClr val="3B8B92"/>
                          </a:solidFill>
                          <a:latin typeface="Arial"/>
                          <a:cs typeface="Arial"/>
                        </a:rPr>
                        <a:t>College</a:t>
                      </a:r>
                      <a:r>
                        <a:rPr sz="850" b="1" spc="55" dirty="0">
                          <a:solidFill>
                            <a:srgbClr val="3B8B92"/>
                          </a:solidFill>
                          <a:latin typeface="Arial"/>
                          <a:cs typeface="Arial"/>
                        </a:rPr>
                        <a:t> </a:t>
                      </a:r>
                      <a:r>
                        <a:rPr sz="850" b="1" dirty="0">
                          <a:solidFill>
                            <a:srgbClr val="3B8B92"/>
                          </a:solidFill>
                          <a:latin typeface="Arial"/>
                          <a:cs typeface="Arial"/>
                        </a:rPr>
                        <a:t>of</a:t>
                      </a:r>
                      <a:r>
                        <a:rPr sz="850" b="1" spc="110" dirty="0">
                          <a:solidFill>
                            <a:srgbClr val="3B8B92"/>
                          </a:solidFill>
                          <a:latin typeface="Arial"/>
                          <a:cs typeface="Arial"/>
                        </a:rPr>
                        <a:t> </a:t>
                      </a:r>
                      <a:r>
                        <a:rPr sz="850" b="1" spc="-10" dirty="0">
                          <a:solidFill>
                            <a:srgbClr val="3B8B92"/>
                          </a:solidFill>
                          <a:latin typeface="Arial"/>
                          <a:cs typeface="Arial"/>
                        </a:rPr>
                        <a:t>Medicine</a:t>
                      </a:r>
                      <a:endParaRPr sz="850">
                        <a:latin typeface="Arial"/>
                        <a:cs typeface="Arial"/>
                      </a:endParaRPr>
                    </a:p>
                    <a:p>
                      <a:pPr>
                        <a:lnSpc>
                          <a:spcPct val="100000"/>
                        </a:lnSpc>
                        <a:spcBef>
                          <a:spcPts val="50"/>
                        </a:spcBef>
                      </a:pPr>
                      <a:endParaRPr sz="950">
                        <a:latin typeface="Times New Roman"/>
                        <a:cs typeface="Times New Roman"/>
                      </a:endParaRPr>
                    </a:p>
                    <a:p>
                      <a:pPr marL="60960">
                        <a:lnSpc>
                          <a:spcPct val="100000"/>
                        </a:lnSpc>
                      </a:pPr>
                      <a:r>
                        <a:rPr sz="850" b="1" dirty="0">
                          <a:solidFill>
                            <a:srgbClr val="3B8B92"/>
                          </a:solidFill>
                          <a:latin typeface="Arial"/>
                          <a:cs typeface="Arial"/>
                        </a:rPr>
                        <a:t>Psychology,</a:t>
                      </a:r>
                      <a:r>
                        <a:rPr sz="850" b="1" spc="145" dirty="0">
                          <a:solidFill>
                            <a:srgbClr val="3B8B92"/>
                          </a:solidFill>
                          <a:latin typeface="Arial"/>
                          <a:cs typeface="Arial"/>
                        </a:rPr>
                        <a:t> </a:t>
                      </a:r>
                      <a:r>
                        <a:rPr sz="850" b="1" dirty="0">
                          <a:solidFill>
                            <a:srgbClr val="3B8B92"/>
                          </a:solidFill>
                          <a:latin typeface="Arial"/>
                          <a:cs typeface="Arial"/>
                        </a:rPr>
                        <a:t>College</a:t>
                      </a:r>
                      <a:r>
                        <a:rPr sz="850" b="1" spc="125" dirty="0">
                          <a:solidFill>
                            <a:srgbClr val="3B8B92"/>
                          </a:solidFill>
                          <a:latin typeface="Arial"/>
                          <a:cs typeface="Arial"/>
                        </a:rPr>
                        <a:t> </a:t>
                      </a:r>
                      <a:r>
                        <a:rPr sz="850" b="1" dirty="0">
                          <a:solidFill>
                            <a:srgbClr val="3B8B92"/>
                          </a:solidFill>
                          <a:latin typeface="Arial"/>
                          <a:cs typeface="Arial"/>
                        </a:rPr>
                        <a:t>of</a:t>
                      </a:r>
                      <a:r>
                        <a:rPr sz="850" b="1" spc="175" dirty="0">
                          <a:solidFill>
                            <a:srgbClr val="3B8B92"/>
                          </a:solidFill>
                          <a:latin typeface="Arial"/>
                          <a:cs typeface="Arial"/>
                        </a:rPr>
                        <a:t> </a:t>
                      </a:r>
                      <a:r>
                        <a:rPr sz="850" b="1" dirty="0">
                          <a:solidFill>
                            <a:srgbClr val="3B8B92"/>
                          </a:solidFill>
                          <a:latin typeface="Arial"/>
                          <a:cs typeface="Arial"/>
                        </a:rPr>
                        <a:t>Arts</a:t>
                      </a:r>
                      <a:r>
                        <a:rPr sz="850" b="1" spc="125" dirty="0">
                          <a:solidFill>
                            <a:srgbClr val="3B8B92"/>
                          </a:solidFill>
                          <a:latin typeface="Arial"/>
                          <a:cs typeface="Arial"/>
                        </a:rPr>
                        <a:t> </a:t>
                      </a:r>
                      <a:r>
                        <a:rPr sz="850" b="1" spc="-25" dirty="0">
                          <a:solidFill>
                            <a:srgbClr val="3B8B92"/>
                          </a:solidFill>
                          <a:latin typeface="Arial"/>
                          <a:cs typeface="Arial"/>
                        </a:rPr>
                        <a:t>and</a:t>
                      </a:r>
                      <a:endParaRPr sz="850">
                        <a:latin typeface="Arial"/>
                        <a:cs typeface="Arial"/>
                      </a:endParaRPr>
                    </a:p>
                    <a:p>
                      <a:pPr marL="60960">
                        <a:lnSpc>
                          <a:spcPct val="100000"/>
                        </a:lnSpc>
                        <a:spcBef>
                          <a:spcPts val="25"/>
                        </a:spcBef>
                      </a:pPr>
                      <a:r>
                        <a:rPr sz="850" b="1" spc="-10" dirty="0">
                          <a:solidFill>
                            <a:srgbClr val="3B8B92"/>
                          </a:solidFill>
                          <a:latin typeface="Arial"/>
                          <a:cs typeface="Arial"/>
                        </a:rPr>
                        <a:t>Science</a:t>
                      </a:r>
                      <a:endParaRPr sz="850">
                        <a:latin typeface="Arial"/>
                        <a:cs typeface="Arial"/>
                      </a:endParaRPr>
                    </a:p>
                    <a:p>
                      <a:pPr marL="60960">
                        <a:lnSpc>
                          <a:spcPct val="100000"/>
                        </a:lnSpc>
                        <a:spcBef>
                          <a:spcPts val="100"/>
                        </a:spcBef>
                      </a:pPr>
                      <a:r>
                        <a:rPr sz="850" b="1" dirty="0">
                          <a:solidFill>
                            <a:srgbClr val="3B8B92"/>
                          </a:solidFill>
                          <a:latin typeface="Arial"/>
                          <a:cs typeface="Arial"/>
                        </a:rPr>
                        <a:t>Animal</a:t>
                      </a:r>
                      <a:r>
                        <a:rPr sz="850" b="1" spc="140" dirty="0">
                          <a:solidFill>
                            <a:srgbClr val="3B8B92"/>
                          </a:solidFill>
                          <a:latin typeface="Arial"/>
                          <a:cs typeface="Arial"/>
                        </a:rPr>
                        <a:t> </a:t>
                      </a:r>
                      <a:r>
                        <a:rPr sz="850" b="1" dirty="0">
                          <a:solidFill>
                            <a:srgbClr val="3B8B92"/>
                          </a:solidFill>
                          <a:latin typeface="Arial"/>
                          <a:cs typeface="Arial"/>
                        </a:rPr>
                        <a:t>and</a:t>
                      </a:r>
                      <a:r>
                        <a:rPr sz="850" b="1" spc="185" dirty="0">
                          <a:solidFill>
                            <a:srgbClr val="3B8B92"/>
                          </a:solidFill>
                          <a:latin typeface="Arial"/>
                          <a:cs typeface="Arial"/>
                        </a:rPr>
                        <a:t> </a:t>
                      </a:r>
                      <a:r>
                        <a:rPr sz="850" b="1" dirty="0">
                          <a:solidFill>
                            <a:srgbClr val="3B8B92"/>
                          </a:solidFill>
                          <a:latin typeface="Arial"/>
                          <a:cs typeface="Arial"/>
                        </a:rPr>
                        <a:t>Poultry</a:t>
                      </a:r>
                      <a:r>
                        <a:rPr sz="850" b="1" spc="140" dirty="0">
                          <a:solidFill>
                            <a:srgbClr val="3B8B92"/>
                          </a:solidFill>
                          <a:latin typeface="Arial"/>
                          <a:cs typeface="Arial"/>
                        </a:rPr>
                        <a:t> </a:t>
                      </a:r>
                      <a:r>
                        <a:rPr sz="850" b="1" dirty="0">
                          <a:solidFill>
                            <a:srgbClr val="3B8B92"/>
                          </a:solidFill>
                          <a:latin typeface="Arial"/>
                          <a:cs typeface="Arial"/>
                        </a:rPr>
                        <a:t>Science,</a:t>
                      </a:r>
                      <a:r>
                        <a:rPr sz="850" b="1" spc="45" dirty="0">
                          <a:solidFill>
                            <a:srgbClr val="3B8B92"/>
                          </a:solidFill>
                          <a:latin typeface="Arial"/>
                          <a:cs typeface="Arial"/>
                        </a:rPr>
                        <a:t> </a:t>
                      </a:r>
                      <a:r>
                        <a:rPr sz="850" b="1" spc="-20" dirty="0">
                          <a:solidFill>
                            <a:srgbClr val="3B8B92"/>
                          </a:solidFill>
                          <a:latin typeface="Arial"/>
                          <a:cs typeface="Arial"/>
                        </a:rPr>
                        <a:t>AgBio</a:t>
                      </a:r>
                      <a:endParaRPr sz="850">
                        <a:latin typeface="Arial"/>
                        <a:cs typeface="Arial"/>
                      </a:endParaRPr>
                    </a:p>
                    <a:p>
                      <a:pPr marL="60960" marR="73660">
                        <a:lnSpc>
                          <a:spcPct val="212000"/>
                        </a:lnSpc>
                      </a:pPr>
                      <a:r>
                        <a:rPr sz="850" b="1" dirty="0">
                          <a:solidFill>
                            <a:srgbClr val="3B8B92"/>
                          </a:solidFill>
                          <a:latin typeface="Arial"/>
                          <a:cs typeface="Arial"/>
                        </a:rPr>
                        <a:t>Biology,</a:t>
                      </a:r>
                      <a:r>
                        <a:rPr sz="850" b="1" spc="200" dirty="0">
                          <a:solidFill>
                            <a:srgbClr val="3B8B92"/>
                          </a:solidFill>
                          <a:latin typeface="Arial"/>
                          <a:cs typeface="Arial"/>
                        </a:rPr>
                        <a:t> </a:t>
                      </a:r>
                      <a:r>
                        <a:rPr sz="850" b="1" dirty="0">
                          <a:solidFill>
                            <a:srgbClr val="3B8B92"/>
                          </a:solidFill>
                          <a:latin typeface="Arial"/>
                          <a:cs typeface="Arial"/>
                        </a:rPr>
                        <a:t>College</a:t>
                      </a:r>
                      <a:r>
                        <a:rPr sz="850" b="1" spc="75" dirty="0">
                          <a:solidFill>
                            <a:srgbClr val="3B8B92"/>
                          </a:solidFill>
                          <a:latin typeface="Arial"/>
                          <a:cs typeface="Arial"/>
                        </a:rPr>
                        <a:t> </a:t>
                      </a:r>
                      <a:r>
                        <a:rPr sz="850" b="1" dirty="0">
                          <a:solidFill>
                            <a:srgbClr val="3B8B92"/>
                          </a:solidFill>
                          <a:latin typeface="Arial"/>
                          <a:cs typeface="Arial"/>
                        </a:rPr>
                        <a:t>of</a:t>
                      </a:r>
                      <a:r>
                        <a:rPr sz="850" b="1" spc="12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dirty="0">
                          <a:solidFill>
                            <a:srgbClr val="3B8B92"/>
                          </a:solidFill>
                          <a:latin typeface="Arial"/>
                          <a:cs typeface="Arial"/>
                        </a:rPr>
                        <a:t>and</a:t>
                      </a:r>
                      <a:r>
                        <a:rPr sz="850" b="1" spc="120" dirty="0">
                          <a:solidFill>
                            <a:srgbClr val="3B8B92"/>
                          </a:solidFill>
                          <a:latin typeface="Arial"/>
                          <a:cs typeface="Arial"/>
                        </a:rPr>
                        <a:t> </a:t>
                      </a:r>
                      <a:r>
                        <a:rPr sz="850" b="1" spc="-10" dirty="0">
                          <a:solidFill>
                            <a:srgbClr val="3B8B92"/>
                          </a:solidFill>
                          <a:latin typeface="Arial"/>
                          <a:cs typeface="Arial"/>
                        </a:rPr>
                        <a:t>Science </a:t>
                      </a:r>
                      <a:r>
                        <a:rPr sz="850" b="1" dirty="0">
                          <a:solidFill>
                            <a:srgbClr val="3B8B92"/>
                          </a:solidFill>
                          <a:latin typeface="Arial"/>
                          <a:cs typeface="Arial"/>
                        </a:rPr>
                        <a:t>Biology,</a:t>
                      </a:r>
                      <a:r>
                        <a:rPr sz="850" b="1" spc="200" dirty="0">
                          <a:solidFill>
                            <a:srgbClr val="3B8B92"/>
                          </a:solidFill>
                          <a:latin typeface="Arial"/>
                          <a:cs typeface="Arial"/>
                        </a:rPr>
                        <a:t> </a:t>
                      </a:r>
                      <a:r>
                        <a:rPr sz="850" b="1" dirty="0">
                          <a:solidFill>
                            <a:srgbClr val="3B8B92"/>
                          </a:solidFill>
                          <a:latin typeface="Arial"/>
                          <a:cs typeface="Arial"/>
                        </a:rPr>
                        <a:t>College</a:t>
                      </a:r>
                      <a:r>
                        <a:rPr sz="850" b="1" spc="75" dirty="0">
                          <a:solidFill>
                            <a:srgbClr val="3B8B92"/>
                          </a:solidFill>
                          <a:latin typeface="Arial"/>
                          <a:cs typeface="Arial"/>
                        </a:rPr>
                        <a:t> </a:t>
                      </a:r>
                      <a:r>
                        <a:rPr sz="850" b="1" dirty="0">
                          <a:solidFill>
                            <a:srgbClr val="3B8B92"/>
                          </a:solidFill>
                          <a:latin typeface="Arial"/>
                          <a:cs typeface="Arial"/>
                        </a:rPr>
                        <a:t>of</a:t>
                      </a:r>
                      <a:r>
                        <a:rPr sz="850" b="1" spc="12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dirty="0">
                          <a:solidFill>
                            <a:srgbClr val="3B8B92"/>
                          </a:solidFill>
                          <a:latin typeface="Arial"/>
                          <a:cs typeface="Arial"/>
                        </a:rPr>
                        <a:t>and</a:t>
                      </a:r>
                      <a:r>
                        <a:rPr sz="850" b="1" spc="120" dirty="0">
                          <a:solidFill>
                            <a:srgbClr val="3B8B92"/>
                          </a:solidFill>
                          <a:latin typeface="Arial"/>
                          <a:cs typeface="Arial"/>
                        </a:rPr>
                        <a:t> </a:t>
                      </a:r>
                      <a:r>
                        <a:rPr sz="850" b="1" spc="-10" dirty="0">
                          <a:solidFill>
                            <a:srgbClr val="3B8B92"/>
                          </a:solidFill>
                          <a:latin typeface="Arial"/>
                          <a:cs typeface="Arial"/>
                        </a:rPr>
                        <a:t>Science</a:t>
                      </a:r>
                      <a:endParaRPr sz="850">
                        <a:latin typeface="Arial"/>
                        <a:cs typeface="Arial"/>
                      </a:endParaRPr>
                    </a:p>
                  </a:txBody>
                  <a:tcPr marL="0" marR="0" marT="5080"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10003"/>
                  </a:ext>
                </a:extLst>
              </a:tr>
              <a:tr h="540385">
                <a:tc>
                  <a:txBody>
                    <a:bodyPr/>
                    <a:lstStyle/>
                    <a:p>
                      <a:pPr marL="60325">
                        <a:lnSpc>
                          <a:spcPct val="100000"/>
                        </a:lnSpc>
                        <a:spcBef>
                          <a:spcPts val="260"/>
                        </a:spcBef>
                      </a:pPr>
                      <a:r>
                        <a:rPr sz="1000" b="1" spc="-10" dirty="0">
                          <a:solidFill>
                            <a:srgbClr val="3B8B92"/>
                          </a:solidFill>
                          <a:latin typeface="Arial"/>
                          <a:cs typeface="Arial"/>
                        </a:rPr>
                        <a:t>1503:</a:t>
                      </a:r>
                      <a:endParaRPr sz="1000" dirty="0">
                        <a:latin typeface="Arial"/>
                        <a:cs typeface="Arial"/>
                      </a:endParaRPr>
                    </a:p>
                    <a:p>
                      <a:pPr marL="60325">
                        <a:lnSpc>
                          <a:spcPts val="1230"/>
                        </a:lnSpc>
                        <a:spcBef>
                          <a:spcPts val="25"/>
                        </a:spcBef>
                      </a:pPr>
                      <a:r>
                        <a:rPr sz="1000" b="1" dirty="0">
                          <a:solidFill>
                            <a:srgbClr val="3B8B92"/>
                          </a:solidFill>
                          <a:latin typeface="Arial"/>
                          <a:cs typeface="Arial"/>
                        </a:rPr>
                        <a:t>Evolution</a:t>
                      </a:r>
                      <a:r>
                        <a:rPr sz="1000" b="1" spc="-55" dirty="0">
                          <a:solidFill>
                            <a:srgbClr val="3B8B92"/>
                          </a:solidFill>
                          <a:latin typeface="Arial"/>
                          <a:cs typeface="Arial"/>
                        </a:rPr>
                        <a:t> </a:t>
                      </a:r>
                      <a:r>
                        <a:rPr sz="1000" b="1" spc="-50" dirty="0">
                          <a:solidFill>
                            <a:srgbClr val="3B8B92"/>
                          </a:solidFill>
                          <a:latin typeface="Arial"/>
                          <a:cs typeface="Arial"/>
                        </a:rPr>
                        <a:t>&amp;</a:t>
                      </a:r>
                      <a:endParaRPr sz="1000" dirty="0">
                        <a:latin typeface="Arial"/>
                        <a:cs typeface="Arial"/>
                      </a:endParaRPr>
                    </a:p>
                    <a:p>
                      <a:pPr marL="60325">
                        <a:lnSpc>
                          <a:spcPts val="1230"/>
                        </a:lnSpc>
                      </a:pPr>
                      <a:r>
                        <a:rPr sz="1000" b="1" spc="-10" dirty="0">
                          <a:solidFill>
                            <a:srgbClr val="3B8B92"/>
                          </a:solidFill>
                          <a:latin typeface="Arial"/>
                          <a:cs typeface="Arial"/>
                        </a:rPr>
                        <a:t>Ecology</a:t>
                      </a:r>
                      <a:endParaRPr sz="1000" dirty="0">
                        <a:latin typeface="Arial"/>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0960">
                        <a:lnSpc>
                          <a:spcPct val="100000"/>
                        </a:lnSpc>
                        <a:spcBef>
                          <a:spcPts val="300"/>
                        </a:spcBef>
                      </a:pPr>
                      <a:r>
                        <a:rPr sz="850" b="1" dirty="0">
                          <a:solidFill>
                            <a:srgbClr val="3B8B92"/>
                          </a:solidFill>
                          <a:latin typeface="Arial"/>
                          <a:cs typeface="Arial"/>
                        </a:rPr>
                        <a:t>Robert</a:t>
                      </a:r>
                      <a:r>
                        <a:rPr sz="850" b="1" spc="120" dirty="0">
                          <a:solidFill>
                            <a:srgbClr val="3B8B92"/>
                          </a:solidFill>
                          <a:latin typeface="Arial"/>
                          <a:cs typeface="Arial"/>
                        </a:rPr>
                        <a:t> </a:t>
                      </a:r>
                      <a:r>
                        <a:rPr sz="850" b="1" spc="-10" dirty="0">
                          <a:solidFill>
                            <a:srgbClr val="3B8B92"/>
                          </a:solidFill>
                          <a:latin typeface="Arial"/>
                          <a:cs typeface="Arial"/>
                        </a:rPr>
                        <a:t>Clark</a:t>
                      </a:r>
                      <a:endParaRPr sz="850" dirty="0">
                        <a:latin typeface="Arial"/>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2865">
                        <a:lnSpc>
                          <a:spcPct val="100000"/>
                        </a:lnSpc>
                        <a:spcBef>
                          <a:spcPts val="300"/>
                        </a:spcBef>
                      </a:pPr>
                      <a:r>
                        <a:rPr sz="850" b="1" dirty="0">
                          <a:solidFill>
                            <a:srgbClr val="3B8B92"/>
                          </a:solidFill>
                          <a:latin typeface="Arial"/>
                          <a:cs typeface="Arial"/>
                        </a:rPr>
                        <a:t>Global</a:t>
                      </a:r>
                      <a:r>
                        <a:rPr sz="850" b="1" spc="240" dirty="0">
                          <a:solidFill>
                            <a:srgbClr val="3B8B92"/>
                          </a:solidFill>
                          <a:latin typeface="Arial"/>
                          <a:cs typeface="Arial"/>
                        </a:rPr>
                        <a:t> </a:t>
                      </a:r>
                      <a:r>
                        <a:rPr sz="850" b="1" dirty="0">
                          <a:solidFill>
                            <a:srgbClr val="3B8B92"/>
                          </a:solidFill>
                          <a:latin typeface="Arial"/>
                          <a:cs typeface="Arial"/>
                        </a:rPr>
                        <a:t>Institute</a:t>
                      </a:r>
                      <a:r>
                        <a:rPr sz="850" b="1" spc="114" dirty="0">
                          <a:solidFill>
                            <a:srgbClr val="3B8B92"/>
                          </a:solidFill>
                          <a:latin typeface="Arial"/>
                          <a:cs typeface="Arial"/>
                        </a:rPr>
                        <a:t> </a:t>
                      </a:r>
                      <a:r>
                        <a:rPr sz="850" b="1" dirty="0">
                          <a:solidFill>
                            <a:srgbClr val="3B8B92"/>
                          </a:solidFill>
                          <a:latin typeface="Arial"/>
                          <a:cs typeface="Arial"/>
                        </a:rPr>
                        <a:t>for</a:t>
                      </a:r>
                      <a:r>
                        <a:rPr sz="850" b="1" spc="95" dirty="0">
                          <a:solidFill>
                            <a:srgbClr val="3B8B92"/>
                          </a:solidFill>
                          <a:latin typeface="Arial"/>
                          <a:cs typeface="Arial"/>
                        </a:rPr>
                        <a:t> </a:t>
                      </a:r>
                      <a:r>
                        <a:rPr sz="850" b="1" dirty="0">
                          <a:solidFill>
                            <a:srgbClr val="3B8B92"/>
                          </a:solidFill>
                          <a:latin typeface="Arial"/>
                          <a:cs typeface="Arial"/>
                        </a:rPr>
                        <a:t>Water</a:t>
                      </a:r>
                      <a:r>
                        <a:rPr sz="850" b="1" spc="95" dirty="0">
                          <a:solidFill>
                            <a:srgbClr val="3B8B92"/>
                          </a:solidFill>
                          <a:latin typeface="Arial"/>
                          <a:cs typeface="Arial"/>
                        </a:rPr>
                        <a:t> </a:t>
                      </a:r>
                      <a:r>
                        <a:rPr sz="850" b="1" spc="-10" dirty="0">
                          <a:solidFill>
                            <a:srgbClr val="3B8B92"/>
                          </a:solidFill>
                          <a:latin typeface="Arial"/>
                          <a:cs typeface="Arial"/>
                        </a:rPr>
                        <a:t>Security</a:t>
                      </a:r>
                      <a:endParaRPr sz="850" dirty="0">
                        <a:latin typeface="Arial"/>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pPr>
                      <a:endParaRPr sz="1000" dirty="0">
                        <a:latin typeface="Times New Roman"/>
                        <a:cs typeface="Times New Roman"/>
                      </a:endParaRPr>
                    </a:p>
                  </a:txBody>
                  <a:tcPr marL="0" marR="0" marT="0" marB="0">
                    <a:lnL w="12700">
                      <a:solidFill>
                        <a:srgbClr val="797979"/>
                      </a:solidFill>
                      <a:prstDash val="solid"/>
                    </a:lnL>
                    <a:lnR w="12700">
                      <a:solidFill>
                        <a:srgbClr val="797979"/>
                      </a:solidFill>
                      <a:prstDash val="solid"/>
                    </a:lnR>
                    <a:solidFill>
                      <a:srgbClr val="E3F3F4"/>
                    </a:solidFill>
                  </a:tcPr>
                </a:tc>
                <a:tc>
                  <a:txBody>
                    <a:bodyPr/>
                    <a:lstStyle/>
                    <a:p>
                      <a:pPr marL="60960">
                        <a:lnSpc>
                          <a:spcPct val="100000"/>
                        </a:lnSpc>
                        <a:spcBef>
                          <a:spcPts val="455"/>
                        </a:spcBef>
                      </a:pPr>
                      <a:r>
                        <a:rPr sz="900" b="1" spc="-10" dirty="0">
                          <a:solidFill>
                            <a:srgbClr val="3B8B92"/>
                          </a:solidFill>
                          <a:latin typeface="Arial"/>
                          <a:ea typeface="+mn-ea"/>
                          <a:cs typeface="Arial"/>
                        </a:rPr>
                        <a:t>John P Giesy</a:t>
                      </a:r>
                    </a:p>
                  </a:txBody>
                  <a:tcPr marL="0" marR="0" marT="57785" marB="0">
                    <a:lnL w="12700">
                      <a:solidFill>
                        <a:srgbClr val="797979"/>
                      </a:solidFill>
                      <a:prstDash val="solid"/>
                    </a:lnL>
                    <a:lnR w="12700">
                      <a:solidFill>
                        <a:srgbClr val="797979"/>
                      </a:solidFill>
                      <a:prstDash val="solid"/>
                    </a:lnR>
                    <a:solidFill>
                      <a:srgbClr val="E3F3F4"/>
                    </a:solidFill>
                  </a:tcPr>
                </a:tc>
                <a:tc>
                  <a:txBody>
                    <a:bodyPr/>
                    <a:lstStyle/>
                    <a:p>
                      <a:pPr marL="60960">
                        <a:lnSpc>
                          <a:spcPct val="100000"/>
                        </a:lnSpc>
                        <a:spcBef>
                          <a:spcPts val="455"/>
                        </a:spcBef>
                      </a:pPr>
                      <a:r>
                        <a:rPr sz="900" b="1" spc="-10" dirty="0">
                          <a:solidFill>
                            <a:srgbClr val="3B8B92"/>
                          </a:solidFill>
                          <a:latin typeface="Arial"/>
                          <a:ea typeface="+mn-ea"/>
                          <a:cs typeface="Arial"/>
                        </a:rPr>
                        <a:t>Veterinary Biomedical Sciences,</a:t>
                      </a:r>
                    </a:p>
                    <a:p>
                      <a:pPr marL="60960">
                        <a:lnSpc>
                          <a:spcPct val="100000"/>
                        </a:lnSpc>
                        <a:spcBef>
                          <a:spcPts val="25"/>
                        </a:spcBef>
                      </a:pPr>
                      <a:r>
                        <a:rPr sz="900" b="1" spc="-10" dirty="0">
                          <a:solidFill>
                            <a:srgbClr val="3B8B92"/>
                          </a:solidFill>
                          <a:latin typeface="Arial"/>
                          <a:ea typeface="+mn-ea"/>
                          <a:cs typeface="Arial"/>
                        </a:rPr>
                        <a:t>WCVM</a:t>
                      </a:r>
                    </a:p>
                  </a:txBody>
                  <a:tcPr marL="0" marR="0" marT="57785"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10004"/>
                  </a:ext>
                </a:extLst>
              </a:tr>
              <a:tr h="0">
                <a:tc rowSpan="3">
                  <a:txBody>
                    <a:bodyPr/>
                    <a:lstStyle/>
                    <a:p>
                      <a:pPr>
                        <a:lnSpc>
                          <a:spcPct val="100000"/>
                        </a:lnSpc>
                      </a:pPr>
                      <a:endParaRPr sz="1000" dirty="0">
                        <a:latin typeface="Times New Roman"/>
                        <a:cs typeface="Times New Roman"/>
                      </a:endParaRPr>
                    </a:p>
                    <a:p>
                      <a:pPr>
                        <a:lnSpc>
                          <a:spcPct val="100000"/>
                        </a:lnSpc>
                        <a:spcBef>
                          <a:spcPts val="25"/>
                        </a:spcBef>
                      </a:pPr>
                      <a:endParaRPr sz="1000" dirty="0">
                        <a:latin typeface="Times New Roman"/>
                        <a:cs typeface="Times New Roman"/>
                      </a:endParaRPr>
                    </a:p>
                    <a:p>
                      <a:pPr marL="60325">
                        <a:lnSpc>
                          <a:spcPct val="100000"/>
                        </a:lnSpc>
                      </a:pPr>
                      <a:r>
                        <a:rPr sz="1000" b="1" dirty="0">
                          <a:solidFill>
                            <a:srgbClr val="3B8B92"/>
                          </a:solidFill>
                          <a:latin typeface="Arial"/>
                          <a:cs typeface="Arial"/>
                        </a:rPr>
                        <a:t>1505:</a:t>
                      </a:r>
                      <a:r>
                        <a:rPr sz="1000" b="1" spc="-30" dirty="0">
                          <a:solidFill>
                            <a:srgbClr val="3B8B92"/>
                          </a:solidFill>
                          <a:latin typeface="Arial"/>
                          <a:cs typeface="Arial"/>
                        </a:rPr>
                        <a:t> </a:t>
                      </a:r>
                      <a:r>
                        <a:rPr sz="1000" b="1" spc="-10" dirty="0">
                          <a:solidFill>
                            <a:srgbClr val="3B8B92"/>
                          </a:solidFill>
                          <a:latin typeface="Arial"/>
                          <a:cs typeface="Arial"/>
                        </a:rPr>
                        <a:t>Physics</a:t>
                      </a:r>
                      <a:endParaRPr sz="1000" dirty="0">
                        <a:latin typeface="Arial"/>
                        <a:cs typeface="Arial"/>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3">
                  <a:txBody>
                    <a:bodyPr/>
                    <a:lstStyle/>
                    <a:p>
                      <a:pPr marL="60960">
                        <a:lnSpc>
                          <a:spcPct val="100000"/>
                        </a:lnSpc>
                        <a:spcBef>
                          <a:spcPts val="309"/>
                        </a:spcBef>
                      </a:pPr>
                      <a:r>
                        <a:rPr sz="850" b="1" dirty="0">
                          <a:solidFill>
                            <a:srgbClr val="3B8B92"/>
                          </a:solidFill>
                          <a:latin typeface="Arial"/>
                          <a:cs typeface="Arial"/>
                        </a:rPr>
                        <a:t>John</a:t>
                      </a:r>
                      <a:r>
                        <a:rPr sz="850" b="1" spc="120" dirty="0">
                          <a:solidFill>
                            <a:srgbClr val="3B8B92"/>
                          </a:solidFill>
                          <a:latin typeface="Arial"/>
                          <a:cs typeface="Arial"/>
                        </a:rPr>
                        <a:t> </a:t>
                      </a:r>
                      <a:r>
                        <a:rPr sz="850" b="1" spc="-25" dirty="0">
                          <a:solidFill>
                            <a:srgbClr val="3B8B92"/>
                          </a:solidFill>
                          <a:latin typeface="Arial"/>
                          <a:cs typeface="Arial"/>
                        </a:rPr>
                        <a:t>Tse</a:t>
                      </a:r>
                      <a:endParaRPr sz="850" dirty="0">
                        <a:latin typeface="Arial"/>
                        <a:cs typeface="Arial"/>
                      </a:endParaRPr>
                    </a:p>
                    <a:p>
                      <a:pPr>
                        <a:lnSpc>
                          <a:spcPct val="100000"/>
                        </a:lnSpc>
                        <a:spcBef>
                          <a:spcPts val="45"/>
                        </a:spcBef>
                      </a:pPr>
                      <a:endParaRPr sz="950" dirty="0">
                        <a:latin typeface="Times New Roman"/>
                        <a:cs typeface="Times New Roman"/>
                      </a:endParaRPr>
                    </a:p>
                    <a:p>
                      <a:pPr marL="60960">
                        <a:lnSpc>
                          <a:spcPct val="100000"/>
                        </a:lnSpc>
                        <a:spcBef>
                          <a:spcPts val="5"/>
                        </a:spcBef>
                      </a:pPr>
                      <a:r>
                        <a:rPr sz="850" b="1" dirty="0">
                          <a:solidFill>
                            <a:srgbClr val="3B8B92"/>
                          </a:solidFill>
                          <a:latin typeface="Arial"/>
                          <a:cs typeface="Arial"/>
                        </a:rPr>
                        <a:t>Alexander</a:t>
                      </a:r>
                      <a:r>
                        <a:rPr sz="850" b="1" spc="175" dirty="0">
                          <a:solidFill>
                            <a:srgbClr val="3B8B92"/>
                          </a:solidFill>
                          <a:latin typeface="Arial"/>
                          <a:cs typeface="Arial"/>
                        </a:rPr>
                        <a:t> </a:t>
                      </a:r>
                      <a:r>
                        <a:rPr sz="850" b="1" spc="55" dirty="0">
                          <a:solidFill>
                            <a:srgbClr val="3B8B92"/>
                          </a:solidFill>
                          <a:latin typeface="Arial"/>
                          <a:cs typeface="Arial"/>
                        </a:rPr>
                        <a:t>M</a:t>
                      </a:r>
                      <a:r>
                        <a:rPr lang="en-CA" sz="850" b="1" spc="55" dirty="0">
                          <a:solidFill>
                            <a:srgbClr val="3B8B92"/>
                          </a:solidFill>
                          <a:latin typeface="Arial"/>
                          <a:cs typeface="Arial"/>
                        </a:rPr>
                        <a:t>o</a:t>
                      </a:r>
                      <a:r>
                        <a:rPr sz="850" b="1" spc="55" dirty="0">
                          <a:solidFill>
                            <a:srgbClr val="3B8B92"/>
                          </a:solidFill>
                          <a:latin typeface="Arial"/>
                          <a:cs typeface="Arial"/>
                        </a:rPr>
                        <a:t>ew</a:t>
                      </a:r>
                      <a:r>
                        <a:rPr sz="850" b="1" spc="-25" dirty="0">
                          <a:solidFill>
                            <a:srgbClr val="3B8B92"/>
                          </a:solidFill>
                          <a:latin typeface="Arial"/>
                          <a:cs typeface="Arial"/>
                        </a:rPr>
                        <a:t>es</a:t>
                      </a:r>
                      <a:endParaRPr sz="850" dirty="0">
                        <a:latin typeface="Arial"/>
                        <a:cs typeface="Arial"/>
                      </a:endParaRPr>
                    </a:p>
                    <a:p>
                      <a:pPr>
                        <a:lnSpc>
                          <a:spcPct val="100000"/>
                        </a:lnSpc>
                        <a:spcBef>
                          <a:spcPts val="50"/>
                        </a:spcBef>
                      </a:pPr>
                      <a:endParaRPr sz="950" dirty="0">
                        <a:latin typeface="Times New Roman"/>
                        <a:cs typeface="Times New Roman"/>
                      </a:endParaRPr>
                    </a:p>
                    <a:p>
                      <a:pPr marL="60960">
                        <a:lnSpc>
                          <a:spcPct val="100000"/>
                        </a:lnSpc>
                      </a:pPr>
                      <a:r>
                        <a:rPr sz="850" b="1" dirty="0">
                          <a:solidFill>
                            <a:srgbClr val="3B8B92"/>
                          </a:solidFill>
                          <a:latin typeface="Arial"/>
                          <a:cs typeface="Arial"/>
                        </a:rPr>
                        <a:t>Andrei</a:t>
                      </a:r>
                      <a:r>
                        <a:rPr sz="850" b="1" spc="409" dirty="0">
                          <a:solidFill>
                            <a:srgbClr val="3B8B92"/>
                          </a:solidFill>
                          <a:latin typeface="Arial"/>
                          <a:cs typeface="Arial"/>
                        </a:rPr>
                        <a:t> </a:t>
                      </a:r>
                      <a:r>
                        <a:rPr sz="850" b="1" spc="-10" dirty="0">
                          <a:solidFill>
                            <a:srgbClr val="3B8B92"/>
                          </a:solidFill>
                          <a:latin typeface="Arial"/>
                          <a:cs typeface="Arial"/>
                        </a:rPr>
                        <a:t>Smolyakov</a:t>
                      </a:r>
                      <a:endParaRPr sz="850" dirty="0">
                        <a:latin typeface="Arial"/>
                        <a:cs typeface="Arial"/>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3">
                  <a:txBody>
                    <a:bodyPr/>
                    <a:lstStyle/>
                    <a:p>
                      <a:pPr marL="62865">
                        <a:lnSpc>
                          <a:spcPct val="100000"/>
                        </a:lnSpc>
                        <a:spcBef>
                          <a:spcPts val="309"/>
                        </a:spcBef>
                      </a:pPr>
                      <a:r>
                        <a:rPr sz="850" b="1" dirty="0">
                          <a:solidFill>
                            <a:srgbClr val="3B8B92"/>
                          </a:solidFill>
                          <a:latin typeface="Arial"/>
                          <a:cs typeface="Arial"/>
                        </a:rPr>
                        <a:t>Physics</a:t>
                      </a:r>
                      <a:r>
                        <a:rPr sz="850" b="1" spc="180" dirty="0">
                          <a:solidFill>
                            <a:srgbClr val="3B8B92"/>
                          </a:solidFill>
                          <a:latin typeface="Arial"/>
                          <a:cs typeface="Arial"/>
                        </a:rPr>
                        <a:t> </a:t>
                      </a:r>
                      <a:r>
                        <a:rPr sz="850" b="1" dirty="0">
                          <a:solidFill>
                            <a:srgbClr val="3B8B92"/>
                          </a:solidFill>
                          <a:latin typeface="Arial"/>
                          <a:cs typeface="Arial"/>
                        </a:rPr>
                        <a:t>&amp;</a:t>
                      </a:r>
                      <a:r>
                        <a:rPr sz="850" b="1" spc="110" dirty="0">
                          <a:solidFill>
                            <a:srgbClr val="3B8B92"/>
                          </a:solidFill>
                          <a:latin typeface="Arial"/>
                          <a:cs typeface="Arial"/>
                        </a:rPr>
                        <a:t> </a:t>
                      </a:r>
                      <a:r>
                        <a:rPr sz="850" b="1" dirty="0">
                          <a:solidFill>
                            <a:srgbClr val="3B8B92"/>
                          </a:solidFill>
                          <a:latin typeface="Arial"/>
                          <a:cs typeface="Arial"/>
                        </a:rPr>
                        <a:t>Engg.</a:t>
                      </a:r>
                      <a:r>
                        <a:rPr sz="850" b="1" spc="195" dirty="0">
                          <a:solidFill>
                            <a:srgbClr val="3B8B92"/>
                          </a:solidFill>
                          <a:latin typeface="Arial"/>
                          <a:cs typeface="Arial"/>
                        </a:rPr>
                        <a:t> </a:t>
                      </a:r>
                      <a:r>
                        <a:rPr sz="850" b="1" dirty="0">
                          <a:solidFill>
                            <a:srgbClr val="3B8B92"/>
                          </a:solidFill>
                          <a:latin typeface="Arial"/>
                          <a:cs typeface="Arial"/>
                        </a:rPr>
                        <a:t>Physics,</a:t>
                      </a:r>
                      <a:r>
                        <a:rPr sz="850" b="1" spc="9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spc="-25" dirty="0">
                          <a:solidFill>
                            <a:srgbClr val="3B8B92"/>
                          </a:solidFill>
                          <a:latin typeface="Arial"/>
                          <a:cs typeface="Arial"/>
                        </a:rPr>
                        <a:t>and</a:t>
                      </a:r>
                      <a:endParaRPr sz="850">
                        <a:latin typeface="Arial"/>
                        <a:cs typeface="Arial"/>
                      </a:endParaRPr>
                    </a:p>
                    <a:p>
                      <a:pPr marL="62865">
                        <a:lnSpc>
                          <a:spcPct val="100000"/>
                        </a:lnSpc>
                        <a:spcBef>
                          <a:spcPts val="20"/>
                        </a:spcBef>
                      </a:pPr>
                      <a:r>
                        <a:rPr sz="850" b="1" spc="-10" dirty="0">
                          <a:solidFill>
                            <a:srgbClr val="3B8B92"/>
                          </a:solidFill>
                          <a:latin typeface="Arial"/>
                          <a:cs typeface="Arial"/>
                        </a:rPr>
                        <a:t>Science</a:t>
                      </a:r>
                      <a:endParaRPr sz="850">
                        <a:latin typeface="Arial"/>
                        <a:cs typeface="Arial"/>
                      </a:endParaRPr>
                    </a:p>
                    <a:p>
                      <a:pPr marL="62865">
                        <a:lnSpc>
                          <a:spcPct val="100000"/>
                        </a:lnSpc>
                        <a:spcBef>
                          <a:spcPts val="100"/>
                        </a:spcBef>
                      </a:pPr>
                      <a:r>
                        <a:rPr sz="850" b="1" dirty="0">
                          <a:solidFill>
                            <a:srgbClr val="3B8B92"/>
                          </a:solidFill>
                          <a:latin typeface="Arial"/>
                          <a:cs typeface="Arial"/>
                        </a:rPr>
                        <a:t>Physics</a:t>
                      </a:r>
                      <a:r>
                        <a:rPr sz="850" b="1" spc="180" dirty="0">
                          <a:solidFill>
                            <a:srgbClr val="3B8B92"/>
                          </a:solidFill>
                          <a:latin typeface="Arial"/>
                          <a:cs typeface="Arial"/>
                        </a:rPr>
                        <a:t> </a:t>
                      </a:r>
                      <a:r>
                        <a:rPr sz="850" b="1" dirty="0">
                          <a:solidFill>
                            <a:srgbClr val="3B8B92"/>
                          </a:solidFill>
                          <a:latin typeface="Arial"/>
                          <a:cs typeface="Arial"/>
                        </a:rPr>
                        <a:t>&amp;</a:t>
                      </a:r>
                      <a:r>
                        <a:rPr sz="850" b="1" spc="110" dirty="0">
                          <a:solidFill>
                            <a:srgbClr val="3B8B92"/>
                          </a:solidFill>
                          <a:latin typeface="Arial"/>
                          <a:cs typeface="Arial"/>
                        </a:rPr>
                        <a:t> </a:t>
                      </a:r>
                      <a:r>
                        <a:rPr sz="850" b="1" dirty="0">
                          <a:solidFill>
                            <a:srgbClr val="3B8B92"/>
                          </a:solidFill>
                          <a:latin typeface="Arial"/>
                          <a:cs typeface="Arial"/>
                        </a:rPr>
                        <a:t>Engg.</a:t>
                      </a:r>
                      <a:r>
                        <a:rPr sz="850" b="1" spc="195" dirty="0">
                          <a:solidFill>
                            <a:srgbClr val="3B8B92"/>
                          </a:solidFill>
                          <a:latin typeface="Arial"/>
                          <a:cs typeface="Arial"/>
                        </a:rPr>
                        <a:t> </a:t>
                      </a:r>
                      <a:r>
                        <a:rPr sz="850" b="1" dirty="0">
                          <a:solidFill>
                            <a:srgbClr val="3B8B92"/>
                          </a:solidFill>
                          <a:latin typeface="Arial"/>
                          <a:cs typeface="Arial"/>
                        </a:rPr>
                        <a:t>Physics,</a:t>
                      </a:r>
                      <a:r>
                        <a:rPr sz="850" b="1" spc="9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spc="-25" dirty="0">
                          <a:solidFill>
                            <a:srgbClr val="3B8B92"/>
                          </a:solidFill>
                          <a:latin typeface="Arial"/>
                          <a:cs typeface="Arial"/>
                        </a:rPr>
                        <a:t>and</a:t>
                      </a:r>
                      <a:endParaRPr sz="850">
                        <a:latin typeface="Arial"/>
                        <a:cs typeface="Arial"/>
                      </a:endParaRPr>
                    </a:p>
                    <a:p>
                      <a:pPr marL="62865">
                        <a:lnSpc>
                          <a:spcPct val="100000"/>
                        </a:lnSpc>
                        <a:spcBef>
                          <a:spcPts val="20"/>
                        </a:spcBef>
                      </a:pPr>
                      <a:r>
                        <a:rPr sz="850" b="1" spc="-10" dirty="0">
                          <a:solidFill>
                            <a:srgbClr val="3B8B92"/>
                          </a:solidFill>
                          <a:latin typeface="Arial"/>
                          <a:cs typeface="Arial"/>
                        </a:rPr>
                        <a:t>Science</a:t>
                      </a:r>
                      <a:endParaRPr sz="850">
                        <a:latin typeface="Arial"/>
                        <a:cs typeface="Arial"/>
                      </a:endParaRPr>
                    </a:p>
                    <a:p>
                      <a:pPr marL="62865">
                        <a:lnSpc>
                          <a:spcPct val="100000"/>
                        </a:lnSpc>
                        <a:spcBef>
                          <a:spcPts val="105"/>
                        </a:spcBef>
                      </a:pPr>
                      <a:r>
                        <a:rPr sz="850" b="1" dirty="0">
                          <a:solidFill>
                            <a:srgbClr val="3B8B92"/>
                          </a:solidFill>
                          <a:latin typeface="Arial"/>
                          <a:cs typeface="Arial"/>
                        </a:rPr>
                        <a:t>Physics</a:t>
                      </a:r>
                      <a:r>
                        <a:rPr sz="850" b="1" spc="175" dirty="0">
                          <a:solidFill>
                            <a:srgbClr val="3B8B92"/>
                          </a:solidFill>
                          <a:latin typeface="Arial"/>
                          <a:cs typeface="Arial"/>
                        </a:rPr>
                        <a:t> </a:t>
                      </a:r>
                      <a:r>
                        <a:rPr sz="850" b="1" dirty="0">
                          <a:solidFill>
                            <a:srgbClr val="3B8B92"/>
                          </a:solidFill>
                          <a:latin typeface="Arial"/>
                          <a:cs typeface="Arial"/>
                        </a:rPr>
                        <a:t>&amp;</a:t>
                      </a:r>
                      <a:r>
                        <a:rPr sz="850" b="1" spc="95" dirty="0">
                          <a:solidFill>
                            <a:srgbClr val="3B8B92"/>
                          </a:solidFill>
                          <a:latin typeface="Arial"/>
                          <a:cs typeface="Arial"/>
                        </a:rPr>
                        <a:t> </a:t>
                      </a:r>
                      <a:r>
                        <a:rPr sz="850" b="1" dirty="0">
                          <a:solidFill>
                            <a:srgbClr val="3B8B92"/>
                          </a:solidFill>
                          <a:latin typeface="Arial"/>
                          <a:cs typeface="Arial"/>
                        </a:rPr>
                        <a:t>Engg.</a:t>
                      </a:r>
                      <a:r>
                        <a:rPr sz="850" b="1" spc="185" dirty="0">
                          <a:solidFill>
                            <a:srgbClr val="3B8B92"/>
                          </a:solidFill>
                          <a:latin typeface="Arial"/>
                          <a:cs typeface="Arial"/>
                        </a:rPr>
                        <a:t> </a:t>
                      </a:r>
                      <a:r>
                        <a:rPr sz="850" b="1" dirty="0">
                          <a:solidFill>
                            <a:srgbClr val="3B8B92"/>
                          </a:solidFill>
                          <a:latin typeface="Arial"/>
                          <a:cs typeface="Arial"/>
                        </a:rPr>
                        <a:t>Physics,</a:t>
                      </a:r>
                      <a:r>
                        <a:rPr sz="850" b="1" spc="85" dirty="0">
                          <a:solidFill>
                            <a:srgbClr val="3B8B92"/>
                          </a:solidFill>
                          <a:latin typeface="Arial"/>
                          <a:cs typeface="Arial"/>
                        </a:rPr>
                        <a:t> </a:t>
                      </a:r>
                      <a:r>
                        <a:rPr sz="850" b="1" dirty="0">
                          <a:solidFill>
                            <a:srgbClr val="3B8B92"/>
                          </a:solidFill>
                          <a:latin typeface="Arial"/>
                          <a:cs typeface="Arial"/>
                        </a:rPr>
                        <a:t>Arts</a:t>
                      </a:r>
                      <a:r>
                        <a:rPr sz="850" b="1" spc="70" dirty="0">
                          <a:solidFill>
                            <a:srgbClr val="3B8B92"/>
                          </a:solidFill>
                          <a:latin typeface="Arial"/>
                          <a:cs typeface="Arial"/>
                        </a:rPr>
                        <a:t> </a:t>
                      </a:r>
                      <a:r>
                        <a:rPr sz="850" b="1" spc="-25" dirty="0">
                          <a:solidFill>
                            <a:srgbClr val="3B8B92"/>
                          </a:solidFill>
                          <a:latin typeface="Arial"/>
                          <a:cs typeface="Arial"/>
                        </a:rPr>
                        <a:t>and</a:t>
                      </a:r>
                      <a:endParaRPr sz="850">
                        <a:latin typeface="Arial"/>
                        <a:cs typeface="Arial"/>
                      </a:endParaRPr>
                    </a:p>
                    <a:p>
                      <a:pPr marL="62865">
                        <a:lnSpc>
                          <a:spcPct val="100000"/>
                        </a:lnSpc>
                        <a:spcBef>
                          <a:spcPts val="20"/>
                        </a:spcBef>
                      </a:pPr>
                      <a:r>
                        <a:rPr sz="850" b="1" spc="-10" dirty="0">
                          <a:solidFill>
                            <a:srgbClr val="3B8B92"/>
                          </a:solidFill>
                          <a:latin typeface="Arial"/>
                          <a:cs typeface="Arial"/>
                        </a:rPr>
                        <a:t>Science</a:t>
                      </a:r>
                      <a:endParaRPr sz="850">
                        <a:latin typeface="Arial"/>
                        <a:cs typeface="Arial"/>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a:txBody>
                    <a:bodyPr/>
                    <a:lstStyle/>
                    <a:p>
                      <a:pPr>
                        <a:lnSpc>
                          <a:spcPct val="100000"/>
                        </a:lnSpc>
                      </a:pPr>
                      <a:endParaRPr sz="1000" dirty="0">
                        <a:latin typeface="Times New Roman"/>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a:txBody>
                    <a:bodyPr/>
                    <a:lstStyle/>
                    <a:p>
                      <a:pPr>
                        <a:lnSpc>
                          <a:spcPct val="100000"/>
                        </a:lnSpc>
                      </a:pPr>
                      <a:endParaRPr sz="900">
                        <a:latin typeface="Times New Roman"/>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a:txBody>
                    <a:bodyPr/>
                    <a:lstStyle/>
                    <a:p>
                      <a:pPr>
                        <a:lnSpc>
                          <a:spcPct val="100000"/>
                        </a:lnSpc>
                      </a:pPr>
                      <a:endParaRPr sz="900">
                        <a:latin typeface="Times New Roman"/>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extLst>
                  <a:ext uri="{0D108BD9-81ED-4DB2-BD59-A6C34878D82A}">
                    <a16:rowId xmlns:a16="http://schemas.microsoft.com/office/drawing/2014/main" val="10005"/>
                  </a:ext>
                </a:extLst>
              </a:tr>
              <a:tr h="373380">
                <a:tc vMerge="1">
                  <a:txBody>
                    <a:bodyPr/>
                    <a:lstStyle/>
                    <a:p>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a:txBody>
                    <a:bodyPr/>
                    <a:lstStyle/>
                    <a:p>
                      <a:pPr marL="58419">
                        <a:lnSpc>
                          <a:spcPct val="100000"/>
                        </a:lnSpc>
                        <a:spcBef>
                          <a:spcPts val="245"/>
                        </a:spcBef>
                      </a:pPr>
                      <a:r>
                        <a:rPr sz="1000" b="1" spc="-10" dirty="0">
                          <a:solidFill>
                            <a:srgbClr val="3B8B92"/>
                          </a:solidFill>
                          <a:latin typeface="Arial"/>
                          <a:cs typeface="Arial"/>
                        </a:rPr>
                        <a:t>1504:</a:t>
                      </a:r>
                      <a:endParaRPr sz="1000" dirty="0">
                        <a:latin typeface="Arial"/>
                        <a:cs typeface="Arial"/>
                      </a:endParaRPr>
                    </a:p>
                    <a:p>
                      <a:pPr marL="58419">
                        <a:lnSpc>
                          <a:spcPct val="100000"/>
                        </a:lnSpc>
                        <a:spcBef>
                          <a:spcPts val="25"/>
                        </a:spcBef>
                      </a:pPr>
                      <a:r>
                        <a:rPr sz="1000" b="1" spc="-10" dirty="0">
                          <a:solidFill>
                            <a:srgbClr val="3B8B92"/>
                          </a:solidFill>
                          <a:latin typeface="Arial"/>
                          <a:cs typeface="Arial"/>
                        </a:rPr>
                        <a:t>Chemistry</a:t>
                      </a:r>
                      <a:endParaRPr sz="1000" dirty="0">
                        <a:latin typeface="Arial"/>
                        <a:cs typeface="Arial"/>
                      </a:endParaRPr>
                    </a:p>
                  </a:txBody>
                  <a:tcPr marL="0" marR="0" marT="311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59690">
                        <a:lnSpc>
                          <a:spcPct val="100000"/>
                        </a:lnSpc>
                        <a:spcBef>
                          <a:spcPts val="285"/>
                        </a:spcBef>
                      </a:pPr>
                      <a:r>
                        <a:rPr sz="850" b="1" dirty="0">
                          <a:solidFill>
                            <a:srgbClr val="3B8B92"/>
                          </a:solidFill>
                          <a:latin typeface="Arial"/>
                          <a:cs typeface="Arial"/>
                        </a:rPr>
                        <a:t>David</a:t>
                      </a:r>
                      <a:r>
                        <a:rPr sz="850" b="1" spc="155" dirty="0">
                          <a:solidFill>
                            <a:srgbClr val="3B8B92"/>
                          </a:solidFill>
                          <a:latin typeface="Arial"/>
                          <a:cs typeface="Arial"/>
                        </a:rPr>
                        <a:t> </a:t>
                      </a:r>
                      <a:r>
                        <a:rPr sz="850" b="1" spc="-10" dirty="0">
                          <a:solidFill>
                            <a:srgbClr val="3B8B92"/>
                          </a:solidFill>
                          <a:latin typeface="Arial"/>
                          <a:cs typeface="Arial"/>
                        </a:rPr>
                        <a:t>Palmer</a:t>
                      </a:r>
                      <a:endParaRPr lang="en-US" sz="850" b="1" spc="-10" dirty="0">
                        <a:solidFill>
                          <a:srgbClr val="3B8B92"/>
                        </a:solidFill>
                        <a:latin typeface="Arial"/>
                        <a:cs typeface="Arial"/>
                      </a:endParaRPr>
                    </a:p>
                    <a:p>
                      <a:pPr marL="59690">
                        <a:lnSpc>
                          <a:spcPct val="100000"/>
                        </a:lnSpc>
                        <a:spcBef>
                          <a:spcPts val="285"/>
                        </a:spcBef>
                      </a:pPr>
                      <a:r>
                        <a:rPr lang="en-US" sz="850" b="1" spc="-10" dirty="0">
                          <a:solidFill>
                            <a:srgbClr val="3B8B92"/>
                          </a:solidFill>
                          <a:latin typeface="Arial"/>
                          <a:cs typeface="Arial"/>
                        </a:rPr>
                        <a:t>Robert Scott</a:t>
                      </a:r>
                      <a:endParaRPr sz="850" dirty="0">
                        <a:latin typeface="Arial"/>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0960" marR="382905">
                        <a:lnSpc>
                          <a:spcPct val="102299"/>
                        </a:lnSpc>
                        <a:spcBef>
                          <a:spcPts val="260"/>
                        </a:spcBef>
                      </a:pPr>
                      <a:r>
                        <a:rPr sz="850" b="1" dirty="0">
                          <a:solidFill>
                            <a:srgbClr val="3B8B92"/>
                          </a:solidFill>
                          <a:latin typeface="Arial"/>
                          <a:cs typeface="Arial"/>
                        </a:rPr>
                        <a:t>Chemistry,</a:t>
                      </a:r>
                      <a:r>
                        <a:rPr sz="850" b="1" spc="65" dirty="0">
                          <a:solidFill>
                            <a:srgbClr val="3B8B92"/>
                          </a:solidFill>
                          <a:latin typeface="Arial"/>
                          <a:cs typeface="Arial"/>
                        </a:rPr>
                        <a:t> </a:t>
                      </a:r>
                      <a:r>
                        <a:rPr sz="850" b="1" spc="140" dirty="0">
                          <a:solidFill>
                            <a:srgbClr val="3B8B92"/>
                          </a:solidFill>
                          <a:latin typeface="Arial"/>
                          <a:cs typeface="Arial"/>
                        </a:rPr>
                        <a:t> </a:t>
                      </a:r>
                      <a:r>
                        <a:rPr sz="850" b="1" dirty="0">
                          <a:solidFill>
                            <a:srgbClr val="3B8B92"/>
                          </a:solidFill>
                          <a:latin typeface="Arial"/>
                          <a:cs typeface="Arial"/>
                        </a:rPr>
                        <a:t>Arts</a:t>
                      </a:r>
                      <a:r>
                        <a:rPr sz="850" b="1" spc="220" dirty="0">
                          <a:solidFill>
                            <a:srgbClr val="3B8B92"/>
                          </a:solidFill>
                          <a:latin typeface="Arial"/>
                          <a:cs typeface="Arial"/>
                        </a:rPr>
                        <a:t> </a:t>
                      </a:r>
                      <a:r>
                        <a:rPr sz="850" b="1" spc="-25" dirty="0">
                          <a:solidFill>
                            <a:srgbClr val="3B8B92"/>
                          </a:solidFill>
                          <a:latin typeface="Arial"/>
                          <a:cs typeface="Arial"/>
                        </a:rPr>
                        <a:t>and </a:t>
                      </a:r>
                      <a:r>
                        <a:rPr sz="850" b="1" spc="-10" dirty="0">
                          <a:solidFill>
                            <a:srgbClr val="3B8B92"/>
                          </a:solidFill>
                          <a:latin typeface="Arial"/>
                          <a:cs typeface="Arial"/>
                        </a:rPr>
                        <a:t>Science</a:t>
                      </a:r>
                      <a:endParaRPr lang="en-US" sz="850" b="1" spc="-10" dirty="0">
                        <a:solidFill>
                          <a:srgbClr val="3B8B92"/>
                        </a:solidFill>
                        <a:latin typeface="Arial"/>
                        <a:cs typeface="Arial"/>
                      </a:endParaRPr>
                    </a:p>
                    <a:p>
                      <a:pPr marL="60960" marR="382905" lvl="0" indent="0" defTabSz="914400" eaLnBrk="1" fontAlgn="auto" latinLnBrk="0" hangingPunct="1">
                        <a:lnSpc>
                          <a:spcPct val="102299"/>
                        </a:lnSpc>
                        <a:spcBef>
                          <a:spcPts val="260"/>
                        </a:spcBef>
                        <a:spcAft>
                          <a:spcPts val="0"/>
                        </a:spcAft>
                        <a:buClrTx/>
                        <a:buSzTx/>
                        <a:buFontTx/>
                        <a:buNone/>
                        <a:tabLst/>
                        <a:defRPr/>
                      </a:pPr>
                      <a:r>
                        <a:rPr lang="en-GB" sz="850" b="1" dirty="0">
                          <a:solidFill>
                            <a:srgbClr val="3B8B92"/>
                          </a:solidFill>
                          <a:latin typeface="Arial"/>
                          <a:cs typeface="Arial"/>
                        </a:rPr>
                        <a:t>Chemistry,</a:t>
                      </a:r>
                      <a:r>
                        <a:rPr lang="en-GB" sz="850" b="1" spc="65" dirty="0">
                          <a:solidFill>
                            <a:srgbClr val="3B8B92"/>
                          </a:solidFill>
                          <a:latin typeface="Arial"/>
                          <a:cs typeface="Arial"/>
                        </a:rPr>
                        <a:t> </a:t>
                      </a:r>
                      <a:r>
                        <a:rPr lang="en-GB" sz="850" b="1" spc="140" dirty="0">
                          <a:solidFill>
                            <a:srgbClr val="3B8B92"/>
                          </a:solidFill>
                          <a:latin typeface="Arial"/>
                          <a:cs typeface="Arial"/>
                        </a:rPr>
                        <a:t> </a:t>
                      </a:r>
                      <a:r>
                        <a:rPr lang="en-GB" sz="850" b="1" dirty="0">
                          <a:solidFill>
                            <a:srgbClr val="3B8B92"/>
                          </a:solidFill>
                          <a:latin typeface="Arial"/>
                          <a:cs typeface="Arial"/>
                        </a:rPr>
                        <a:t>Arts</a:t>
                      </a:r>
                      <a:r>
                        <a:rPr lang="en-GB" sz="850" b="1" spc="220" dirty="0">
                          <a:solidFill>
                            <a:srgbClr val="3B8B92"/>
                          </a:solidFill>
                          <a:latin typeface="Arial"/>
                          <a:cs typeface="Arial"/>
                        </a:rPr>
                        <a:t> </a:t>
                      </a:r>
                      <a:r>
                        <a:rPr lang="en-GB" sz="850" b="1" spc="-25" dirty="0">
                          <a:solidFill>
                            <a:srgbClr val="3B8B92"/>
                          </a:solidFill>
                          <a:latin typeface="Arial"/>
                          <a:cs typeface="Arial"/>
                        </a:rPr>
                        <a:t>and </a:t>
                      </a:r>
                      <a:r>
                        <a:rPr lang="en-GB" sz="850" b="1" spc="-10" dirty="0">
                          <a:solidFill>
                            <a:srgbClr val="3B8B92"/>
                          </a:solidFill>
                          <a:latin typeface="Arial"/>
                          <a:cs typeface="Arial"/>
                        </a:rPr>
                        <a:t>Science</a:t>
                      </a:r>
                      <a:endParaRPr lang="en-GB" sz="850" dirty="0">
                        <a:latin typeface="Arial"/>
                        <a:cs typeface="Arial"/>
                      </a:endParaRPr>
                    </a:p>
                    <a:p>
                      <a:pPr marL="60960" marR="382905">
                        <a:lnSpc>
                          <a:spcPct val="102299"/>
                        </a:lnSpc>
                        <a:spcBef>
                          <a:spcPts val="260"/>
                        </a:spcBef>
                      </a:pPr>
                      <a:endParaRPr sz="850" dirty="0">
                        <a:latin typeface="Arial"/>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6"/>
                  </a:ext>
                </a:extLst>
              </a:tr>
              <a:tr h="203200">
                <a:tc vMerge="1">
                  <a:txBody>
                    <a:bodyPr/>
                    <a:lstStyle/>
                    <a:p>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a:lnSpc>
                          <a:spcPct val="100000"/>
                        </a:lnSpc>
                        <a:spcBef>
                          <a:spcPts val="20"/>
                        </a:spcBef>
                      </a:pPr>
                      <a:endParaRPr sz="1000" dirty="0">
                        <a:latin typeface="Times New Roman"/>
                        <a:cs typeface="Times New Roman"/>
                      </a:endParaRPr>
                    </a:p>
                    <a:p>
                      <a:pPr marL="58419">
                        <a:lnSpc>
                          <a:spcPct val="100000"/>
                        </a:lnSpc>
                      </a:pPr>
                      <a:r>
                        <a:rPr sz="1000" b="1" spc="-10" dirty="0">
                          <a:solidFill>
                            <a:srgbClr val="3B8B92"/>
                          </a:solidFill>
                          <a:latin typeface="Arial"/>
                          <a:cs typeface="Arial"/>
                        </a:rPr>
                        <a:t>1506:</a:t>
                      </a:r>
                      <a:endParaRPr sz="1000" dirty="0">
                        <a:latin typeface="Arial"/>
                        <a:cs typeface="Arial"/>
                      </a:endParaRPr>
                    </a:p>
                    <a:p>
                      <a:pPr marL="58419">
                        <a:lnSpc>
                          <a:spcPct val="100000"/>
                        </a:lnSpc>
                        <a:spcBef>
                          <a:spcPts val="25"/>
                        </a:spcBef>
                      </a:pPr>
                      <a:r>
                        <a:rPr sz="1000" b="1" spc="-10" dirty="0">
                          <a:solidFill>
                            <a:srgbClr val="3B8B92"/>
                          </a:solidFill>
                          <a:latin typeface="Arial"/>
                          <a:cs typeface="Arial"/>
                        </a:rPr>
                        <a:t>Geosciences</a:t>
                      </a:r>
                      <a:endParaRPr sz="1000" dirty="0">
                        <a:latin typeface="Arial"/>
                        <a:cs typeface="Arial"/>
                      </a:endParaRPr>
                    </a:p>
                  </a:txBody>
                  <a:tcPr marL="0" marR="0" marT="25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marL="59690" marR="0" lvl="0" indent="0" algn="l" defTabSz="914400" rtl="0" eaLnBrk="1" fontAlgn="auto" latinLnBrk="0" hangingPunct="1">
                        <a:lnSpc>
                          <a:spcPct val="100000"/>
                        </a:lnSpc>
                        <a:spcBef>
                          <a:spcPts val="285"/>
                        </a:spcBef>
                        <a:spcAft>
                          <a:spcPts val="0"/>
                        </a:spcAft>
                        <a:buClrTx/>
                        <a:buSzTx/>
                        <a:buFontTx/>
                        <a:buNone/>
                        <a:tabLst/>
                        <a:defRPr/>
                      </a:pPr>
                      <a:r>
                        <a:rPr lang="en-GB" sz="850" b="1" spc="-10" dirty="0">
                          <a:solidFill>
                            <a:srgbClr val="3B8B92"/>
                          </a:solidFill>
                          <a:latin typeface="Arial"/>
                          <a:ea typeface="+mn-ea"/>
                          <a:cs typeface="Arial"/>
                        </a:rPr>
                        <a:t>Cherie Westbrook</a:t>
                      </a:r>
                      <a:endParaRPr lang="en-US" sz="850" b="1" spc="-10" dirty="0">
                        <a:solidFill>
                          <a:srgbClr val="3B8B92"/>
                        </a:solidFill>
                        <a:latin typeface="Arial"/>
                        <a:ea typeface="+mn-ea"/>
                        <a:cs typeface="Arial"/>
                      </a:endParaRPr>
                    </a:p>
                    <a:p>
                      <a:pPr marL="59690">
                        <a:lnSpc>
                          <a:spcPct val="100000"/>
                        </a:lnSpc>
                        <a:spcBef>
                          <a:spcPts val="285"/>
                        </a:spcBef>
                      </a:pPr>
                      <a:endParaRPr lang="en-US" sz="850" b="1" dirty="0">
                        <a:solidFill>
                          <a:srgbClr val="3B8B92"/>
                        </a:solidFill>
                        <a:latin typeface="Arial"/>
                        <a:cs typeface="Arial"/>
                      </a:endParaRPr>
                    </a:p>
                    <a:p>
                      <a:pPr marL="59690">
                        <a:lnSpc>
                          <a:spcPct val="100000"/>
                        </a:lnSpc>
                        <a:spcBef>
                          <a:spcPts val="285"/>
                        </a:spcBef>
                      </a:pPr>
                      <a:r>
                        <a:rPr sz="850" b="1" dirty="0">
                          <a:solidFill>
                            <a:srgbClr val="3B8B92"/>
                          </a:solidFill>
                          <a:latin typeface="Arial"/>
                          <a:cs typeface="Arial"/>
                        </a:rPr>
                        <a:t>Adam</a:t>
                      </a:r>
                      <a:r>
                        <a:rPr sz="850" b="1" spc="100" dirty="0">
                          <a:solidFill>
                            <a:srgbClr val="3B8B92"/>
                          </a:solidFill>
                          <a:latin typeface="Arial"/>
                          <a:cs typeface="Arial"/>
                        </a:rPr>
                        <a:t> </a:t>
                      </a:r>
                      <a:r>
                        <a:rPr sz="850" b="1" spc="-10" dirty="0">
                          <a:solidFill>
                            <a:srgbClr val="3B8B92"/>
                          </a:solidFill>
                          <a:latin typeface="Arial"/>
                          <a:cs typeface="Arial"/>
                        </a:rPr>
                        <a:t>Bourassa</a:t>
                      </a:r>
                      <a:endParaRPr sz="850" dirty="0">
                        <a:latin typeface="Arial"/>
                        <a:cs typeface="Arial"/>
                      </a:endParaRPr>
                    </a:p>
                    <a:p>
                      <a:pPr>
                        <a:lnSpc>
                          <a:spcPct val="100000"/>
                        </a:lnSpc>
                        <a:spcBef>
                          <a:spcPts val="50"/>
                        </a:spcBef>
                      </a:pPr>
                      <a:endParaRPr sz="950" dirty="0">
                        <a:latin typeface="Times New Roman"/>
                        <a:cs typeface="Times New Roman"/>
                      </a:endParaRPr>
                    </a:p>
                    <a:p>
                      <a:pPr marL="59690">
                        <a:lnSpc>
                          <a:spcPct val="100000"/>
                        </a:lnSpc>
                        <a:spcBef>
                          <a:spcPts val="5"/>
                        </a:spcBef>
                      </a:pPr>
                      <a:r>
                        <a:rPr sz="850" b="1" dirty="0">
                          <a:solidFill>
                            <a:srgbClr val="3B8B92"/>
                          </a:solidFill>
                          <a:latin typeface="Arial"/>
                          <a:cs typeface="Arial"/>
                        </a:rPr>
                        <a:t>Yuanming</a:t>
                      </a:r>
                      <a:r>
                        <a:rPr sz="850" b="1" spc="175" dirty="0">
                          <a:solidFill>
                            <a:srgbClr val="3B8B92"/>
                          </a:solidFill>
                          <a:latin typeface="Arial"/>
                          <a:cs typeface="Arial"/>
                        </a:rPr>
                        <a:t> </a:t>
                      </a:r>
                      <a:r>
                        <a:rPr sz="850" b="1" spc="-25" dirty="0">
                          <a:solidFill>
                            <a:srgbClr val="3B8B92"/>
                          </a:solidFill>
                          <a:latin typeface="Arial"/>
                          <a:cs typeface="Arial"/>
                        </a:rPr>
                        <a:t>Pan</a:t>
                      </a:r>
                      <a:endParaRPr sz="850" dirty="0">
                        <a:latin typeface="Arial"/>
                        <a:cs typeface="Arial"/>
                      </a:endParaRPr>
                    </a:p>
                    <a:p>
                      <a:pPr>
                        <a:lnSpc>
                          <a:spcPct val="100000"/>
                        </a:lnSpc>
                        <a:spcBef>
                          <a:spcPts val="50"/>
                        </a:spcBef>
                      </a:pPr>
                      <a:endParaRPr sz="950" dirty="0">
                        <a:latin typeface="Times New Roman"/>
                        <a:cs typeface="Times New Roman"/>
                      </a:endParaRPr>
                    </a:p>
                    <a:p>
                      <a:pPr marL="59690">
                        <a:lnSpc>
                          <a:spcPct val="100000"/>
                        </a:lnSpc>
                      </a:pPr>
                      <a:r>
                        <a:rPr sz="850" b="1" dirty="0">
                          <a:solidFill>
                            <a:srgbClr val="3B8B92"/>
                          </a:solidFill>
                          <a:latin typeface="Arial"/>
                          <a:cs typeface="Arial"/>
                        </a:rPr>
                        <a:t>Steven</a:t>
                      </a:r>
                      <a:r>
                        <a:rPr sz="850" b="1" spc="160" dirty="0">
                          <a:solidFill>
                            <a:srgbClr val="3B8B92"/>
                          </a:solidFill>
                          <a:latin typeface="Arial"/>
                          <a:cs typeface="Arial"/>
                        </a:rPr>
                        <a:t> </a:t>
                      </a:r>
                      <a:r>
                        <a:rPr sz="850" b="1" spc="-10" dirty="0">
                          <a:solidFill>
                            <a:srgbClr val="3B8B92"/>
                          </a:solidFill>
                          <a:latin typeface="Arial"/>
                          <a:cs typeface="Arial"/>
                        </a:rPr>
                        <a:t>Siciliano</a:t>
                      </a:r>
                      <a:endParaRPr sz="850" dirty="0">
                        <a:latin typeface="Arial"/>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marL="60960">
                        <a:lnSpc>
                          <a:spcPct val="100000"/>
                        </a:lnSpc>
                        <a:spcBef>
                          <a:spcPts val="285"/>
                        </a:spcBef>
                      </a:pPr>
                      <a:r>
                        <a:rPr lang="en-US" sz="850" b="1" dirty="0">
                          <a:solidFill>
                            <a:srgbClr val="3B8B92"/>
                          </a:solidFill>
                          <a:latin typeface="Arial"/>
                          <a:cs typeface="Arial"/>
                        </a:rPr>
                        <a:t>Geography &amp; Planning, Arts &amp; Science</a:t>
                      </a:r>
                    </a:p>
                    <a:p>
                      <a:pPr marL="60960">
                        <a:lnSpc>
                          <a:spcPct val="100000"/>
                        </a:lnSpc>
                        <a:spcBef>
                          <a:spcPts val="285"/>
                        </a:spcBef>
                      </a:pPr>
                      <a:r>
                        <a:rPr sz="850" b="1" dirty="0">
                          <a:solidFill>
                            <a:srgbClr val="3B8B92"/>
                          </a:solidFill>
                          <a:latin typeface="Arial"/>
                          <a:cs typeface="Arial"/>
                        </a:rPr>
                        <a:t>Physics</a:t>
                      </a:r>
                      <a:r>
                        <a:rPr sz="850" b="1" spc="180" dirty="0">
                          <a:solidFill>
                            <a:srgbClr val="3B8B92"/>
                          </a:solidFill>
                          <a:latin typeface="Arial"/>
                          <a:cs typeface="Arial"/>
                        </a:rPr>
                        <a:t> </a:t>
                      </a:r>
                      <a:r>
                        <a:rPr sz="850" b="1" dirty="0">
                          <a:solidFill>
                            <a:srgbClr val="3B8B92"/>
                          </a:solidFill>
                          <a:latin typeface="Arial"/>
                          <a:cs typeface="Arial"/>
                        </a:rPr>
                        <a:t>&amp;</a:t>
                      </a:r>
                      <a:r>
                        <a:rPr sz="850" b="1" spc="105" dirty="0">
                          <a:solidFill>
                            <a:srgbClr val="3B8B92"/>
                          </a:solidFill>
                          <a:latin typeface="Arial"/>
                          <a:cs typeface="Arial"/>
                        </a:rPr>
                        <a:t> </a:t>
                      </a:r>
                      <a:r>
                        <a:rPr sz="850" b="1" dirty="0">
                          <a:solidFill>
                            <a:srgbClr val="3B8B92"/>
                          </a:solidFill>
                          <a:latin typeface="Arial"/>
                          <a:cs typeface="Arial"/>
                        </a:rPr>
                        <a:t>Engg.</a:t>
                      </a:r>
                      <a:r>
                        <a:rPr sz="850" b="1" spc="195" dirty="0">
                          <a:solidFill>
                            <a:srgbClr val="3B8B92"/>
                          </a:solidFill>
                          <a:latin typeface="Arial"/>
                          <a:cs typeface="Arial"/>
                        </a:rPr>
                        <a:t> </a:t>
                      </a:r>
                      <a:r>
                        <a:rPr sz="850" b="1" dirty="0">
                          <a:solidFill>
                            <a:srgbClr val="3B8B92"/>
                          </a:solidFill>
                          <a:latin typeface="Arial"/>
                          <a:cs typeface="Arial"/>
                        </a:rPr>
                        <a:t>Physics,</a:t>
                      </a:r>
                      <a:r>
                        <a:rPr sz="850" b="1" spc="60" dirty="0">
                          <a:solidFill>
                            <a:srgbClr val="3B8B92"/>
                          </a:solidFill>
                          <a:latin typeface="Arial"/>
                          <a:cs typeface="Arial"/>
                        </a:rPr>
                        <a:t> </a:t>
                      </a:r>
                      <a:r>
                        <a:rPr sz="850" b="1" dirty="0">
                          <a:solidFill>
                            <a:srgbClr val="3B8B92"/>
                          </a:solidFill>
                          <a:latin typeface="Arial"/>
                          <a:cs typeface="Arial"/>
                        </a:rPr>
                        <a:t>Arts</a:t>
                      </a:r>
                      <a:r>
                        <a:rPr sz="850" b="1" spc="85" dirty="0">
                          <a:solidFill>
                            <a:srgbClr val="3B8B92"/>
                          </a:solidFill>
                          <a:latin typeface="Arial"/>
                          <a:cs typeface="Arial"/>
                        </a:rPr>
                        <a:t> </a:t>
                      </a:r>
                      <a:r>
                        <a:rPr sz="850" b="1" spc="-25" dirty="0">
                          <a:solidFill>
                            <a:srgbClr val="3B8B92"/>
                          </a:solidFill>
                          <a:latin typeface="Arial"/>
                          <a:cs typeface="Arial"/>
                        </a:rPr>
                        <a:t>and</a:t>
                      </a:r>
                      <a:endParaRPr sz="850" dirty="0">
                        <a:latin typeface="Arial"/>
                        <a:cs typeface="Arial"/>
                      </a:endParaRPr>
                    </a:p>
                    <a:p>
                      <a:pPr marL="60960">
                        <a:lnSpc>
                          <a:spcPct val="100000"/>
                        </a:lnSpc>
                        <a:spcBef>
                          <a:spcPts val="25"/>
                        </a:spcBef>
                      </a:pPr>
                      <a:r>
                        <a:rPr sz="850" b="1" spc="-10" dirty="0">
                          <a:solidFill>
                            <a:srgbClr val="3B8B92"/>
                          </a:solidFill>
                          <a:latin typeface="Arial"/>
                          <a:cs typeface="Arial"/>
                        </a:rPr>
                        <a:t>Science</a:t>
                      </a:r>
                      <a:endParaRPr sz="850" dirty="0">
                        <a:latin typeface="Arial"/>
                        <a:cs typeface="Arial"/>
                      </a:endParaRPr>
                    </a:p>
                    <a:p>
                      <a:pPr marL="60960">
                        <a:lnSpc>
                          <a:spcPct val="100000"/>
                        </a:lnSpc>
                        <a:spcBef>
                          <a:spcPts val="100"/>
                        </a:spcBef>
                      </a:pPr>
                      <a:r>
                        <a:rPr sz="850" b="1" dirty="0">
                          <a:solidFill>
                            <a:srgbClr val="3B8B92"/>
                          </a:solidFill>
                          <a:latin typeface="Arial"/>
                          <a:cs typeface="Arial"/>
                        </a:rPr>
                        <a:t>Geological</a:t>
                      </a:r>
                      <a:r>
                        <a:rPr sz="850" b="1" spc="320" dirty="0">
                          <a:solidFill>
                            <a:srgbClr val="3B8B92"/>
                          </a:solidFill>
                          <a:latin typeface="Arial"/>
                          <a:cs typeface="Arial"/>
                        </a:rPr>
                        <a:t> </a:t>
                      </a:r>
                      <a:r>
                        <a:rPr sz="850" b="1" dirty="0">
                          <a:solidFill>
                            <a:srgbClr val="3B8B92"/>
                          </a:solidFill>
                          <a:latin typeface="Arial"/>
                          <a:cs typeface="Arial"/>
                        </a:rPr>
                        <a:t>Sciences,</a:t>
                      </a:r>
                      <a:r>
                        <a:rPr sz="850" b="1" spc="35" dirty="0">
                          <a:solidFill>
                            <a:srgbClr val="3B8B92"/>
                          </a:solidFill>
                          <a:latin typeface="Arial"/>
                          <a:cs typeface="Arial"/>
                        </a:rPr>
                        <a:t> </a:t>
                      </a:r>
                      <a:r>
                        <a:rPr sz="850" b="1" dirty="0">
                          <a:solidFill>
                            <a:srgbClr val="3B8B92"/>
                          </a:solidFill>
                          <a:latin typeface="Arial"/>
                          <a:cs typeface="Arial"/>
                        </a:rPr>
                        <a:t>Arts</a:t>
                      </a:r>
                      <a:r>
                        <a:rPr sz="850" b="1" spc="170" dirty="0">
                          <a:solidFill>
                            <a:srgbClr val="3B8B92"/>
                          </a:solidFill>
                          <a:latin typeface="Arial"/>
                          <a:cs typeface="Arial"/>
                        </a:rPr>
                        <a:t> </a:t>
                      </a:r>
                      <a:r>
                        <a:rPr sz="850" b="1" spc="-25" dirty="0">
                          <a:solidFill>
                            <a:srgbClr val="3B8B92"/>
                          </a:solidFill>
                          <a:latin typeface="Arial"/>
                          <a:cs typeface="Arial"/>
                        </a:rPr>
                        <a:t>and</a:t>
                      </a:r>
                      <a:endParaRPr sz="850" dirty="0">
                        <a:latin typeface="Arial"/>
                        <a:cs typeface="Arial"/>
                      </a:endParaRPr>
                    </a:p>
                    <a:p>
                      <a:pPr marL="60960">
                        <a:lnSpc>
                          <a:spcPct val="100000"/>
                        </a:lnSpc>
                        <a:spcBef>
                          <a:spcPts val="20"/>
                        </a:spcBef>
                      </a:pPr>
                      <a:r>
                        <a:rPr sz="850" b="1" spc="-10" dirty="0">
                          <a:solidFill>
                            <a:srgbClr val="3B8B92"/>
                          </a:solidFill>
                          <a:latin typeface="Arial"/>
                          <a:cs typeface="Arial"/>
                        </a:rPr>
                        <a:t>Science</a:t>
                      </a:r>
                      <a:endParaRPr sz="850" dirty="0">
                        <a:latin typeface="Arial"/>
                        <a:cs typeface="Arial"/>
                      </a:endParaRPr>
                    </a:p>
                    <a:p>
                      <a:pPr marL="60960">
                        <a:lnSpc>
                          <a:spcPct val="100000"/>
                        </a:lnSpc>
                        <a:spcBef>
                          <a:spcPts val="105"/>
                        </a:spcBef>
                      </a:pPr>
                      <a:r>
                        <a:rPr sz="850" b="1" dirty="0">
                          <a:solidFill>
                            <a:srgbClr val="3B8B92"/>
                          </a:solidFill>
                          <a:latin typeface="Arial"/>
                          <a:cs typeface="Arial"/>
                        </a:rPr>
                        <a:t>Soil</a:t>
                      </a:r>
                      <a:r>
                        <a:rPr sz="850" b="1" spc="275" dirty="0">
                          <a:solidFill>
                            <a:srgbClr val="3B8B92"/>
                          </a:solidFill>
                          <a:latin typeface="Arial"/>
                          <a:cs typeface="Arial"/>
                        </a:rPr>
                        <a:t> </a:t>
                      </a:r>
                      <a:r>
                        <a:rPr sz="850" b="1" dirty="0">
                          <a:solidFill>
                            <a:srgbClr val="3B8B92"/>
                          </a:solidFill>
                          <a:latin typeface="Arial"/>
                          <a:cs typeface="Arial"/>
                        </a:rPr>
                        <a:t>Sciences,</a:t>
                      </a:r>
                      <a:r>
                        <a:rPr sz="850" b="1" spc="35" dirty="0">
                          <a:solidFill>
                            <a:srgbClr val="3B8B92"/>
                          </a:solidFill>
                          <a:latin typeface="Arial"/>
                          <a:cs typeface="Arial"/>
                        </a:rPr>
                        <a:t> </a:t>
                      </a:r>
                      <a:r>
                        <a:rPr sz="850" b="1" spc="-20" dirty="0">
                          <a:solidFill>
                            <a:srgbClr val="3B8B92"/>
                          </a:solidFill>
                          <a:latin typeface="Arial"/>
                          <a:cs typeface="Arial"/>
                        </a:rPr>
                        <a:t>AgBio</a:t>
                      </a:r>
                      <a:endParaRPr sz="850" dirty="0">
                        <a:latin typeface="Arial"/>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extLst>
                  <a:ext uri="{0D108BD9-81ED-4DB2-BD59-A6C34878D82A}">
                    <a16:rowId xmlns:a16="http://schemas.microsoft.com/office/drawing/2014/main" val="10007"/>
                  </a:ext>
                </a:extLst>
              </a:tr>
              <a:tr h="564515">
                <a:tc rowSpan="2">
                  <a:txBody>
                    <a:bodyPr/>
                    <a:lstStyle/>
                    <a:p>
                      <a:pPr>
                        <a:lnSpc>
                          <a:spcPct val="100000"/>
                        </a:lnSpc>
                        <a:spcBef>
                          <a:spcPts val="45"/>
                        </a:spcBef>
                      </a:pPr>
                      <a:endParaRPr sz="1000" dirty="0">
                        <a:latin typeface="Times New Roman"/>
                        <a:cs typeface="Times New Roman"/>
                      </a:endParaRPr>
                    </a:p>
                    <a:p>
                      <a:pPr marL="60325">
                        <a:lnSpc>
                          <a:spcPct val="100000"/>
                        </a:lnSpc>
                        <a:spcBef>
                          <a:spcPts val="5"/>
                        </a:spcBef>
                      </a:pPr>
                      <a:r>
                        <a:rPr sz="1000" b="1" spc="-10" dirty="0">
                          <a:solidFill>
                            <a:srgbClr val="3B8B92"/>
                          </a:solidFill>
                          <a:latin typeface="Arial"/>
                          <a:cs typeface="Arial"/>
                        </a:rPr>
                        <a:t>1507:</a:t>
                      </a:r>
                      <a:endParaRPr sz="1000" dirty="0">
                        <a:latin typeface="Arial"/>
                        <a:cs typeface="Arial"/>
                      </a:endParaRPr>
                    </a:p>
                    <a:p>
                      <a:pPr marL="60325">
                        <a:lnSpc>
                          <a:spcPts val="1230"/>
                        </a:lnSpc>
                        <a:spcBef>
                          <a:spcPts val="20"/>
                        </a:spcBef>
                      </a:pPr>
                      <a:r>
                        <a:rPr sz="1000" b="1" spc="-10" dirty="0">
                          <a:solidFill>
                            <a:srgbClr val="3B8B92"/>
                          </a:solidFill>
                          <a:latin typeface="Arial"/>
                          <a:cs typeface="Arial"/>
                        </a:rPr>
                        <a:t>Computer</a:t>
                      </a:r>
                      <a:endParaRPr sz="1000" dirty="0">
                        <a:latin typeface="Arial"/>
                        <a:cs typeface="Arial"/>
                      </a:endParaRPr>
                    </a:p>
                    <a:p>
                      <a:pPr marL="60325">
                        <a:lnSpc>
                          <a:spcPts val="1230"/>
                        </a:lnSpc>
                      </a:pPr>
                      <a:r>
                        <a:rPr sz="1000" b="1" spc="-10" dirty="0">
                          <a:solidFill>
                            <a:srgbClr val="3B8B92"/>
                          </a:solidFill>
                          <a:latin typeface="Arial"/>
                          <a:cs typeface="Arial"/>
                        </a:rPr>
                        <a:t>Science</a:t>
                      </a:r>
                      <a:endParaRPr sz="1000" dirty="0">
                        <a:latin typeface="Arial"/>
                        <a:cs typeface="Arial"/>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0960">
                        <a:lnSpc>
                          <a:spcPct val="100000"/>
                        </a:lnSpc>
                        <a:spcBef>
                          <a:spcPts val="320"/>
                        </a:spcBef>
                      </a:pPr>
                      <a:r>
                        <a:rPr sz="850" b="1" dirty="0">
                          <a:solidFill>
                            <a:srgbClr val="3B8B92"/>
                          </a:solidFill>
                          <a:latin typeface="Arial"/>
                          <a:cs typeface="Arial"/>
                        </a:rPr>
                        <a:t>Chanchal</a:t>
                      </a:r>
                      <a:r>
                        <a:rPr sz="850" b="1" spc="225" dirty="0">
                          <a:solidFill>
                            <a:srgbClr val="3B8B92"/>
                          </a:solidFill>
                          <a:latin typeface="Arial"/>
                          <a:cs typeface="Arial"/>
                        </a:rPr>
                        <a:t> </a:t>
                      </a:r>
                      <a:r>
                        <a:rPr sz="850" b="1" spc="-25" dirty="0">
                          <a:solidFill>
                            <a:srgbClr val="3B8B92"/>
                          </a:solidFill>
                          <a:latin typeface="Arial"/>
                          <a:cs typeface="Arial"/>
                        </a:rPr>
                        <a:t>Roy</a:t>
                      </a:r>
                      <a:endParaRPr sz="950" dirty="0">
                        <a:latin typeface="Times New Roman"/>
                        <a:cs typeface="Times New Roman"/>
                      </a:endParaRPr>
                    </a:p>
                    <a:p>
                      <a:pPr marL="60960">
                        <a:lnSpc>
                          <a:spcPct val="100000"/>
                        </a:lnSpc>
                      </a:pPr>
                      <a:r>
                        <a:rPr sz="850" b="1" dirty="0">
                          <a:solidFill>
                            <a:srgbClr val="3B8B92"/>
                          </a:solidFill>
                          <a:latin typeface="Arial"/>
                          <a:cs typeface="Arial"/>
                        </a:rPr>
                        <a:t>Julita</a:t>
                      </a:r>
                      <a:r>
                        <a:rPr sz="850" b="1" spc="95" dirty="0">
                          <a:solidFill>
                            <a:srgbClr val="3B8B92"/>
                          </a:solidFill>
                          <a:latin typeface="Arial"/>
                          <a:cs typeface="Arial"/>
                        </a:rPr>
                        <a:t> </a:t>
                      </a:r>
                      <a:r>
                        <a:rPr sz="850" b="1" spc="-10" dirty="0">
                          <a:solidFill>
                            <a:srgbClr val="3B8B92"/>
                          </a:solidFill>
                          <a:latin typeface="Arial"/>
                          <a:cs typeface="Arial"/>
                        </a:rPr>
                        <a:t>Vassileva</a:t>
                      </a:r>
                      <a:endParaRPr sz="950" dirty="0">
                        <a:latin typeface="Times New Roman"/>
                        <a:cs typeface="Times New Roman"/>
                      </a:endParaRPr>
                    </a:p>
                    <a:p>
                      <a:pPr marL="60960">
                        <a:lnSpc>
                          <a:spcPct val="100000"/>
                        </a:lnSpc>
                      </a:pPr>
                      <a:r>
                        <a:rPr sz="850" b="1" dirty="0">
                          <a:solidFill>
                            <a:srgbClr val="3B8B92"/>
                          </a:solidFill>
                          <a:latin typeface="Arial"/>
                          <a:cs typeface="Arial"/>
                        </a:rPr>
                        <a:t>Regan</a:t>
                      </a:r>
                      <a:r>
                        <a:rPr sz="850" b="1" spc="105" dirty="0">
                          <a:solidFill>
                            <a:srgbClr val="3B8B92"/>
                          </a:solidFill>
                          <a:latin typeface="Arial"/>
                          <a:cs typeface="Arial"/>
                        </a:rPr>
                        <a:t> </a:t>
                      </a:r>
                      <a:r>
                        <a:rPr sz="850" b="1" spc="-10" dirty="0">
                          <a:solidFill>
                            <a:srgbClr val="3B8B92"/>
                          </a:solidFill>
                          <a:latin typeface="Arial"/>
                          <a:cs typeface="Arial"/>
                        </a:rPr>
                        <a:t>Mandryk</a:t>
                      </a:r>
                      <a:endParaRPr lang="en-US" sz="850" b="1" spc="-10" dirty="0">
                        <a:solidFill>
                          <a:srgbClr val="3B8B92"/>
                        </a:solidFill>
                        <a:latin typeface="Arial"/>
                        <a:cs typeface="Arial"/>
                      </a:endParaRPr>
                    </a:p>
                    <a:p>
                      <a:pPr marL="60960" marR="0" lvl="0" indent="0" algn="l" defTabSz="914400" rtl="0" eaLnBrk="1" fontAlgn="auto" latinLnBrk="0" hangingPunct="1">
                        <a:lnSpc>
                          <a:spcPct val="100000"/>
                        </a:lnSpc>
                        <a:spcBef>
                          <a:spcPts val="0"/>
                        </a:spcBef>
                        <a:spcAft>
                          <a:spcPts val="0"/>
                        </a:spcAft>
                        <a:buClrTx/>
                        <a:buSzTx/>
                        <a:buFontTx/>
                        <a:buNone/>
                        <a:tabLst/>
                        <a:defRPr/>
                      </a:pPr>
                      <a:r>
                        <a:rPr lang="en-US" sz="850" b="1" spc="-10" dirty="0">
                          <a:solidFill>
                            <a:srgbClr val="3B8B92"/>
                          </a:solidFill>
                          <a:latin typeface="Arial"/>
                          <a:ea typeface="+mn-ea"/>
                          <a:cs typeface="Arial"/>
                        </a:rPr>
                        <a:t>Fangxiang Wu</a:t>
                      </a:r>
                    </a:p>
                    <a:p>
                      <a:pPr marL="60960">
                        <a:lnSpc>
                          <a:spcPct val="100000"/>
                        </a:lnSpc>
                      </a:pPr>
                      <a:endParaRPr sz="850" dirty="0">
                        <a:latin typeface="Arial"/>
                        <a:cs typeface="Arial"/>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2865">
                        <a:lnSpc>
                          <a:spcPct val="100000"/>
                        </a:lnSpc>
                        <a:spcBef>
                          <a:spcPts val="320"/>
                        </a:spcBef>
                      </a:pPr>
                      <a:r>
                        <a:rPr sz="850" b="1" spc="45" dirty="0">
                          <a:solidFill>
                            <a:srgbClr val="3B8B92"/>
                          </a:solidFill>
                          <a:latin typeface="Arial"/>
                          <a:cs typeface="Arial"/>
                        </a:rPr>
                        <a:t>Computer</a:t>
                      </a:r>
                      <a:r>
                        <a:rPr sz="850" b="1" spc="85" dirty="0">
                          <a:solidFill>
                            <a:srgbClr val="3B8B92"/>
                          </a:solidFill>
                          <a:latin typeface="Arial"/>
                          <a:cs typeface="Arial"/>
                        </a:rPr>
                        <a:t> </a:t>
                      </a:r>
                      <a:r>
                        <a:rPr sz="850" b="1" dirty="0">
                          <a:solidFill>
                            <a:srgbClr val="3B8B92"/>
                          </a:solidFill>
                          <a:latin typeface="Arial"/>
                          <a:cs typeface="Arial"/>
                        </a:rPr>
                        <a:t>Science,</a:t>
                      </a:r>
                      <a:r>
                        <a:rPr sz="850" b="1" spc="25" dirty="0">
                          <a:solidFill>
                            <a:srgbClr val="3B8B92"/>
                          </a:solidFill>
                          <a:latin typeface="Arial"/>
                          <a:cs typeface="Arial"/>
                        </a:rPr>
                        <a:t> </a:t>
                      </a:r>
                      <a:r>
                        <a:rPr sz="850" b="1" dirty="0">
                          <a:solidFill>
                            <a:srgbClr val="3B8B92"/>
                          </a:solidFill>
                          <a:latin typeface="Arial"/>
                          <a:cs typeface="Arial"/>
                        </a:rPr>
                        <a:t>Arts</a:t>
                      </a:r>
                      <a:r>
                        <a:rPr sz="850" b="1" spc="100" dirty="0">
                          <a:solidFill>
                            <a:srgbClr val="3B8B92"/>
                          </a:solidFill>
                          <a:latin typeface="Arial"/>
                          <a:cs typeface="Arial"/>
                        </a:rPr>
                        <a:t> </a:t>
                      </a:r>
                      <a:r>
                        <a:rPr sz="850" b="1" dirty="0">
                          <a:solidFill>
                            <a:srgbClr val="3B8B92"/>
                          </a:solidFill>
                          <a:latin typeface="Arial"/>
                          <a:cs typeface="Arial"/>
                        </a:rPr>
                        <a:t>and</a:t>
                      </a:r>
                      <a:r>
                        <a:rPr sz="850" b="1" spc="35" dirty="0">
                          <a:solidFill>
                            <a:srgbClr val="3B8B92"/>
                          </a:solidFill>
                          <a:latin typeface="Arial"/>
                          <a:cs typeface="Arial"/>
                        </a:rPr>
                        <a:t> </a:t>
                      </a:r>
                      <a:r>
                        <a:rPr sz="850" b="1" spc="-10" dirty="0">
                          <a:solidFill>
                            <a:srgbClr val="3B8B92"/>
                          </a:solidFill>
                          <a:latin typeface="Arial"/>
                          <a:cs typeface="Arial"/>
                        </a:rPr>
                        <a:t>Science</a:t>
                      </a:r>
                      <a:endParaRPr sz="950" dirty="0">
                        <a:latin typeface="Times New Roman"/>
                        <a:cs typeface="Times New Roman"/>
                      </a:endParaRPr>
                    </a:p>
                    <a:p>
                      <a:pPr marL="62865">
                        <a:lnSpc>
                          <a:spcPct val="100000"/>
                        </a:lnSpc>
                      </a:pPr>
                      <a:r>
                        <a:rPr sz="850" b="1" spc="45" dirty="0">
                          <a:solidFill>
                            <a:srgbClr val="3B8B92"/>
                          </a:solidFill>
                          <a:latin typeface="Arial"/>
                          <a:cs typeface="Arial"/>
                        </a:rPr>
                        <a:t>Computer</a:t>
                      </a:r>
                      <a:r>
                        <a:rPr sz="850" b="1" spc="85" dirty="0">
                          <a:solidFill>
                            <a:srgbClr val="3B8B92"/>
                          </a:solidFill>
                          <a:latin typeface="Arial"/>
                          <a:cs typeface="Arial"/>
                        </a:rPr>
                        <a:t> </a:t>
                      </a:r>
                      <a:r>
                        <a:rPr sz="850" b="1" dirty="0">
                          <a:solidFill>
                            <a:srgbClr val="3B8B92"/>
                          </a:solidFill>
                          <a:latin typeface="Arial"/>
                          <a:cs typeface="Arial"/>
                        </a:rPr>
                        <a:t>Science,</a:t>
                      </a:r>
                      <a:r>
                        <a:rPr sz="850" b="1" spc="25" dirty="0">
                          <a:solidFill>
                            <a:srgbClr val="3B8B92"/>
                          </a:solidFill>
                          <a:latin typeface="Arial"/>
                          <a:cs typeface="Arial"/>
                        </a:rPr>
                        <a:t> </a:t>
                      </a:r>
                      <a:r>
                        <a:rPr sz="850" b="1" dirty="0">
                          <a:solidFill>
                            <a:srgbClr val="3B8B92"/>
                          </a:solidFill>
                          <a:latin typeface="Arial"/>
                          <a:cs typeface="Arial"/>
                        </a:rPr>
                        <a:t>Arts</a:t>
                      </a:r>
                      <a:r>
                        <a:rPr sz="850" b="1" spc="100" dirty="0">
                          <a:solidFill>
                            <a:srgbClr val="3B8B92"/>
                          </a:solidFill>
                          <a:latin typeface="Arial"/>
                          <a:cs typeface="Arial"/>
                        </a:rPr>
                        <a:t> </a:t>
                      </a:r>
                      <a:r>
                        <a:rPr sz="850" b="1" dirty="0">
                          <a:solidFill>
                            <a:srgbClr val="3B8B92"/>
                          </a:solidFill>
                          <a:latin typeface="Arial"/>
                          <a:cs typeface="Arial"/>
                        </a:rPr>
                        <a:t>and</a:t>
                      </a:r>
                      <a:r>
                        <a:rPr sz="850" b="1" spc="35" dirty="0">
                          <a:solidFill>
                            <a:srgbClr val="3B8B92"/>
                          </a:solidFill>
                          <a:latin typeface="Arial"/>
                          <a:cs typeface="Arial"/>
                        </a:rPr>
                        <a:t> </a:t>
                      </a:r>
                      <a:r>
                        <a:rPr sz="850" b="1" spc="-10" dirty="0">
                          <a:solidFill>
                            <a:srgbClr val="3B8B92"/>
                          </a:solidFill>
                          <a:latin typeface="Arial"/>
                          <a:cs typeface="Arial"/>
                        </a:rPr>
                        <a:t>Science</a:t>
                      </a:r>
                      <a:endParaRPr sz="950" dirty="0">
                        <a:latin typeface="Times New Roman"/>
                        <a:cs typeface="Times New Roman"/>
                      </a:endParaRPr>
                    </a:p>
                    <a:p>
                      <a:pPr marL="62865">
                        <a:lnSpc>
                          <a:spcPct val="100000"/>
                        </a:lnSpc>
                      </a:pPr>
                      <a:r>
                        <a:rPr sz="850" b="1" spc="45" dirty="0">
                          <a:solidFill>
                            <a:srgbClr val="3B8B92"/>
                          </a:solidFill>
                          <a:latin typeface="Arial"/>
                          <a:cs typeface="Arial"/>
                        </a:rPr>
                        <a:t>Computer</a:t>
                      </a:r>
                      <a:r>
                        <a:rPr sz="850" b="1" spc="70" dirty="0">
                          <a:solidFill>
                            <a:srgbClr val="3B8B92"/>
                          </a:solidFill>
                          <a:latin typeface="Arial"/>
                          <a:cs typeface="Arial"/>
                        </a:rPr>
                        <a:t> </a:t>
                      </a:r>
                      <a:r>
                        <a:rPr sz="850" b="1" dirty="0">
                          <a:solidFill>
                            <a:srgbClr val="3B8B92"/>
                          </a:solidFill>
                          <a:latin typeface="Arial"/>
                          <a:cs typeface="Arial"/>
                        </a:rPr>
                        <a:t>Science,</a:t>
                      </a:r>
                      <a:r>
                        <a:rPr sz="850" b="1" spc="15" dirty="0">
                          <a:solidFill>
                            <a:srgbClr val="3B8B92"/>
                          </a:solidFill>
                          <a:latin typeface="Arial"/>
                          <a:cs typeface="Arial"/>
                        </a:rPr>
                        <a:t> </a:t>
                      </a:r>
                      <a:r>
                        <a:rPr sz="850" b="1" dirty="0">
                          <a:solidFill>
                            <a:srgbClr val="3B8B92"/>
                          </a:solidFill>
                          <a:latin typeface="Arial"/>
                          <a:cs typeface="Arial"/>
                        </a:rPr>
                        <a:t>Arts</a:t>
                      </a:r>
                      <a:r>
                        <a:rPr sz="850" b="1" spc="95" dirty="0">
                          <a:solidFill>
                            <a:srgbClr val="3B8B92"/>
                          </a:solidFill>
                          <a:latin typeface="Arial"/>
                          <a:cs typeface="Arial"/>
                        </a:rPr>
                        <a:t> </a:t>
                      </a:r>
                      <a:r>
                        <a:rPr sz="850" b="1" dirty="0">
                          <a:solidFill>
                            <a:srgbClr val="3B8B92"/>
                          </a:solidFill>
                          <a:latin typeface="Arial"/>
                          <a:cs typeface="Arial"/>
                        </a:rPr>
                        <a:t>and</a:t>
                      </a:r>
                      <a:r>
                        <a:rPr sz="850" b="1" spc="25" dirty="0">
                          <a:solidFill>
                            <a:srgbClr val="3B8B92"/>
                          </a:solidFill>
                          <a:latin typeface="Arial"/>
                          <a:cs typeface="Arial"/>
                        </a:rPr>
                        <a:t> </a:t>
                      </a:r>
                      <a:r>
                        <a:rPr sz="850" b="1" spc="-10" dirty="0">
                          <a:solidFill>
                            <a:srgbClr val="3B8B92"/>
                          </a:solidFill>
                          <a:latin typeface="Arial"/>
                          <a:cs typeface="Arial"/>
                        </a:rPr>
                        <a:t>Science</a:t>
                      </a:r>
                      <a:endParaRPr lang="en-US" sz="850" b="1" spc="-10" dirty="0">
                        <a:solidFill>
                          <a:srgbClr val="3B8B92"/>
                        </a:solidFill>
                        <a:latin typeface="Arial"/>
                        <a:cs typeface="Arial"/>
                      </a:endParaRPr>
                    </a:p>
                    <a:p>
                      <a:pPr marL="62865" marR="0" lvl="0" indent="0" defTabSz="914400" eaLnBrk="1" fontAlgn="auto" latinLnBrk="0" hangingPunct="1">
                        <a:lnSpc>
                          <a:spcPct val="100000"/>
                        </a:lnSpc>
                        <a:spcBef>
                          <a:spcPts val="0"/>
                        </a:spcBef>
                        <a:spcAft>
                          <a:spcPts val="0"/>
                        </a:spcAft>
                        <a:buClrTx/>
                        <a:buSzTx/>
                        <a:buFontTx/>
                        <a:buNone/>
                        <a:tabLst/>
                        <a:defRPr/>
                      </a:pPr>
                      <a:r>
                        <a:rPr lang="en-US" sz="850" b="1" spc="45" dirty="0">
                          <a:solidFill>
                            <a:srgbClr val="3B8B92"/>
                          </a:solidFill>
                          <a:latin typeface="Arial"/>
                          <a:cs typeface="Arial"/>
                        </a:rPr>
                        <a:t>Computer</a:t>
                      </a:r>
                      <a:r>
                        <a:rPr lang="en-US" sz="850" b="1" spc="70" dirty="0">
                          <a:solidFill>
                            <a:srgbClr val="3B8B92"/>
                          </a:solidFill>
                          <a:latin typeface="Arial"/>
                          <a:cs typeface="Arial"/>
                        </a:rPr>
                        <a:t> </a:t>
                      </a:r>
                      <a:r>
                        <a:rPr lang="en-US" sz="850" b="1" dirty="0">
                          <a:solidFill>
                            <a:srgbClr val="3B8B92"/>
                          </a:solidFill>
                          <a:latin typeface="Arial"/>
                          <a:cs typeface="Arial"/>
                        </a:rPr>
                        <a:t>Science,</a:t>
                      </a:r>
                      <a:r>
                        <a:rPr lang="en-US" sz="850" b="1" spc="15" dirty="0">
                          <a:solidFill>
                            <a:srgbClr val="3B8B92"/>
                          </a:solidFill>
                          <a:latin typeface="Arial"/>
                          <a:cs typeface="Arial"/>
                        </a:rPr>
                        <a:t> </a:t>
                      </a:r>
                      <a:r>
                        <a:rPr lang="en-US" sz="850" b="1" dirty="0">
                          <a:solidFill>
                            <a:srgbClr val="3B8B92"/>
                          </a:solidFill>
                          <a:latin typeface="Arial"/>
                          <a:cs typeface="Arial"/>
                        </a:rPr>
                        <a:t>Arts</a:t>
                      </a:r>
                      <a:r>
                        <a:rPr lang="en-US" sz="850" b="1" spc="95" dirty="0">
                          <a:solidFill>
                            <a:srgbClr val="3B8B92"/>
                          </a:solidFill>
                          <a:latin typeface="Arial"/>
                          <a:cs typeface="Arial"/>
                        </a:rPr>
                        <a:t> </a:t>
                      </a:r>
                      <a:r>
                        <a:rPr lang="en-US" sz="850" b="1" dirty="0">
                          <a:solidFill>
                            <a:srgbClr val="3B8B92"/>
                          </a:solidFill>
                          <a:latin typeface="Arial"/>
                          <a:cs typeface="Arial"/>
                        </a:rPr>
                        <a:t>and</a:t>
                      </a:r>
                      <a:r>
                        <a:rPr lang="en-US" sz="850" b="1" spc="25" dirty="0">
                          <a:solidFill>
                            <a:srgbClr val="3B8B92"/>
                          </a:solidFill>
                          <a:latin typeface="Arial"/>
                          <a:cs typeface="Arial"/>
                        </a:rPr>
                        <a:t> </a:t>
                      </a:r>
                      <a:r>
                        <a:rPr lang="en-US" sz="850" b="1" spc="-10" dirty="0">
                          <a:solidFill>
                            <a:srgbClr val="3B8B92"/>
                          </a:solidFill>
                          <a:latin typeface="Arial"/>
                          <a:cs typeface="Arial"/>
                        </a:rPr>
                        <a:t>Science; Mechanical Engineering, </a:t>
                      </a:r>
                      <a:r>
                        <a:rPr lang="en-US" sz="850" b="1" spc="-10" dirty="0" err="1">
                          <a:solidFill>
                            <a:srgbClr val="3B8B92"/>
                          </a:solidFill>
                          <a:latin typeface="Arial"/>
                          <a:cs typeface="Arial"/>
                        </a:rPr>
                        <a:t>CoE</a:t>
                      </a:r>
                      <a:endParaRPr lang="en-US" sz="850" b="1" spc="-10" dirty="0">
                        <a:solidFill>
                          <a:srgbClr val="3B8B92"/>
                        </a:solidFill>
                        <a:latin typeface="Arial"/>
                        <a:cs typeface="Arial"/>
                      </a:endParaRPr>
                    </a:p>
                    <a:p>
                      <a:pPr marL="62865">
                        <a:lnSpc>
                          <a:spcPct val="100000"/>
                        </a:lnSpc>
                      </a:pPr>
                      <a:endParaRPr sz="850" dirty="0">
                        <a:latin typeface="Arial"/>
                        <a:cs typeface="Arial"/>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25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extLst>
                  <a:ext uri="{0D108BD9-81ED-4DB2-BD59-A6C34878D82A}">
                    <a16:rowId xmlns:a16="http://schemas.microsoft.com/office/drawing/2014/main" val="10008"/>
                  </a:ext>
                </a:extLst>
              </a:tr>
              <a:tr h="208915">
                <a:tc vMerge="1">
                  <a:txBody>
                    <a:bodyPr/>
                    <a:lstStyle/>
                    <a:p>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a:lnSpc>
                          <a:spcPct val="100000"/>
                        </a:lnSpc>
                        <a:spcBef>
                          <a:spcPts val="15"/>
                        </a:spcBef>
                      </a:pPr>
                      <a:endParaRPr sz="1000" dirty="0">
                        <a:latin typeface="Times New Roman"/>
                        <a:cs typeface="Times New Roman"/>
                      </a:endParaRPr>
                    </a:p>
                    <a:p>
                      <a:pPr marL="58419" marR="75565">
                        <a:lnSpc>
                          <a:spcPct val="101699"/>
                        </a:lnSpc>
                        <a:spcBef>
                          <a:spcPts val="5"/>
                        </a:spcBef>
                      </a:pPr>
                      <a:r>
                        <a:rPr sz="1000" b="1" dirty="0">
                          <a:solidFill>
                            <a:srgbClr val="3B8B92"/>
                          </a:solidFill>
                          <a:latin typeface="Arial"/>
                          <a:cs typeface="Arial"/>
                        </a:rPr>
                        <a:t>1508:</a:t>
                      </a:r>
                      <a:r>
                        <a:rPr sz="1000" b="1" spc="25" dirty="0">
                          <a:solidFill>
                            <a:srgbClr val="3B8B92"/>
                          </a:solidFill>
                          <a:latin typeface="Arial"/>
                          <a:cs typeface="Arial"/>
                        </a:rPr>
                        <a:t> </a:t>
                      </a:r>
                      <a:r>
                        <a:rPr sz="1000" b="1" dirty="0">
                          <a:solidFill>
                            <a:srgbClr val="3B8B92"/>
                          </a:solidFill>
                          <a:latin typeface="Arial"/>
                          <a:cs typeface="Arial"/>
                        </a:rPr>
                        <a:t>Math</a:t>
                      </a:r>
                      <a:r>
                        <a:rPr sz="1000" b="1" spc="-15" dirty="0">
                          <a:solidFill>
                            <a:srgbClr val="3B8B92"/>
                          </a:solidFill>
                          <a:latin typeface="Arial"/>
                          <a:cs typeface="Arial"/>
                        </a:rPr>
                        <a:t> </a:t>
                      </a:r>
                      <a:r>
                        <a:rPr sz="1000" b="1" spc="-60" dirty="0">
                          <a:solidFill>
                            <a:srgbClr val="3B8B92"/>
                          </a:solidFill>
                          <a:latin typeface="Arial"/>
                          <a:cs typeface="Arial"/>
                        </a:rPr>
                        <a:t>&amp; </a:t>
                      </a:r>
                      <a:r>
                        <a:rPr sz="1000" b="1" spc="-10" dirty="0">
                          <a:solidFill>
                            <a:srgbClr val="3B8B92"/>
                          </a:solidFill>
                          <a:latin typeface="Arial"/>
                          <a:cs typeface="Arial"/>
                        </a:rPr>
                        <a:t>Statistics</a:t>
                      </a:r>
                      <a:endParaRPr sz="1000" dirty="0">
                        <a:latin typeface="Arial"/>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59690">
                        <a:lnSpc>
                          <a:spcPct val="100000"/>
                        </a:lnSpc>
                        <a:spcBef>
                          <a:spcPts val="300"/>
                        </a:spcBef>
                      </a:pPr>
                      <a:r>
                        <a:rPr sz="850" b="1" dirty="0">
                          <a:solidFill>
                            <a:srgbClr val="3B8B92"/>
                          </a:solidFill>
                          <a:latin typeface="Arial"/>
                          <a:cs typeface="Arial"/>
                        </a:rPr>
                        <a:t>Raymond</a:t>
                      </a:r>
                      <a:r>
                        <a:rPr sz="850" b="1" spc="185" dirty="0">
                          <a:solidFill>
                            <a:srgbClr val="3B8B92"/>
                          </a:solidFill>
                          <a:latin typeface="Arial"/>
                          <a:cs typeface="Arial"/>
                        </a:rPr>
                        <a:t> </a:t>
                      </a:r>
                      <a:r>
                        <a:rPr sz="850" b="1" spc="-10" dirty="0">
                          <a:solidFill>
                            <a:srgbClr val="3B8B92"/>
                          </a:solidFill>
                          <a:latin typeface="Arial"/>
                          <a:cs typeface="Arial"/>
                        </a:rPr>
                        <a:t>Spiteri</a:t>
                      </a:r>
                      <a:endParaRPr lang="en-US" sz="850" b="1" spc="-10" dirty="0">
                        <a:solidFill>
                          <a:srgbClr val="3B8B92"/>
                        </a:solidFill>
                        <a:latin typeface="Arial"/>
                        <a:cs typeface="Arial"/>
                      </a:endParaRPr>
                    </a:p>
                    <a:p>
                      <a:pPr marL="59690" marR="0" lvl="0" indent="0" algn="l" defTabSz="914400" rtl="0" eaLnBrk="1" fontAlgn="auto" latinLnBrk="0" hangingPunct="1">
                        <a:lnSpc>
                          <a:spcPct val="100000"/>
                        </a:lnSpc>
                        <a:spcBef>
                          <a:spcPts val="300"/>
                        </a:spcBef>
                        <a:spcAft>
                          <a:spcPts val="0"/>
                        </a:spcAft>
                        <a:buClrTx/>
                        <a:buSzTx/>
                        <a:buFontTx/>
                        <a:buNone/>
                        <a:tabLst/>
                        <a:defRPr/>
                      </a:pPr>
                      <a:endParaRPr lang="en-GB" sz="850" b="1" dirty="0">
                        <a:solidFill>
                          <a:srgbClr val="3B8B92"/>
                        </a:solidFill>
                        <a:latin typeface="Arial"/>
                        <a:ea typeface="+mn-ea"/>
                        <a:cs typeface="Arial"/>
                      </a:endParaRPr>
                    </a:p>
                    <a:p>
                      <a:pPr marL="59690" marR="0" lvl="0" indent="0" algn="l" defTabSz="914400" rtl="0" eaLnBrk="1" fontAlgn="auto" latinLnBrk="0" hangingPunct="1">
                        <a:lnSpc>
                          <a:spcPct val="100000"/>
                        </a:lnSpc>
                        <a:spcBef>
                          <a:spcPts val="300"/>
                        </a:spcBef>
                        <a:spcAft>
                          <a:spcPts val="0"/>
                        </a:spcAft>
                        <a:buClrTx/>
                        <a:buSzTx/>
                        <a:buFontTx/>
                        <a:buNone/>
                        <a:tabLst/>
                        <a:defRPr/>
                      </a:pPr>
                      <a:r>
                        <a:rPr lang="en-GB" sz="850" b="1" dirty="0">
                          <a:solidFill>
                            <a:srgbClr val="3B8B92"/>
                          </a:solidFill>
                          <a:latin typeface="Arial"/>
                          <a:ea typeface="+mn-ea"/>
                          <a:cs typeface="Arial"/>
                        </a:rPr>
                        <a:t>Longhai Li</a:t>
                      </a:r>
                      <a:endParaRPr sz="850" b="1" dirty="0">
                        <a:solidFill>
                          <a:srgbClr val="3B8B92"/>
                        </a:solidFill>
                        <a:latin typeface="Arial"/>
                        <a:ea typeface="+mn-ea"/>
                        <a:cs typeface="Arial"/>
                      </a:endParaRPr>
                    </a:p>
                    <a:p>
                      <a:pPr marL="59690">
                        <a:lnSpc>
                          <a:spcPct val="100000"/>
                        </a:lnSpc>
                      </a:pPr>
                      <a:endParaRPr lang="en-US" sz="850" b="1" dirty="0">
                        <a:solidFill>
                          <a:srgbClr val="3B8B92"/>
                        </a:solidFill>
                        <a:latin typeface="Arial"/>
                        <a:ea typeface="+mn-ea"/>
                        <a:cs typeface="Arial"/>
                      </a:endParaRPr>
                    </a:p>
                    <a:p>
                      <a:pPr marL="59690">
                        <a:lnSpc>
                          <a:spcPct val="100000"/>
                        </a:lnSpc>
                      </a:pPr>
                      <a:r>
                        <a:rPr sz="850" b="1" dirty="0">
                          <a:solidFill>
                            <a:srgbClr val="3B8B92"/>
                          </a:solidFill>
                          <a:latin typeface="Arial"/>
                          <a:ea typeface="+mn-ea"/>
                          <a:cs typeface="Arial"/>
                        </a:rPr>
                        <a:t>Juxin Liu</a:t>
                      </a: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0960">
                        <a:lnSpc>
                          <a:spcPct val="100000"/>
                        </a:lnSpc>
                        <a:spcBef>
                          <a:spcPts val="300"/>
                        </a:spcBef>
                      </a:pPr>
                      <a:r>
                        <a:rPr sz="850" b="1" spc="45" dirty="0">
                          <a:solidFill>
                            <a:srgbClr val="3B8B92"/>
                          </a:solidFill>
                          <a:latin typeface="Arial"/>
                          <a:cs typeface="Arial"/>
                        </a:rPr>
                        <a:t>Computer</a:t>
                      </a:r>
                      <a:r>
                        <a:rPr sz="850" b="1" spc="85" dirty="0">
                          <a:solidFill>
                            <a:srgbClr val="3B8B92"/>
                          </a:solidFill>
                          <a:latin typeface="Arial"/>
                          <a:cs typeface="Arial"/>
                        </a:rPr>
                        <a:t> </a:t>
                      </a:r>
                      <a:r>
                        <a:rPr sz="850" b="1" dirty="0">
                          <a:solidFill>
                            <a:srgbClr val="3B8B92"/>
                          </a:solidFill>
                          <a:latin typeface="Arial"/>
                          <a:cs typeface="Arial"/>
                        </a:rPr>
                        <a:t>Science,</a:t>
                      </a:r>
                      <a:r>
                        <a:rPr sz="850" b="1" spc="20" dirty="0">
                          <a:solidFill>
                            <a:srgbClr val="3B8B92"/>
                          </a:solidFill>
                          <a:latin typeface="Arial"/>
                          <a:cs typeface="Arial"/>
                        </a:rPr>
                        <a:t> </a:t>
                      </a:r>
                      <a:r>
                        <a:rPr sz="850" b="1" dirty="0">
                          <a:solidFill>
                            <a:srgbClr val="3B8B92"/>
                          </a:solidFill>
                          <a:latin typeface="Arial"/>
                          <a:cs typeface="Arial"/>
                        </a:rPr>
                        <a:t>Arts</a:t>
                      </a:r>
                      <a:r>
                        <a:rPr sz="850" b="1" spc="105" dirty="0">
                          <a:solidFill>
                            <a:srgbClr val="3B8B92"/>
                          </a:solidFill>
                          <a:latin typeface="Arial"/>
                          <a:cs typeface="Arial"/>
                        </a:rPr>
                        <a:t> </a:t>
                      </a:r>
                      <a:r>
                        <a:rPr sz="850" b="1" dirty="0">
                          <a:solidFill>
                            <a:srgbClr val="3B8B92"/>
                          </a:solidFill>
                          <a:latin typeface="Arial"/>
                          <a:cs typeface="Arial"/>
                        </a:rPr>
                        <a:t>and</a:t>
                      </a:r>
                      <a:r>
                        <a:rPr sz="850" b="1" spc="35" dirty="0">
                          <a:solidFill>
                            <a:srgbClr val="3B8B92"/>
                          </a:solidFill>
                          <a:latin typeface="Arial"/>
                          <a:cs typeface="Arial"/>
                        </a:rPr>
                        <a:t> </a:t>
                      </a:r>
                      <a:r>
                        <a:rPr sz="850" b="1" spc="-10" dirty="0">
                          <a:solidFill>
                            <a:srgbClr val="3B8B92"/>
                          </a:solidFill>
                          <a:latin typeface="Arial"/>
                          <a:cs typeface="Arial"/>
                        </a:rPr>
                        <a:t>Science</a:t>
                      </a:r>
                      <a:endParaRPr lang="en-US" sz="850" b="1" spc="-10" dirty="0">
                        <a:solidFill>
                          <a:srgbClr val="3B8B92"/>
                        </a:solidFill>
                        <a:latin typeface="Arial"/>
                        <a:cs typeface="Arial"/>
                      </a:endParaRPr>
                    </a:p>
                    <a:p>
                      <a:pPr marL="60960" marR="0" lvl="0" indent="0" defTabSz="914400" eaLnBrk="1" fontAlgn="auto" latinLnBrk="0" hangingPunct="1">
                        <a:lnSpc>
                          <a:spcPct val="100000"/>
                        </a:lnSpc>
                        <a:spcBef>
                          <a:spcPts val="300"/>
                        </a:spcBef>
                        <a:spcAft>
                          <a:spcPts val="0"/>
                        </a:spcAft>
                        <a:buClrTx/>
                        <a:buSzTx/>
                        <a:buFontTx/>
                        <a:buNone/>
                        <a:tabLst/>
                        <a:defRPr/>
                      </a:pPr>
                      <a:r>
                        <a:rPr lang="en-US" sz="850" b="1" dirty="0">
                          <a:solidFill>
                            <a:srgbClr val="3B8B92"/>
                          </a:solidFill>
                          <a:latin typeface="Arial"/>
                          <a:cs typeface="Arial"/>
                        </a:rPr>
                        <a:t>Mathematics</a:t>
                      </a:r>
                      <a:r>
                        <a:rPr lang="en-US" sz="850" b="1" spc="229" dirty="0">
                          <a:solidFill>
                            <a:srgbClr val="3B8B92"/>
                          </a:solidFill>
                          <a:latin typeface="Arial"/>
                          <a:cs typeface="Arial"/>
                        </a:rPr>
                        <a:t> </a:t>
                      </a:r>
                      <a:r>
                        <a:rPr lang="en-US" sz="850" b="1" dirty="0">
                          <a:solidFill>
                            <a:srgbClr val="3B8B92"/>
                          </a:solidFill>
                          <a:latin typeface="Arial"/>
                          <a:cs typeface="Arial"/>
                        </a:rPr>
                        <a:t>and</a:t>
                      </a:r>
                      <a:r>
                        <a:rPr lang="en-US" sz="850" b="1" spc="135" dirty="0">
                          <a:solidFill>
                            <a:srgbClr val="3B8B92"/>
                          </a:solidFill>
                          <a:latin typeface="Arial"/>
                          <a:cs typeface="Arial"/>
                        </a:rPr>
                        <a:t> </a:t>
                      </a:r>
                      <a:r>
                        <a:rPr lang="en-US" sz="850" b="1" dirty="0">
                          <a:solidFill>
                            <a:srgbClr val="3B8B92"/>
                          </a:solidFill>
                          <a:latin typeface="Arial"/>
                          <a:cs typeface="Arial"/>
                        </a:rPr>
                        <a:t>Statistics,</a:t>
                      </a:r>
                      <a:r>
                        <a:rPr lang="en-US" sz="850" b="1" spc="140" dirty="0">
                          <a:solidFill>
                            <a:srgbClr val="3B8B92"/>
                          </a:solidFill>
                          <a:latin typeface="Arial"/>
                          <a:cs typeface="Arial"/>
                        </a:rPr>
                        <a:t> </a:t>
                      </a:r>
                      <a:r>
                        <a:rPr lang="en-US" sz="850" b="1" dirty="0">
                          <a:solidFill>
                            <a:srgbClr val="3B8B92"/>
                          </a:solidFill>
                          <a:latin typeface="Arial"/>
                          <a:cs typeface="Arial"/>
                        </a:rPr>
                        <a:t>Arts</a:t>
                      </a:r>
                      <a:r>
                        <a:rPr lang="en-US" sz="850" b="1" spc="229" dirty="0">
                          <a:solidFill>
                            <a:srgbClr val="3B8B92"/>
                          </a:solidFill>
                          <a:latin typeface="Arial"/>
                          <a:cs typeface="Arial"/>
                        </a:rPr>
                        <a:t> </a:t>
                      </a:r>
                      <a:r>
                        <a:rPr lang="en-US" sz="850" b="1" spc="-25" dirty="0">
                          <a:solidFill>
                            <a:srgbClr val="3B8B92"/>
                          </a:solidFill>
                          <a:latin typeface="Arial"/>
                          <a:cs typeface="Arial"/>
                        </a:rPr>
                        <a:t>and </a:t>
                      </a:r>
                      <a:r>
                        <a:rPr lang="en-US" sz="850" b="1" spc="-10" dirty="0">
                          <a:solidFill>
                            <a:srgbClr val="3B8B92"/>
                          </a:solidFill>
                          <a:latin typeface="Arial"/>
                          <a:cs typeface="Arial"/>
                        </a:rPr>
                        <a:t>Science</a:t>
                      </a:r>
                      <a:endParaRPr sz="950" dirty="0">
                        <a:latin typeface="Times New Roman"/>
                        <a:cs typeface="Times New Roman"/>
                      </a:endParaRPr>
                    </a:p>
                    <a:p>
                      <a:pPr marL="60960">
                        <a:lnSpc>
                          <a:spcPct val="100000"/>
                        </a:lnSpc>
                      </a:pPr>
                      <a:r>
                        <a:rPr sz="850" b="1" dirty="0">
                          <a:solidFill>
                            <a:srgbClr val="3B8B92"/>
                          </a:solidFill>
                          <a:latin typeface="Arial"/>
                          <a:cs typeface="Arial"/>
                        </a:rPr>
                        <a:t>Mathematics</a:t>
                      </a:r>
                      <a:r>
                        <a:rPr sz="850" b="1" spc="229" dirty="0">
                          <a:solidFill>
                            <a:srgbClr val="3B8B92"/>
                          </a:solidFill>
                          <a:latin typeface="Arial"/>
                          <a:cs typeface="Arial"/>
                        </a:rPr>
                        <a:t> </a:t>
                      </a:r>
                      <a:r>
                        <a:rPr sz="850" b="1" dirty="0">
                          <a:solidFill>
                            <a:srgbClr val="3B8B92"/>
                          </a:solidFill>
                          <a:latin typeface="Arial"/>
                          <a:cs typeface="Arial"/>
                        </a:rPr>
                        <a:t>and</a:t>
                      </a:r>
                      <a:r>
                        <a:rPr sz="850" b="1" spc="135" dirty="0">
                          <a:solidFill>
                            <a:srgbClr val="3B8B92"/>
                          </a:solidFill>
                          <a:latin typeface="Arial"/>
                          <a:cs typeface="Arial"/>
                        </a:rPr>
                        <a:t> </a:t>
                      </a:r>
                      <a:r>
                        <a:rPr sz="850" b="1" dirty="0">
                          <a:solidFill>
                            <a:srgbClr val="3B8B92"/>
                          </a:solidFill>
                          <a:latin typeface="Arial"/>
                          <a:cs typeface="Arial"/>
                        </a:rPr>
                        <a:t>Statistics,</a:t>
                      </a:r>
                      <a:r>
                        <a:rPr sz="850" b="1" spc="140" dirty="0">
                          <a:solidFill>
                            <a:srgbClr val="3B8B92"/>
                          </a:solidFill>
                          <a:latin typeface="Arial"/>
                          <a:cs typeface="Arial"/>
                        </a:rPr>
                        <a:t> </a:t>
                      </a:r>
                      <a:r>
                        <a:rPr sz="850" b="1" dirty="0">
                          <a:solidFill>
                            <a:srgbClr val="3B8B92"/>
                          </a:solidFill>
                          <a:latin typeface="Arial"/>
                          <a:cs typeface="Arial"/>
                        </a:rPr>
                        <a:t>Arts</a:t>
                      </a:r>
                      <a:r>
                        <a:rPr sz="850" b="1" spc="229" dirty="0">
                          <a:solidFill>
                            <a:srgbClr val="3B8B92"/>
                          </a:solidFill>
                          <a:latin typeface="Arial"/>
                          <a:cs typeface="Arial"/>
                        </a:rPr>
                        <a:t> </a:t>
                      </a:r>
                      <a:r>
                        <a:rPr sz="850" b="1" spc="-25" dirty="0">
                          <a:solidFill>
                            <a:srgbClr val="3B8B92"/>
                          </a:solidFill>
                          <a:latin typeface="Arial"/>
                          <a:cs typeface="Arial"/>
                        </a:rPr>
                        <a:t>and</a:t>
                      </a:r>
                      <a:r>
                        <a:rPr lang="en-US" sz="850" b="1" spc="-25" dirty="0">
                          <a:solidFill>
                            <a:srgbClr val="3B8B92"/>
                          </a:solidFill>
                          <a:latin typeface="Arial"/>
                          <a:cs typeface="Arial"/>
                        </a:rPr>
                        <a:t> </a:t>
                      </a:r>
                      <a:r>
                        <a:rPr sz="850" b="1" spc="-10" dirty="0">
                          <a:solidFill>
                            <a:srgbClr val="3B8B92"/>
                          </a:solidFill>
                          <a:latin typeface="Arial"/>
                          <a:cs typeface="Arial"/>
                        </a:rPr>
                        <a:t>Science</a:t>
                      </a:r>
                      <a:endParaRPr sz="850" dirty="0">
                        <a:latin typeface="Arial"/>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9"/>
                  </a:ext>
                </a:extLst>
              </a:tr>
              <a:tr h="415290">
                <a:tc rowSpan="2">
                  <a:txBody>
                    <a:bodyPr/>
                    <a:lstStyle/>
                    <a:p>
                      <a:pPr marL="60325">
                        <a:lnSpc>
                          <a:spcPct val="100000"/>
                        </a:lnSpc>
                        <a:spcBef>
                          <a:spcPts val="935"/>
                        </a:spcBef>
                      </a:pPr>
                      <a:r>
                        <a:rPr lang="en-GB" sz="1000" b="1" spc="-10" dirty="0">
                          <a:solidFill>
                            <a:srgbClr val="3B8B92"/>
                          </a:solidFill>
                          <a:latin typeface="Arial"/>
                          <a:cs typeface="Arial"/>
                        </a:rPr>
                        <a:t>1511:</a:t>
                      </a:r>
                      <a:endParaRPr lang="en-GB" sz="1000" dirty="0">
                        <a:latin typeface="Arial"/>
                        <a:cs typeface="Arial"/>
                      </a:endParaRPr>
                    </a:p>
                    <a:p>
                      <a:pPr marL="60325" marR="164465">
                        <a:lnSpc>
                          <a:spcPct val="98500"/>
                        </a:lnSpc>
                        <a:spcBef>
                          <a:spcPts val="40"/>
                        </a:spcBef>
                      </a:pPr>
                      <a:r>
                        <a:rPr lang="en-GB" sz="1000" b="1" dirty="0">
                          <a:solidFill>
                            <a:srgbClr val="3B8B92"/>
                          </a:solidFill>
                          <a:latin typeface="Arial"/>
                          <a:cs typeface="Arial"/>
                        </a:rPr>
                        <a:t>Materials</a:t>
                      </a:r>
                      <a:r>
                        <a:rPr lang="en-GB" sz="1000" b="1" spc="15" dirty="0">
                          <a:solidFill>
                            <a:srgbClr val="3B8B92"/>
                          </a:solidFill>
                          <a:latin typeface="Arial"/>
                          <a:cs typeface="Arial"/>
                        </a:rPr>
                        <a:t> </a:t>
                      </a:r>
                      <a:r>
                        <a:rPr lang="en-GB" sz="1000" b="1" spc="-50" dirty="0">
                          <a:solidFill>
                            <a:srgbClr val="3B8B92"/>
                          </a:solidFill>
                          <a:latin typeface="Arial"/>
                          <a:cs typeface="Arial"/>
                        </a:rPr>
                        <a:t>&amp; </a:t>
                      </a:r>
                      <a:r>
                        <a:rPr lang="en-GB" sz="1000" b="1" spc="-10" dirty="0">
                          <a:solidFill>
                            <a:srgbClr val="3B8B92"/>
                          </a:solidFill>
                          <a:latin typeface="Arial"/>
                          <a:cs typeface="Arial"/>
                        </a:rPr>
                        <a:t>Chemical Engineering</a:t>
                      </a:r>
                      <a:endParaRPr lang="en-GB" sz="1000" dirty="0">
                        <a:latin typeface="Arial"/>
                        <a:cs typeface="Arial"/>
                      </a:endParaRPr>
                    </a:p>
                    <a:p>
                      <a:pPr marL="60325" marR="165100">
                        <a:lnSpc>
                          <a:spcPct val="99600"/>
                        </a:lnSpc>
                        <a:spcBef>
                          <a:spcPts val="295"/>
                        </a:spcBef>
                      </a:pPr>
                      <a:endParaRPr sz="1000" dirty="0">
                        <a:latin typeface="Arial"/>
                        <a:cs typeface="Arial"/>
                      </a:endParaRPr>
                    </a:p>
                  </a:txBody>
                  <a:tcPr marL="0" marR="0" marT="37465"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rowSpan="2">
                  <a:txBody>
                    <a:bodyPr/>
                    <a:lstStyle/>
                    <a:p>
                      <a:pPr marL="60960" marR="0" lvl="0" indent="0" defTabSz="914400" eaLnBrk="1" fontAlgn="auto" latinLnBrk="0" hangingPunct="1">
                        <a:lnSpc>
                          <a:spcPct val="100000"/>
                        </a:lnSpc>
                        <a:spcBef>
                          <a:spcPts val="325"/>
                        </a:spcBef>
                        <a:spcAft>
                          <a:spcPts val="0"/>
                        </a:spcAft>
                        <a:buClrTx/>
                        <a:buSzTx/>
                        <a:buFontTx/>
                        <a:buNone/>
                        <a:tabLst/>
                        <a:defRPr/>
                      </a:pPr>
                      <a:r>
                        <a:rPr lang="en-GB" sz="850" b="1" dirty="0">
                          <a:solidFill>
                            <a:srgbClr val="3B8B92"/>
                          </a:solidFill>
                          <a:latin typeface="Arial"/>
                          <a:cs typeface="Arial"/>
                        </a:rPr>
                        <a:t>Ildiko Badea</a:t>
                      </a:r>
                    </a:p>
                    <a:p>
                      <a:pPr marL="60960" marR="0" lvl="0" indent="0" defTabSz="914400" eaLnBrk="1" fontAlgn="auto" latinLnBrk="0" hangingPunct="1">
                        <a:lnSpc>
                          <a:spcPct val="100000"/>
                        </a:lnSpc>
                        <a:spcBef>
                          <a:spcPts val="325"/>
                        </a:spcBef>
                        <a:spcAft>
                          <a:spcPts val="0"/>
                        </a:spcAft>
                        <a:buClrTx/>
                        <a:buSzTx/>
                        <a:buFontTx/>
                        <a:buNone/>
                        <a:tabLst/>
                        <a:defRPr/>
                      </a:pPr>
                      <a:endParaRPr lang="en-GB" sz="850" b="1" dirty="0">
                        <a:solidFill>
                          <a:srgbClr val="3B8B92"/>
                        </a:solidFill>
                        <a:latin typeface="Arial"/>
                        <a:cs typeface="Arial"/>
                      </a:endParaRPr>
                    </a:p>
                    <a:p>
                      <a:pPr marL="60960" marR="0" lvl="0" indent="0" defTabSz="914400" eaLnBrk="1" fontAlgn="auto" latinLnBrk="0" hangingPunct="1">
                        <a:lnSpc>
                          <a:spcPct val="100000"/>
                        </a:lnSpc>
                        <a:spcBef>
                          <a:spcPts val="325"/>
                        </a:spcBef>
                        <a:spcAft>
                          <a:spcPts val="0"/>
                        </a:spcAft>
                        <a:buClrTx/>
                        <a:buSzTx/>
                        <a:buFontTx/>
                        <a:buNone/>
                        <a:tabLst/>
                        <a:defRPr/>
                      </a:pPr>
                      <a:r>
                        <a:rPr lang="en-GB" sz="850" b="1" dirty="0">
                          <a:solidFill>
                            <a:srgbClr val="3B8B92"/>
                          </a:solidFill>
                          <a:latin typeface="Arial"/>
                          <a:cs typeface="Arial"/>
                        </a:rPr>
                        <a:t>Ajay</a:t>
                      </a:r>
                      <a:r>
                        <a:rPr lang="en-GB" sz="850" b="1" spc="120" dirty="0">
                          <a:solidFill>
                            <a:srgbClr val="3B8B92"/>
                          </a:solidFill>
                          <a:latin typeface="Arial"/>
                          <a:cs typeface="Arial"/>
                        </a:rPr>
                        <a:t> </a:t>
                      </a:r>
                      <a:r>
                        <a:rPr lang="en-GB" sz="850" b="1" spc="-10" dirty="0">
                          <a:solidFill>
                            <a:srgbClr val="3B8B92"/>
                          </a:solidFill>
                          <a:latin typeface="Arial"/>
                          <a:cs typeface="Arial"/>
                        </a:rPr>
                        <a:t>Dalai</a:t>
                      </a:r>
                      <a:endParaRPr lang="en-GB" sz="850" dirty="0">
                        <a:latin typeface="Arial"/>
                        <a:cs typeface="Arial"/>
                      </a:endParaRPr>
                    </a:p>
                    <a:p>
                      <a:pPr marL="60960">
                        <a:lnSpc>
                          <a:spcPct val="100000"/>
                        </a:lnSpc>
                        <a:spcBef>
                          <a:spcPts val="325"/>
                        </a:spcBef>
                      </a:pPr>
                      <a:endParaRPr lang="en-US" sz="850" dirty="0">
                        <a:latin typeface="Arial"/>
                        <a:cs typeface="Arial"/>
                      </a:endParaRPr>
                    </a:p>
                    <a:p>
                      <a:pPr marL="60960">
                        <a:lnSpc>
                          <a:spcPct val="100000"/>
                        </a:lnSpc>
                        <a:spcBef>
                          <a:spcPts val="325"/>
                        </a:spcBef>
                      </a:pPr>
                      <a:endParaRPr sz="850" dirty="0">
                        <a:latin typeface="Arial"/>
                        <a:cs typeface="Arial"/>
                      </a:endParaRPr>
                    </a:p>
                  </a:txBody>
                  <a:tcPr marL="0" marR="0" marT="41275"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rowSpan="2">
                  <a:txBody>
                    <a:bodyPr/>
                    <a:lstStyle/>
                    <a:p>
                      <a:pPr marL="62865" marR="88265" lvl="0" indent="0" defTabSz="914400" eaLnBrk="1" fontAlgn="auto" latinLnBrk="0" hangingPunct="1">
                        <a:lnSpc>
                          <a:spcPct val="106200"/>
                        </a:lnSpc>
                        <a:spcBef>
                          <a:spcPts val="260"/>
                        </a:spcBef>
                        <a:spcAft>
                          <a:spcPts val="0"/>
                        </a:spcAft>
                        <a:buClrTx/>
                        <a:buSzTx/>
                        <a:buFontTx/>
                        <a:buNone/>
                        <a:tabLst/>
                        <a:defRPr/>
                      </a:pPr>
                      <a:r>
                        <a:rPr lang="en-US" sz="800" b="1" dirty="0">
                          <a:solidFill>
                            <a:srgbClr val="3B8B92"/>
                          </a:solidFill>
                          <a:latin typeface="Arial"/>
                          <a:cs typeface="Arial"/>
                        </a:rPr>
                        <a:t>Pharmacy</a:t>
                      </a:r>
                      <a:r>
                        <a:rPr lang="en-US" sz="800" b="1" spc="130" dirty="0">
                          <a:solidFill>
                            <a:srgbClr val="3B8B92"/>
                          </a:solidFill>
                          <a:latin typeface="Arial"/>
                          <a:cs typeface="Arial"/>
                        </a:rPr>
                        <a:t> </a:t>
                      </a:r>
                      <a:r>
                        <a:rPr lang="en-US" sz="800" b="1" dirty="0">
                          <a:solidFill>
                            <a:srgbClr val="3B8B92"/>
                          </a:solidFill>
                          <a:latin typeface="Arial"/>
                          <a:cs typeface="Arial"/>
                        </a:rPr>
                        <a:t>and </a:t>
                      </a:r>
                      <a:r>
                        <a:rPr lang="en-US" sz="800" b="1" spc="-10" dirty="0">
                          <a:solidFill>
                            <a:srgbClr val="3B8B92"/>
                          </a:solidFill>
                          <a:latin typeface="Arial"/>
                          <a:cs typeface="Arial"/>
                        </a:rPr>
                        <a:t>Nutrition </a:t>
                      </a:r>
                      <a:endParaRPr lang="en-US" sz="850" b="1" dirty="0">
                        <a:solidFill>
                          <a:srgbClr val="3B8B92"/>
                        </a:solidFill>
                        <a:latin typeface="Arial"/>
                        <a:cs typeface="Arial"/>
                      </a:endParaRPr>
                    </a:p>
                    <a:p>
                      <a:pPr marL="62865" marR="88265" lvl="0" indent="0" defTabSz="914400" eaLnBrk="1" fontAlgn="auto" latinLnBrk="0" hangingPunct="1">
                        <a:lnSpc>
                          <a:spcPct val="106200"/>
                        </a:lnSpc>
                        <a:spcBef>
                          <a:spcPts val="260"/>
                        </a:spcBef>
                        <a:spcAft>
                          <a:spcPts val="0"/>
                        </a:spcAft>
                        <a:buClrTx/>
                        <a:buSzTx/>
                        <a:buFontTx/>
                        <a:buNone/>
                        <a:tabLst/>
                        <a:defRPr/>
                      </a:pPr>
                      <a:endParaRPr lang="en-US" sz="850" b="1" dirty="0">
                        <a:solidFill>
                          <a:srgbClr val="3B8B92"/>
                        </a:solidFill>
                        <a:latin typeface="Arial"/>
                        <a:cs typeface="Arial"/>
                      </a:endParaRPr>
                    </a:p>
                    <a:p>
                      <a:pPr marL="62865" marR="88265" lvl="0" indent="0" defTabSz="914400" eaLnBrk="1" fontAlgn="auto" latinLnBrk="0" hangingPunct="1">
                        <a:lnSpc>
                          <a:spcPct val="106200"/>
                        </a:lnSpc>
                        <a:spcBef>
                          <a:spcPts val="260"/>
                        </a:spcBef>
                        <a:spcAft>
                          <a:spcPts val="0"/>
                        </a:spcAft>
                        <a:buClrTx/>
                        <a:buSzTx/>
                        <a:buFontTx/>
                        <a:buNone/>
                        <a:tabLst/>
                        <a:defRPr/>
                      </a:pPr>
                      <a:r>
                        <a:rPr lang="en-US" sz="850" b="1" dirty="0">
                          <a:solidFill>
                            <a:srgbClr val="3B8B92"/>
                          </a:solidFill>
                          <a:latin typeface="Arial"/>
                          <a:cs typeface="Arial"/>
                        </a:rPr>
                        <a:t>Chemical</a:t>
                      </a:r>
                      <a:r>
                        <a:rPr lang="en-US" sz="850" b="1" spc="10" dirty="0">
                          <a:solidFill>
                            <a:srgbClr val="3B8B92"/>
                          </a:solidFill>
                          <a:latin typeface="Arial"/>
                          <a:cs typeface="Arial"/>
                        </a:rPr>
                        <a:t> </a:t>
                      </a:r>
                      <a:r>
                        <a:rPr lang="en-US" sz="850" b="1" dirty="0">
                          <a:solidFill>
                            <a:srgbClr val="3B8B92"/>
                          </a:solidFill>
                          <a:latin typeface="Arial"/>
                          <a:cs typeface="Arial"/>
                        </a:rPr>
                        <a:t>and</a:t>
                      </a:r>
                      <a:r>
                        <a:rPr lang="en-US" sz="850" b="1" spc="210" dirty="0">
                          <a:solidFill>
                            <a:srgbClr val="3B8B92"/>
                          </a:solidFill>
                          <a:latin typeface="Arial"/>
                          <a:cs typeface="Arial"/>
                        </a:rPr>
                        <a:t> </a:t>
                      </a:r>
                      <a:r>
                        <a:rPr lang="en-US" sz="850" b="1" dirty="0">
                          <a:solidFill>
                            <a:srgbClr val="3B8B92"/>
                          </a:solidFill>
                          <a:latin typeface="Arial"/>
                          <a:cs typeface="Arial"/>
                        </a:rPr>
                        <a:t>Biological</a:t>
                      </a:r>
                      <a:r>
                        <a:rPr lang="en-US" sz="850" b="1" spc="434" dirty="0">
                          <a:solidFill>
                            <a:srgbClr val="3B8B92"/>
                          </a:solidFill>
                          <a:latin typeface="Arial"/>
                          <a:cs typeface="Arial"/>
                        </a:rPr>
                        <a:t> </a:t>
                      </a:r>
                      <a:r>
                        <a:rPr lang="en-US" sz="850" b="1" dirty="0">
                          <a:solidFill>
                            <a:srgbClr val="3B8B92"/>
                          </a:solidFill>
                          <a:latin typeface="Arial"/>
                          <a:cs typeface="Arial"/>
                        </a:rPr>
                        <a:t>Engineering,</a:t>
                      </a:r>
                      <a:r>
                        <a:rPr lang="en-US" sz="850" b="1" spc="95" dirty="0">
                          <a:solidFill>
                            <a:srgbClr val="3B8B92"/>
                          </a:solidFill>
                          <a:latin typeface="Arial"/>
                          <a:cs typeface="Arial"/>
                        </a:rPr>
                        <a:t> </a:t>
                      </a:r>
                      <a:r>
                        <a:rPr lang="en-US" sz="850" b="1" spc="-25" dirty="0" err="1">
                          <a:solidFill>
                            <a:srgbClr val="3B8B92"/>
                          </a:solidFill>
                          <a:latin typeface="Arial"/>
                          <a:cs typeface="Arial"/>
                        </a:rPr>
                        <a:t>CoE</a:t>
                      </a:r>
                      <a:endParaRPr lang="en-US" sz="850" dirty="0">
                        <a:latin typeface="Arial"/>
                        <a:cs typeface="Arial"/>
                      </a:endParaRPr>
                    </a:p>
                    <a:p>
                      <a:pPr marL="62865" marR="88265">
                        <a:lnSpc>
                          <a:spcPct val="106200"/>
                        </a:lnSpc>
                        <a:spcBef>
                          <a:spcPts val="260"/>
                        </a:spcBef>
                      </a:pPr>
                      <a:endParaRPr sz="850" dirty="0">
                        <a:latin typeface="Arial"/>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vMerge="1">
                  <a:txBody>
                    <a:bodyPr/>
                    <a:lstStyle/>
                    <a:p>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10"/>
                  </a:ext>
                </a:extLst>
              </a:tr>
              <a:tr h="124842">
                <a:tc vMerge="1">
                  <a:txBody>
                    <a:bodyPr/>
                    <a:lstStyle/>
                    <a:p>
                      <a:endParaRPr/>
                    </a:p>
                  </a:txBody>
                  <a:tcPr marL="0" marR="0" marT="37465" marB="0">
                    <a:lnL w="12700">
                      <a:solidFill>
                        <a:srgbClr val="797979"/>
                      </a:solidFill>
                      <a:prstDash val="soli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a:p>
                  </a:txBody>
                  <a:tcPr marL="0" marR="0" marT="4127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dirty="0"/>
                    </a:p>
                  </a:txBody>
                  <a:tcPr marL="0" marR="0" marT="330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58419">
                        <a:lnSpc>
                          <a:spcPct val="100000"/>
                        </a:lnSpc>
                        <a:spcBef>
                          <a:spcPts val="560"/>
                        </a:spcBef>
                      </a:pPr>
                      <a:r>
                        <a:rPr sz="1000" b="1" spc="-10" dirty="0">
                          <a:solidFill>
                            <a:srgbClr val="3B8B92"/>
                          </a:solidFill>
                          <a:latin typeface="Arial"/>
                          <a:cs typeface="Arial"/>
                        </a:rPr>
                        <a:t>1510:</a:t>
                      </a:r>
                      <a:endParaRPr sz="1000" dirty="0">
                        <a:latin typeface="Arial"/>
                        <a:cs typeface="Arial"/>
                      </a:endParaRPr>
                    </a:p>
                    <a:p>
                      <a:pPr marL="58419" marR="121920">
                        <a:lnSpc>
                          <a:spcPct val="98500"/>
                        </a:lnSpc>
                        <a:spcBef>
                          <a:spcPts val="40"/>
                        </a:spcBef>
                      </a:pPr>
                      <a:r>
                        <a:rPr sz="1000" b="1" dirty="0">
                          <a:solidFill>
                            <a:srgbClr val="3B8B92"/>
                          </a:solidFill>
                          <a:latin typeface="Arial"/>
                          <a:cs typeface="Arial"/>
                        </a:rPr>
                        <a:t>Electrical</a:t>
                      </a:r>
                      <a:r>
                        <a:rPr sz="1000" b="1" spc="-25" dirty="0">
                          <a:solidFill>
                            <a:srgbClr val="3B8B92"/>
                          </a:solidFill>
                          <a:latin typeface="Arial"/>
                          <a:cs typeface="Arial"/>
                        </a:rPr>
                        <a:t> </a:t>
                      </a:r>
                      <a:r>
                        <a:rPr sz="1000" b="1" spc="-50" dirty="0">
                          <a:solidFill>
                            <a:srgbClr val="3B8B92"/>
                          </a:solidFill>
                          <a:latin typeface="Arial"/>
                          <a:cs typeface="Arial"/>
                        </a:rPr>
                        <a:t>&amp; </a:t>
                      </a:r>
                      <a:r>
                        <a:rPr sz="1000" b="1" spc="-10" dirty="0">
                          <a:solidFill>
                            <a:srgbClr val="3B8B92"/>
                          </a:solidFill>
                          <a:latin typeface="Arial"/>
                          <a:cs typeface="Arial"/>
                        </a:rPr>
                        <a:t>Computer Engineering</a:t>
                      </a:r>
                      <a:endParaRPr sz="1000" dirty="0">
                        <a:latin typeface="Arial"/>
                        <a:cs typeface="Arial"/>
                      </a:endParaRPr>
                    </a:p>
                  </a:txBody>
                  <a:tcPr marL="0" marR="0" marT="711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59690">
                        <a:lnSpc>
                          <a:spcPct val="100000"/>
                        </a:lnSpc>
                        <a:spcBef>
                          <a:spcPts val="305"/>
                        </a:spcBef>
                      </a:pPr>
                      <a:r>
                        <a:rPr lang="en-US" sz="850" b="1" dirty="0">
                          <a:solidFill>
                            <a:srgbClr val="3B8B92"/>
                          </a:solidFill>
                          <a:latin typeface="Arial"/>
                          <a:cs typeface="Arial"/>
                        </a:rPr>
                        <a:t>Ramakrishna Gokaraju</a:t>
                      </a:r>
                      <a:endParaRPr sz="850" dirty="0">
                        <a:latin typeface="Arial"/>
                        <a:cs typeface="Arial"/>
                      </a:endParaRPr>
                    </a:p>
                    <a:p>
                      <a:pPr>
                        <a:lnSpc>
                          <a:spcPct val="100000"/>
                        </a:lnSpc>
                        <a:spcBef>
                          <a:spcPts val="50"/>
                        </a:spcBef>
                      </a:pPr>
                      <a:endParaRPr sz="950" dirty="0">
                        <a:latin typeface="Times New Roman"/>
                        <a:cs typeface="Times New Roman"/>
                      </a:endParaRPr>
                    </a:p>
                    <a:p>
                      <a:pPr marL="59690">
                        <a:lnSpc>
                          <a:spcPct val="100000"/>
                        </a:lnSpc>
                      </a:pPr>
                      <a:r>
                        <a:rPr sz="850" b="1" dirty="0">
                          <a:solidFill>
                            <a:srgbClr val="3B8B92"/>
                          </a:solidFill>
                          <a:latin typeface="Arial"/>
                          <a:cs typeface="Arial"/>
                        </a:rPr>
                        <a:t>Safa</a:t>
                      </a:r>
                      <a:r>
                        <a:rPr sz="850" b="1" spc="105" dirty="0">
                          <a:solidFill>
                            <a:srgbClr val="3B8B92"/>
                          </a:solidFill>
                          <a:latin typeface="Arial"/>
                          <a:cs typeface="Arial"/>
                        </a:rPr>
                        <a:t> </a:t>
                      </a:r>
                      <a:r>
                        <a:rPr sz="850" b="1" dirty="0">
                          <a:solidFill>
                            <a:srgbClr val="3B8B92"/>
                          </a:solidFill>
                          <a:latin typeface="Arial"/>
                          <a:cs typeface="Arial"/>
                        </a:rPr>
                        <a:t>O</a:t>
                      </a:r>
                      <a:r>
                        <a:rPr sz="850" b="1" spc="70" dirty="0">
                          <a:solidFill>
                            <a:srgbClr val="3B8B92"/>
                          </a:solidFill>
                          <a:latin typeface="Arial"/>
                          <a:cs typeface="Arial"/>
                        </a:rPr>
                        <a:t> </a:t>
                      </a:r>
                      <a:r>
                        <a:rPr sz="850" b="1" spc="-10" dirty="0">
                          <a:solidFill>
                            <a:srgbClr val="3B8B92"/>
                          </a:solidFill>
                          <a:latin typeface="Arial"/>
                          <a:cs typeface="Arial"/>
                        </a:rPr>
                        <a:t>Kasap</a:t>
                      </a:r>
                      <a:endParaRPr sz="850" dirty="0">
                        <a:latin typeface="Arial"/>
                        <a:cs typeface="Arial"/>
                      </a:endParaRPr>
                    </a:p>
                  </a:txBody>
                  <a:tcPr marL="0" marR="0" marT="3873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60960">
                        <a:lnSpc>
                          <a:spcPct val="100000"/>
                        </a:lnSpc>
                        <a:spcBef>
                          <a:spcPts val="305"/>
                        </a:spcBef>
                      </a:pPr>
                      <a:r>
                        <a:rPr sz="850" b="1" dirty="0">
                          <a:solidFill>
                            <a:srgbClr val="3B8B92"/>
                          </a:solidFill>
                          <a:latin typeface="Arial"/>
                          <a:cs typeface="Arial"/>
                        </a:rPr>
                        <a:t>Electrical</a:t>
                      </a:r>
                      <a:r>
                        <a:rPr sz="850" b="1" spc="145" dirty="0">
                          <a:solidFill>
                            <a:srgbClr val="3B8B92"/>
                          </a:solidFill>
                          <a:latin typeface="Arial"/>
                          <a:cs typeface="Arial"/>
                        </a:rPr>
                        <a:t> </a:t>
                      </a:r>
                      <a:r>
                        <a:rPr sz="850" b="1" dirty="0">
                          <a:solidFill>
                            <a:srgbClr val="3B8B92"/>
                          </a:solidFill>
                          <a:latin typeface="Arial"/>
                          <a:cs typeface="Arial"/>
                        </a:rPr>
                        <a:t>and</a:t>
                      </a:r>
                      <a:r>
                        <a:rPr sz="850" b="1" spc="80" dirty="0">
                          <a:solidFill>
                            <a:srgbClr val="3B8B92"/>
                          </a:solidFill>
                          <a:latin typeface="Arial"/>
                          <a:cs typeface="Arial"/>
                        </a:rPr>
                        <a:t> </a:t>
                      </a:r>
                      <a:r>
                        <a:rPr sz="850" b="1" spc="35" dirty="0">
                          <a:solidFill>
                            <a:srgbClr val="3B8B92"/>
                          </a:solidFill>
                          <a:latin typeface="Arial"/>
                          <a:cs typeface="Arial"/>
                        </a:rPr>
                        <a:t>Computer</a:t>
                      </a:r>
                      <a:endParaRPr sz="850" dirty="0">
                        <a:latin typeface="Arial"/>
                        <a:cs typeface="Arial"/>
                      </a:endParaRPr>
                    </a:p>
                    <a:p>
                      <a:pPr marL="60960">
                        <a:lnSpc>
                          <a:spcPct val="100000"/>
                        </a:lnSpc>
                        <a:spcBef>
                          <a:spcPts val="20"/>
                        </a:spcBef>
                      </a:pPr>
                      <a:r>
                        <a:rPr sz="850" b="1" dirty="0">
                          <a:solidFill>
                            <a:srgbClr val="3B8B92"/>
                          </a:solidFill>
                          <a:latin typeface="Arial"/>
                          <a:cs typeface="Arial"/>
                        </a:rPr>
                        <a:t>Engineering,</a:t>
                      </a:r>
                      <a:r>
                        <a:rPr sz="850" b="1" spc="245" dirty="0">
                          <a:solidFill>
                            <a:srgbClr val="3B8B92"/>
                          </a:solidFill>
                          <a:latin typeface="Arial"/>
                          <a:cs typeface="Arial"/>
                        </a:rPr>
                        <a:t> </a:t>
                      </a:r>
                      <a:r>
                        <a:rPr sz="850" b="1" spc="-25" dirty="0">
                          <a:solidFill>
                            <a:srgbClr val="3B8B92"/>
                          </a:solidFill>
                          <a:latin typeface="Arial"/>
                          <a:cs typeface="Arial"/>
                        </a:rPr>
                        <a:t>CoE</a:t>
                      </a:r>
                      <a:endParaRPr sz="850" dirty="0">
                        <a:latin typeface="Arial"/>
                        <a:cs typeface="Arial"/>
                      </a:endParaRPr>
                    </a:p>
                    <a:p>
                      <a:pPr marL="60960">
                        <a:lnSpc>
                          <a:spcPct val="100000"/>
                        </a:lnSpc>
                        <a:spcBef>
                          <a:spcPts val="105"/>
                        </a:spcBef>
                      </a:pPr>
                      <a:r>
                        <a:rPr sz="850" b="1" dirty="0">
                          <a:solidFill>
                            <a:srgbClr val="3B8B92"/>
                          </a:solidFill>
                          <a:latin typeface="Arial"/>
                          <a:cs typeface="Arial"/>
                        </a:rPr>
                        <a:t>Electrical</a:t>
                      </a:r>
                      <a:r>
                        <a:rPr sz="850" b="1" spc="160" dirty="0">
                          <a:solidFill>
                            <a:srgbClr val="3B8B92"/>
                          </a:solidFill>
                          <a:latin typeface="Arial"/>
                          <a:cs typeface="Arial"/>
                        </a:rPr>
                        <a:t> </a:t>
                      </a:r>
                      <a:r>
                        <a:rPr sz="850" b="1" dirty="0">
                          <a:solidFill>
                            <a:srgbClr val="3B8B92"/>
                          </a:solidFill>
                          <a:latin typeface="Arial"/>
                          <a:cs typeface="Arial"/>
                        </a:rPr>
                        <a:t>and</a:t>
                      </a:r>
                      <a:r>
                        <a:rPr sz="850" b="1" spc="100" dirty="0">
                          <a:solidFill>
                            <a:srgbClr val="3B8B92"/>
                          </a:solidFill>
                          <a:latin typeface="Arial"/>
                          <a:cs typeface="Arial"/>
                        </a:rPr>
                        <a:t> </a:t>
                      </a:r>
                      <a:r>
                        <a:rPr sz="850" b="1" spc="35" dirty="0">
                          <a:solidFill>
                            <a:srgbClr val="3B8B92"/>
                          </a:solidFill>
                          <a:latin typeface="Arial"/>
                          <a:cs typeface="Arial"/>
                        </a:rPr>
                        <a:t>Computer</a:t>
                      </a:r>
                      <a:endParaRPr sz="850" dirty="0">
                        <a:latin typeface="Arial"/>
                        <a:cs typeface="Arial"/>
                      </a:endParaRPr>
                    </a:p>
                    <a:p>
                      <a:pPr marL="60960">
                        <a:lnSpc>
                          <a:spcPct val="100000"/>
                        </a:lnSpc>
                        <a:spcBef>
                          <a:spcPts val="20"/>
                        </a:spcBef>
                      </a:pPr>
                      <a:r>
                        <a:rPr sz="850" b="1" dirty="0">
                          <a:solidFill>
                            <a:srgbClr val="3B8B92"/>
                          </a:solidFill>
                          <a:latin typeface="Arial"/>
                          <a:cs typeface="Arial"/>
                        </a:rPr>
                        <a:t>Engineering,</a:t>
                      </a:r>
                      <a:r>
                        <a:rPr sz="850" b="1" spc="229" dirty="0">
                          <a:solidFill>
                            <a:srgbClr val="3B8B92"/>
                          </a:solidFill>
                          <a:latin typeface="Arial"/>
                          <a:cs typeface="Arial"/>
                        </a:rPr>
                        <a:t> </a:t>
                      </a:r>
                      <a:r>
                        <a:rPr sz="850" b="1" spc="-25" dirty="0">
                          <a:solidFill>
                            <a:srgbClr val="3B8B92"/>
                          </a:solidFill>
                          <a:latin typeface="Arial"/>
                          <a:cs typeface="Arial"/>
                        </a:rPr>
                        <a:t>CoE</a:t>
                      </a:r>
                      <a:endParaRPr sz="850" dirty="0">
                        <a:latin typeface="Arial"/>
                        <a:cs typeface="Arial"/>
                      </a:endParaRPr>
                    </a:p>
                  </a:txBody>
                  <a:tcPr marL="0" marR="0" marT="38735" marB="0">
                    <a:lnL w="12700" cap="flat" cmpd="sng" algn="ctr">
                      <a:solidFill>
                        <a:srgbClr val="797979"/>
                      </a:solidFill>
                      <a:prstDash val="solid"/>
                      <a:round/>
                      <a:headEnd type="none" w="med" len="med"/>
                      <a:tailEnd type="none" w="med" len="med"/>
                    </a:lnL>
                    <a:lnR w="12700">
                      <a:solidFill>
                        <a:srgbClr val="797979"/>
                      </a:solidFill>
                      <a:prstDash val="soli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extLst>
                  <a:ext uri="{0D108BD9-81ED-4DB2-BD59-A6C34878D82A}">
                    <a16:rowId xmlns:a16="http://schemas.microsoft.com/office/drawing/2014/main" val="10011"/>
                  </a:ext>
                </a:extLst>
              </a:tr>
              <a:tr h="482600">
                <a:tc>
                  <a:txBody>
                    <a:bodyPr/>
                    <a:lstStyle/>
                    <a:p>
                      <a:pPr marL="58419">
                        <a:lnSpc>
                          <a:spcPct val="100000"/>
                        </a:lnSpc>
                        <a:spcBef>
                          <a:spcPts val="630"/>
                        </a:spcBef>
                      </a:pPr>
                      <a:r>
                        <a:rPr sz="1000" b="1" spc="-10" dirty="0">
                          <a:solidFill>
                            <a:srgbClr val="3B8B92"/>
                          </a:solidFill>
                          <a:latin typeface="Arial"/>
                          <a:cs typeface="Arial"/>
                        </a:rPr>
                        <a:t>1512:</a:t>
                      </a:r>
                      <a:endParaRPr sz="1000" dirty="0">
                        <a:latin typeface="Arial"/>
                        <a:cs typeface="Arial"/>
                      </a:endParaRPr>
                    </a:p>
                    <a:p>
                      <a:pPr marL="58419">
                        <a:lnSpc>
                          <a:spcPts val="1230"/>
                        </a:lnSpc>
                        <a:spcBef>
                          <a:spcPts val="25"/>
                        </a:spcBef>
                      </a:pPr>
                      <a:r>
                        <a:rPr sz="1000" b="1" spc="-10" dirty="0">
                          <a:solidFill>
                            <a:srgbClr val="3B8B92"/>
                          </a:solidFill>
                          <a:latin typeface="Arial"/>
                          <a:cs typeface="Arial"/>
                        </a:rPr>
                        <a:t>Mechanical</a:t>
                      </a:r>
                      <a:endParaRPr sz="1000" dirty="0">
                        <a:latin typeface="Arial"/>
                        <a:cs typeface="Arial"/>
                      </a:endParaRPr>
                    </a:p>
                    <a:p>
                      <a:pPr marL="58419">
                        <a:lnSpc>
                          <a:spcPts val="944"/>
                        </a:lnSpc>
                      </a:pPr>
                      <a:r>
                        <a:rPr sz="1000" b="1" spc="-10" dirty="0">
                          <a:solidFill>
                            <a:srgbClr val="3B8B92"/>
                          </a:solidFill>
                          <a:latin typeface="Arial"/>
                          <a:cs typeface="Arial"/>
                        </a:rPr>
                        <a:t>Engineering</a:t>
                      </a:r>
                      <a:endParaRPr sz="1000" dirty="0">
                        <a:latin typeface="Arial"/>
                        <a:cs typeface="Arial"/>
                      </a:endParaRPr>
                    </a:p>
                  </a:txBody>
                  <a:tcPr marL="0" marR="0" marT="80010" marB="0">
                    <a:lnL w="12700">
                      <a:solidFill>
                        <a:srgbClr val="797979"/>
                      </a:solidFill>
                      <a:prstDash val="soli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a:txBody>
                    <a:bodyPr/>
                    <a:lstStyle/>
                    <a:p>
                      <a:pPr marL="59690">
                        <a:lnSpc>
                          <a:spcPct val="100000"/>
                        </a:lnSpc>
                        <a:spcBef>
                          <a:spcPts val="315"/>
                        </a:spcBef>
                      </a:pPr>
                      <a:r>
                        <a:rPr sz="850" b="1" dirty="0">
                          <a:solidFill>
                            <a:srgbClr val="3B8B92"/>
                          </a:solidFill>
                          <a:latin typeface="Arial"/>
                          <a:cs typeface="Arial"/>
                        </a:rPr>
                        <a:t>Carey</a:t>
                      </a:r>
                      <a:r>
                        <a:rPr sz="850" b="1" spc="-20" dirty="0">
                          <a:solidFill>
                            <a:srgbClr val="3B8B92"/>
                          </a:solidFill>
                          <a:latin typeface="Arial"/>
                          <a:cs typeface="Arial"/>
                        </a:rPr>
                        <a:t> </a:t>
                      </a:r>
                      <a:r>
                        <a:rPr sz="850" b="1" dirty="0">
                          <a:solidFill>
                            <a:srgbClr val="3B8B92"/>
                          </a:solidFill>
                          <a:latin typeface="Arial"/>
                          <a:cs typeface="Arial"/>
                        </a:rPr>
                        <a:t>J</a:t>
                      </a:r>
                      <a:r>
                        <a:rPr sz="850" b="1" spc="215" dirty="0">
                          <a:solidFill>
                            <a:srgbClr val="3B8B92"/>
                          </a:solidFill>
                          <a:latin typeface="Arial"/>
                          <a:cs typeface="Arial"/>
                        </a:rPr>
                        <a:t> </a:t>
                      </a:r>
                      <a:r>
                        <a:rPr sz="850" b="1" spc="-10" dirty="0">
                          <a:solidFill>
                            <a:srgbClr val="3B8B92"/>
                          </a:solidFill>
                          <a:latin typeface="Arial"/>
                          <a:cs typeface="Arial"/>
                        </a:rPr>
                        <a:t>Simonson</a:t>
                      </a:r>
                      <a:endParaRPr sz="950" dirty="0">
                        <a:latin typeface="Times New Roman"/>
                        <a:cs typeface="Times New Roman"/>
                      </a:endParaRPr>
                    </a:p>
                    <a:p>
                      <a:pPr marL="59690">
                        <a:lnSpc>
                          <a:spcPct val="100000"/>
                        </a:lnSpc>
                      </a:pPr>
                      <a:r>
                        <a:rPr sz="850" b="1" dirty="0">
                          <a:solidFill>
                            <a:srgbClr val="3B8B92"/>
                          </a:solidFill>
                          <a:latin typeface="Arial"/>
                          <a:cs typeface="Arial"/>
                        </a:rPr>
                        <a:t>James</a:t>
                      </a:r>
                      <a:r>
                        <a:rPr sz="850" b="1" spc="215" dirty="0">
                          <a:solidFill>
                            <a:srgbClr val="3B8B92"/>
                          </a:solidFill>
                          <a:latin typeface="Arial"/>
                          <a:cs typeface="Arial"/>
                        </a:rPr>
                        <a:t> </a:t>
                      </a:r>
                      <a:r>
                        <a:rPr sz="850" b="1" spc="-10" dirty="0">
                          <a:solidFill>
                            <a:srgbClr val="3B8B92"/>
                          </a:solidFill>
                          <a:latin typeface="Arial"/>
                          <a:cs typeface="Arial"/>
                        </a:rPr>
                        <a:t>Johnston</a:t>
                      </a:r>
                      <a:endParaRPr lang="en-US" sz="850" b="1" spc="-10" dirty="0">
                        <a:solidFill>
                          <a:srgbClr val="3B8B92"/>
                        </a:solidFill>
                        <a:latin typeface="Arial"/>
                        <a:cs typeface="Arial"/>
                      </a:endParaRPr>
                    </a:p>
                    <a:p>
                      <a:pPr marL="59690" marR="0" lvl="0" indent="0" defTabSz="914400" eaLnBrk="1" fontAlgn="auto" latinLnBrk="0" hangingPunct="1">
                        <a:lnSpc>
                          <a:spcPct val="100000"/>
                        </a:lnSpc>
                        <a:spcBef>
                          <a:spcPts val="0"/>
                        </a:spcBef>
                        <a:spcAft>
                          <a:spcPts val="0"/>
                        </a:spcAft>
                        <a:buClrTx/>
                        <a:buSzTx/>
                        <a:buFontTx/>
                        <a:buNone/>
                        <a:tabLst/>
                        <a:defRPr/>
                      </a:pPr>
                      <a:r>
                        <a:rPr lang="en-US" sz="850" b="1" dirty="0" err="1">
                          <a:solidFill>
                            <a:srgbClr val="3B8B92"/>
                          </a:solidFill>
                          <a:latin typeface="Arial"/>
                          <a:ea typeface="+mn-ea"/>
                          <a:cs typeface="Arial"/>
                        </a:rPr>
                        <a:t>Xiongbiao</a:t>
                      </a:r>
                      <a:r>
                        <a:rPr lang="en-US" sz="850" b="1" dirty="0">
                          <a:solidFill>
                            <a:srgbClr val="3B8B92"/>
                          </a:solidFill>
                          <a:latin typeface="Arial"/>
                          <a:ea typeface="+mn-ea"/>
                          <a:cs typeface="Arial"/>
                        </a:rPr>
                        <a:t> Chen</a:t>
                      </a:r>
                    </a:p>
                  </a:txBody>
                  <a:tcPr marL="0" marR="0" marT="4000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a:txBody>
                    <a:bodyPr/>
                    <a:lstStyle/>
                    <a:p>
                      <a:pPr marL="60960">
                        <a:lnSpc>
                          <a:spcPct val="100000"/>
                        </a:lnSpc>
                        <a:spcBef>
                          <a:spcPts val="315"/>
                        </a:spcBef>
                      </a:pPr>
                      <a:r>
                        <a:rPr sz="850" b="1" dirty="0">
                          <a:solidFill>
                            <a:srgbClr val="3B8B92"/>
                          </a:solidFill>
                          <a:latin typeface="Arial"/>
                          <a:cs typeface="Arial"/>
                        </a:rPr>
                        <a:t>Mechanical</a:t>
                      </a:r>
                      <a:r>
                        <a:rPr sz="850" b="1" spc="325" dirty="0">
                          <a:solidFill>
                            <a:srgbClr val="3B8B92"/>
                          </a:solidFill>
                          <a:latin typeface="Arial"/>
                          <a:cs typeface="Arial"/>
                        </a:rPr>
                        <a:t> </a:t>
                      </a:r>
                      <a:r>
                        <a:rPr sz="850" b="1" dirty="0">
                          <a:solidFill>
                            <a:srgbClr val="3B8B92"/>
                          </a:solidFill>
                          <a:latin typeface="Arial"/>
                          <a:cs typeface="Arial"/>
                        </a:rPr>
                        <a:t>Engineering,</a:t>
                      </a:r>
                      <a:r>
                        <a:rPr sz="850" b="1" spc="190" dirty="0">
                          <a:solidFill>
                            <a:srgbClr val="3B8B92"/>
                          </a:solidFill>
                          <a:latin typeface="Arial"/>
                          <a:cs typeface="Arial"/>
                        </a:rPr>
                        <a:t> </a:t>
                      </a:r>
                      <a:r>
                        <a:rPr sz="850" b="1" spc="-25" dirty="0" err="1">
                          <a:solidFill>
                            <a:srgbClr val="3B8B92"/>
                          </a:solidFill>
                          <a:latin typeface="Arial"/>
                          <a:cs typeface="Arial"/>
                        </a:rPr>
                        <a:t>CoE</a:t>
                      </a:r>
                      <a:endParaRPr sz="950" dirty="0">
                        <a:latin typeface="Times New Roman"/>
                        <a:cs typeface="Times New Roman"/>
                      </a:endParaRPr>
                    </a:p>
                    <a:p>
                      <a:pPr marL="60960">
                        <a:lnSpc>
                          <a:spcPct val="100000"/>
                        </a:lnSpc>
                      </a:pPr>
                      <a:r>
                        <a:rPr sz="850" b="1" dirty="0">
                          <a:solidFill>
                            <a:srgbClr val="3B8B92"/>
                          </a:solidFill>
                          <a:latin typeface="Arial"/>
                          <a:cs typeface="Arial"/>
                        </a:rPr>
                        <a:t>Mechanical</a:t>
                      </a:r>
                      <a:r>
                        <a:rPr sz="850" b="1" spc="325" dirty="0">
                          <a:solidFill>
                            <a:srgbClr val="3B8B92"/>
                          </a:solidFill>
                          <a:latin typeface="Arial"/>
                          <a:cs typeface="Arial"/>
                        </a:rPr>
                        <a:t> </a:t>
                      </a:r>
                      <a:r>
                        <a:rPr sz="850" b="1" dirty="0">
                          <a:solidFill>
                            <a:srgbClr val="3B8B92"/>
                          </a:solidFill>
                          <a:latin typeface="Arial"/>
                          <a:cs typeface="Arial"/>
                        </a:rPr>
                        <a:t>Engineering,</a:t>
                      </a:r>
                      <a:r>
                        <a:rPr sz="850" b="1" spc="190" dirty="0">
                          <a:solidFill>
                            <a:srgbClr val="3B8B92"/>
                          </a:solidFill>
                          <a:latin typeface="Arial"/>
                          <a:cs typeface="Arial"/>
                        </a:rPr>
                        <a:t> </a:t>
                      </a:r>
                      <a:r>
                        <a:rPr sz="850" b="1" spc="-25" dirty="0" err="1">
                          <a:solidFill>
                            <a:srgbClr val="3B8B92"/>
                          </a:solidFill>
                          <a:latin typeface="Arial"/>
                          <a:cs typeface="Arial"/>
                        </a:rPr>
                        <a:t>CoE</a:t>
                      </a:r>
                      <a:endParaRPr lang="en-US" sz="850" b="1" spc="-25" dirty="0">
                        <a:solidFill>
                          <a:srgbClr val="3B8B92"/>
                        </a:solidFill>
                        <a:latin typeface="Arial"/>
                        <a:cs typeface="Arial"/>
                      </a:endParaRPr>
                    </a:p>
                    <a:p>
                      <a:pPr marL="60960" marR="0" lvl="0" indent="0" defTabSz="914400" eaLnBrk="1" fontAlgn="auto" latinLnBrk="0" hangingPunct="1">
                        <a:lnSpc>
                          <a:spcPct val="100000"/>
                        </a:lnSpc>
                        <a:spcBef>
                          <a:spcPts val="0"/>
                        </a:spcBef>
                        <a:spcAft>
                          <a:spcPts val="0"/>
                        </a:spcAft>
                        <a:buClrTx/>
                        <a:buSzTx/>
                        <a:buFontTx/>
                        <a:buNone/>
                        <a:tabLst/>
                        <a:defRPr/>
                      </a:pPr>
                      <a:r>
                        <a:rPr lang="en-US" sz="850" b="1" dirty="0">
                          <a:solidFill>
                            <a:srgbClr val="3B8B92"/>
                          </a:solidFill>
                          <a:latin typeface="Arial"/>
                          <a:cs typeface="Arial"/>
                        </a:rPr>
                        <a:t>Mechanical</a:t>
                      </a:r>
                      <a:r>
                        <a:rPr lang="en-US" sz="850" b="1" spc="325" dirty="0">
                          <a:solidFill>
                            <a:srgbClr val="3B8B92"/>
                          </a:solidFill>
                          <a:latin typeface="Arial"/>
                          <a:cs typeface="Arial"/>
                        </a:rPr>
                        <a:t> </a:t>
                      </a:r>
                      <a:r>
                        <a:rPr lang="en-US" sz="850" b="1" dirty="0">
                          <a:solidFill>
                            <a:srgbClr val="3B8B92"/>
                          </a:solidFill>
                          <a:latin typeface="Arial"/>
                          <a:cs typeface="Arial"/>
                        </a:rPr>
                        <a:t>Engineering,</a:t>
                      </a:r>
                      <a:r>
                        <a:rPr lang="en-US" sz="850" b="1" spc="190" dirty="0">
                          <a:solidFill>
                            <a:srgbClr val="3B8B92"/>
                          </a:solidFill>
                          <a:latin typeface="Arial"/>
                          <a:cs typeface="Arial"/>
                        </a:rPr>
                        <a:t> </a:t>
                      </a:r>
                      <a:r>
                        <a:rPr lang="en-US" sz="850" b="1" spc="-25" dirty="0" err="1">
                          <a:solidFill>
                            <a:srgbClr val="3B8B92"/>
                          </a:solidFill>
                          <a:latin typeface="Arial"/>
                          <a:cs typeface="Arial"/>
                        </a:rPr>
                        <a:t>CoE</a:t>
                      </a:r>
                      <a:endParaRPr lang="en-US" sz="850" dirty="0">
                        <a:latin typeface="Arial"/>
                        <a:cs typeface="Arial"/>
                      </a:endParaRPr>
                    </a:p>
                  </a:txBody>
                  <a:tcPr marL="0" marR="0" marT="4000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vMerge="1">
                  <a:txBody>
                    <a:bodyPr/>
                    <a:lstStyle/>
                    <a:p>
                      <a:endParaRPr/>
                    </a:p>
                  </a:txBody>
                  <a:tcPr marL="0" marR="0" marT="711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a:p>
                  </a:txBody>
                  <a:tcPr marL="0" marR="0" marT="3873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dirty="0"/>
                    </a:p>
                  </a:txBody>
                  <a:tcPr marL="0" marR="0" marT="38735" marB="0">
                    <a:lnL w="12700" cap="flat" cmpd="sng" algn="ctr">
                      <a:solidFill>
                        <a:srgbClr val="797979"/>
                      </a:solidFill>
                      <a:prstDash val="solid"/>
                      <a:round/>
                      <a:headEnd type="none" w="med" len="med"/>
                      <a:tailEnd type="none" w="med" len="med"/>
                    </a:lnL>
                    <a:lnR w="12700">
                      <a:solidFill>
                        <a:srgbClr val="797979"/>
                      </a:solidFill>
                      <a:prstDash val="soli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extLst>
                  <a:ext uri="{0D108BD9-81ED-4DB2-BD59-A6C34878D82A}">
                    <a16:rowId xmlns:a16="http://schemas.microsoft.com/office/drawing/2014/main" val="10012"/>
                  </a:ext>
                </a:extLst>
              </a:tr>
            </a:tbl>
          </a:graphicData>
        </a:graphic>
      </p:graphicFrame>
      <p:sp>
        <p:nvSpPr>
          <p:cNvPr id="7" name="object 7"/>
          <p:cNvSpPr txBox="1">
            <a:spLocks noGrp="1"/>
          </p:cNvSpPr>
          <p:nvPr>
            <p:ph type="title"/>
          </p:nvPr>
        </p:nvSpPr>
        <p:spPr>
          <a:xfrm>
            <a:off x="2590800" y="88011"/>
            <a:ext cx="5213985" cy="514350"/>
          </a:xfrm>
          <a:prstGeom prst="rect">
            <a:avLst/>
          </a:prstGeom>
        </p:spPr>
        <p:txBody>
          <a:bodyPr vert="horz" wrap="square" lIns="0" tIns="13335" rIns="0" bIns="0" rtlCol="0">
            <a:spAutoFit/>
          </a:bodyPr>
          <a:lstStyle/>
          <a:p>
            <a:pPr marL="12700">
              <a:lnSpc>
                <a:spcPct val="100000"/>
              </a:lnSpc>
              <a:spcBef>
                <a:spcPts val="105"/>
              </a:spcBef>
            </a:pPr>
            <a:r>
              <a:rPr sz="3200" b="0" dirty="0">
                <a:latin typeface="Calibri"/>
                <a:cs typeface="Calibri"/>
              </a:rPr>
              <a:t>Internal</a:t>
            </a:r>
            <a:r>
              <a:rPr sz="3200" b="0" spc="20" dirty="0">
                <a:latin typeface="Calibri"/>
                <a:cs typeface="Calibri"/>
              </a:rPr>
              <a:t> </a:t>
            </a:r>
            <a:r>
              <a:rPr sz="3200" b="0" dirty="0">
                <a:latin typeface="Calibri"/>
                <a:cs typeface="Calibri"/>
              </a:rPr>
              <a:t>Review</a:t>
            </a:r>
            <a:endParaRPr sz="3200" dirty="0">
              <a:latin typeface="Calibri"/>
              <a:cs typeface="Calibri"/>
            </a:endParaRPr>
          </a:p>
        </p:txBody>
      </p:sp>
      <p:graphicFrame>
        <p:nvGraphicFramePr>
          <p:cNvPr id="8" name="object 6">
            <a:extLst>
              <a:ext uri="{FF2B5EF4-FFF2-40B4-BE49-F238E27FC236}">
                <a16:creationId xmlns:a16="http://schemas.microsoft.com/office/drawing/2014/main" id="{4EFD50B3-5F75-382F-92F6-6AA8E5CDC1A8}"/>
              </a:ext>
            </a:extLst>
          </p:cNvPr>
          <p:cNvGraphicFramePr>
            <a:graphicFrameLocks noGrp="1"/>
          </p:cNvGraphicFramePr>
          <p:nvPr>
            <p:extLst>
              <p:ext uri="{D42A27DB-BD31-4B8C-83A1-F6EECF244321}">
                <p14:modId xmlns:p14="http://schemas.microsoft.com/office/powerpoint/2010/main" val="3083865620"/>
              </p:ext>
            </p:extLst>
          </p:nvPr>
        </p:nvGraphicFramePr>
        <p:xfrm>
          <a:off x="28575" y="578485"/>
          <a:ext cx="9143996" cy="6683727"/>
        </p:xfrm>
        <a:graphic>
          <a:graphicData uri="http://schemas.openxmlformats.org/drawingml/2006/table">
            <a:tbl>
              <a:tblPr firstRow="1" bandRow="1">
                <a:tableStyleId>{2D5ABB26-0587-4C30-8999-92F81FD0307C}</a:tableStyleId>
              </a:tblPr>
              <a:tblGrid>
                <a:gridCol w="1152766">
                  <a:extLst>
                    <a:ext uri="{9D8B030D-6E8A-4147-A177-3AD203B41FA5}">
                      <a16:colId xmlns:a16="http://schemas.microsoft.com/office/drawing/2014/main" val="20000"/>
                    </a:ext>
                  </a:extLst>
                </a:gridCol>
                <a:gridCol w="1460171">
                  <a:extLst>
                    <a:ext uri="{9D8B030D-6E8A-4147-A177-3AD203B41FA5}">
                      <a16:colId xmlns:a16="http://schemas.microsoft.com/office/drawing/2014/main" val="20001"/>
                    </a:ext>
                  </a:extLst>
                </a:gridCol>
                <a:gridCol w="2305533">
                  <a:extLst>
                    <a:ext uri="{9D8B030D-6E8A-4147-A177-3AD203B41FA5}">
                      <a16:colId xmlns:a16="http://schemas.microsoft.com/office/drawing/2014/main" val="20002"/>
                    </a:ext>
                  </a:extLst>
                </a:gridCol>
                <a:gridCol w="922213">
                  <a:extLst>
                    <a:ext uri="{9D8B030D-6E8A-4147-A177-3AD203B41FA5}">
                      <a16:colId xmlns:a16="http://schemas.microsoft.com/office/drawing/2014/main" val="20003"/>
                    </a:ext>
                  </a:extLst>
                </a:gridCol>
                <a:gridCol w="1306469">
                  <a:extLst>
                    <a:ext uri="{9D8B030D-6E8A-4147-A177-3AD203B41FA5}">
                      <a16:colId xmlns:a16="http://schemas.microsoft.com/office/drawing/2014/main" val="20004"/>
                    </a:ext>
                  </a:extLst>
                </a:gridCol>
                <a:gridCol w="1996844">
                  <a:extLst>
                    <a:ext uri="{9D8B030D-6E8A-4147-A177-3AD203B41FA5}">
                      <a16:colId xmlns:a16="http://schemas.microsoft.com/office/drawing/2014/main" val="20005"/>
                    </a:ext>
                  </a:extLst>
                </a:gridCol>
              </a:tblGrid>
              <a:tr h="412115">
                <a:tc>
                  <a:txBody>
                    <a:bodyPr/>
                    <a:lstStyle/>
                    <a:p>
                      <a:pPr marL="0" algn="ctr" defTabSz="457200" rtl="0" eaLnBrk="1" latinLnBrk="0" hangingPunct="1">
                        <a:lnSpc>
                          <a:spcPct val="100000"/>
                        </a:lnSpc>
                        <a:spcBef>
                          <a:spcPts val="415"/>
                        </a:spcBef>
                      </a:pPr>
                      <a:r>
                        <a:rPr sz="900" b="1" kern="1200" spc="-25" dirty="0">
                          <a:solidFill>
                            <a:schemeClr val="tx1"/>
                          </a:solidFill>
                          <a:latin typeface="+mn-lt"/>
                          <a:ea typeface="+mn-ea"/>
                          <a:cs typeface="Arial"/>
                        </a:rPr>
                        <a:t>DG-Evaluation</a:t>
                      </a:r>
                    </a:p>
                    <a:p>
                      <a:pPr marL="0" algn="ctr" defTabSz="457200" rtl="0" eaLnBrk="1" latinLnBrk="0" hangingPunct="1">
                        <a:lnSpc>
                          <a:spcPts val="1230"/>
                        </a:lnSpc>
                      </a:pPr>
                      <a:r>
                        <a:rPr sz="900" b="1" kern="1200" spc="-25" dirty="0">
                          <a:solidFill>
                            <a:schemeClr val="tx1"/>
                          </a:solidFill>
                          <a:latin typeface="+mn-lt"/>
                          <a:ea typeface="+mn-ea"/>
                          <a:cs typeface="Arial"/>
                        </a:rPr>
                        <a:t>Group</a:t>
                      </a: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183515" algn="ctr" defTabSz="457200" rtl="0" eaLnBrk="1" latinLnBrk="0" hangingPunct="1">
                        <a:lnSpc>
                          <a:spcPct val="100000"/>
                        </a:lnSpc>
                        <a:spcBef>
                          <a:spcPts val="415"/>
                        </a:spcBef>
                      </a:pPr>
                      <a:r>
                        <a:rPr sz="900" b="1" kern="1200" dirty="0">
                          <a:solidFill>
                            <a:schemeClr val="tx1"/>
                          </a:solidFill>
                          <a:latin typeface="+mn-lt"/>
                          <a:ea typeface="+mn-ea"/>
                          <a:cs typeface="Arial"/>
                        </a:rPr>
                        <a:t>Faculty Name</a:t>
                      </a: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449580" algn="just">
                        <a:lnSpc>
                          <a:spcPct val="100000"/>
                        </a:lnSpc>
                        <a:spcBef>
                          <a:spcPts val="415"/>
                        </a:spcBef>
                      </a:pPr>
                      <a:r>
                        <a:rPr sz="900" b="1" dirty="0">
                          <a:latin typeface="+mn-lt"/>
                          <a:cs typeface="Arial"/>
                        </a:rPr>
                        <a:t>Department</a:t>
                      </a:r>
                      <a:r>
                        <a:rPr lang="en-US" sz="900" b="1" spc="-25" dirty="0">
                          <a:latin typeface="+mn-lt"/>
                          <a:cs typeface="Arial"/>
                        </a:rPr>
                        <a:t> </a:t>
                      </a:r>
                      <a:r>
                        <a:rPr lang="en-US" sz="900" b="1" dirty="0">
                          <a:latin typeface="+mn-lt"/>
                          <a:cs typeface="Arial"/>
                        </a:rPr>
                        <a:t>and</a:t>
                      </a:r>
                      <a:r>
                        <a:rPr lang="en-US" sz="900" b="1" spc="15" dirty="0">
                          <a:latin typeface="+mn-lt"/>
                          <a:cs typeface="Arial"/>
                        </a:rPr>
                        <a:t> </a:t>
                      </a:r>
                      <a:r>
                        <a:rPr sz="900" b="1" spc="-10" dirty="0">
                          <a:latin typeface="+mn-lt"/>
                          <a:cs typeface="Arial"/>
                        </a:rPr>
                        <a:t>College</a:t>
                      </a:r>
                      <a:endParaRPr sz="900" dirty="0">
                        <a:latin typeface="+mn-lt"/>
                        <a:cs typeface="Arial"/>
                      </a:endParaRPr>
                    </a:p>
                  </a:txBody>
                  <a:tcPr marL="0" marR="0" marT="5270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10795" algn="ctr">
                        <a:lnSpc>
                          <a:spcPct val="100000"/>
                        </a:lnSpc>
                        <a:spcBef>
                          <a:spcPts val="65"/>
                        </a:spcBef>
                      </a:pPr>
                      <a:r>
                        <a:rPr sz="900" b="1" dirty="0">
                          <a:latin typeface="+mn-lt"/>
                          <a:cs typeface="Arial"/>
                        </a:rPr>
                        <a:t>DG-</a:t>
                      </a:r>
                      <a:r>
                        <a:rPr sz="900" b="1" spc="105" dirty="0">
                          <a:latin typeface="+mn-lt"/>
                          <a:cs typeface="Arial"/>
                        </a:rPr>
                        <a:t> </a:t>
                      </a:r>
                      <a:r>
                        <a:rPr sz="900" b="1" spc="-10" dirty="0">
                          <a:latin typeface="+mn-lt"/>
                          <a:cs typeface="Arial"/>
                        </a:rPr>
                        <a:t>Evaluation</a:t>
                      </a:r>
                      <a:endParaRPr sz="900" dirty="0">
                        <a:latin typeface="+mn-lt"/>
                        <a:cs typeface="Arial"/>
                      </a:endParaRPr>
                    </a:p>
                    <a:p>
                      <a:pPr marL="635" algn="ctr">
                        <a:lnSpc>
                          <a:spcPct val="100000"/>
                        </a:lnSpc>
                        <a:spcBef>
                          <a:spcPts val="20"/>
                        </a:spcBef>
                      </a:pPr>
                      <a:r>
                        <a:rPr sz="900" b="1" spc="-10" dirty="0">
                          <a:latin typeface="+mn-lt"/>
                          <a:cs typeface="Arial"/>
                        </a:rPr>
                        <a:t>Group</a:t>
                      </a:r>
                      <a:endParaRPr sz="900" dirty="0">
                        <a:latin typeface="+mn-lt"/>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253365" algn="l">
                        <a:lnSpc>
                          <a:spcPct val="100000"/>
                        </a:lnSpc>
                        <a:spcBef>
                          <a:spcPts val="65"/>
                        </a:spcBef>
                      </a:pPr>
                      <a:r>
                        <a:rPr sz="900" b="1" dirty="0">
                          <a:latin typeface="+mn-lt"/>
                          <a:cs typeface="Arial"/>
                        </a:rPr>
                        <a:t>Faculty</a:t>
                      </a:r>
                      <a:r>
                        <a:rPr sz="900" b="1" spc="100" dirty="0">
                          <a:latin typeface="+mn-lt"/>
                          <a:cs typeface="Arial"/>
                        </a:rPr>
                        <a:t> </a:t>
                      </a:r>
                      <a:r>
                        <a:rPr sz="900" b="1" spc="-20" dirty="0">
                          <a:latin typeface="+mn-lt"/>
                          <a:cs typeface="Arial"/>
                        </a:rPr>
                        <a:t>Name</a:t>
                      </a:r>
                      <a:endParaRPr sz="900" dirty="0">
                        <a:latin typeface="+mn-lt"/>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marL="449580" algn="l">
                        <a:lnSpc>
                          <a:spcPct val="100000"/>
                        </a:lnSpc>
                        <a:spcBef>
                          <a:spcPts val="415"/>
                        </a:spcBef>
                      </a:pPr>
                      <a:r>
                        <a:rPr lang="en-US" sz="900" b="1" dirty="0">
                          <a:latin typeface="+mn-lt"/>
                          <a:cs typeface="Arial"/>
                        </a:rPr>
                        <a:t>Department</a:t>
                      </a:r>
                      <a:r>
                        <a:rPr lang="en-US" sz="900" b="1" spc="-25" dirty="0">
                          <a:latin typeface="+mn-lt"/>
                          <a:cs typeface="Arial"/>
                        </a:rPr>
                        <a:t> </a:t>
                      </a:r>
                      <a:r>
                        <a:rPr lang="en-US" sz="900" b="1" dirty="0">
                          <a:latin typeface="+mn-lt"/>
                          <a:cs typeface="Arial"/>
                        </a:rPr>
                        <a:t>and</a:t>
                      </a:r>
                      <a:r>
                        <a:rPr lang="en-US" sz="900" b="1" spc="15" dirty="0">
                          <a:latin typeface="+mn-lt"/>
                          <a:cs typeface="Arial"/>
                        </a:rPr>
                        <a:t> </a:t>
                      </a:r>
                      <a:r>
                        <a:rPr lang="en-US" sz="900" b="1" spc="-10" dirty="0">
                          <a:latin typeface="+mn-lt"/>
                          <a:cs typeface="Arial"/>
                        </a:rPr>
                        <a:t>College</a:t>
                      </a:r>
                      <a:endParaRPr lang="en-US" sz="900" dirty="0">
                        <a:latin typeface="+mn-lt"/>
                        <a:cs typeface="Arial"/>
                      </a:endParaRPr>
                    </a:p>
                  </a:txBody>
                  <a:tcPr marL="0" marR="0" marT="825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extLst>
                  <a:ext uri="{0D108BD9-81ED-4DB2-BD59-A6C34878D82A}">
                    <a16:rowId xmlns:a16="http://schemas.microsoft.com/office/drawing/2014/main" val="10000"/>
                  </a:ext>
                </a:extLst>
              </a:tr>
              <a:tr h="467418">
                <a:tc rowSpan="2">
                  <a:txBody>
                    <a:bodyPr/>
                    <a:lstStyle/>
                    <a:p>
                      <a:pPr>
                        <a:lnSpc>
                          <a:spcPct val="100000"/>
                        </a:lnSpc>
                      </a:pPr>
                      <a:endParaRPr sz="900">
                        <a:latin typeface="+mn-lt"/>
                        <a:cs typeface="Times New Roman"/>
                      </a:endParaRPr>
                    </a:p>
                  </a:txBody>
                  <a:tcPr marL="0" marR="0" marT="0" marB="0">
                    <a:lnL w="12700">
                      <a:solidFill>
                        <a:srgbClr val="797979"/>
                      </a:solidFill>
                      <a:prstDash val="soli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rowSpan="3">
                  <a:txBody>
                    <a:bodyPr/>
                    <a:lstStyle/>
                    <a:p>
                      <a:pPr marL="60960">
                        <a:lnSpc>
                          <a:spcPct val="100000"/>
                        </a:lnSpc>
                        <a:spcBef>
                          <a:spcPts val="280"/>
                        </a:spcBef>
                      </a:pPr>
                      <a:r>
                        <a:rPr sz="900" b="1" dirty="0">
                          <a:solidFill>
                            <a:srgbClr val="3B8B92"/>
                          </a:solidFill>
                          <a:latin typeface="+mn-lt"/>
                          <a:cs typeface="Arial"/>
                        </a:rPr>
                        <a:t>Susan</a:t>
                      </a:r>
                      <a:r>
                        <a:rPr sz="900" b="1" spc="145" dirty="0">
                          <a:solidFill>
                            <a:srgbClr val="3B8B92"/>
                          </a:solidFill>
                          <a:latin typeface="+mn-lt"/>
                          <a:cs typeface="Arial"/>
                        </a:rPr>
                        <a:t> </a:t>
                      </a:r>
                      <a:r>
                        <a:rPr sz="900" b="1" spc="-10" dirty="0">
                          <a:solidFill>
                            <a:srgbClr val="3B8B92"/>
                          </a:solidFill>
                          <a:latin typeface="+mn-lt"/>
                          <a:cs typeface="Arial"/>
                        </a:rPr>
                        <a:t>Detmer</a:t>
                      </a:r>
                      <a:endParaRPr sz="900" dirty="0">
                        <a:latin typeface="+mn-lt"/>
                        <a:cs typeface="Arial"/>
                      </a:endParaRPr>
                    </a:p>
                    <a:p>
                      <a:pPr marL="60960">
                        <a:lnSpc>
                          <a:spcPct val="100000"/>
                        </a:lnSpc>
                        <a:spcBef>
                          <a:spcPts val="25"/>
                        </a:spcBef>
                      </a:pPr>
                      <a:r>
                        <a:rPr sz="900" b="1" dirty="0">
                          <a:solidFill>
                            <a:srgbClr val="3B8B92"/>
                          </a:solidFill>
                          <a:latin typeface="+mn-lt"/>
                          <a:cs typeface="Arial"/>
                        </a:rPr>
                        <a:t>Troy</a:t>
                      </a:r>
                      <a:r>
                        <a:rPr sz="900" b="1" spc="65" dirty="0">
                          <a:solidFill>
                            <a:srgbClr val="3B8B92"/>
                          </a:solidFill>
                          <a:latin typeface="+mn-lt"/>
                          <a:cs typeface="Arial"/>
                        </a:rPr>
                        <a:t> </a:t>
                      </a:r>
                      <a:r>
                        <a:rPr sz="900" b="1" spc="-10" dirty="0">
                          <a:solidFill>
                            <a:srgbClr val="3B8B92"/>
                          </a:solidFill>
                          <a:latin typeface="+mn-lt"/>
                          <a:cs typeface="Arial"/>
                        </a:rPr>
                        <a:t>Harkness</a:t>
                      </a:r>
                      <a:endParaRPr sz="900" dirty="0">
                        <a:latin typeface="+mn-lt"/>
                        <a:cs typeface="Arial"/>
                      </a:endParaRPr>
                    </a:p>
                    <a:p>
                      <a:pPr marL="60960" marR="230504">
                        <a:lnSpc>
                          <a:spcPct val="106100"/>
                        </a:lnSpc>
                        <a:spcBef>
                          <a:spcPts val="35"/>
                        </a:spcBef>
                      </a:pPr>
                      <a:r>
                        <a:rPr sz="900" b="1" spc="60" dirty="0">
                          <a:solidFill>
                            <a:srgbClr val="3B8B92"/>
                          </a:solidFill>
                          <a:latin typeface="+mn-lt"/>
                          <a:cs typeface="Arial"/>
                        </a:rPr>
                        <a:t>Meena</a:t>
                      </a:r>
                      <a:r>
                        <a:rPr sz="900" b="1" spc="-85" dirty="0">
                          <a:solidFill>
                            <a:srgbClr val="3B8B92"/>
                          </a:solidFill>
                          <a:latin typeface="+mn-lt"/>
                          <a:cs typeface="Arial"/>
                        </a:rPr>
                        <a:t> </a:t>
                      </a:r>
                      <a:r>
                        <a:rPr sz="900" b="1" spc="-10" dirty="0">
                          <a:solidFill>
                            <a:srgbClr val="3B8B92"/>
                          </a:solidFill>
                          <a:latin typeface="+mn-lt"/>
                          <a:cs typeface="Arial"/>
                        </a:rPr>
                        <a:t>Sakharkar </a:t>
                      </a:r>
                      <a:r>
                        <a:rPr sz="900" b="1" dirty="0">
                          <a:solidFill>
                            <a:srgbClr val="3B8B92"/>
                          </a:solidFill>
                          <a:latin typeface="+mn-lt"/>
                          <a:cs typeface="Arial"/>
                        </a:rPr>
                        <a:t>Julia</a:t>
                      </a:r>
                      <a:r>
                        <a:rPr sz="900" b="1" spc="120" dirty="0">
                          <a:solidFill>
                            <a:srgbClr val="3B8B92"/>
                          </a:solidFill>
                          <a:latin typeface="+mn-lt"/>
                          <a:cs typeface="Arial"/>
                        </a:rPr>
                        <a:t> </a:t>
                      </a:r>
                      <a:r>
                        <a:rPr sz="900" b="1" spc="-10" dirty="0">
                          <a:solidFill>
                            <a:srgbClr val="3B8B92"/>
                          </a:solidFill>
                          <a:latin typeface="+mn-lt"/>
                          <a:cs typeface="Arial"/>
                        </a:rPr>
                        <a:t>Boughner </a:t>
                      </a:r>
                      <a:r>
                        <a:rPr sz="900" b="1" dirty="0">
                          <a:solidFill>
                            <a:srgbClr val="3B8B92"/>
                          </a:solidFill>
                          <a:latin typeface="+mn-lt"/>
                          <a:cs typeface="Arial"/>
                        </a:rPr>
                        <a:t>Yan</a:t>
                      </a:r>
                      <a:r>
                        <a:rPr sz="900" b="1" spc="114" dirty="0">
                          <a:solidFill>
                            <a:srgbClr val="3B8B92"/>
                          </a:solidFill>
                          <a:latin typeface="+mn-lt"/>
                          <a:cs typeface="Arial"/>
                        </a:rPr>
                        <a:t> </a:t>
                      </a:r>
                      <a:r>
                        <a:rPr sz="900" b="1" spc="-20" dirty="0">
                          <a:solidFill>
                            <a:srgbClr val="3B8B92"/>
                          </a:solidFill>
                          <a:latin typeface="+mn-lt"/>
                          <a:cs typeface="Arial"/>
                        </a:rPr>
                        <a:t>Zhou</a:t>
                      </a:r>
                      <a:endParaRPr sz="900" dirty="0">
                        <a:latin typeface="+mn-lt"/>
                        <a:cs typeface="Arial"/>
                      </a:endParaRPr>
                    </a:p>
                    <a:p>
                      <a:pPr marL="92075">
                        <a:lnSpc>
                          <a:spcPct val="100000"/>
                        </a:lnSpc>
                        <a:spcBef>
                          <a:spcPts val="20"/>
                        </a:spcBef>
                      </a:pPr>
                      <a:r>
                        <a:rPr sz="900" b="1" dirty="0">
                          <a:solidFill>
                            <a:srgbClr val="3B8B92"/>
                          </a:solidFill>
                          <a:latin typeface="+mn-lt"/>
                          <a:cs typeface="Arial"/>
                        </a:rPr>
                        <a:t>Peter</a:t>
                      </a:r>
                      <a:r>
                        <a:rPr sz="900" b="1" spc="160" dirty="0">
                          <a:solidFill>
                            <a:srgbClr val="3B8B92"/>
                          </a:solidFill>
                          <a:latin typeface="+mn-lt"/>
                          <a:cs typeface="Arial"/>
                        </a:rPr>
                        <a:t> </a:t>
                      </a:r>
                      <a:r>
                        <a:rPr sz="900" b="1" spc="-10" dirty="0">
                          <a:solidFill>
                            <a:srgbClr val="3B8B92"/>
                          </a:solidFill>
                          <a:latin typeface="+mn-lt"/>
                          <a:cs typeface="Arial"/>
                        </a:rPr>
                        <a:t>Bretscher</a:t>
                      </a:r>
                      <a:endParaRPr sz="900" dirty="0">
                        <a:latin typeface="+mn-lt"/>
                        <a:cs typeface="Arial"/>
                      </a:endParaRPr>
                    </a:p>
                    <a:p>
                      <a:pPr marL="92075">
                        <a:lnSpc>
                          <a:spcPct val="100000"/>
                        </a:lnSpc>
                        <a:spcBef>
                          <a:spcPts val="105"/>
                        </a:spcBef>
                      </a:pPr>
                      <a:r>
                        <a:rPr sz="900" b="1" dirty="0">
                          <a:solidFill>
                            <a:srgbClr val="3B8B92"/>
                          </a:solidFill>
                          <a:latin typeface="+mn-lt"/>
                          <a:cs typeface="Arial"/>
                        </a:rPr>
                        <a:t>Jack</a:t>
                      </a:r>
                      <a:r>
                        <a:rPr sz="900" b="1" spc="95" dirty="0">
                          <a:solidFill>
                            <a:srgbClr val="3B8B92"/>
                          </a:solidFill>
                          <a:latin typeface="+mn-lt"/>
                          <a:cs typeface="Arial"/>
                        </a:rPr>
                        <a:t> </a:t>
                      </a:r>
                      <a:r>
                        <a:rPr sz="900" b="1" spc="-20" dirty="0">
                          <a:solidFill>
                            <a:srgbClr val="3B8B92"/>
                          </a:solidFill>
                          <a:latin typeface="+mn-lt"/>
                          <a:cs typeface="Arial"/>
                        </a:rPr>
                        <a:t>Gray</a:t>
                      </a:r>
                      <a:endParaRPr sz="900" dirty="0">
                        <a:latin typeface="+mn-lt"/>
                        <a:cs typeface="Arial"/>
                      </a:endParaRPr>
                    </a:p>
                    <a:p>
                      <a:pPr marL="60960">
                        <a:lnSpc>
                          <a:spcPct val="100000"/>
                        </a:lnSpc>
                        <a:spcBef>
                          <a:spcPts val="20"/>
                        </a:spcBef>
                      </a:pPr>
                      <a:r>
                        <a:rPr sz="900" b="1" spc="50" dirty="0">
                          <a:solidFill>
                            <a:srgbClr val="3B8B92"/>
                          </a:solidFill>
                          <a:latin typeface="+mn-lt"/>
                          <a:cs typeface="Arial"/>
                        </a:rPr>
                        <a:t>Mirek</a:t>
                      </a:r>
                      <a:r>
                        <a:rPr sz="900" b="1" spc="-5" dirty="0">
                          <a:solidFill>
                            <a:srgbClr val="3B8B92"/>
                          </a:solidFill>
                          <a:latin typeface="+mn-lt"/>
                          <a:cs typeface="Arial"/>
                        </a:rPr>
                        <a:t> </a:t>
                      </a:r>
                      <a:r>
                        <a:rPr sz="900" b="1" spc="-10" dirty="0">
                          <a:solidFill>
                            <a:srgbClr val="3B8B92"/>
                          </a:solidFill>
                          <a:latin typeface="+mn-lt"/>
                          <a:cs typeface="Arial"/>
                        </a:rPr>
                        <a:t>Cygler</a:t>
                      </a:r>
                      <a:endParaRPr sz="900" dirty="0">
                        <a:latin typeface="+mn-lt"/>
                        <a:cs typeface="Arial"/>
                      </a:endParaRPr>
                    </a:p>
                    <a:p>
                      <a:pPr marL="60960">
                        <a:lnSpc>
                          <a:spcPct val="100000"/>
                        </a:lnSpc>
                        <a:spcBef>
                          <a:spcPts val="100"/>
                        </a:spcBef>
                      </a:pPr>
                      <a:r>
                        <a:rPr sz="900" b="1" dirty="0">
                          <a:solidFill>
                            <a:srgbClr val="3B8B92"/>
                          </a:solidFill>
                          <a:latin typeface="+mn-lt"/>
                          <a:cs typeface="Arial"/>
                        </a:rPr>
                        <a:t>Patrick</a:t>
                      </a:r>
                      <a:r>
                        <a:rPr sz="900" b="1" spc="185" dirty="0">
                          <a:solidFill>
                            <a:srgbClr val="3B8B92"/>
                          </a:solidFill>
                          <a:latin typeface="+mn-lt"/>
                          <a:cs typeface="Arial"/>
                        </a:rPr>
                        <a:t> </a:t>
                      </a:r>
                      <a:r>
                        <a:rPr sz="900" b="1" spc="-10" dirty="0">
                          <a:solidFill>
                            <a:srgbClr val="3B8B92"/>
                          </a:solidFill>
                          <a:latin typeface="+mn-lt"/>
                          <a:cs typeface="Arial"/>
                        </a:rPr>
                        <a:t>Krone</a:t>
                      </a:r>
                      <a:endParaRPr sz="900" dirty="0">
                        <a:latin typeface="+mn-lt"/>
                        <a:cs typeface="Arial"/>
                      </a:endParaRPr>
                    </a:p>
                    <a:p>
                      <a:pPr marL="60960">
                        <a:lnSpc>
                          <a:spcPct val="100000"/>
                        </a:lnSpc>
                        <a:spcBef>
                          <a:spcPts val="25"/>
                        </a:spcBef>
                      </a:pPr>
                      <a:r>
                        <a:rPr sz="900" b="1" spc="-20" dirty="0">
                          <a:solidFill>
                            <a:srgbClr val="3B8B92"/>
                          </a:solidFill>
                          <a:latin typeface="+mn-lt"/>
                          <a:cs typeface="Arial"/>
                        </a:rPr>
                        <a:t>(Em</a:t>
                      </a:r>
                      <a:r>
                        <a:rPr sz="900" b="1" spc="-65" dirty="0">
                          <a:solidFill>
                            <a:srgbClr val="3B8B92"/>
                          </a:solidFill>
                          <a:latin typeface="+mn-lt"/>
                          <a:cs typeface="Arial"/>
                        </a:rPr>
                        <a:t> </a:t>
                      </a:r>
                      <a:r>
                        <a:rPr sz="900" b="1" dirty="0">
                          <a:solidFill>
                            <a:srgbClr val="3B8B92"/>
                          </a:solidFill>
                          <a:latin typeface="+mn-lt"/>
                          <a:cs typeface="Arial"/>
                        </a:rPr>
                        <a:t>eritus</a:t>
                      </a:r>
                      <a:r>
                        <a:rPr sz="900" b="1" spc="185" dirty="0">
                          <a:solidFill>
                            <a:srgbClr val="3B8B92"/>
                          </a:solidFill>
                          <a:latin typeface="+mn-lt"/>
                          <a:cs typeface="Arial"/>
                        </a:rPr>
                        <a:t> </a:t>
                      </a:r>
                      <a:r>
                        <a:rPr sz="900" b="1" spc="-10" dirty="0">
                          <a:solidFill>
                            <a:srgbClr val="3B8B92"/>
                          </a:solidFill>
                          <a:latin typeface="+mn-lt"/>
                          <a:cs typeface="Arial"/>
                        </a:rPr>
                        <a:t>Professor)</a:t>
                      </a:r>
                      <a:endParaRPr sz="900" dirty="0">
                        <a:latin typeface="+mn-lt"/>
                        <a:cs typeface="Arial"/>
                      </a:endParaRPr>
                    </a:p>
                    <a:p>
                      <a:pPr marL="92075">
                        <a:lnSpc>
                          <a:spcPct val="100000"/>
                        </a:lnSpc>
                        <a:spcBef>
                          <a:spcPts val="100"/>
                        </a:spcBef>
                      </a:pPr>
                      <a:r>
                        <a:rPr sz="900" b="1" dirty="0">
                          <a:solidFill>
                            <a:srgbClr val="3B8B92"/>
                          </a:solidFill>
                          <a:latin typeface="+mn-lt"/>
                          <a:cs typeface="Arial"/>
                        </a:rPr>
                        <a:t>Daniel</a:t>
                      </a:r>
                      <a:r>
                        <a:rPr sz="900" b="1" spc="130" dirty="0">
                          <a:solidFill>
                            <a:srgbClr val="3B8B92"/>
                          </a:solidFill>
                          <a:latin typeface="+mn-lt"/>
                          <a:cs typeface="Arial"/>
                        </a:rPr>
                        <a:t> </a:t>
                      </a:r>
                      <a:r>
                        <a:rPr sz="900" b="1" spc="-10" dirty="0">
                          <a:solidFill>
                            <a:srgbClr val="3B8B92"/>
                          </a:solidFill>
                          <a:latin typeface="+mn-lt"/>
                          <a:cs typeface="Arial"/>
                        </a:rPr>
                        <a:t>MacPhee</a:t>
                      </a:r>
                      <a:endParaRPr sz="900" dirty="0">
                        <a:latin typeface="+mn-lt"/>
                        <a:cs typeface="Arial"/>
                      </a:endParaRPr>
                    </a:p>
                  </a:txBody>
                  <a:tcPr marL="0" marR="0" marT="3556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3">
                  <a:txBody>
                    <a:bodyPr/>
                    <a:lstStyle/>
                    <a:p>
                      <a:pPr marL="62865">
                        <a:lnSpc>
                          <a:spcPct val="100000"/>
                        </a:lnSpc>
                        <a:spcBef>
                          <a:spcPts val="280"/>
                        </a:spcBef>
                      </a:pPr>
                      <a:r>
                        <a:rPr sz="900" b="1" dirty="0">
                          <a:solidFill>
                            <a:srgbClr val="3B8B92"/>
                          </a:solidFill>
                          <a:latin typeface="+mn-lt"/>
                          <a:cs typeface="Arial"/>
                        </a:rPr>
                        <a:t>Veterinary</a:t>
                      </a:r>
                      <a:r>
                        <a:rPr sz="900" b="1" spc="204" dirty="0">
                          <a:solidFill>
                            <a:srgbClr val="3B8B92"/>
                          </a:solidFill>
                          <a:latin typeface="+mn-lt"/>
                          <a:cs typeface="Arial"/>
                        </a:rPr>
                        <a:t> </a:t>
                      </a:r>
                      <a:r>
                        <a:rPr sz="900" b="1" dirty="0">
                          <a:solidFill>
                            <a:srgbClr val="3B8B92"/>
                          </a:solidFill>
                          <a:latin typeface="+mn-lt"/>
                          <a:cs typeface="Arial"/>
                        </a:rPr>
                        <a:t>Pathology,</a:t>
                      </a:r>
                      <a:r>
                        <a:rPr sz="900" b="1" spc="220" dirty="0">
                          <a:solidFill>
                            <a:srgbClr val="3B8B92"/>
                          </a:solidFill>
                          <a:latin typeface="+mn-lt"/>
                          <a:cs typeface="Arial"/>
                        </a:rPr>
                        <a:t> </a:t>
                      </a:r>
                      <a:r>
                        <a:rPr sz="900" b="1" spc="-20" dirty="0">
                          <a:solidFill>
                            <a:srgbClr val="3B8B92"/>
                          </a:solidFill>
                          <a:latin typeface="+mn-lt"/>
                          <a:cs typeface="Arial"/>
                        </a:rPr>
                        <a:t>WCVM</a:t>
                      </a:r>
                      <a:endParaRPr sz="900" dirty="0">
                        <a:latin typeface="+mn-lt"/>
                        <a:cs typeface="Arial"/>
                      </a:endParaRPr>
                    </a:p>
                    <a:p>
                      <a:pPr marL="62865">
                        <a:lnSpc>
                          <a:spcPct val="100000"/>
                        </a:lnSpc>
                        <a:spcBef>
                          <a:spcPts val="25"/>
                        </a:spcBef>
                      </a:pPr>
                      <a:r>
                        <a:rPr sz="900" b="1" dirty="0">
                          <a:solidFill>
                            <a:srgbClr val="3B8B92"/>
                          </a:solidFill>
                          <a:latin typeface="+mn-lt"/>
                          <a:cs typeface="Arial"/>
                        </a:rPr>
                        <a:t>BMI,</a:t>
                      </a:r>
                      <a:r>
                        <a:rPr sz="900" b="1" spc="175" dirty="0">
                          <a:solidFill>
                            <a:srgbClr val="3B8B92"/>
                          </a:solidFill>
                          <a:latin typeface="+mn-lt"/>
                          <a:cs typeface="Arial"/>
                        </a:rPr>
                        <a:t> </a:t>
                      </a:r>
                      <a:r>
                        <a:rPr sz="900" b="1" dirty="0">
                          <a:solidFill>
                            <a:srgbClr val="3B8B92"/>
                          </a:solidFill>
                          <a:latin typeface="+mn-lt"/>
                          <a:cs typeface="Arial"/>
                        </a:rPr>
                        <a:t>College</a:t>
                      </a:r>
                      <a:r>
                        <a:rPr sz="900" b="1" spc="75" dirty="0">
                          <a:solidFill>
                            <a:srgbClr val="3B8B92"/>
                          </a:solidFill>
                          <a:latin typeface="+mn-lt"/>
                          <a:cs typeface="Arial"/>
                        </a:rPr>
                        <a:t> </a:t>
                      </a:r>
                      <a:r>
                        <a:rPr sz="900" b="1" dirty="0">
                          <a:solidFill>
                            <a:srgbClr val="3B8B92"/>
                          </a:solidFill>
                          <a:latin typeface="+mn-lt"/>
                          <a:cs typeface="Arial"/>
                        </a:rPr>
                        <a:t>of</a:t>
                      </a:r>
                      <a:r>
                        <a:rPr sz="900" b="1" spc="20" dirty="0">
                          <a:solidFill>
                            <a:srgbClr val="3B8B92"/>
                          </a:solidFill>
                          <a:latin typeface="+mn-lt"/>
                          <a:cs typeface="Arial"/>
                        </a:rPr>
                        <a:t> </a:t>
                      </a:r>
                      <a:r>
                        <a:rPr sz="900" b="1" spc="-10" dirty="0">
                          <a:solidFill>
                            <a:srgbClr val="3B8B92"/>
                          </a:solidFill>
                          <a:latin typeface="+mn-lt"/>
                          <a:cs typeface="Arial"/>
                        </a:rPr>
                        <a:t>Medicine</a:t>
                      </a:r>
                      <a:endParaRPr lang="en-US" sz="900" dirty="0">
                        <a:latin typeface="+mn-lt"/>
                        <a:cs typeface="Arial"/>
                      </a:endParaRPr>
                    </a:p>
                    <a:p>
                      <a:pPr marL="62865" marR="643890">
                        <a:lnSpc>
                          <a:spcPct val="102299"/>
                        </a:lnSpc>
                        <a:spcBef>
                          <a:spcPts val="75"/>
                        </a:spcBef>
                      </a:pPr>
                      <a:r>
                        <a:rPr lang="en-US" sz="900" b="1" dirty="0">
                          <a:solidFill>
                            <a:srgbClr val="3B8B92"/>
                          </a:solidFill>
                          <a:latin typeface="+mn-lt"/>
                          <a:cs typeface="Arial"/>
                        </a:rPr>
                        <a:t>Pharmacy</a:t>
                      </a:r>
                      <a:r>
                        <a:rPr lang="en-US" sz="900" b="1" spc="130" dirty="0">
                          <a:solidFill>
                            <a:srgbClr val="3B8B92"/>
                          </a:solidFill>
                          <a:latin typeface="+mn-lt"/>
                          <a:cs typeface="Arial"/>
                        </a:rPr>
                        <a:t> </a:t>
                      </a:r>
                      <a:r>
                        <a:rPr lang="en-US" sz="900" b="1" dirty="0">
                          <a:solidFill>
                            <a:srgbClr val="3B8B92"/>
                          </a:solidFill>
                          <a:latin typeface="+mn-lt"/>
                          <a:cs typeface="Arial"/>
                        </a:rPr>
                        <a:t>and </a:t>
                      </a:r>
                      <a:r>
                        <a:rPr lang="en-US" sz="900" b="1" spc="-10" dirty="0">
                          <a:solidFill>
                            <a:srgbClr val="3B8B92"/>
                          </a:solidFill>
                          <a:latin typeface="+mn-lt"/>
                          <a:cs typeface="Arial"/>
                        </a:rPr>
                        <a:t>Nutrition  </a:t>
                      </a:r>
                      <a:r>
                        <a:rPr lang="en-US" sz="900" b="1" dirty="0">
                          <a:solidFill>
                            <a:srgbClr val="3B8B92"/>
                          </a:solidFill>
                          <a:latin typeface="+mn-lt"/>
                          <a:cs typeface="Arial"/>
                        </a:rPr>
                        <a:t>APP,</a:t>
                      </a:r>
                      <a:r>
                        <a:rPr lang="en-US" sz="900" b="1" spc="160" dirty="0">
                          <a:solidFill>
                            <a:srgbClr val="3B8B92"/>
                          </a:solidFill>
                          <a:latin typeface="+mn-lt"/>
                          <a:cs typeface="Arial"/>
                        </a:rPr>
                        <a:t> </a:t>
                      </a:r>
                      <a:r>
                        <a:rPr lang="en-US" sz="900" b="1" dirty="0">
                          <a:solidFill>
                            <a:srgbClr val="3B8B92"/>
                          </a:solidFill>
                          <a:latin typeface="+mn-lt"/>
                          <a:cs typeface="Arial"/>
                        </a:rPr>
                        <a:t>College</a:t>
                      </a:r>
                      <a:r>
                        <a:rPr lang="en-US" sz="900" b="1" spc="50" dirty="0">
                          <a:solidFill>
                            <a:srgbClr val="3B8B92"/>
                          </a:solidFill>
                          <a:latin typeface="+mn-lt"/>
                          <a:cs typeface="Arial"/>
                        </a:rPr>
                        <a:t> </a:t>
                      </a:r>
                      <a:r>
                        <a:rPr lang="en-US" sz="900" b="1" dirty="0">
                          <a:solidFill>
                            <a:srgbClr val="3B8B92"/>
                          </a:solidFill>
                          <a:latin typeface="+mn-lt"/>
                          <a:cs typeface="Arial"/>
                        </a:rPr>
                        <a:t>of</a:t>
                      </a:r>
                      <a:r>
                        <a:rPr lang="en-US" sz="900" b="1" spc="100" dirty="0">
                          <a:solidFill>
                            <a:srgbClr val="3B8B92"/>
                          </a:solidFill>
                          <a:latin typeface="+mn-lt"/>
                          <a:cs typeface="Arial"/>
                        </a:rPr>
                        <a:t> </a:t>
                      </a:r>
                      <a:r>
                        <a:rPr lang="en-US" sz="900" b="1" spc="-10" dirty="0">
                          <a:solidFill>
                            <a:srgbClr val="3B8B92"/>
                          </a:solidFill>
                          <a:latin typeface="+mn-lt"/>
                          <a:cs typeface="Arial"/>
                        </a:rPr>
                        <a:t>Medicine</a:t>
                      </a:r>
                      <a:endParaRPr lang="en-US" sz="900" dirty="0">
                        <a:latin typeface="+mn-lt"/>
                        <a:cs typeface="Arial"/>
                      </a:endParaRPr>
                    </a:p>
                    <a:p>
                      <a:pPr marL="62865">
                        <a:lnSpc>
                          <a:spcPct val="100000"/>
                        </a:lnSpc>
                        <a:spcBef>
                          <a:spcPts val="100"/>
                        </a:spcBef>
                      </a:pPr>
                      <a:r>
                        <a:rPr sz="900" b="1" spc="-20" dirty="0">
                          <a:solidFill>
                            <a:srgbClr val="3B8B92"/>
                          </a:solidFill>
                          <a:latin typeface="+mn-lt"/>
                          <a:cs typeface="Arial"/>
                        </a:rPr>
                        <a:t>VIDO</a:t>
                      </a:r>
                      <a:endParaRPr sz="900" dirty="0">
                        <a:latin typeface="+mn-lt"/>
                        <a:cs typeface="Arial"/>
                      </a:endParaRPr>
                    </a:p>
                    <a:p>
                      <a:pPr marL="62865">
                        <a:lnSpc>
                          <a:spcPct val="100000"/>
                        </a:lnSpc>
                        <a:spcBef>
                          <a:spcPts val="20"/>
                        </a:spcBef>
                      </a:pPr>
                      <a:r>
                        <a:rPr sz="900" b="1" dirty="0">
                          <a:solidFill>
                            <a:srgbClr val="3B8B92"/>
                          </a:solidFill>
                          <a:latin typeface="+mn-lt"/>
                          <a:cs typeface="Arial"/>
                        </a:rPr>
                        <a:t>BMI,</a:t>
                      </a:r>
                      <a:r>
                        <a:rPr sz="900" b="1" spc="170" dirty="0">
                          <a:solidFill>
                            <a:srgbClr val="3B8B92"/>
                          </a:solidFill>
                          <a:latin typeface="+mn-lt"/>
                          <a:cs typeface="Arial"/>
                        </a:rPr>
                        <a:t> </a:t>
                      </a:r>
                      <a:r>
                        <a:rPr sz="900" b="1" dirty="0">
                          <a:solidFill>
                            <a:srgbClr val="3B8B92"/>
                          </a:solidFill>
                          <a:latin typeface="+mn-lt"/>
                          <a:cs typeface="Arial"/>
                        </a:rPr>
                        <a:t>College</a:t>
                      </a:r>
                      <a:r>
                        <a:rPr sz="900" b="1" spc="65" dirty="0">
                          <a:solidFill>
                            <a:srgbClr val="3B8B92"/>
                          </a:solidFill>
                          <a:latin typeface="+mn-lt"/>
                          <a:cs typeface="Arial"/>
                        </a:rPr>
                        <a:t> </a:t>
                      </a:r>
                      <a:r>
                        <a:rPr sz="900" b="1" dirty="0">
                          <a:solidFill>
                            <a:srgbClr val="3B8B92"/>
                          </a:solidFill>
                          <a:latin typeface="+mn-lt"/>
                          <a:cs typeface="Arial"/>
                        </a:rPr>
                        <a:t>of</a:t>
                      </a:r>
                      <a:r>
                        <a:rPr sz="900" b="1" spc="10" dirty="0">
                          <a:solidFill>
                            <a:srgbClr val="3B8B92"/>
                          </a:solidFill>
                          <a:latin typeface="+mn-lt"/>
                          <a:cs typeface="Arial"/>
                        </a:rPr>
                        <a:t> </a:t>
                      </a:r>
                      <a:r>
                        <a:rPr sz="900" b="1" spc="-10" dirty="0">
                          <a:solidFill>
                            <a:srgbClr val="3B8B92"/>
                          </a:solidFill>
                          <a:latin typeface="+mn-lt"/>
                          <a:cs typeface="Arial"/>
                        </a:rPr>
                        <a:t>Medicine</a:t>
                      </a:r>
                      <a:endParaRPr sz="900" dirty="0">
                        <a:latin typeface="+mn-lt"/>
                        <a:cs typeface="Arial"/>
                      </a:endParaRPr>
                    </a:p>
                    <a:p>
                      <a:pPr marL="62865" marR="378460">
                        <a:lnSpc>
                          <a:spcPct val="102299"/>
                        </a:lnSpc>
                        <a:spcBef>
                          <a:spcPts val="80"/>
                        </a:spcBef>
                      </a:pPr>
                      <a:r>
                        <a:rPr sz="900" b="1" dirty="0">
                          <a:solidFill>
                            <a:srgbClr val="3B8B92"/>
                          </a:solidFill>
                          <a:latin typeface="+mn-lt"/>
                          <a:cs typeface="Arial"/>
                        </a:rPr>
                        <a:t>Biology</a:t>
                      </a:r>
                      <a:r>
                        <a:rPr sz="900" b="1" dirty="0">
                          <a:solidFill>
                            <a:srgbClr val="3B8B92"/>
                          </a:solidFill>
                          <a:latin typeface="+mn-lt"/>
                          <a:ea typeface="+mn-ea"/>
                          <a:cs typeface="Arial"/>
                        </a:rPr>
                        <a:t>, </a:t>
                      </a:r>
                      <a:r>
                        <a:rPr lang="en-US" sz="900" b="1" dirty="0">
                          <a:solidFill>
                            <a:srgbClr val="3B8B92"/>
                          </a:solidFill>
                          <a:latin typeface="+mn-lt"/>
                          <a:ea typeface="+mn-ea"/>
                          <a:cs typeface="Arial"/>
                        </a:rPr>
                        <a:t>Arts &amp; Science</a:t>
                      </a:r>
                    </a:p>
                    <a:p>
                      <a:pPr marL="62865" marR="378460">
                        <a:lnSpc>
                          <a:spcPct val="102299"/>
                        </a:lnSpc>
                        <a:spcBef>
                          <a:spcPts val="80"/>
                        </a:spcBef>
                      </a:pPr>
                      <a:r>
                        <a:rPr sz="900" b="1" spc="-10" dirty="0">
                          <a:solidFill>
                            <a:srgbClr val="3B8B92"/>
                          </a:solidFill>
                          <a:latin typeface="+mn-lt"/>
                          <a:cs typeface="Arial"/>
                        </a:rPr>
                        <a:t> </a:t>
                      </a:r>
                      <a:r>
                        <a:rPr sz="900" b="1" dirty="0">
                          <a:solidFill>
                            <a:srgbClr val="3B8B92"/>
                          </a:solidFill>
                          <a:latin typeface="+mn-lt"/>
                          <a:cs typeface="Arial"/>
                        </a:rPr>
                        <a:t>BMI,</a:t>
                      </a:r>
                      <a:r>
                        <a:rPr sz="900" b="1" spc="175" dirty="0">
                          <a:solidFill>
                            <a:srgbClr val="3B8B92"/>
                          </a:solidFill>
                          <a:latin typeface="+mn-lt"/>
                          <a:cs typeface="Arial"/>
                        </a:rPr>
                        <a:t> </a:t>
                      </a:r>
                      <a:r>
                        <a:rPr sz="900" b="1" dirty="0">
                          <a:solidFill>
                            <a:srgbClr val="3B8B92"/>
                          </a:solidFill>
                          <a:latin typeface="+mn-lt"/>
                          <a:cs typeface="Arial"/>
                        </a:rPr>
                        <a:t>College</a:t>
                      </a:r>
                      <a:r>
                        <a:rPr sz="900" b="1" spc="75" dirty="0">
                          <a:solidFill>
                            <a:srgbClr val="3B8B92"/>
                          </a:solidFill>
                          <a:latin typeface="+mn-lt"/>
                          <a:cs typeface="Arial"/>
                        </a:rPr>
                        <a:t> </a:t>
                      </a:r>
                      <a:r>
                        <a:rPr sz="900" b="1" dirty="0">
                          <a:solidFill>
                            <a:srgbClr val="3B8B92"/>
                          </a:solidFill>
                          <a:latin typeface="+mn-lt"/>
                          <a:cs typeface="Arial"/>
                        </a:rPr>
                        <a:t>of</a:t>
                      </a:r>
                      <a:r>
                        <a:rPr sz="900" b="1" spc="20" dirty="0">
                          <a:solidFill>
                            <a:srgbClr val="3B8B92"/>
                          </a:solidFill>
                          <a:latin typeface="+mn-lt"/>
                          <a:cs typeface="Arial"/>
                        </a:rPr>
                        <a:t> </a:t>
                      </a:r>
                      <a:r>
                        <a:rPr sz="900" b="1" spc="-10" dirty="0">
                          <a:solidFill>
                            <a:srgbClr val="3B8B92"/>
                          </a:solidFill>
                          <a:latin typeface="+mn-lt"/>
                          <a:cs typeface="Arial"/>
                        </a:rPr>
                        <a:t>Medicine</a:t>
                      </a:r>
                      <a:endParaRPr sz="900" dirty="0">
                        <a:latin typeface="+mn-lt"/>
                        <a:cs typeface="Arial"/>
                      </a:endParaRPr>
                    </a:p>
                    <a:p>
                      <a:pPr marL="93345">
                        <a:lnSpc>
                          <a:spcPct val="100000"/>
                        </a:lnSpc>
                        <a:spcBef>
                          <a:spcPts val="100"/>
                        </a:spcBef>
                      </a:pPr>
                      <a:r>
                        <a:rPr sz="900" b="1" dirty="0">
                          <a:solidFill>
                            <a:srgbClr val="3B8B92"/>
                          </a:solidFill>
                          <a:latin typeface="+mn-lt"/>
                          <a:cs typeface="Arial"/>
                        </a:rPr>
                        <a:t>Anatomy</a:t>
                      </a:r>
                      <a:r>
                        <a:rPr sz="900" b="1" spc="-20" dirty="0">
                          <a:solidFill>
                            <a:srgbClr val="3B8B92"/>
                          </a:solidFill>
                          <a:latin typeface="+mn-lt"/>
                          <a:cs typeface="Arial"/>
                        </a:rPr>
                        <a:t> </a:t>
                      </a:r>
                      <a:r>
                        <a:rPr sz="900" b="1" dirty="0">
                          <a:solidFill>
                            <a:srgbClr val="3B8B92"/>
                          </a:solidFill>
                          <a:latin typeface="+mn-lt"/>
                          <a:cs typeface="Arial"/>
                        </a:rPr>
                        <a:t>&amp;</a:t>
                      </a:r>
                      <a:r>
                        <a:rPr sz="900" b="1" spc="235" dirty="0">
                          <a:solidFill>
                            <a:srgbClr val="3B8B92"/>
                          </a:solidFill>
                          <a:latin typeface="+mn-lt"/>
                          <a:cs typeface="Arial"/>
                        </a:rPr>
                        <a:t> </a:t>
                      </a:r>
                      <a:r>
                        <a:rPr sz="900" b="1" dirty="0">
                          <a:solidFill>
                            <a:srgbClr val="3B8B92"/>
                          </a:solidFill>
                          <a:latin typeface="+mn-lt"/>
                          <a:cs typeface="Arial"/>
                        </a:rPr>
                        <a:t>Cell</a:t>
                      </a:r>
                      <a:r>
                        <a:rPr sz="900" b="1" spc="-10" dirty="0">
                          <a:solidFill>
                            <a:srgbClr val="3B8B92"/>
                          </a:solidFill>
                          <a:latin typeface="+mn-lt"/>
                          <a:cs typeface="Arial"/>
                        </a:rPr>
                        <a:t> </a:t>
                      </a:r>
                      <a:r>
                        <a:rPr sz="900" b="1" dirty="0">
                          <a:solidFill>
                            <a:srgbClr val="3B8B92"/>
                          </a:solidFill>
                          <a:latin typeface="+mn-lt"/>
                          <a:cs typeface="Arial"/>
                        </a:rPr>
                        <a:t>Biology,</a:t>
                      </a:r>
                      <a:r>
                        <a:rPr sz="900" b="1" spc="340" dirty="0">
                          <a:solidFill>
                            <a:srgbClr val="3B8B92"/>
                          </a:solidFill>
                          <a:latin typeface="+mn-lt"/>
                          <a:cs typeface="Arial"/>
                        </a:rPr>
                        <a:t> </a:t>
                      </a:r>
                      <a:r>
                        <a:rPr sz="900" b="1" dirty="0">
                          <a:solidFill>
                            <a:srgbClr val="3B8B92"/>
                          </a:solidFill>
                          <a:latin typeface="+mn-lt"/>
                          <a:cs typeface="Arial"/>
                        </a:rPr>
                        <a:t>College</a:t>
                      </a:r>
                      <a:r>
                        <a:rPr sz="900" b="1" spc="100" dirty="0">
                          <a:solidFill>
                            <a:srgbClr val="3B8B92"/>
                          </a:solidFill>
                          <a:latin typeface="+mn-lt"/>
                          <a:cs typeface="Arial"/>
                        </a:rPr>
                        <a:t> </a:t>
                      </a:r>
                      <a:r>
                        <a:rPr sz="900" b="1" spc="-25" dirty="0">
                          <a:solidFill>
                            <a:srgbClr val="3B8B92"/>
                          </a:solidFill>
                          <a:latin typeface="+mn-lt"/>
                          <a:cs typeface="Arial"/>
                        </a:rPr>
                        <a:t>of</a:t>
                      </a:r>
                      <a:endParaRPr sz="900" dirty="0">
                        <a:latin typeface="+mn-lt"/>
                        <a:cs typeface="Arial"/>
                      </a:endParaRPr>
                    </a:p>
                    <a:p>
                      <a:pPr marL="62865">
                        <a:lnSpc>
                          <a:spcPct val="100000"/>
                        </a:lnSpc>
                        <a:spcBef>
                          <a:spcPts val="25"/>
                        </a:spcBef>
                      </a:pPr>
                      <a:r>
                        <a:rPr sz="900" b="1" spc="-10" dirty="0">
                          <a:solidFill>
                            <a:srgbClr val="3B8B92"/>
                          </a:solidFill>
                          <a:latin typeface="+mn-lt"/>
                          <a:cs typeface="Arial"/>
                        </a:rPr>
                        <a:t>Medicine</a:t>
                      </a:r>
                      <a:endParaRPr sz="900" dirty="0">
                        <a:latin typeface="+mn-lt"/>
                        <a:cs typeface="Arial"/>
                      </a:endParaRPr>
                    </a:p>
                    <a:p>
                      <a:pPr marL="62865">
                        <a:lnSpc>
                          <a:spcPct val="100000"/>
                        </a:lnSpc>
                        <a:spcBef>
                          <a:spcPts val="100"/>
                        </a:spcBef>
                      </a:pPr>
                      <a:r>
                        <a:rPr sz="900" b="1" dirty="0">
                          <a:solidFill>
                            <a:srgbClr val="3B8B92"/>
                          </a:solidFill>
                          <a:latin typeface="+mn-lt"/>
                          <a:cs typeface="Arial"/>
                        </a:rPr>
                        <a:t>Veterinary</a:t>
                      </a:r>
                      <a:r>
                        <a:rPr sz="900" b="1" spc="200" dirty="0">
                          <a:solidFill>
                            <a:srgbClr val="3B8B92"/>
                          </a:solidFill>
                          <a:latin typeface="+mn-lt"/>
                          <a:cs typeface="Arial"/>
                        </a:rPr>
                        <a:t> </a:t>
                      </a:r>
                      <a:r>
                        <a:rPr sz="900" b="1" dirty="0">
                          <a:solidFill>
                            <a:srgbClr val="3B8B92"/>
                          </a:solidFill>
                          <a:latin typeface="+mn-lt"/>
                          <a:cs typeface="Arial"/>
                        </a:rPr>
                        <a:t>Biomedical</a:t>
                      </a:r>
                      <a:r>
                        <a:rPr sz="900" b="1" spc="220" dirty="0">
                          <a:solidFill>
                            <a:srgbClr val="3B8B92"/>
                          </a:solidFill>
                          <a:latin typeface="+mn-lt"/>
                          <a:cs typeface="Arial"/>
                        </a:rPr>
                        <a:t> </a:t>
                      </a:r>
                      <a:r>
                        <a:rPr sz="900" b="1" dirty="0">
                          <a:solidFill>
                            <a:srgbClr val="3B8B92"/>
                          </a:solidFill>
                          <a:latin typeface="+mn-lt"/>
                          <a:cs typeface="Arial"/>
                        </a:rPr>
                        <a:t>Sciences,</a:t>
                      </a:r>
                      <a:r>
                        <a:rPr sz="900" b="1" spc="215" dirty="0">
                          <a:solidFill>
                            <a:srgbClr val="3B8B92"/>
                          </a:solidFill>
                          <a:latin typeface="+mn-lt"/>
                          <a:cs typeface="Arial"/>
                        </a:rPr>
                        <a:t> </a:t>
                      </a:r>
                      <a:r>
                        <a:rPr sz="900" b="1" spc="-20" dirty="0">
                          <a:solidFill>
                            <a:srgbClr val="3B8B92"/>
                          </a:solidFill>
                          <a:latin typeface="+mn-lt"/>
                          <a:cs typeface="Arial"/>
                        </a:rPr>
                        <a:t>WCVM</a:t>
                      </a:r>
                      <a:endParaRPr sz="900" dirty="0">
                        <a:latin typeface="+mn-lt"/>
                        <a:cs typeface="Arial"/>
                      </a:endParaRPr>
                    </a:p>
                  </a:txBody>
                  <a:tcPr marL="0" marR="0" marT="3556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a:txBody>
                    <a:bodyPr/>
                    <a:lstStyle/>
                    <a:p>
                      <a:endParaRPr sz="900">
                        <a:latin typeface="+mn-lt"/>
                      </a:endParaRPr>
                    </a:p>
                  </a:txBody>
                  <a:tcPr marL="0" marR="0" marT="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a:txBody>
                    <a:bodyPr/>
                    <a:lstStyle/>
                    <a:p>
                      <a:pPr marL="60960">
                        <a:lnSpc>
                          <a:spcPct val="100000"/>
                        </a:lnSpc>
                        <a:spcBef>
                          <a:spcPts val="250"/>
                        </a:spcBef>
                      </a:pPr>
                      <a:r>
                        <a:rPr lang="en-US" sz="900" b="1" spc="-10">
                          <a:solidFill>
                            <a:srgbClr val="3B8B92"/>
                          </a:solidFill>
                          <a:latin typeface="+mn-lt"/>
                          <a:ea typeface="+mn-ea"/>
                          <a:cs typeface="Arial"/>
                        </a:rPr>
                        <a:t>Jasw ant Singh</a:t>
                      </a:r>
                    </a:p>
                    <a:p>
                      <a:pPr marL="60960">
                        <a:lnSpc>
                          <a:spcPct val="100000"/>
                        </a:lnSpc>
                        <a:spcBef>
                          <a:spcPts val="55"/>
                        </a:spcBef>
                      </a:pPr>
                      <a:endParaRPr lang="en-US" sz="900" b="1" spc="-10">
                        <a:solidFill>
                          <a:srgbClr val="3B8B92"/>
                        </a:solidFill>
                        <a:latin typeface="+mn-lt"/>
                        <a:ea typeface="+mn-ea"/>
                        <a:cs typeface="Arial"/>
                      </a:endParaRPr>
                    </a:p>
                    <a:p>
                      <a:pPr marL="60960">
                        <a:lnSpc>
                          <a:spcPct val="100000"/>
                        </a:lnSpc>
                      </a:pPr>
                      <a:r>
                        <a:rPr lang="en-US" sz="900" b="1" spc="-10">
                          <a:solidFill>
                            <a:srgbClr val="3B8B92"/>
                          </a:solidFill>
                          <a:latin typeface="+mn-lt"/>
                          <a:ea typeface="+mn-ea"/>
                          <a:cs typeface="Arial"/>
                        </a:rPr>
                        <a:t>Joel Lanovaz</a:t>
                      </a:r>
                      <a:endParaRPr sz="900">
                        <a:latin typeface="+mn-lt"/>
                      </a:endParaRPr>
                    </a:p>
                  </a:txBody>
                  <a:tcPr marL="0" marR="0" marT="3175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38100" cap="flat" cmpd="sng" algn="ctr">
                      <a:solidFill>
                        <a:srgbClr val="797979"/>
                      </a:solidFill>
                      <a:prstDash val="solid"/>
                      <a:round/>
                      <a:headEnd type="none" w="med" len="med"/>
                      <a:tailEnd type="none" w="med" len="med"/>
                    </a:lnT>
                    <a:solidFill>
                      <a:srgbClr val="E3F3F4"/>
                    </a:solidFill>
                  </a:tcPr>
                </a:tc>
                <a:tc>
                  <a:txBody>
                    <a:bodyPr/>
                    <a:lstStyle/>
                    <a:p>
                      <a:pPr marL="60960">
                        <a:lnSpc>
                          <a:spcPct val="100000"/>
                        </a:lnSpc>
                        <a:spcBef>
                          <a:spcPts val="250"/>
                        </a:spcBef>
                      </a:pPr>
                      <a:r>
                        <a:rPr lang="en-US" sz="900" b="1" spc="-10" dirty="0">
                          <a:solidFill>
                            <a:srgbClr val="3B8B92"/>
                          </a:solidFill>
                          <a:latin typeface="+mn-lt"/>
                          <a:ea typeface="+mn-ea"/>
                          <a:cs typeface="Arial"/>
                        </a:rPr>
                        <a:t>Veterinary Biomedical Sciences,</a:t>
                      </a:r>
                    </a:p>
                    <a:p>
                      <a:pPr marL="60960">
                        <a:lnSpc>
                          <a:spcPct val="100000"/>
                        </a:lnSpc>
                        <a:spcBef>
                          <a:spcPts val="25"/>
                        </a:spcBef>
                      </a:pPr>
                      <a:r>
                        <a:rPr lang="en-US" sz="900" b="1" spc="-10" dirty="0">
                          <a:solidFill>
                            <a:srgbClr val="3B8B92"/>
                          </a:solidFill>
                          <a:latin typeface="+mn-lt"/>
                          <a:ea typeface="+mn-ea"/>
                          <a:cs typeface="Arial"/>
                        </a:rPr>
                        <a:t>WCVM</a:t>
                      </a:r>
                    </a:p>
                    <a:p>
                      <a:pPr marL="60960">
                        <a:lnSpc>
                          <a:spcPct val="100000"/>
                        </a:lnSpc>
                        <a:spcBef>
                          <a:spcPts val="100"/>
                        </a:spcBef>
                      </a:pPr>
                      <a:r>
                        <a:rPr lang="en-US" sz="900" b="1" spc="-10" dirty="0">
                          <a:solidFill>
                            <a:srgbClr val="3B8B92"/>
                          </a:solidFill>
                          <a:latin typeface="+mn-lt"/>
                          <a:ea typeface="+mn-ea"/>
                          <a:cs typeface="Arial"/>
                        </a:rPr>
                        <a:t>College of Kinesiology</a:t>
                      </a:r>
                      <a:endParaRPr sz="900" dirty="0">
                        <a:latin typeface="+mn-lt"/>
                      </a:endParaRPr>
                    </a:p>
                  </a:txBody>
                  <a:tcPr marL="0" marR="0" marT="31750" marB="0">
                    <a:lnL w="12700" cap="flat" cmpd="sng" algn="ctr">
                      <a:solidFill>
                        <a:srgbClr val="797979"/>
                      </a:solidFill>
                      <a:prstDash val="solid"/>
                      <a:round/>
                      <a:headEnd type="none" w="med" len="med"/>
                      <a:tailEnd type="none" w="med" len="med"/>
                    </a:lnL>
                    <a:lnR w="12700">
                      <a:solidFill>
                        <a:srgbClr val="797979"/>
                      </a:solidFill>
                      <a:prstDash val="solid"/>
                    </a:lnR>
                    <a:lnT w="38100" cap="flat" cmpd="sng" algn="ctr">
                      <a:solidFill>
                        <a:srgbClr val="797979"/>
                      </a:solidFill>
                      <a:prstDash val="solid"/>
                      <a:round/>
                      <a:headEnd type="none" w="med" len="med"/>
                      <a:tailEnd type="none" w="med" len="med"/>
                    </a:lnT>
                    <a:solidFill>
                      <a:srgbClr val="E3F3F4"/>
                    </a:solidFill>
                  </a:tcPr>
                </a:tc>
                <a:extLst>
                  <a:ext uri="{0D108BD9-81ED-4DB2-BD59-A6C34878D82A}">
                    <a16:rowId xmlns:a16="http://schemas.microsoft.com/office/drawing/2014/main" val="10002"/>
                  </a:ext>
                </a:extLst>
              </a:tr>
              <a:tr h="114120">
                <a:tc vMerge="1">
                  <a:txBody>
                    <a:bodyPr/>
                    <a:lstStyle/>
                    <a:p>
                      <a:pPr>
                        <a:lnSpc>
                          <a:spcPct val="100000"/>
                        </a:lnSpc>
                      </a:pPr>
                      <a:endParaRPr sz="900">
                        <a:latin typeface="Times New Roman"/>
                        <a:cs typeface="Times New Roman"/>
                      </a:endParaRPr>
                    </a:p>
                  </a:txBody>
                  <a:tcPr marL="0" marR="0" marT="0" marB="0">
                    <a:lnL w="12700">
                      <a:solidFill>
                        <a:srgbClr val="797979"/>
                      </a:solidFill>
                      <a:prstDash val="solid"/>
                    </a:lnL>
                    <a:lnR w="12700" cap="flat" cmpd="sng" algn="ctr">
                      <a:solidFill>
                        <a:srgbClr val="797979"/>
                      </a:solidFill>
                      <a:prstDash val="solid"/>
                      <a:round/>
                      <a:headEnd type="none" w="med" len="med"/>
                      <a:tailEnd type="none" w="med" len="med"/>
                    </a:lnR>
                    <a:solidFill>
                      <a:srgbClr val="E3F3F4"/>
                    </a:solidFill>
                  </a:tcPr>
                </a:tc>
                <a:tc vMerge="1">
                  <a:txBody>
                    <a:bodyPr/>
                    <a:lstStyle/>
                    <a:p>
                      <a:endParaRPr lang="en-GB"/>
                    </a:p>
                  </a:txBody>
                  <a:tcPr/>
                </a:tc>
                <a:tc vMerge="1">
                  <a:txBody>
                    <a:bodyPr/>
                    <a:lstStyle/>
                    <a:p>
                      <a:endParaRPr lang="en-GB"/>
                    </a:p>
                  </a:txBody>
                  <a:tcPr/>
                </a:tc>
                <a:tc rowSpan="2">
                  <a:txBody>
                    <a:bodyPr/>
                    <a:lstStyle/>
                    <a:p>
                      <a:pPr>
                        <a:lnSpc>
                          <a:spcPct val="100000"/>
                        </a:lnSpc>
                      </a:pPr>
                      <a:endParaRPr lang="en-US" sz="900" dirty="0">
                        <a:latin typeface="+mn-lt"/>
                        <a:cs typeface="Times New Roman"/>
                      </a:endParaRPr>
                    </a:p>
                    <a:p>
                      <a:pPr>
                        <a:lnSpc>
                          <a:spcPct val="100000"/>
                        </a:lnSpc>
                      </a:pPr>
                      <a:endParaRPr lang="en-US" sz="900" dirty="0">
                        <a:latin typeface="+mn-lt"/>
                        <a:cs typeface="Times New Roman"/>
                      </a:endParaRPr>
                    </a:p>
                    <a:p>
                      <a:pPr>
                        <a:lnSpc>
                          <a:spcPct val="100000"/>
                        </a:lnSpc>
                      </a:pPr>
                      <a:endParaRPr lang="en-US" sz="900" dirty="0">
                        <a:latin typeface="+mn-lt"/>
                        <a:cs typeface="Times New Roman"/>
                      </a:endParaRPr>
                    </a:p>
                    <a:p>
                      <a:pPr>
                        <a:lnSpc>
                          <a:spcPct val="100000"/>
                        </a:lnSpc>
                        <a:spcBef>
                          <a:spcPts val="35"/>
                        </a:spcBef>
                      </a:pPr>
                      <a:endParaRPr lang="en-US" sz="900" dirty="0">
                        <a:latin typeface="+mn-lt"/>
                        <a:cs typeface="Times New Roman"/>
                      </a:endParaRPr>
                    </a:p>
                    <a:p>
                      <a:pPr marL="58419">
                        <a:lnSpc>
                          <a:spcPct val="100000"/>
                        </a:lnSpc>
                        <a:spcBef>
                          <a:spcPts val="5"/>
                        </a:spcBef>
                      </a:pPr>
                      <a:r>
                        <a:rPr lang="en-US" sz="900" b="1" spc="-10" dirty="0">
                          <a:solidFill>
                            <a:srgbClr val="3B8B92"/>
                          </a:solidFill>
                          <a:latin typeface="+mn-lt"/>
                          <a:cs typeface="Arial"/>
                        </a:rPr>
                        <a:t>1502:</a:t>
                      </a:r>
                      <a:endParaRPr lang="en-US" sz="900" dirty="0">
                        <a:latin typeface="+mn-lt"/>
                        <a:cs typeface="Arial"/>
                      </a:endParaRPr>
                    </a:p>
                    <a:p>
                      <a:pPr marL="58419" marR="70485">
                        <a:lnSpc>
                          <a:spcPct val="98500"/>
                        </a:lnSpc>
                        <a:spcBef>
                          <a:spcPts val="40"/>
                        </a:spcBef>
                      </a:pPr>
                      <a:r>
                        <a:rPr lang="en-US" sz="900" b="1" spc="-10" dirty="0">
                          <a:solidFill>
                            <a:srgbClr val="3B8B92"/>
                          </a:solidFill>
                          <a:latin typeface="+mn-lt"/>
                          <a:cs typeface="Arial"/>
                        </a:rPr>
                        <a:t>Biological </a:t>
                      </a:r>
                      <a:r>
                        <a:rPr lang="en-US" sz="900" b="1" dirty="0">
                          <a:solidFill>
                            <a:srgbClr val="3B8B92"/>
                          </a:solidFill>
                          <a:latin typeface="+mn-lt"/>
                          <a:cs typeface="Arial"/>
                        </a:rPr>
                        <a:t>Systems</a:t>
                      </a:r>
                      <a:r>
                        <a:rPr lang="en-US" sz="900" b="1" spc="-10" dirty="0">
                          <a:solidFill>
                            <a:srgbClr val="3B8B92"/>
                          </a:solidFill>
                          <a:latin typeface="+mn-lt"/>
                          <a:cs typeface="Arial"/>
                        </a:rPr>
                        <a:t> </a:t>
                      </a:r>
                      <a:r>
                        <a:rPr lang="en-US" sz="900" b="1" spc="-25" dirty="0">
                          <a:solidFill>
                            <a:srgbClr val="3B8B92"/>
                          </a:solidFill>
                          <a:latin typeface="+mn-lt"/>
                          <a:cs typeface="Arial"/>
                        </a:rPr>
                        <a:t>and </a:t>
                      </a:r>
                      <a:r>
                        <a:rPr lang="en-US" sz="900" b="1" spc="-10" dirty="0">
                          <a:solidFill>
                            <a:srgbClr val="3B8B92"/>
                          </a:solidFill>
                          <a:latin typeface="+mn-lt"/>
                          <a:cs typeface="Arial"/>
                        </a:rPr>
                        <a:t>Functions</a:t>
                      </a:r>
                      <a:endParaRPr sz="900" dirty="0">
                        <a:latin typeface="+mn-lt"/>
                        <a:cs typeface="Times New Roman"/>
                      </a:endParaRPr>
                    </a:p>
                  </a:txBody>
                  <a:tcPr marL="0" marR="0" marT="0" marB="0">
                    <a:lnL w="12700">
                      <a:solidFill>
                        <a:srgbClr val="797979"/>
                      </a:solidFill>
                      <a:prstDash val="solid"/>
                    </a:lnL>
                    <a:lnR w="12700">
                      <a:solidFill>
                        <a:srgbClr val="797979"/>
                      </a:solidFill>
                      <a:prstDash val="solid"/>
                    </a:lnR>
                    <a:solidFill>
                      <a:srgbClr val="E3F3F4"/>
                    </a:solidFill>
                  </a:tcPr>
                </a:tc>
                <a:tc rowSpan="2">
                  <a:txBody>
                    <a:bodyPr/>
                    <a:lstStyle/>
                    <a:p>
                      <a:pPr marL="60960" marR="347345">
                        <a:lnSpc>
                          <a:spcPts val="2160"/>
                        </a:lnSpc>
                        <a:spcBef>
                          <a:spcPts val="85"/>
                        </a:spcBef>
                      </a:pPr>
                      <a:r>
                        <a:rPr lang="en-US" sz="900" b="1" spc="-10" dirty="0">
                          <a:solidFill>
                            <a:srgbClr val="3B8B92"/>
                          </a:solidFill>
                          <a:latin typeface="+mn-lt"/>
                          <a:ea typeface="+mn-ea"/>
                          <a:cs typeface="Arial"/>
                        </a:rPr>
                        <a:t>John Howland Ron Borowsky </a:t>
                      </a:r>
                    </a:p>
                    <a:p>
                      <a:pPr marL="60960" marR="347345">
                        <a:lnSpc>
                          <a:spcPts val="2160"/>
                        </a:lnSpc>
                        <a:spcBef>
                          <a:spcPts val="85"/>
                        </a:spcBef>
                      </a:pPr>
                      <a:r>
                        <a:rPr lang="en-US" sz="900" b="1" spc="-10" dirty="0">
                          <a:solidFill>
                            <a:srgbClr val="3B8B92"/>
                          </a:solidFill>
                          <a:latin typeface="+mn-lt"/>
                          <a:ea typeface="+mn-ea"/>
                          <a:cs typeface="Arial"/>
                        </a:rPr>
                        <a:t>Greg Penner</a:t>
                      </a:r>
                    </a:p>
                    <a:p>
                      <a:pPr marL="60960" marR="448945">
                        <a:lnSpc>
                          <a:spcPts val="2160"/>
                        </a:lnSpc>
                        <a:spcBef>
                          <a:spcPts val="10"/>
                        </a:spcBef>
                      </a:pPr>
                      <a:r>
                        <a:rPr lang="en-US" sz="900" b="1" spc="-10" dirty="0">
                          <a:solidFill>
                            <a:srgbClr val="3B8B92"/>
                          </a:solidFill>
                          <a:latin typeface="+mn-lt"/>
                          <a:ea typeface="+mn-ea"/>
                          <a:cs typeface="Arial"/>
                        </a:rPr>
                        <a:t>Yangdou Wei Jack Gray</a:t>
                      </a:r>
                      <a:endParaRPr sz="900" b="1" spc="-10" dirty="0">
                        <a:solidFill>
                          <a:srgbClr val="3B8B92"/>
                        </a:solidFill>
                        <a:latin typeface="+mn-lt"/>
                        <a:ea typeface="+mn-ea"/>
                        <a:cs typeface="Arial"/>
                      </a:endParaRPr>
                    </a:p>
                  </a:txBody>
                  <a:tcPr marL="0" marR="0" marT="10795" marB="0">
                    <a:lnL w="12700">
                      <a:solidFill>
                        <a:srgbClr val="797979"/>
                      </a:solidFill>
                      <a:prstDash val="solid"/>
                    </a:lnL>
                    <a:lnR w="12700">
                      <a:solidFill>
                        <a:srgbClr val="797979"/>
                      </a:solidFill>
                      <a:prstDash val="solid"/>
                    </a:lnR>
                    <a:solidFill>
                      <a:srgbClr val="E3F3F4"/>
                    </a:solidFill>
                  </a:tcPr>
                </a:tc>
                <a:tc rowSpan="2">
                  <a:txBody>
                    <a:bodyPr/>
                    <a:lstStyle/>
                    <a:p>
                      <a:pPr marL="60960">
                        <a:lnSpc>
                          <a:spcPct val="100000"/>
                        </a:lnSpc>
                        <a:spcBef>
                          <a:spcPts val="40"/>
                        </a:spcBef>
                      </a:pPr>
                      <a:endParaRPr lang="en-US" sz="900" b="1" spc="-10" dirty="0">
                        <a:solidFill>
                          <a:srgbClr val="3B8B92"/>
                        </a:solidFill>
                        <a:latin typeface="+mn-lt"/>
                        <a:ea typeface="+mn-ea"/>
                        <a:cs typeface="Arial"/>
                      </a:endParaRPr>
                    </a:p>
                    <a:p>
                      <a:pPr marL="60960">
                        <a:lnSpc>
                          <a:spcPct val="100000"/>
                        </a:lnSpc>
                      </a:pPr>
                      <a:r>
                        <a:rPr lang="en-US" sz="900" b="1" spc="-10" dirty="0">
                          <a:solidFill>
                            <a:srgbClr val="3B8B92"/>
                          </a:solidFill>
                          <a:latin typeface="+mn-lt"/>
                          <a:ea typeface="+mn-ea"/>
                          <a:cs typeface="Arial"/>
                        </a:rPr>
                        <a:t>APP, College of Medicine</a:t>
                      </a:r>
                    </a:p>
                    <a:p>
                      <a:pPr marL="60960">
                        <a:lnSpc>
                          <a:spcPct val="100000"/>
                        </a:lnSpc>
                        <a:spcBef>
                          <a:spcPts val="50"/>
                        </a:spcBef>
                      </a:pPr>
                      <a:endParaRPr lang="en-US" sz="900" b="1" spc="-10" dirty="0">
                        <a:solidFill>
                          <a:srgbClr val="3B8B92"/>
                        </a:solidFill>
                        <a:latin typeface="+mn-lt"/>
                        <a:ea typeface="+mn-ea"/>
                        <a:cs typeface="Arial"/>
                      </a:endParaRPr>
                    </a:p>
                    <a:p>
                      <a:pPr marL="60960">
                        <a:lnSpc>
                          <a:spcPct val="100000"/>
                        </a:lnSpc>
                      </a:pPr>
                      <a:r>
                        <a:rPr lang="en-US" sz="900" b="1" spc="-10" dirty="0">
                          <a:solidFill>
                            <a:srgbClr val="3B8B92"/>
                          </a:solidFill>
                          <a:latin typeface="+mn-lt"/>
                          <a:ea typeface="+mn-ea"/>
                          <a:cs typeface="Arial"/>
                        </a:rPr>
                        <a:t>Psychology,  Arts and Science</a:t>
                      </a:r>
                    </a:p>
                    <a:p>
                      <a:pPr marL="60960">
                        <a:lnSpc>
                          <a:spcPct val="100000"/>
                        </a:lnSpc>
                        <a:spcBef>
                          <a:spcPts val="100"/>
                        </a:spcBef>
                      </a:pPr>
                      <a:endParaRPr lang="en-US" sz="900" b="1" spc="-10" dirty="0">
                        <a:solidFill>
                          <a:srgbClr val="3B8B92"/>
                        </a:solidFill>
                        <a:latin typeface="+mn-lt"/>
                        <a:ea typeface="+mn-ea"/>
                        <a:cs typeface="Arial"/>
                      </a:endParaRPr>
                    </a:p>
                    <a:p>
                      <a:pPr marL="60960">
                        <a:lnSpc>
                          <a:spcPct val="100000"/>
                        </a:lnSpc>
                        <a:spcBef>
                          <a:spcPts val="100"/>
                        </a:spcBef>
                      </a:pPr>
                      <a:r>
                        <a:rPr lang="en-US" sz="900" b="1" spc="-10" dirty="0">
                          <a:solidFill>
                            <a:srgbClr val="3B8B92"/>
                          </a:solidFill>
                          <a:latin typeface="+mn-lt"/>
                          <a:ea typeface="+mn-ea"/>
                          <a:cs typeface="Arial"/>
                        </a:rPr>
                        <a:t>Animal and Poultry Science, </a:t>
                      </a:r>
                      <a:r>
                        <a:rPr lang="en-US" sz="900" b="1" spc="-10" dirty="0" err="1">
                          <a:solidFill>
                            <a:srgbClr val="3B8B92"/>
                          </a:solidFill>
                          <a:latin typeface="+mn-lt"/>
                          <a:ea typeface="+mn-ea"/>
                          <a:cs typeface="Arial"/>
                        </a:rPr>
                        <a:t>AgBio</a:t>
                      </a:r>
                      <a:endParaRPr lang="en-US" sz="900" b="1" spc="-10" dirty="0">
                        <a:solidFill>
                          <a:srgbClr val="3B8B92"/>
                        </a:solidFill>
                        <a:latin typeface="+mn-lt"/>
                        <a:ea typeface="+mn-ea"/>
                        <a:cs typeface="Arial"/>
                      </a:endParaRPr>
                    </a:p>
                    <a:p>
                      <a:pPr marL="60960" marR="73660">
                        <a:lnSpc>
                          <a:spcPct val="212000"/>
                        </a:lnSpc>
                      </a:pPr>
                      <a:r>
                        <a:rPr lang="en-US" sz="900" b="1" spc="-10" dirty="0">
                          <a:solidFill>
                            <a:srgbClr val="3B8B92"/>
                          </a:solidFill>
                          <a:latin typeface="+mn-lt"/>
                          <a:ea typeface="+mn-ea"/>
                          <a:cs typeface="Arial"/>
                        </a:rPr>
                        <a:t>Biology,  Arts and Science Biology, Arts and Science</a:t>
                      </a:r>
                      <a:endParaRPr sz="900" b="1" spc="-10" dirty="0">
                        <a:solidFill>
                          <a:srgbClr val="3B8B92"/>
                        </a:solidFill>
                        <a:latin typeface="+mn-lt"/>
                        <a:ea typeface="+mn-ea"/>
                        <a:cs typeface="Arial"/>
                      </a:endParaRPr>
                    </a:p>
                  </a:txBody>
                  <a:tcPr marL="0" marR="0" marT="5080"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3484454920"/>
                  </a:ext>
                </a:extLst>
              </a:tr>
              <a:tr h="1370159">
                <a:tc>
                  <a:txBody>
                    <a:bodyPr/>
                    <a:lstStyle/>
                    <a:p>
                      <a:pPr marL="60325" marR="178435">
                        <a:lnSpc>
                          <a:spcPct val="101699"/>
                        </a:lnSpc>
                        <a:spcBef>
                          <a:spcPts val="30"/>
                        </a:spcBef>
                      </a:pPr>
                      <a:r>
                        <a:rPr sz="900" b="1" spc="-25" dirty="0">
                          <a:solidFill>
                            <a:srgbClr val="3B8B92"/>
                          </a:solidFill>
                          <a:latin typeface="+mn-lt"/>
                          <a:cs typeface="Arial"/>
                        </a:rPr>
                        <a:t>1501:Genes, </a:t>
                      </a:r>
                      <a:r>
                        <a:rPr sz="900" b="1" dirty="0">
                          <a:solidFill>
                            <a:srgbClr val="3B8B92"/>
                          </a:solidFill>
                          <a:latin typeface="+mn-lt"/>
                          <a:cs typeface="Arial"/>
                        </a:rPr>
                        <a:t>Cells</a:t>
                      </a:r>
                      <a:r>
                        <a:rPr sz="900" b="1" spc="-35" dirty="0">
                          <a:solidFill>
                            <a:srgbClr val="3B8B92"/>
                          </a:solidFill>
                          <a:latin typeface="+mn-lt"/>
                          <a:cs typeface="Arial"/>
                        </a:rPr>
                        <a:t> </a:t>
                      </a:r>
                      <a:r>
                        <a:rPr sz="900" b="1" spc="-50" dirty="0">
                          <a:solidFill>
                            <a:srgbClr val="3B8B92"/>
                          </a:solidFill>
                          <a:latin typeface="+mn-lt"/>
                          <a:cs typeface="Arial"/>
                        </a:rPr>
                        <a:t>&amp; </a:t>
                      </a:r>
                      <a:r>
                        <a:rPr sz="900" b="1" spc="-10" dirty="0">
                          <a:solidFill>
                            <a:srgbClr val="3B8B92"/>
                          </a:solidFill>
                          <a:latin typeface="+mn-lt"/>
                          <a:cs typeface="Arial"/>
                        </a:rPr>
                        <a:t>Molecules</a:t>
                      </a:r>
                      <a:endParaRPr sz="900" dirty="0">
                        <a:latin typeface="+mn-lt"/>
                        <a:cs typeface="Arial"/>
                      </a:endParaRPr>
                    </a:p>
                  </a:txBody>
                  <a:tcPr marL="0" marR="0" marT="381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vMerge="1">
                  <a:txBody>
                    <a:bodyPr/>
                    <a:lstStyle/>
                    <a:p>
                      <a:endParaRPr/>
                    </a:p>
                  </a:txBody>
                  <a:tcPr marL="0" marR="0" marT="35560"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5560"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E3F3F4"/>
                    </a:solidFill>
                  </a:tcPr>
                </a:tc>
                <a:tc vMerge="1">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35"/>
                        </a:spcBef>
                      </a:pPr>
                      <a:endParaRPr sz="850">
                        <a:latin typeface="Times New Roman"/>
                        <a:cs typeface="Times New Roman"/>
                      </a:endParaRPr>
                    </a:p>
                    <a:p>
                      <a:pPr marL="58419">
                        <a:lnSpc>
                          <a:spcPct val="100000"/>
                        </a:lnSpc>
                        <a:spcBef>
                          <a:spcPts val="5"/>
                        </a:spcBef>
                      </a:pPr>
                      <a:r>
                        <a:rPr sz="1050" b="1" spc="-10" dirty="0">
                          <a:solidFill>
                            <a:srgbClr val="3B8B92"/>
                          </a:solidFill>
                          <a:latin typeface="Arial"/>
                          <a:cs typeface="Arial"/>
                        </a:rPr>
                        <a:t>1502:</a:t>
                      </a:r>
                      <a:endParaRPr sz="1050">
                        <a:latin typeface="Arial"/>
                        <a:cs typeface="Arial"/>
                      </a:endParaRPr>
                    </a:p>
                    <a:p>
                      <a:pPr marL="58419" marR="70485">
                        <a:lnSpc>
                          <a:spcPct val="98500"/>
                        </a:lnSpc>
                        <a:spcBef>
                          <a:spcPts val="40"/>
                        </a:spcBef>
                      </a:pPr>
                      <a:r>
                        <a:rPr sz="1050" b="1" spc="-10" dirty="0">
                          <a:solidFill>
                            <a:srgbClr val="3B8B92"/>
                          </a:solidFill>
                          <a:latin typeface="Arial"/>
                          <a:cs typeface="Arial"/>
                        </a:rPr>
                        <a:t>Biological </a:t>
                      </a:r>
                      <a:r>
                        <a:rPr sz="1050" b="1" dirty="0">
                          <a:solidFill>
                            <a:srgbClr val="3B8B92"/>
                          </a:solidFill>
                          <a:latin typeface="Arial"/>
                          <a:cs typeface="Arial"/>
                        </a:rPr>
                        <a:t>Systems</a:t>
                      </a:r>
                      <a:r>
                        <a:rPr sz="1050" b="1" spc="-10" dirty="0">
                          <a:solidFill>
                            <a:srgbClr val="3B8B92"/>
                          </a:solidFill>
                          <a:latin typeface="Arial"/>
                          <a:cs typeface="Arial"/>
                        </a:rPr>
                        <a:t> </a:t>
                      </a:r>
                      <a:r>
                        <a:rPr sz="1050" b="1" spc="-25" dirty="0">
                          <a:solidFill>
                            <a:srgbClr val="3B8B92"/>
                          </a:solidFill>
                          <a:latin typeface="Arial"/>
                          <a:cs typeface="Arial"/>
                        </a:rPr>
                        <a:t>and </a:t>
                      </a:r>
                      <a:r>
                        <a:rPr sz="1050" b="1" spc="-10" dirty="0">
                          <a:solidFill>
                            <a:srgbClr val="3B8B92"/>
                          </a:solidFill>
                          <a:latin typeface="Arial"/>
                          <a:cs typeface="Arial"/>
                        </a:rPr>
                        <a:t>Functions</a:t>
                      </a:r>
                      <a:endParaRPr sz="1050">
                        <a:latin typeface="Arial"/>
                        <a:cs typeface="Arial"/>
                      </a:endParaRPr>
                    </a:p>
                  </a:txBody>
                  <a:tcPr marL="0" marR="0" marT="0" marB="0">
                    <a:lnL w="12700">
                      <a:solidFill>
                        <a:srgbClr val="797979"/>
                      </a:solidFill>
                      <a:prstDash val="solid"/>
                    </a:lnL>
                    <a:lnR w="12700">
                      <a:solidFill>
                        <a:srgbClr val="797979"/>
                      </a:solidFill>
                      <a:prstDash val="solid"/>
                    </a:lnR>
                    <a:solidFill>
                      <a:srgbClr val="E3F3F4"/>
                    </a:solidFill>
                  </a:tcPr>
                </a:tc>
                <a:tc vMerge="1">
                  <a:txBody>
                    <a:bodyPr/>
                    <a:lstStyle/>
                    <a:p>
                      <a:pPr marL="59690" marR="347345">
                        <a:lnSpc>
                          <a:spcPts val="2160"/>
                        </a:lnSpc>
                        <a:spcBef>
                          <a:spcPts val="85"/>
                        </a:spcBef>
                      </a:pPr>
                      <a:r>
                        <a:rPr sz="850" b="1" dirty="0">
                          <a:solidFill>
                            <a:srgbClr val="3B8B92"/>
                          </a:solidFill>
                          <a:latin typeface="Arial"/>
                          <a:cs typeface="Arial"/>
                        </a:rPr>
                        <a:t>John</a:t>
                      </a:r>
                      <a:r>
                        <a:rPr sz="850" b="1" spc="110" dirty="0">
                          <a:solidFill>
                            <a:srgbClr val="3B8B92"/>
                          </a:solidFill>
                          <a:latin typeface="Arial"/>
                          <a:cs typeface="Arial"/>
                        </a:rPr>
                        <a:t> </a:t>
                      </a:r>
                      <a:r>
                        <a:rPr sz="850" b="1" spc="-10" dirty="0">
                          <a:solidFill>
                            <a:srgbClr val="3B8B92"/>
                          </a:solidFill>
                          <a:latin typeface="Arial"/>
                          <a:cs typeface="Arial"/>
                        </a:rPr>
                        <a:t>How</a:t>
                      </a:r>
                      <a:r>
                        <a:rPr sz="850" b="1" spc="-85" dirty="0">
                          <a:solidFill>
                            <a:srgbClr val="3B8B92"/>
                          </a:solidFill>
                          <a:latin typeface="Arial"/>
                          <a:cs typeface="Arial"/>
                        </a:rPr>
                        <a:t> </a:t>
                      </a:r>
                      <a:r>
                        <a:rPr sz="850" b="1" spc="-20" dirty="0">
                          <a:solidFill>
                            <a:srgbClr val="3B8B92"/>
                          </a:solidFill>
                          <a:latin typeface="Arial"/>
                          <a:cs typeface="Arial"/>
                        </a:rPr>
                        <a:t>land </a:t>
                      </a:r>
                      <a:r>
                        <a:rPr sz="850" b="1" dirty="0">
                          <a:solidFill>
                            <a:srgbClr val="3B8B92"/>
                          </a:solidFill>
                          <a:latin typeface="Arial"/>
                          <a:cs typeface="Arial"/>
                        </a:rPr>
                        <a:t>Ron</a:t>
                      </a:r>
                      <a:r>
                        <a:rPr sz="850" b="1" spc="175" dirty="0">
                          <a:solidFill>
                            <a:srgbClr val="3B8B92"/>
                          </a:solidFill>
                          <a:latin typeface="Arial"/>
                          <a:cs typeface="Arial"/>
                        </a:rPr>
                        <a:t> </a:t>
                      </a:r>
                      <a:r>
                        <a:rPr sz="850" b="1" dirty="0">
                          <a:solidFill>
                            <a:srgbClr val="3B8B92"/>
                          </a:solidFill>
                          <a:latin typeface="Arial"/>
                          <a:cs typeface="Arial"/>
                        </a:rPr>
                        <a:t>Borow</a:t>
                      </a:r>
                      <a:r>
                        <a:rPr sz="850" b="1" spc="-105" dirty="0">
                          <a:solidFill>
                            <a:srgbClr val="3B8B92"/>
                          </a:solidFill>
                          <a:latin typeface="Arial"/>
                          <a:cs typeface="Arial"/>
                        </a:rPr>
                        <a:t> </a:t>
                      </a:r>
                      <a:r>
                        <a:rPr sz="850" b="1" spc="35" dirty="0">
                          <a:solidFill>
                            <a:srgbClr val="3B8B92"/>
                          </a:solidFill>
                          <a:latin typeface="Arial"/>
                          <a:cs typeface="Arial"/>
                        </a:rPr>
                        <a:t>sky </a:t>
                      </a:r>
                      <a:r>
                        <a:rPr sz="850" b="1" dirty="0">
                          <a:solidFill>
                            <a:srgbClr val="3B8B92"/>
                          </a:solidFill>
                          <a:latin typeface="Arial"/>
                          <a:cs typeface="Arial"/>
                        </a:rPr>
                        <a:t>Greg</a:t>
                      </a:r>
                      <a:r>
                        <a:rPr sz="850" b="1" spc="80" dirty="0">
                          <a:solidFill>
                            <a:srgbClr val="3B8B92"/>
                          </a:solidFill>
                          <a:latin typeface="Arial"/>
                          <a:cs typeface="Arial"/>
                        </a:rPr>
                        <a:t> </a:t>
                      </a:r>
                      <a:r>
                        <a:rPr sz="850" b="1" spc="-10" dirty="0">
                          <a:solidFill>
                            <a:srgbClr val="3B8B92"/>
                          </a:solidFill>
                          <a:latin typeface="Arial"/>
                          <a:cs typeface="Arial"/>
                        </a:rPr>
                        <a:t>Penner</a:t>
                      </a:r>
                      <a:endParaRPr sz="850">
                        <a:latin typeface="Arial"/>
                        <a:cs typeface="Arial"/>
                      </a:endParaRPr>
                    </a:p>
                    <a:p>
                      <a:pPr marL="59690" marR="448945">
                        <a:lnSpc>
                          <a:spcPts val="2160"/>
                        </a:lnSpc>
                        <a:spcBef>
                          <a:spcPts val="10"/>
                        </a:spcBef>
                      </a:pPr>
                      <a:r>
                        <a:rPr sz="850" b="1" dirty="0">
                          <a:solidFill>
                            <a:srgbClr val="3B8B92"/>
                          </a:solidFill>
                          <a:latin typeface="Arial"/>
                          <a:cs typeface="Arial"/>
                        </a:rPr>
                        <a:t>Yangdou</a:t>
                      </a:r>
                      <a:r>
                        <a:rPr sz="850" b="1" spc="180" dirty="0">
                          <a:solidFill>
                            <a:srgbClr val="3B8B92"/>
                          </a:solidFill>
                          <a:latin typeface="Arial"/>
                          <a:cs typeface="Arial"/>
                        </a:rPr>
                        <a:t> </a:t>
                      </a:r>
                      <a:r>
                        <a:rPr sz="850" b="1" spc="-25" dirty="0">
                          <a:solidFill>
                            <a:srgbClr val="3B8B92"/>
                          </a:solidFill>
                          <a:latin typeface="Arial"/>
                          <a:cs typeface="Arial"/>
                        </a:rPr>
                        <a:t>Wei </a:t>
                      </a:r>
                      <a:r>
                        <a:rPr sz="850" b="1" dirty="0">
                          <a:solidFill>
                            <a:srgbClr val="3B8B92"/>
                          </a:solidFill>
                          <a:latin typeface="Arial"/>
                          <a:cs typeface="Arial"/>
                        </a:rPr>
                        <a:t>Jack</a:t>
                      </a:r>
                      <a:r>
                        <a:rPr sz="850" b="1" spc="105" dirty="0">
                          <a:solidFill>
                            <a:srgbClr val="3B8B92"/>
                          </a:solidFill>
                          <a:latin typeface="Arial"/>
                          <a:cs typeface="Arial"/>
                        </a:rPr>
                        <a:t> </a:t>
                      </a:r>
                      <a:r>
                        <a:rPr sz="850" b="1" spc="-20" dirty="0">
                          <a:solidFill>
                            <a:srgbClr val="3B8B92"/>
                          </a:solidFill>
                          <a:latin typeface="Arial"/>
                          <a:cs typeface="Arial"/>
                        </a:rPr>
                        <a:t>Gray</a:t>
                      </a:r>
                      <a:endParaRPr sz="850">
                        <a:latin typeface="Arial"/>
                        <a:cs typeface="Arial"/>
                      </a:endParaRPr>
                    </a:p>
                  </a:txBody>
                  <a:tcPr marL="0" marR="0" marT="10795" marB="0">
                    <a:lnL w="12700">
                      <a:solidFill>
                        <a:srgbClr val="797979"/>
                      </a:solidFill>
                      <a:prstDash val="solid"/>
                    </a:lnL>
                    <a:lnR w="12700">
                      <a:solidFill>
                        <a:srgbClr val="797979"/>
                      </a:solidFill>
                      <a:prstDash val="solid"/>
                    </a:lnR>
                    <a:solidFill>
                      <a:srgbClr val="E3F3F4"/>
                    </a:solidFill>
                  </a:tcPr>
                </a:tc>
                <a:tc vMerge="1">
                  <a:txBody>
                    <a:bodyPr/>
                    <a:lstStyle/>
                    <a:p>
                      <a:pPr>
                        <a:lnSpc>
                          <a:spcPct val="100000"/>
                        </a:lnSpc>
                        <a:spcBef>
                          <a:spcPts val="40"/>
                        </a:spcBef>
                      </a:pPr>
                      <a:endParaRPr sz="800">
                        <a:latin typeface="Times New Roman"/>
                        <a:cs typeface="Times New Roman"/>
                      </a:endParaRPr>
                    </a:p>
                    <a:p>
                      <a:pPr marL="60960">
                        <a:lnSpc>
                          <a:spcPct val="100000"/>
                        </a:lnSpc>
                      </a:pPr>
                      <a:r>
                        <a:rPr sz="850" b="1" dirty="0">
                          <a:solidFill>
                            <a:srgbClr val="3B8B92"/>
                          </a:solidFill>
                          <a:latin typeface="Arial"/>
                          <a:cs typeface="Arial"/>
                        </a:rPr>
                        <a:t>APP,</a:t>
                      </a:r>
                      <a:r>
                        <a:rPr sz="850" b="1" spc="160" dirty="0">
                          <a:solidFill>
                            <a:srgbClr val="3B8B92"/>
                          </a:solidFill>
                          <a:latin typeface="Arial"/>
                          <a:cs typeface="Arial"/>
                        </a:rPr>
                        <a:t> </a:t>
                      </a:r>
                      <a:r>
                        <a:rPr sz="850" b="1" dirty="0">
                          <a:solidFill>
                            <a:srgbClr val="3B8B92"/>
                          </a:solidFill>
                          <a:latin typeface="Arial"/>
                          <a:cs typeface="Arial"/>
                        </a:rPr>
                        <a:t>College</a:t>
                      </a:r>
                      <a:r>
                        <a:rPr sz="850" b="1" spc="55" dirty="0">
                          <a:solidFill>
                            <a:srgbClr val="3B8B92"/>
                          </a:solidFill>
                          <a:latin typeface="Arial"/>
                          <a:cs typeface="Arial"/>
                        </a:rPr>
                        <a:t> </a:t>
                      </a:r>
                      <a:r>
                        <a:rPr sz="850" b="1" dirty="0">
                          <a:solidFill>
                            <a:srgbClr val="3B8B92"/>
                          </a:solidFill>
                          <a:latin typeface="Arial"/>
                          <a:cs typeface="Arial"/>
                        </a:rPr>
                        <a:t>of</a:t>
                      </a:r>
                      <a:r>
                        <a:rPr sz="850" b="1" spc="110" dirty="0">
                          <a:solidFill>
                            <a:srgbClr val="3B8B92"/>
                          </a:solidFill>
                          <a:latin typeface="Arial"/>
                          <a:cs typeface="Arial"/>
                        </a:rPr>
                        <a:t> </a:t>
                      </a:r>
                      <a:r>
                        <a:rPr sz="850" b="1" spc="-10" dirty="0">
                          <a:solidFill>
                            <a:srgbClr val="3B8B92"/>
                          </a:solidFill>
                          <a:latin typeface="Arial"/>
                          <a:cs typeface="Arial"/>
                        </a:rPr>
                        <a:t>Medicine</a:t>
                      </a:r>
                      <a:endParaRPr sz="850">
                        <a:latin typeface="Arial"/>
                        <a:cs typeface="Arial"/>
                      </a:endParaRPr>
                    </a:p>
                    <a:p>
                      <a:pPr>
                        <a:lnSpc>
                          <a:spcPct val="100000"/>
                        </a:lnSpc>
                        <a:spcBef>
                          <a:spcPts val="50"/>
                        </a:spcBef>
                      </a:pPr>
                      <a:endParaRPr sz="950">
                        <a:latin typeface="Times New Roman"/>
                        <a:cs typeface="Times New Roman"/>
                      </a:endParaRPr>
                    </a:p>
                    <a:p>
                      <a:pPr marL="60960">
                        <a:lnSpc>
                          <a:spcPct val="100000"/>
                        </a:lnSpc>
                      </a:pPr>
                      <a:r>
                        <a:rPr sz="850" b="1" dirty="0">
                          <a:solidFill>
                            <a:srgbClr val="3B8B92"/>
                          </a:solidFill>
                          <a:latin typeface="Arial"/>
                          <a:cs typeface="Arial"/>
                        </a:rPr>
                        <a:t>Psychology,</a:t>
                      </a:r>
                      <a:r>
                        <a:rPr sz="850" b="1" spc="145" dirty="0">
                          <a:solidFill>
                            <a:srgbClr val="3B8B92"/>
                          </a:solidFill>
                          <a:latin typeface="Arial"/>
                          <a:cs typeface="Arial"/>
                        </a:rPr>
                        <a:t> </a:t>
                      </a:r>
                      <a:r>
                        <a:rPr sz="850" b="1" dirty="0">
                          <a:solidFill>
                            <a:srgbClr val="3B8B92"/>
                          </a:solidFill>
                          <a:latin typeface="Arial"/>
                          <a:cs typeface="Arial"/>
                        </a:rPr>
                        <a:t>College</a:t>
                      </a:r>
                      <a:r>
                        <a:rPr sz="850" b="1" spc="125" dirty="0">
                          <a:solidFill>
                            <a:srgbClr val="3B8B92"/>
                          </a:solidFill>
                          <a:latin typeface="Arial"/>
                          <a:cs typeface="Arial"/>
                        </a:rPr>
                        <a:t> </a:t>
                      </a:r>
                      <a:r>
                        <a:rPr sz="850" b="1" dirty="0">
                          <a:solidFill>
                            <a:srgbClr val="3B8B92"/>
                          </a:solidFill>
                          <a:latin typeface="Arial"/>
                          <a:cs typeface="Arial"/>
                        </a:rPr>
                        <a:t>of</a:t>
                      </a:r>
                      <a:r>
                        <a:rPr sz="850" b="1" spc="175" dirty="0">
                          <a:solidFill>
                            <a:srgbClr val="3B8B92"/>
                          </a:solidFill>
                          <a:latin typeface="Arial"/>
                          <a:cs typeface="Arial"/>
                        </a:rPr>
                        <a:t> </a:t>
                      </a:r>
                      <a:r>
                        <a:rPr sz="850" b="1" dirty="0">
                          <a:solidFill>
                            <a:srgbClr val="3B8B92"/>
                          </a:solidFill>
                          <a:latin typeface="Arial"/>
                          <a:cs typeface="Arial"/>
                        </a:rPr>
                        <a:t>Arts</a:t>
                      </a:r>
                      <a:r>
                        <a:rPr sz="850" b="1" spc="125" dirty="0">
                          <a:solidFill>
                            <a:srgbClr val="3B8B92"/>
                          </a:solidFill>
                          <a:latin typeface="Arial"/>
                          <a:cs typeface="Arial"/>
                        </a:rPr>
                        <a:t> </a:t>
                      </a:r>
                      <a:r>
                        <a:rPr sz="850" b="1" spc="-25" dirty="0">
                          <a:solidFill>
                            <a:srgbClr val="3B8B92"/>
                          </a:solidFill>
                          <a:latin typeface="Arial"/>
                          <a:cs typeface="Arial"/>
                        </a:rPr>
                        <a:t>and</a:t>
                      </a:r>
                      <a:endParaRPr sz="850">
                        <a:latin typeface="Arial"/>
                        <a:cs typeface="Arial"/>
                      </a:endParaRPr>
                    </a:p>
                    <a:p>
                      <a:pPr marL="60960">
                        <a:lnSpc>
                          <a:spcPct val="100000"/>
                        </a:lnSpc>
                        <a:spcBef>
                          <a:spcPts val="25"/>
                        </a:spcBef>
                      </a:pPr>
                      <a:r>
                        <a:rPr sz="850" b="1" spc="-10" dirty="0">
                          <a:solidFill>
                            <a:srgbClr val="3B8B92"/>
                          </a:solidFill>
                          <a:latin typeface="Arial"/>
                          <a:cs typeface="Arial"/>
                        </a:rPr>
                        <a:t>Science</a:t>
                      </a:r>
                      <a:endParaRPr sz="850">
                        <a:latin typeface="Arial"/>
                        <a:cs typeface="Arial"/>
                      </a:endParaRPr>
                    </a:p>
                    <a:p>
                      <a:pPr marL="60960">
                        <a:lnSpc>
                          <a:spcPct val="100000"/>
                        </a:lnSpc>
                        <a:spcBef>
                          <a:spcPts val="100"/>
                        </a:spcBef>
                      </a:pPr>
                      <a:r>
                        <a:rPr sz="850" b="1" dirty="0">
                          <a:solidFill>
                            <a:srgbClr val="3B8B92"/>
                          </a:solidFill>
                          <a:latin typeface="Arial"/>
                          <a:cs typeface="Arial"/>
                        </a:rPr>
                        <a:t>Animal</a:t>
                      </a:r>
                      <a:r>
                        <a:rPr sz="850" b="1" spc="140" dirty="0">
                          <a:solidFill>
                            <a:srgbClr val="3B8B92"/>
                          </a:solidFill>
                          <a:latin typeface="Arial"/>
                          <a:cs typeface="Arial"/>
                        </a:rPr>
                        <a:t> </a:t>
                      </a:r>
                      <a:r>
                        <a:rPr sz="850" b="1" dirty="0">
                          <a:solidFill>
                            <a:srgbClr val="3B8B92"/>
                          </a:solidFill>
                          <a:latin typeface="Arial"/>
                          <a:cs typeface="Arial"/>
                        </a:rPr>
                        <a:t>and</a:t>
                      </a:r>
                      <a:r>
                        <a:rPr sz="850" b="1" spc="185" dirty="0">
                          <a:solidFill>
                            <a:srgbClr val="3B8B92"/>
                          </a:solidFill>
                          <a:latin typeface="Arial"/>
                          <a:cs typeface="Arial"/>
                        </a:rPr>
                        <a:t> </a:t>
                      </a:r>
                      <a:r>
                        <a:rPr sz="850" b="1" dirty="0">
                          <a:solidFill>
                            <a:srgbClr val="3B8B92"/>
                          </a:solidFill>
                          <a:latin typeface="Arial"/>
                          <a:cs typeface="Arial"/>
                        </a:rPr>
                        <a:t>Poultry</a:t>
                      </a:r>
                      <a:r>
                        <a:rPr sz="850" b="1" spc="140" dirty="0">
                          <a:solidFill>
                            <a:srgbClr val="3B8B92"/>
                          </a:solidFill>
                          <a:latin typeface="Arial"/>
                          <a:cs typeface="Arial"/>
                        </a:rPr>
                        <a:t> </a:t>
                      </a:r>
                      <a:r>
                        <a:rPr sz="850" b="1" dirty="0">
                          <a:solidFill>
                            <a:srgbClr val="3B8B92"/>
                          </a:solidFill>
                          <a:latin typeface="Arial"/>
                          <a:cs typeface="Arial"/>
                        </a:rPr>
                        <a:t>Science,</a:t>
                      </a:r>
                      <a:r>
                        <a:rPr sz="850" b="1" spc="45" dirty="0">
                          <a:solidFill>
                            <a:srgbClr val="3B8B92"/>
                          </a:solidFill>
                          <a:latin typeface="Arial"/>
                          <a:cs typeface="Arial"/>
                        </a:rPr>
                        <a:t> </a:t>
                      </a:r>
                      <a:r>
                        <a:rPr sz="850" b="1" spc="-20" dirty="0">
                          <a:solidFill>
                            <a:srgbClr val="3B8B92"/>
                          </a:solidFill>
                          <a:latin typeface="Arial"/>
                          <a:cs typeface="Arial"/>
                        </a:rPr>
                        <a:t>AgBio</a:t>
                      </a:r>
                      <a:endParaRPr sz="850">
                        <a:latin typeface="Arial"/>
                        <a:cs typeface="Arial"/>
                      </a:endParaRPr>
                    </a:p>
                    <a:p>
                      <a:pPr marL="60960" marR="73660">
                        <a:lnSpc>
                          <a:spcPct val="212000"/>
                        </a:lnSpc>
                      </a:pPr>
                      <a:r>
                        <a:rPr sz="850" b="1" dirty="0">
                          <a:solidFill>
                            <a:srgbClr val="3B8B92"/>
                          </a:solidFill>
                          <a:latin typeface="Arial"/>
                          <a:cs typeface="Arial"/>
                        </a:rPr>
                        <a:t>Biology,</a:t>
                      </a:r>
                      <a:r>
                        <a:rPr sz="850" b="1" spc="200" dirty="0">
                          <a:solidFill>
                            <a:srgbClr val="3B8B92"/>
                          </a:solidFill>
                          <a:latin typeface="Arial"/>
                          <a:cs typeface="Arial"/>
                        </a:rPr>
                        <a:t> </a:t>
                      </a:r>
                      <a:r>
                        <a:rPr sz="850" b="1" dirty="0">
                          <a:solidFill>
                            <a:srgbClr val="3B8B92"/>
                          </a:solidFill>
                          <a:latin typeface="Arial"/>
                          <a:cs typeface="Arial"/>
                        </a:rPr>
                        <a:t>College</a:t>
                      </a:r>
                      <a:r>
                        <a:rPr sz="850" b="1" spc="75" dirty="0">
                          <a:solidFill>
                            <a:srgbClr val="3B8B92"/>
                          </a:solidFill>
                          <a:latin typeface="Arial"/>
                          <a:cs typeface="Arial"/>
                        </a:rPr>
                        <a:t> </a:t>
                      </a:r>
                      <a:r>
                        <a:rPr sz="850" b="1" dirty="0">
                          <a:solidFill>
                            <a:srgbClr val="3B8B92"/>
                          </a:solidFill>
                          <a:latin typeface="Arial"/>
                          <a:cs typeface="Arial"/>
                        </a:rPr>
                        <a:t>of</a:t>
                      </a:r>
                      <a:r>
                        <a:rPr sz="850" b="1" spc="12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dirty="0">
                          <a:solidFill>
                            <a:srgbClr val="3B8B92"/>
                          </a:solidFill>
                          <a:latin typeface="Arial"/>
                          <a:cs typeface="Arial"/>
                        </a:rPr>
                        <a:t>and</a:t>
                      </a:r>
                      <a:r>
                        <a:rPr sz="850" b="1" spc="120" dirty="0">
                          <a:solidFill>
                            <a:srgbClr val="3B8B92"/>
                          </a:solidFill>
                          <a:latin typeface="Arial"/>
                          <a:cs typeface="Arial"/>
                        </a:rPr>
                        <a:t> </a:t>
                      </a:r>
                      <a:r>
                        <a:rPr sz="850" b="1" spc="-10" dirty="0">
                          <a:solidFill>
                            <a:srgbClr val="3B8B92"/>
                          </a:solidFill>
                          <a:latin typeface="Arial"/>
                          <a:cs typeface="Arial"/>
                        </a:rPr>
                        <a:t>Science </a:t>
                      </a:r>
                      <a:r>
                        <a:rPr sz="850" b="1" dirty="0">
                          <a:solidFill>
                            <a:srgbClr val="3B8B92"/>
                          </a:solidFill>
                          <a:latin typeface="Arial"/>
                          <a:cs typeface="Arial"/>
                        </a:rPr>
                        <a:t>Biology,</a:t>
                      </a:r>
                      <a:r>
                        <a:rPr sz="850" b="1" spc="200" dirty="0">
                          <a:solidFill>
                            <a:srgbClr val="3B8B92"/>
                          </a:solidFill>
                          <a:latin typeface="Arial"/>
                          <a:cs typeface="Arial"/>
                        </a:rPr>
                        <a:t> </a:t>
                      </a:r>
                      <a:r>
                        <a:rPr sz="850" b="1" dirty="0">
                          <a:solidFill>
                            <a:srgbClr val="3B8B92"/>
                          </a:solidFill>
                          <a:latin typeface="Arial"/>
                          <a:cs typeface="Arial"/>
                        </a:rPr>
                        <a:t>College</a:t>
                      </a:r>
                      <a:r>
                        <a:rPr sz="850" b="1" spc="75" dirty="0">
                          <a:solidFill>
                            <a:srgbClr val="3B8B92"/>
                          </a:solidFill>
                          <a:latin typeface="Arial"/>
                          <a:cs typeface="Arial"/>
                        </a:rPr>
                        <a:t> </a:t>
                      </a:r>
                      <a:r>
                        <a:rPr sz="850" b="1" dirty="0">
                          <a:solidFill>
                            <a:srgbClr val="3B8B92"/>
                          </a:solidFill>
                          <a:latin typeface="Arial"/>
                          <a:cs typeface="Arial"/>
                        </a:rPr>
                        <a:t>of</a:t>
                      </a:r>
                      <a:r>
                        <a:rPr sz="850" b="1" spc="125" dirty="0">
                          <a:solidFill>
                            <a:srgbClr val="3B8B92"/>
                          </a:solidFill>
                          <a:latin typeface="Arial"/>
                          <a:cs typeface="Arial"/>
                        </a:rPr>
                        <a:t> </a:t>
                      </a:r>
                      <a:r>
                        <a:rPr sz="850" b="1" dirty="0">
                          <a:solidFill>
                            <a:srgbClr val="3B8B92"/>
                          </a:solidFill>
                          <a:latin typeface="Arial"/>
                          <a:cs typeface="Arial"/>
                        </a:rPr>
                        <a:t>Arts</a:t>
                      </a:r>
                      <a:r>
                        <a:rPr sz="850" b="1" spc="75" dirty="0">
                          <a:solidFill>
                            <a:srgbClr val="3B8B92"/>
                          </a:solidFill>
                          <a:latin typeface="Arial"/>
                          <a:cs typeface="Arial"/>
                        </a:rPr>
                        <a:t> </a:t>
                      </a:r>
                      <a:r>
                        <a:rPr sz="850" b="1" dirty="0">
                          <a:solidFill>
                            <a:srgbClr val="3B8B92"/>
                          </a:solidFill>
                          <a:latin typeface="Arial"/>
                          <a:cs typeface="Arial"/>
                        </a:rPr>
                        <a:t>and</a:t>
                      </a:r>
                      <a:r>
                        <a:rPr sz="850" b="1" spc="120" dirty="0">
                          <a:solidFill>
                            <a:srgbClr val="3B8B92"/>
                          </a:solidFill>
                          <a:latin typeface="Arial"/>
                          <a:cs typeface="Arial"/>
                        </a:rPr>
                        <a:t> </a:t>
                      </a:r>
                      <a:r>
                        <a:rPr sz="850" b="1" spc="-10" dirty="0">
                          <a:solidFill>
                            <a:srgbClr val="3B8B92"/>
                          </a:solidFill>
                          <a:latin typeface="Arial"/>
                          <a:cs typeface="Arial"/>
                        </a:rPr>
                        <a:t>Science</a:t>
                      </a:r>
                      <a:endParaRPr sz="850">
                        <a:latin typeface="Arial"/>
                        <a:cs typeface="Arial"/>
                      </a:endParaRPr>
                    </a:p>
                  </a:txBody>
                  <a:tcPr marL="0" marR="0" marT="5080"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10003"/>
                  </a:ext>
                </a:extLst>
              </a:tr>
              <a:tr h="554000">
                <a:tc>
                  <a:txBody>
                    <a:bodyPr/>
                    <a:lstStyle/>
                    <a:p>
                      <a:pPr marL="60325">
                        <a:lnSpc>
                          <a:spcPct val="100000"/>
                        </a:lnSpc>
                        <a:spcBef>
                          <a:spcPts val="260"/>
                        </a:spcBef>
                      </a:pPr>
                      <a:r>
                        <a:rPr sz="900" b="1" spc="-10" dirty="0">
                          <a:solidFill>
                            <a:srgbClr val="3B8B92"/>
                          </a:solidFill>
                          <a:latin typeface="+mn-lt"/>
                          <a:cs typeface="Arial"/>
                        </a:rPr>
                        <a:t>1503:</a:t>
                      </a:r>
                      <a:endParaRPr sz="900" dirty="0">
                        <a:latin typeface="+mn-lt"/>
                        <a:cs typeface="Arial"/>
                      </a:endParaRPr>
                    </a:p>
                    <a:p>
                      <a:pPr marL="60325">
                        <a:lnSpc>
                          <a:spcPts val="1230"/>
                        </a:lnSpc>
                        <a:spcBef>
                          <a:spcPts val="25"/>
                        </a:spcBef>
                      </a:pPr>
                      <a:r>
                        <a:rPr sz="900" b="1" dirty="0">
                          <a:solidFill>
                            <a:srgbClr val="3B8B92"/>
                          </a:solidFill>
                          <a:latin typeface="+mn-lt"/>
                          <a:cs typeface="Arial"/>
                        </a:rPr>
                        <a:t>Evolution</a:t>
                      </a:r>
                      <a:r>
                        <a:rPr sz="900" b="1" spc="-55" dirty="0">
                          <a:solidFill>
                            <a:srgbClr val="3B8B92"/>
                          </a:solidFill>
                          <a:latin typeface="+mn-lt"/>
                          <a:cs typeface="Arial"/>
                        </a:rPr>
                        <a:t> </a:t>
                      </a:r>
                      <a:r>
                        <a:rPr sz="900" b="1" spc="-50" dirty="0">
                          <a:solidFill>
                            <a:srgbClr val="3B8B92"/>
                          </a:solidFill>
                          <a:latin typeface="+mn-lt"/>
                          <a:cs typeface="Arial"/>
                        </a:rPr>
                        <a:t>&amp;</a:t>
                      </a:r>
                      <a:endParaRPr sz="900" dirty="0">
                        <a:latin typeface="+mn-lt"/>
                        <a:cs typeface="Arial"/>
                      </a:endParaRPr>
                    </a:p>
                    <a:p>
                      <a:pPr marL="60325">
                        <a:lnSpc>
                          <a:spcPts val="1230"/>
                        </a:lnSpc>
                      </a:pPr>
                      <a:r>
                        <a:rPr sz="900" b="1" spc="-10" dirty="0">
                          <a:solidFill>
                            <a:srgbClr val="3B8B92"/>
                          </a:solidFill>
                          <a:latin typeface="+mn-lt"/>
                          <a:cs typeface="Arial"/>
                        </a:rPr>
                        <a:t>Ecology</a:t>
                      </a:r>
                      <a:endParaRPr sz="900" dirty="0">
                        <a:latin typeface="+mn-lt"/>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0960">
                        <a:lnSpc>
                          <a:spcPct val="100000"/>
                        </a:lnSpc>
                        <a:spcBef>
                          <a:spcPts val="300"/>
                        </a:spcBef>
                      </a:pPr>
                      <a:r>
                        <a:rPr sz="900" b="1" dirty="0">
                          <a:solidFill>
                            <a:srgbClr val="3B8B92"/>
                          </a:solidFill>
                          <a:latin typeface="+mn-lt"/>
                          <a:cs typeface="Arial"/>
                        </a:rPr>
                        <a:t>Robert</a:t>
                      </a:r>
                      <a:r>
                        <a:rPr sz="900" b="1" spc="120" dirty="0">
                          <a:solidFill>
                            <a:srgbClr val="3B8B92"/>
                          </a:solidFill>
                          <a:latin typeface="+mn-lt"/>
                          <a:cs typeface="Arial"/>
                        </a:rPr>
                        <a:t> </a:t>
                      </a:r>
                      <a:r>
                        <a:rPr sz="900" b="1" spc="-10" dirty="0">
                          <a:solidFill>
                            <a:srgbClr val="3B8B92"/>
                          </a:solidFill>
                          <a:latin typeface="+mn-lt"/>
                          <a:cs typeface="Arial"/>
                        </a:rPr>
                        <a:t>Clark</a:t>
                      </a:r>
                      <a:endParaRPr sz="900" dirty="0">
                        <a:latin typeface="+mn-lt"/>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2865">
                        <a:lnSpc>
                          <a:spcPct val="100000"/>
                        </a:lnSpc>
                        <a:spcBef>
                          <a:spcPts val="300"/>
                        </a:spcBef>
                      </a:pPr>
                      <a:r>
                        <a:rPr sz="900" b="1" dirty="0">
                          <a:solidFill>
                            <a:srgbClr val="3B8B92"/>
                          </a:solidFill>
                          <a:latin typeface="+mn-lt"/>
                          <a:cs typeface="Arial"/>
                        </a:rPr>
                        <a:t>Global</a:t>
                      </a:r>
                      <a:r>
                        <a:rPr sz="900" b="1" spc="240" dirty="0">
                          <a:solidFill>
                            <a:srgbClr val="3B8B92"/>
                          </a:solidFill>
                          <a:latin typeface="+mn-lt"/>
                          <a:cs typeface="Arial"/>
                        </a:rPr>
                        <a:t> </a:t>
                      </a:r>
                      <a:r>
                        <a:rPr sz="900" b="1" dirty="0">
                          <a:solidFill>
                            <a:srgbClr val="3B8B92"/>
                          </a:solidFill>
                          <a:latin typeface="+mn-lt"/>
                          <a:cs typeface="Arial"/>
                        </a:rPr>
                        <a:t>Institute</a:t>
                      </a:r>
                      <a:r>
                        <a:rPr sz="900" b="1" spc="114" dirty="0">
                          <a:solidFill>
                            <a:srgbClr val="3B8B92"/>
                          </a:solidFill>
                          <a:latin typeface="+mn-lt"/>
                          <a:cs typeface="Arial"/>
                        </a:rPr>
                        <a:t> </a:t>
                      </a:r>
                      <a:r>
                        <a:rPr sz="900" b="1" dirty="0">
                          <a:solidFill>
                            <a:srgbClr val="3B8B92"/>
                          </a:solidFill>
                          <a:latin typeface="+mn-lt"/>
                          <a:cs typeface="Arial"/>
                        </a:rPr>
                        <a:t>for</a:t>
                      </a:r>
                      <a:r>
                        <a:rPr sz="900" b="1" spc="95" dirty="0">
                          <a:solidFill>
                            <a:srgbClr val="3B8B92"/>
                          </a:solidFill>
                          <a:latin typeface="+mn-lt"/>
                          <a:cs typeface="Arial"/>
                        </a:rPr>
                        <a:t> </a:t>
                      </a:r>
                      <a:r>
                        <a:rPr sz="900" b="1" dirty="0">
                          <a:solidFill>
                            <a:srgbClr val="3B8B92"/>
                          </a:solidFill>
                          <a:latin typeface="+mn-lt"/>
                          <a:cs typeface="Arial"/>
                        </a:rPr>
                        <a:t>Water</a:t>
                      </a:r>
                      <a:r>
                        <a:rPr sz="900" b="1" spc="95" dirty="0">
                          <a:solidFill>
                            <a:srgbClr val="3B8B92"/>
                          </a:solidFill>
                          <a:latin typeface="+mn-lt"/>
                          <a:cs typeface="Arial"/>
                        </a:rPr>
                        <a:t> </a:t>
                      </a:r>
                      <a:r>
                        <a:rPr sz="900" b="1" spc="-10" dirty="0">
                          <a:solidFill>
                            <a:srgbClr val="3B8B92"/>
                          </a:solidFill>
                          <a:latin typeface="+mn-lt"/>
                          <a:cs typeface="Arial"/>
                        </a:rPr>
                        <a:t>Security</a:t>
                      </a:r>
                      <a:endParaRPr sz="900" dirty="0">
                        <a:latin typeface="+mn-lt"/>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pPr>
                      <a:endParaRPr sz="900" dirty="0">
                        <a:latin typeface="+mn-lt"/>
                        <a:cs typeface="Times New Roman"/>
                      </a:endParaRPr>
                    </a:p>
                  </a:txBody>
                  <a:tcPr marL="0" marR="0" marT="0" marB="0">
                    <a:lnL w="12700">
                      <a:solidFill>
                        <a:srgbClr val="797979"/>
                      </a:solidFill>
                      <a:prstDash val="solid"/>
                    </a:lnL>
                    <a:lnR w="12700">
                      <a:solidFill>
                        <a:srgbClr val="797979"/>
                      </a:solidFill>
                      <a:prstDash val="solid"/>
                    </a:lnR>
                    <a:solidFill>
                      <a:srgbClr val="E3F3F4"/>
                    </a:solidFill>
                  </a:tcPr>
                </a:tc>
                <a:tc>
                  <a:txBody>
                    <a:bodyPr/>
                    <a:lstStyle/>
                    <a:p>
                      <a:pPr marL="60960">
                        <a:lnSpc>
                          <a:spcPct val="100000"/>
                        </a:lnSpc>
                        <a:spcBef>
                          <a:spcPts val="455"/>
                        </a:spcBef>
                      </a:pPr>
                      <a:r>
                        <a:rPr sz="900" b="1" spc="-10" dirty="0">
                          <a:solidFill>
                            <a:srgbClr val="3B8B92"/>
                          </a:solidFill>
                          <a:latin typeface="+mn-lt"/>
                          <a:ea typeface="+mn-ea"/>
                          <a:cs typeface="Arial"/>
                        </a:rPr>
                        <a:t>John P Giesy</a:t>
                      </a:r>
                    </a:p>
                  </a:txBody>
                  <a:tcPr marL="0" marR="0" marT="57785" marB="0">
                    <a:lnL w="12700">
                      <a:solidFill>
                        <a:srgbClr val="797979"/>
                      </a:solidFill>
                      <a:prstDash val="solid"/>
                    </a:lnL>
                    <a:lnR w="12700">
                      <a:solidFill>
                        <a:srgbClr val="797979"/>
                      </a:solidFill>
                      <a:prstDash val="solid"/>
                    </a:lnR>
                    <a:solidFill>
                      <a:srgbClr val="E3F3F4"/>
                    </a:solidFill>
                  </a:tcPr>
                </a:tc>
                <a:tc>
                  <a:txBody>
                    <a:bodyPr/>
                    <a:lstStyle/>
                    <a:p>
                      <a:pPr marL="60960">
                        <a:lnSpc>
                          <a:spcPct val="100000"/>
                        </a:lnSpc>
                        <a:spcBef>
                          <a:spcPts val="455"/>
                        </a:spcBef>
                      </a:pPr>
                      <a:r>
                        <a:rPr sz="900" b="1" spc="-10" dirty="0">
                          <a:solidFill>
                            <a:srgbClr val="3B8B92"/>
                          </a:solidFill>
                          <a:latin typeface="+mn-lt"/>
                          <a:ea typeface="+mn-ea"/>
                          <a:cs typeface="Arial"/>
                        </a:rPr>
                        <a:t>Veterinary Biomedical Sciences,</a:t>
                      </a:r>
                    </a:p>
                    <a:p>
                      <a:pPr marL="60960">
                        <a:lnSpc>
                          <a:spcPct val="100000"/>
                        </a:lnSpc>
                        <a:spcBef>
                          <a:spcPts val="25"/>
                        </a:spcBef>
                      </a:pPr>
                      <a:r>
                        <a:rPr sz="900" b="1" spc="-10" dirty="0">
                          <a:solidFill>
                            <a:srgbClr val="3B8B92"/>
                          </a:solidFill>
                          <a:latin typeface="+mn-lt"/>
                          <a:ea typeface="+mn-ea"/>
                          <a:cs typeface="Arial"/>
                        </a:rPr>
                        <a:t>WCVM</a:t>
                      </a:r>
                    </a:p>
                  </a:txBody>
                  <a:tcPr marL="0" marR="0" marT="57785" marB="0">
                    <a:lnL w="12700">
                      <a:solidFill>
                        <a:srgbClr val="797979"/>
                      </a:solidFill>
                      <a:prstDash val="solid"/>
                    </a:lnL>
                    <a:lnR w="12700">
                      <a:solidFill>
                        <a:srgbClr val="797979"/>
                      </a:solidFill>
                      <a:prstDash val="solid"/>
                    </a:lnR>
                    <a:solidFill>
                      <a:srgbClr val="E3F3F4"/>
                    </a:solidFill>
                  </a:tcPr>
                </a:tc>
                <a:extLst>
                  <a:ext uri="{0D108BD9-81ED-4DB2-BD59-A6C34878D82A}">
                    <a16:rowId xmlns:a16="http://schemas.microsoft.com/office/drawing/2014/main" val="10004"/>
                  </a:ext>
                </a:extLst>
              </a:tr>
              <a:tr h="156240">
                <a:tc rowSpan="3">
                  <a:txBody>
                    <a:bodyPr/>
                    <a:lstStyle/>
                    <a:p>
                      <a:pPr>
                        <a:lnSpc>
                          <a:spcPct val="100000"/>
                        </a:lnSpc>
                      </a:pPr>
                      <a:endParaRPr sz="900" dirty="0">
                        <a:latin typeface="+mn-lt"/>
                        <a:cs typeface="Times New Roman"/>
                      </a:endParaRPr>
                    </a:p>
                    <a:p>
                      <a:pPr>
                        <a:lnSpc>
                          <a:spcPct val="100000"/>
                        </a:lnSpc>
                        <a:spcBef>
                          <a:spcPts val="25"/>
                        </a:spcBef>
                      </a:pPr>
                      <a:endParaRPr sz="900" dirty="0">
                        <a:latin typeface="+mn-lt"/>
                        <a:cs typeface="Times New Roman"/>
                      </a:endParaRPr>
                    </a:p>
                    <a:p>
                      <a:pPr marL="60325">
                        <a:lnSpc>
                          <a:spcPct val="100000"/>
                        </a:lnSpc>
                      </a:pPr>
                      <a:r>
                        <a:rPr sz="900" b="1" dirty="0">
                          <a:solidFill>
                            <a:srgbClr val="3B8B92"/>
                          </a:solidFill>
                          <a:latin typeface="+mn-lt"/>
                          <a:cs typeface="Arial"/>
                        </a:rPr>
                        <a:t>1505:</a:t>
                      </a:r>
                      <a:r>
                        <a:rPr sz="900" b="1" spc="-30" dirty="0">
                          <a:solidFill>
                            <a:srgbClr val="3B8B92"/>
                          </a:solidFill>
                          <a:latin typeface="+mn-lt"/>
                          <a:cs typeface="Arial"/>
                        </a:rPr>
                        <a:t> </a:t>
                      </a:r>
                      <a:r>
                        <a:rPr sz="900" b="1" spc="-10" dirty="0">
                          <a:solidFill>
                            <a:srgbClr val="3B8B92"/>
                          </a:solidFill>
                          <a:latin typeface="+mn-lt"/>
                          <a:cs typeface="Arial"/>
                        </a:rPr>
                        <a:t>Physics</a:t>
                      </a:r>
                      <a:endParaRPr sz="900" dirty="0">
                        <a:latin typeface="+mn-lt"/>
                        <a:cs typeface="Arial"/>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3">
                  <a:txBody>
                    <a:bodyPr/>
                    <a:lstStyle/>
                    <a:p>
                      <a:pPr marL="60960">
                        <a:lnSpc>
                          <a:spcPct val="100000"/>
                        </a:lnSpc>
                        <a:spcBef>
                          <a:spcPts val="309"/>
                        </a:spcBef>
                      </a:pPr>
                      <a:r>
                        <a:rPr sz="900" b="1" dirty="0">
                          <a:solidFill>
                            <a:srgbClr val="3B8B92"/>
                          </a:solidFill>
                          <a:latin typeface="+mn-lt"/>
                          <a:cs typeface="Arial"/>
                        </a:rPr>
                        <a:t>John</a:t>
                      </a:r>
                      <a:r>
                        <a:rPr sz="900" b="1" spc="120" dirty="0">
                          <a:solidFill>
                            <a:srgbClr val="3B8B92"/>
                          </a:solidFill>
                          <a:latin typeface="+mn-lt"/>
                          <a:cs typeface="Arial"/>
                        </a:rPr>
                        <a:t> </a:t>
                      </a:r>
                      <a:r>
                        <a:rPr sz="900" b="1" spc="-25" dirty="0">
                          <a:solidFill>
                            <a:srgbClr val="3B8B92"/>
                          </a:solidFill>
                          <a:latin typeface="+mn-lt"/>
                          <a:cs typeface="Arial"/>
                        </a:rPr>
                        <a:t>Tse</a:t>
                      </a:r>
                      <a:endParaRPr sz="900" dirty="0">
                        <a:latin typeface="+mn-lt"/>
                        <a:cs typeface="Arial"/>
                      </a:endParaRPr>
                    </a:p>
                    <a:p>
                      <a:pPr>
                        <a:lnSpc>
                          <a:spcPct val="100000"/>
                        </a:lnSpc>
                        <a:spcBef>
                          <a:spcPts val="45"/>
                        </a:spcBef>
                      </a:pPr>
                      <a:endParaRPr sz="900" dirty="0">
                        <a:latin typeface="+mn-lt"/>
                        <a:cs typeface="Times New Roman"/>
                      </a:endParaRPr>
                    </a:p>
                    <a:p>
                      <a:pPr marL="60960">
                        <a:lnSpc>
                          <a:spcPct val="100000"/>
                        </a:lnSpc>
                        <a:spcBef>
                          <a:spcPts val="5"/>
                        </a:spcBef>
                      </a:pPr>
                      <a:r>
                        <a:rPr sz="900" b="1" dirty="0">
                          <a:solidFill>
                            <a:srgbClr val="3B8B92"/>
                          </a:solidFill>
                          <a:latin typeface="+mn-lt"/>
                          <a:cs typeface="Arial"/>
                        </a:rPr>
                        <a:t>Alexander</a:t>
                      </a:r>
                      <a:r>
                        <a:rPr sz="900" b="1" spc="175" dirty="0">
                          <a:solidFill>
                            <a:srgbClr val="3B8B92"/>
                          </a:solidFill>
                          <a:latin typeface="+mn-lt"/>
                          <a:cs typeface="Arial"/>
                        </a:rPr>
                        <a:t> </a:t>
                      </a:r>
                      <a:r>
                        <a:rPr sz="900" b="1" spc="55" dirty="0">
                          <a:solidFill>
                            <a:srgbClr val="3B8B92"/>
                          </a:solidFill>
                          <a:latin typeface="+mn-lt"/>
                          <a:cs typeface="Arial"/>
                        </a:rPr>
                        <a:t>M</a:t>
                      </a:r>
                      <a:r>
                        <a:rPr lang="en-CA" sz="900" b="1" spc="55" dirty="0">
                          <a:solidFill>
                            <a:srgbClr val="3B8B92"/>
                          </a:solidFill>
                          <a:latin typeface="+mn-lt"/>
                          <a:cs typeface="Arial"/>
                        </a:rPr>
                        <a:t>o</a:t>
                      </a:r>
                      <a:r>
                        <a:rPr sz="900" b="1" spc="55" dirty="0">
                          <a:solidFill>
                            <a:srgbClr val="3B8B92"/>
                          </a:solidFill>
                          <a:latin typeface="+mn-lt"/>
                          <a:cs typeface="Arial"/>
                        </a:rPr>
                        <a:t>ew</a:t>
                      </a:r>
                      <a:r>
                        <a:rPr sz="900" b="1" spc="-25" dirty="0">
                          <a:solidFill>
                            <a:srgbClr val="3B8B92"/>
                          </a:solidFill>
                          <a:latin typeface="+mn-lt"/>
                          <a:cs typeface="Arial"/>
                        </a:rPr>
                        <a:t>es</a:t>
                      </a:r>
                      <a:endParaRPr sz="900" dirty="0">
                        <a:latin typeface="+mn-lt"/>
                        <a:cs typeface="Arial"/>
                      </a:endParaRPr>
                    </a:p>
                    <a:p>
                      <a:pPr>
                        <a:lnSpc>
                          <a:spcPct val="100000"/>
                        </a:lnSpc>
                        <a:spcBef>
                          <a:spcPts val="50"/>
                        </a:spcBef>
                      </a:pPr>
                      <a:endParaRPr sz="900" dirty="0">
                        <a:latin typeface="+mn-lt"/>
                        <a:cs typeface="Times New Roman"/>
                      </a:endParaRPr>
                    </a:p>
                    <a:p>
                      <a:pPr marL="60960">
                        <a:lnSpc>
                          <a:spcPct val="100000"/>
                        </a:lnSpc>
                      </a:pPr>
                      <a:r>
                        <a:rPr sz="900" b="1" dirty="0">
                          <a:solidFill>
                            <a:srgbClr val="3B8B92"/>
                          </a:solidFill>
                          <a:latin typeface="+mn-lt"/>
                          <a:cs typeface="Arial"/>
                        </a:rPr>
                        <a:t>Andrei</a:t>
                      </a:r>
                      <a:r>
                        <a:rPr sz="900" b="1" spc="409" dirty="0">
                          <a:solidFill>
                            <a:srgbClr val="3B8B92"/>
                          </a:solidFill>
                          <a:latin typeface="+mn-lt"/>
                          <a:cs typeface="Arial"/>
                        </a:rPr>
                        <a:t> </a:t>
                      </a:r>
                      <a:r>
                        <a:rPr sz="900" b="1" spc="-10" dirty="0">
                          <a:solidFill>
                            <a:srgbClr val="3B8B92"/>
                          </a:solidFill>
                          <a:latin typeface="+mn-lt"/>
                          <a:cs typeface="Arial"/>
                        </a:rPr>
                        <a:t>Smolyakov</a:t>
                      </a:r>
                      <a:endParaRPr sz="900" dirty="0">
                        <a:latin typeface="+mn-lt"/>
                        <a:cs typeface="Arial"/>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3">
                  <a:txBody>
                    <a:bodyPr/>
                    <a:lstStyle/>
                    <a:p>
                      <a:pPr marL="62865">
                        <a:lnSpc>
                          <a:spcPct val="100000"/>
                        </a:lnSpc>
                        <a:spcBef>
                          <a:spcPts val="309"/>
                        </a:spcBef>
                      </a:pPr>
                      <a:r>
                        <a:rPr sz="900" b="1" dirty="0">
                          <a:solidFill>
                            <a:srgbClr val="3B8B92"/>
                          </a:solidFill>
                          <a:latin typeface="+mn-lt"/>
                          <a:cs typeface="Arial"/>
                        </a:rPr>
                        <a:t>Physics</a:t>
                      </a:r>
                      <a:r>
                        <a:rPr sz="900" b="1" spc="180" dirty="0">
                          <a:solidFill>
                            <a:srgbClr val="3B8B92"/>
                          </a:solidFill>
                          <a:latin typeface="+mn-lt"/>
                          <a:cs typeface="Arial"/>
                        </a:rPr>
                        <a:t> </a:t>
                      </a:r>
                      <a:r>
                        <a:rPr sz="900" b="1" dirty="0">
                          <a:solidFill>
                            <a:srgbClr val="3B8B92"/>
                          </a:solidFill>
                          <a:latin typeface="+mn-lt"/>
                          <a:cs typeface="Arial"/>
                        </a:rPr>
                        <a:t>&amp;</a:t>
                      </a:r>
                      <a:r>
                        <a:rPr sz="900" b="1" spc="110" dirty="0">
                          <a:solidFill>
                            <a:srgbClr val="3B8B92"/>
                          </a:solidFill>
                          <a:latin typeface="+mn-lt"/>
                          <a:cs typeface="Arial"/>
                        </a:rPr>
                        <a:t> </a:t>
                      </a:r>
                      <a:r>
                        <a:rPr sz="900" b="1" dirty="0">
                          <a:solidFill>
                            <a:srgbClr val="3B8B92"/>
                          </a:solidFill>
                          <a:latin typeface="+mn-lt"/>
                          <a:cs typeface="Arial"/>
                        </a:rPr>
                        <a:t>Engg.</a:t>
                      </a:r>
                      <a:r>
                        <a:rPr sz="900" b="1" spc="195" dirty="0">
                          <a:solidFill>
                            <a:srgbClr val="3B8B92"/>
                          </a:solidFill>
                          <a:latin typeface="+mn-lt"/>
                          <a:cs typeface="Arial"/>
                        </a:rPr>
                        <a:t> </a:t>
                      </a:r>
                      <a:r>
                        <a:rPr sz="900" b="1" dirty="0">
                          <a:solidFill>
                            <a:srgbClr val="3B8B92"/>
                          </a:solidFill>
                          <a:latin typeface="+mn-lt"/>
                          <a:cs typeface="Arial"/>
                        </a:rPr>
                        <a:t>Physics,</a:t>
                      </a:r>
                      <a:r>
                        <a:rPr sz="900" b="1" spc="95" dirty="0">
                          <a:solidFill>
                            <a:srgbClr val="3B8B92"/>
                          </a:solidFill>
                          <a:latin typeface="+mn-lt"/>
                          <a:cs typeface="Arial"/>
                        </a:rPr>
                        <a:t> </a:t>
                      </a:r>
                      <a:r>
                        <a:rPr sz="900" b="1" dirty="0">
                          <a:solidFill>
                            <a:srgbClr val="3B8B92"/>
                          </a:solidFill>
                          <a:latin typeface="+mn-lt"/>
                          <a:cs typeface="Arial"/>
                        </a:rPr>
                        <a:t>Arts</a:t>
                      </a:r>
                      <a:r>
                        <a:rPr sz="900" b="1" spc="75" dirty="0">
                          <a:solidFill>
                            <a:srgbClr val="3B8B92"/>
                          </a:solidFill>
                          <a:latin typeface="+mn-lt"/>
                          <a:cs typeface="Arial"/>
                        </a:rPr>
                        <a:t> </a:t>
                      </a:r>
                      <a:r>
                        <a:rPr sz="900" b="1" spc="-25" dirty="0">
                          <a:solidFill>
                            <a:srgbClr val="3B8B92"/>
                          </a:solidFill>
                          <a:latin typeface="+mn-lt"/>
                          <a:cs typeface="Arial"/>
                        </a:rPr>
                        <a:t>and</a:t>
                      </a:r>
                      <a:endParaRPr sz="900">
                        <a:latin typeface="+mn-lt"/>
                        <a:cs typeface="Arial"/>
                      </a:endParaRPr>
                    </a:p>
                    <a:p>
                      <a:pPr marL="62865">
                        <a:lnSpc>
                          <a:spcPct val="100000"/>
                        </a:lnSpc>
                        <a:spcBef>
                          <a:spcPts val="20"/>
                        </a:spcBef>
                      </a:pPr>
                      <a:r>
                        <a:rPr sz="900" b="1" spc="-10" dirty="0">
                          <a:solidFill>
                            <a:srgbClr val="3B8B92"/>
                          </a:solidFill>
                          <a:latin typeface="+mn-lt"/>
                          <a:cs typeface="Arial"/>
                        </a:rPr>
                        <a:t>Science</a:t>
                      </a:r>
                      <a:endParaRPr sz="900">
                        <a:latin typeface="+mn-lt"/>
                        <a:cs typeface="Arial"/>
                      </a:endParaRPr>
                    </a:p>
                    <a:p>
                      <a:pPr marL="62865">
                        <a:lnSpc>
                          <a:spcPct val="100000"/>
                        </a:lnSpc>
                        <a:spcBef>
                          <a:spcPts val="100"/>
                        </a:spcBef>
                      </a:pPr>
                      <a:r>
                        <a:rPr sz="900" b="1" dirty="0">
                          <a:solidFill>
                            <a:srgbClr val="3B8B92"/>
                          </a:solidFill>
                          <a:latin typeface="+mn-lt"/>
                          <a:cs typeface="Arial"/>
                        </a:rPr>
                        <a:t>Physics</a:t>
                      </a:r>
                      <a:r>
                        <a:rPr sz="900" b="1" spc="180" dirty="0">
                          <a:solidFill>
                            <a:srgbClr val="3B8B92"/>
                          </a:solidFill>
                          <a:latin typeface="+mn-lt"/>
                          <a:cs typeface="Arial"/>
                        </a:rPr>
                        <a:t> </a:t>
                      </a:r>
                      <a:r>
                        <a:rPr sz="900" b="1" dirty="0">
                          <a:solidFill>
                            <a:srgbClr val="3B8B92"/>
                          </a:solidFill>
                          <a:latin typeface="+mn-lt"/>
                          <a:cs typeface="Arial"/>
                        </a:rPr>
                        <a:t>&amp;</a:t>
                      </a:r>
                      <a:r>
                        <a:rPr sz="900" b="1" spc="110" dirty="0">
                          <a:solidFill>
                            <a:srgbClr val="3B8B92"/>
                          </a:solidFill>
                          <a:latin typeface="+mn-lt"/>
                          <a:cs typeface="Arial"/>
                        </a:rPr>
                        <a:t> </a:t>
                      </a:r>
                      <a:r>
                        <a:rPr sz="900" b="1" dirty="0">
                          <a:solidFill>
                            <a:srgbClr val="3B8B92"/>
                          </a:solidFill>
                          <a:latin typeface="+mn-lt"/>
                          <a:cs typeface="Arial"/>
                        </a:rPr>
                        <a:t>Engg.</a:t>
                      </a:r>
                      <a:r>
                        <a:rPr sz="900" b="1" spc="195" dirty="0">
                          <a:solidFill>
                            <a:srgbClr val="3B8B92"/>
                          </a:solidFill>
                          <a:latin typeface="+mn-lt"/>
                          <a:cs typeface="Arial"/>
                        </a:rPr>
                        <a:t> </a:t>
                      </a:r>
                      <a:r>
                        <a:rPr sz="900" b="1" dirty="0">
                          <a:solidFill>
                            <a:srgbClr val="3B8B92"/>
                          </a:solidFill>
                          <a:latin typeface="+mn-lt"/>
                          <a:cs typeface="Arial"/>
                        </a:rPr>
                        <a:t>Physics,</a:t>
                      </a:r>
                      <a:r>
                        <a:rPr sz="900" b="1" spc="95" dirty="0">
                          <a:solidFill>
                            <a:srgbClr val="3B8B92"/>
                          </a:solidFill>
                          <a:latin typeface="+mn-lt"/>
                          <a:cs typeface="Arial"/>
                        </a:rPr>
                        <a:t> </a:t>
                      </a:r>
                      <a:r>
                        <a:rPr sz="900" b="1" dirty="0">
                          <a:solidFill>
                            <a:srgbClr val="3B8B92"/>
                          </a:solidFill>
                          <a:latin typeface="+mn-lt"/>
                          <a:cs typeface="Arial"/>
                        </a:rPr>
                        <a:t>Arts</a:t>
                      </a:r>
                      <a:r>
                        <a:rPr sz="900" b="1" spc="75" dirty="0">
                          <a:solidFill>
                            <a:srgbClr val="3B8B92"/>
                          </a:solidFill>
                          <a:latin typeface="+mn-lt"/>
                          <a:cs typeface="Arial"/>
                        </a:rPr>
                        <a:t> </a:t>
                      </a:r>
                      <a:r>
                        <a:rPr sz="900" b="1" spc="-25" dirty="0">
                          <a:solidFill>
                            <a:srgbClr val="3B8B92"/>
                          </a:solidFill>
                          <a:latin typeface="+mn-lt"/>
                          <a:cs typeface="Arial"/>
                        </a:rPr>
                        <a:t>and</a:t>
                      </a:r>
                      <a:endParaRPr sz="900">
                        <a:latin typeface="+mn-lt"/>
                        <a:cs typeface="Arial"/>
                      </a:endParaRPr>
                    </a:p>
                    <a:p>
                      <a:pPr marL="62865">
                        <a:lnSpc>
                          <a:spcPct val="100000"/>
                        </a:lnSpc>
                        <a:spcBef>
                          <a:spcPts val="20"/>
                        </a:spcBef>
                      </a:pPr>
                      <a:r>
                        <a:rPr sz="900" b="1" spc="-10" dirty="0">
                          <a:solidFill>
                            <a:srgbClr val="3B8B92"/>
                          </a:solidFill>
                          <a:latin typeface="+mn-lt"/>
                          <a:cs typeface="Arial"/>
                        </a:rPr>
                        <a:t>Science</a:t>
                      </a:r>
                      <a:endParaRPr sz="900">
                        <a:latin typeface="+mn-lt"/>
                        <a:cs typeface="Arial"/>
                      </a:endParaRPr>
                    </a:p>
                    <a:p>
                      <a:pPr marL="62865">
                        <a:lnSpc>
                          <a:spcPct val="100000"/>
                        </a:lnSpc>
                        <a:spcBef>
                          <a:spcPts val="105"/>
                        </a:spcBef>
                      </a:pPr>
                      <a:r>
                        <a:rPr sz="900" b="1" dirty="0">
                          <a:solidFill>
                            <a:srgbClr val="3B8B92"/>
                          </a:solidFill>
                          <a:latin typeface="+mn-lt"/>
                          <a:cs typeface="Arial"/>
                        </a:rPr>
                        <a:t>Physics</a:t>
                      </a:r>
                      <a:r>
                        <a:rPr sz="900" b="1" spc="175" dirty="0">
                          <a:solidFill>
                            <a:srgbClr val="3B8B92"/>
                          </a:solidFill>
                          <a:latin typeface="+mn-lt"/>
                          <a:cs typeface="Arial"/>
                        </a:rPr>
                        <a:t> </a:t>
                      </a:r>
                      <a:r>
                        <a:rPr sz="900" b="1" dirty="0">
                          <a:solidFill>
                            <a:srgbClr val="3B8B92"/>
                          </a:solidFill>
                          <a:latin typeface="+mn-lt"/>
                          <a:cs typeface="Arial"/>
                        </a:rPr>
                        <a:t>&amp;</a:t>
                      </a:r>
                      <a:r>
                        <a:rPr sz="900" b="1" spc="95" dirty="0">
                          <a:solidFill>
                            <a:srgbClr val="3B8B92"/>
                          </a:solidFill>
                          <a:latin typeface="+mn-lt"/>
                          <a:cs typeface="Arial"/>
                        </a:rPr>
                        <a:t> </a:t>
                      </a:r>
                      <a:r>
                        <a:rPr sz="900" b="1" dirty="0">
                          <a:solidFill>
                            <a:srgbClr val="3B8B92"/>
                          </a:solidFill>
                          <a:latin typeface="+mn-lt"/>
                          <a:cs typeface="Arial"/>
                        </a:rPr>
                        <a:t>Engg.</a:t>
                      </a:r>
                      <a:r>
                        <a:rPr sz="900" b="1" spc="185" dirty="0">
                          <a:solidFill>
                            <a:srgbClr val="3B8B92"/>
                          </a:solidFill>
                          <a:latin typeface="+mn-lt"/>
                          <a:cs typeface="Arial"/>
                        </a:rPr>
                        <a:t> </a:t>
                      </a:r>
                      <a:r>
                        <a:rPr sz="900" b="1" dirty="0">
                          <a:solidFill>
                            <a:srgbClr val="3B8B92"/>
                          </a:solidFill>
                          <a:latin typeface="+mn-lt"/>
                          <a:cs typeface="Arial"/>
                        </a:rPr>
                        <a:t>Physics,</a:t>
                      </a:r>
                      <a:r>
                        <a:rPr sz="900" b="1" spc="85" dirty="0">
                          <a:solidFill>
                            <a:srgbClr val="3B8B92"/>
                          </a:solidFill>
                          <a:latin typeface="+mn-lt"/>
                          <a:cs typeface="Arial"/>
                        </a:rPr>
                        <a:t> </a:t>
                      </a:r>
                      <a:r>
                        <a:rPr sz="900" b="1" dirty="0">
                          <a:solidFill>
                            <a:srgbClr val="3B8B92"/>
                          </a:solidFill>
                          <a:latin typeface="+mn-lt"/>
                          <a:cs typeface="Arial"/>
                        </a:rPr>
                        <a:t>Arts</a:t>
                      </a:r>
                      <a:r>
                        <a:rPr sz="900" b="1" spc="70" dirty="0">
                          <a:solidFill>
                            <a:srgbClr val="3B8B92"/>
                          </a:solidFill>
                          <a:latin typeface="+mn-lt"/>
                          <a:cs typeface="Arial"/>
                        </a:rPr>
                        <a:t> </a:t>
                      </a:r>
                      <a:r>
                        <a:rPr sz="900" b="1" spc="-25" dirty="0">
                          <a:solidFill>
                            <a:srgbClr val="3B8B92"/>
                          </a:solidFill>
                          <a:latin typeface="+mn-lt"/>
                          <a:cs typeface="Arial"/>
                        </a:rPr>
                        <a:t>and</a:t>
                      </a:r>
                      <a:endParaRPr sz="900">
                        <a:latin typeface="+mn-lt"/>
                        <a:cs typeface="Arial"/>
                      </a:endParaRPr>
                    </a:p>
                    <a:p>
                      <a:pPr marL="62865">
                        <a:lnSpc>
                          <a:spcPct val="100000"/>
                        </a:lnSpc>
                        <a:spcBef>
                          <a:spcPts val="20"/>
                        </a:spcBef>
                      </a:pPr>
                      <a:r>
                        <a:rPr sz="900" b="1" spc="-10" dirty="0">
                          <a:solidFill>
                            <a:srgbClr val="3B8B92"/>
                          </a:solidFill>
                          <a:latin typeface="+mn-lt"/>
                          <a:cs typeface="Arial"/>
                        </a:rPr>
                        <a:t>Science</a:t>
                      </a:r>
                      <a:endParaRPr sz="900">
                        <a:latin typeface="+mn-lt"/>
                        <a:cs typeface="Arial"/>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a:txBody>
                    <a:bodyPr/>
                    <a:lstStyle/>
                    <a:p>
                      <a:pPr>
                        <a:lnSpc>
                          <a:spcPct val="100000"/>
                        </a:lnSpc>
                      </a:pPr>
                      <a:endParaRPr sz="900" dirty="0">
                        <a:latin typeface="+mn-lt"/>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a:txBody>
                    <a:bodyPr/>
                    <a:lstStyle/>
                    <a:p>
                      <a:pPr>
                        <a:lnSpc>
                          <a:spcPct val="100000"/>
                        </a:lnSpc>
                      </a:pPr>
                      <a:endParaRPr sz="900">
                        <a:latin typeface="+mn-lt"/>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tc>
                  <a:txBody>
                    <a:bodyPr/>
                    <a:lstStyle/>
                    <a:p>
                      <a:pPr>
                        <a:lnSpc>
                          <a:spcPct val="100000"/>
                        </a:lnSpc>
                      </a:pPr>
                      <a:endParaRPr sz="900">
                        <a:latin typeface="+mn-lt"/>
                        <a:cs typeface="Times New Roman"/>
                      </a:endParaRPr>
                    </a:p>
                  </a:txBody>
                  <a:tcPr marL="0" marR="0" marT="0" marB="0">
                    <a:lnL w="12700">
                      <a:solidFill>
                        <a:srgbClr val="797979"/>
                      </a:solidFill>
                      <a:prstDash val="solid"/>
                    </a:lnL>
                    <a:lnR w="12700">
                      <a:solidFill>
                        <a:srgbClr val="797979"/>
                      </a:solidFill>
                      <a:prstDash val="solid"/>
                    </a:lnR>
                    <a:lnB w="12700">
                      <a:solidFill>
                        <a:srgbClr val="797979"/>
                      </a:solidFill>
                      <a:prstDash val="solid"/>
                    </a:lnB>
                    <a:solidFill>
                      <a:srgbClr val="E3F3F4"/>
                    </a:solidFill>
                  </a:tcPr>
                </a:tc>
                <a:extLst>
                  <a:ext uri="{0D108BD9-81ED-4DB2-BD59-A6C34878D82A}">
                    <a16:rowId xmlns:a16="http://schemas.microsoft.com/office/drawing/2014/main" val="10005"/>
                  </a:ext>
                </a:extLst>
              </a:tr>
              <a:tr h="509733">
                <a:tc vMerge="1">
                  <a:txBody>
                    <a:bodyPr/>
                    <a:lstStyle/>
                    <a:p>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a:txBody>
                    <a:bodyPr/>
                    <a:lstStyle/>
                    <a:p>
                      <a:pPr marL="58419">
                        <a:lnSpc>
                          <a:spcPct val="100000"/>
                        </a:lnSpc>
                        <a:spcBef>
                          <a:spcPts val="245"/>
                        </a:spcBef>
                      </a:pPr>
                      <a:r>
                        <a:rPr sz="900" b="1" spc="-10" dirty="0">
                          <a:solidFill>
                            <a:srgbClr val="3B8B92"/>
                          </a:solidFill>
                          <a:latin typeface="+mn-lt"/>
                          <a:cs typeface="Arial"/>
                        </a:rPr>
                        <a:t>1504:</a:t>
                      </a:r>
                      <a:endParaRPr sz="900" dirty="0">
                        <a:latin typeface="+mn-lt"/>
                        <a:cs typeface="Arial"/>
                      </a:endParaRPr>
                    </a:p>
                    <a:p>
                      <a:pPr marL="58419">
                        <a:lnSpc>
                          <a:spcPct val="100000"/>
                        </a:lnSpc>
                        <a:spcBef>
                          <a:spcPts val="25"/>
                        </a:spcBef>
                      </a:pPr>
                      <a:r>
                        <a:rPr sz="900" b="1" spc="-10" dirty="0">
                          <a:solidFill>
                            <a:srgbClr val="3B8B92"/>
                          </a:solidFill>
                          <a:latin typeface="+mn-lt"/>
                          <a:cs typeface="Arial"/>
                        </a:rPr>
                        <a:t>Chemistry</a:t>
                      </a:r>
                      <a:endParaRPr sz="900" dirty="0">
                        <a:latin typeface="+mn-lt"/>
                        <a:cs typeface="Arial"/>
                      </a:endParaRPr>
                    </a:p>
                  </a:txBody>
                  <a:tcPr marL="0" marR="0" marT="311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59690">
                        <a:lnSpc>
                          <a:spcPct val="100000"/>
                        </a:lnSpc>
                        <a:spcBef>
                          <a:spcPts val="285"/>
                        </a:spcBef>
                      </a:pPr>
                      <a:r>
                        <a:rPr sz="900" b="1" dirty="0">
                          <a:solidFill>
                            <a:srgbClr val="3B8B92"/>
                          </a:solidFill>
                          <a:latin typeface="+mn-lt"/>
                          <a:cs typeface="Arial"/>
                        </a:rPr>
                        <a:t>David</a:t>
                      </a:r>
                      <a:r>
                        <a:rPr sz="900" b="1" spc="155" dirty="0">
                          <a:solidFill>
                            <a:srgbClr val="3B8B92"/>
                          </a:solidFill>
                          <a:latin typeface="+mn-lt"/>
                          <a:cs typeface="Arial"/>
                        </a:rPr>
                        <a:t> </a:t>
                      </a:r>
                      <a:r>
                        <a:rPr sz="900" b="1" spc="-10" dirty="0">
                          <a:solidFill>
                            <a:srgbClr val="3B8B92"/>
                          </a:solidFill>
                          <a:latin typeface="+mn-lt"/>
                          <a:cs typeface="Arial"/>
                        </a:rPr>
                        <a:t>Palmer</a:t>
                      </a:r>
                      <a:endParaRPr lang="en-US" sz="900" b="1" spc="-10" dirty="0">
                        <a:solidFill>
                          <a:srgbClr val="3B8B92"/>
                        </a:solidFill>
                        <a:latin typeface="+mn-lt"/>
                        <a:cs typeface="Arial"/>
                      </a:endParaRPr>
                    </a:p>
                    <a:p>
                      <a:pPr marL="59690">
                        <a:lnSpc>
                          <a:spcPct val="100000"/>
                        </a:lnSpc>
                        <a:spcBef>
                          <a:spcPts val="285"/>
                        </a:spcBef>
                      </a:pPr>
                      <a:r>
                        <a:rPr lang="en-US" sz="900" b="1" spc="-10" dirty="0">
                          <a:solidFill>
                            <a:srgbClr val="3B8B92"/>
                          </a:solidFill>
                          <a:latin typeface="+mn-lt"/>
                          <a:cs typeface="Arial"/>
                        </a:rPr>
                        <a:t>Robert Scott</a:t>
                      </a:r>
                      <a:endParaRPr sz="900" dirty="0">
                        <a:latin typeface="+mn-lt"/>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0960" marR="382905">
                        <a:lnSpc>
                          <a:spcPct val="102299"/>
                        </a:lnSpc>
                        <a:spcBef>
                          <a:spcPts val="260"/>
                        </a:spcBef>
                      </a:pPr>
                      <a:r>
                        <a:rPr sz="900" b="1" dirty="0">
                          <a:solidFill>
                            <a:srgbClr val="3B8B92"/>
                          </a:solidFill>
                          <a:latin typeface="+mn-lt"/>
                          <a:cs typeface="Arial"/>
                        </a:rPr>
                        <a:t>Chemistry,</a:t>
                      </a:r>
                      <a:r>
                        <a:rPr sz="900" b="1" spc="65" dirty="0">
                          <a:solidFill>
                            <a:srgbClr val="3B8B92"/>
                          </a:solidFill>
                          <a:latin typeface="+mn-lt"/>
                          <a:cs typeface="Arial"/>
                        </a:rPr>
                        <a:t> </a:t>
                      </a:r>
                      <a:r>
                        <a:rPr sz="900" b="1" spc="140" dirty="0">
                          <a:solidFill>
                            <a:srgbClr val="3B8B92"/>
                          </a:solidFill>
                          <a:latin typeface="+mn-lt"/>
                          <a:cs typeface="Arial"/>
                        </a:rPr>
                        <a:t> </a:t>
                      </a:r>
                      <a:r>
                        <a:rPr sz="900" b="1" dirty="0">
                          <a:solidFill>
                            <a:srgbClr val="3B8B92"/>
                          </a:solidFill>
                          <a:latin typeface="+mn-lt"/>
                          <a:cs typeface="Arial"/>
                        </a:rPr>
                        <a:t>Arts</a:t>
                      </a:r>
                      <a:r>
                        <a:rPr sz="900" b="1" spc="220" dirty="0">
                          <a:solidFill>
                            <a:srgbClr val="3B8B92"/>
                          </a:solidFill>
                          <a:latin typeface="+mn-lt"/>
                          <a:cs typeface="Arial"/>
                        </a:rPr>
                        <a:t> </a:t>
                      </a:r>
                      <a:r>
                        <a:rPr sz="900" b="1" spc="-25" dirty="0">
                          <a:solidFill>
                            <a:srgbClr val="3B8B92"/>
                          </a:solidFill>
                          <a:latin typeface="+mn-lt"/>
                          <a:cs typeface="Arial"/>
                        </a:rPr>
                        <a:t>and </a:t>
                      </a:r>
                      <a:r>
                        <a:rPr sz="900" b="1" spc="-10" dirty="0">
                          <a:solidFill>
                            <a:srgbClr val="3B8B92"/>
                          </a:solidFill>
                          <a:latin typeface="+mn-lt"/>
                          <a:cs typeface="Arial"/>
                        </a:rPr>
                        <a:t>Science</a:t>
                      </a:r>
                      <a:endParaRPr lang="en-US" sz="900" b="1" spc="-10" dirty="0">
                        <a:solidFill>
                          <a:srgbClr val="3B8B92"/>
                        </a:solidFill>
                        <a:latin typeface="+mn-lt"/>
                        <a:cs typeface="Arial"/>
                      </a:endParaRPr>
                    </a:p>
                    <a:p>
                      <a:pPr marL="60960" marR="382905" lvl="0" indent="0" defTabSz="914400" eaLnBrk="1" fontAlgn="auto" latinLnBrk="0" hangingPunct="1">
                        <a:lnSpc>
                          <a:spcPct val="102299"/>
                        </a:lnSpc>
                        <a:spcBef>
                          <a:spcPts val="260"/>
                        </a:spcBef>
                        <a:spcAft>
                          <a:spcPts val="0"/>
                        </a:spcAft>
                        <a:buClrTx/>
                        <a:buSzTx/>
                        <a:buFontTx/>
                        <a:buNone/>
                        <a:tabLst/>
                        <a:defRPr/>
                      </a:pPr>
                      <a:r>
                        <a:rPr lang="en-GB" sz="900" b="1" dirty="0">
                          <a:solidFill>
                            <a:srgbClr val="3B8B92"/>
                          </a:solidFill>
                          <a:latin typeface="+mn-lt"/>
                          <a:cs typeface="Arial"/>
                        </a:rPr>
                        <a:t>Chemistry,</a:t>
                      </a:r>
                      <a:r>
                        <a:rPr lang="en-GB" sz="900" b="1" spc="65" dirty="0">
                          <a:solidFill>
                            <a:srgbClr val="3B8B92"/>
                          </a:solidFill>
                          <a:latin typeface="+mn-lt"/>
                          <a:cs typeface="Arial"/>
                        </a:rPr>
                        <a:t> </a:t>
                      </a:r>
                      <a:r>
                        <a:rPr lang="en-GB" sz="900" b="1" spc="140" dirty="0">
                          <a:solidFill>
                            <a:srgbClr val="3B8B92"/>
                          </a:solidFill>
                          <a:latin typeface="+mn-lt"/>
                          <a:cs typeface="Arial"/>
                        </a:rPr>
                        <a:t> </a:t>
                      </a:r>
                      <a:r>
                        <a:rPr lang="en-GB" sz="900" b="1" dirty="0">
                          <a:solidFill>
                            <a:srgbClr val="3B8B92"/>
                          </a:solidFill>
                          <a:latin typeface="+mn-lt"/>
                          <a:cs typeface="Arial"/>
                        </a:rPr>
                        <a:t>Arts</a:t>
                      </a:r>
                      <a:r>
                        <a:rPr lang="en-GB" sz="900" b="1" spc="220" dirty="0">
                          <a:solidFill>
                            <a:srgbClr val="3B8B92"/>
                          </a:solidFill>
                          <a:latin typeface="+mn-lt"/>
                          <a:cs typeface="Arial"/>
                        </a:rPr>
                        <a:t> </a:t>
                      </a:r>
                      <a:r>
                        <a:rPr lang="en-GB" sz="900" b="1" spc="-25" dirty="0">
                          <a:solidFill>
                            <a:srgbClr val="3B8B92"/>
                          </a:solidFill>
                          <a:latin typeface="+mn-lt"/>
                          <a:cs typeface="Arial"/>
                        </a:rPr>
                        <a:t>and </a:t>
                      </a:r>
                      <a:r>
                        <a:rPr lang="en-GB" sz="900" b="1" spc="-10" dirty="0">
                          <a:solidFill>
                            <a:srgbClr val="3B8B92"/>
                          </a:solidFill>
                          <a:latin typeface="+mn-lt"/>
                          <a:cs typeface="Arial"/>
                        </a:rPr>
                        <a:t>Science</a:t>
                      </a:r>
                      <a:endParaRPr lang="en-GB" sz="900" dirty="0">
                        <a:latin typeface="+mn-lt"/>
                        <a:cs typeface="Arial"/>
                      </a:endParaRPr>
                    </a:p>
                    <a:p>
                      <a:pPr marL="60960" marR="382905">
                        <a:lnSpc>
                          <a:spcPct val="102299"/>
                        </a:lnSpc>
                        <a:spcBef>
                          <a:spcPts val="260"/>
                        </a:spcBef>
                      </a:pPr>
                      <a:endParaRPr sz="900" dirty="0">
                        <a:latin typeface="+mn-lt"/>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6"/>
                  </a:ext>
                </a:extLst>
              </a:tr>
              <a:tr h="208320">
                <a:tc vMerge="1">
                  <a:txBody>
                    <a:bodyPr/>
                    <a:lstStyle/>
                    <a:p>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9369"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a:lnSpc>
                          <a:spcPct val="100000"/>
                        </a:lnSpc>
                        <a:spcBef>
                          <a:spcPts val="20"/>
                        </a:spcBef>
                      </a:pPr>
                      <a:endParaRPr sz="900" dirty="0">
                        <a:latin typeface="+mn-lt"/>
                        <a:cs typeface="Times New Roman"/>
                      </a:endParaRPr>
                    </a:p>
                    <a:p>
                      <a:pPr marL="58419">
                        <a:lnSpc>
                          <a:spcPct val="100000"/>
                        </a:lnSpc>
                      </a:pPr>
                      <a:r>
                        <a:rPr sz="900" b="1" spc="-10" dirty="0">
                          <a:solidFill>
                            <a:srgbClr val="3B8B92"/>
                          </a:solidFill>
                          <a:latin typeface="+mn-lt"/>
                          <a:cs typeface="Arial"/>
                        </a:rPr>
                        <a:t>1506:</a:t>
                      </a:r>
                      <a:endParaRPr sz="900" dirty="0">
                        <a:latin typeface="+mn-lt"/>
                        <a:cs typeface="Arial"/>
                      </a:endParaRPr>
                    </a:p>
                    <a:p>
                      <a:pPr marL="58419">
                        <a:lnSpc>
                          <a:spcPct val="100000"/>
                        </a:lnSpc>
                        <a:spcBef>
                          <a:spcPts val="25"/>
                        </a:spcBef>
                      </a:pPr>
                      <a:r>
                        <a:rPr sz="900" b="1" spc="-10" dirty="0">
                          <a:solidFill>
                            <a:srgbClr val="3B8B92"/>
                          </a:solidFill>
                          <a:latin typeface="+mn-lt"/>
                          <a:cs typeface="Arial"/>
                        </a:rPr>
                        <a:t>Geosciences</a:t>
                      </a:r>
                      <a:endParaRPr sz="900" dirty="0">
                        <a:latin typeface="+mn-lt"/>
                        <a:cs typeface="Arial"/>
                      </a:endParaRPr>
                    </a:p>
                  </a:txBody>
                  <a:tcPr marL="0" marR="0" marT="25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marL="59690" marR="0" lvl="0" indent="0" algn="l" defTabSz="914400" rtl="0" eaLnBrk="1" fontAlgn="auto" latinLnBrk="0" hangingPunct="1">
                        <a:lnSpc>
                          <a:spcPct val="100000"/>
                        </a:lnSpc>
                        <a:spcBef>
                          <a:spcPts val="285"/>
                        </a:spcBef>
                        <a:spcAft>
                          <a:spcPts val="0"/>
                        </a:spcAft>
                        <a:buClrTx/>
                        <a:buSzTx/>
                        <a:buFontTx/>
                        <a:buNone/>
                        <a:tabLst/>
                        <a:defRPr/>
                      </a:pPr>
                      <a:r>
                        <a:rPr lang="en-GB" sz="900" b="1" spc="-10" dirty="0">
                          <a:solidFill>
                            <a:srgbClr val="3B8B92"/>
                          </a:solidFill>
                          <a:latin typeface="+mn-lt"/>
                          <a:ea typeface="+mn-ea"/>
                          <a:cs typeface="Arial"/>
                        </a:rPr>
                        <a:t>Cherie Westbrook</a:t>
                      </a:r>
                      <a:endParaRPr lang="en-US" sz="900" b="1" spc="-10" dirty="0">
                        <a:solidFill>
                          <a:srgbClr val="3B8B92"/>
                        </a:solidFill>
                        <a:latin typeface="+mn-lt"/>
                        <a:ea typeface="+mn-ea"/>
                        <a:cs typeface="Arial"/>
                      </a:endParaRPr>
                    </a:p>
                    <a:p>
                      <a:pPr marL="59690">
                        <a:lnSpc>
                          <a:spcPct val="100000"/>
                        </a:lnSpc>
                        <a:spcBef>
                          <a:spcPts val="285"/>
                        </a:spcBef>
                      </a:pPr>
                      <a:endParaRPr lang="en-US" sz="900" b="1" dirty="0">
                        <a:solidFill>
                          <a:srgbClr val="3B8B92"/>
                        </a:solidFill>
                        <a:latin typeface="+mn-lt"/>
                        <a:cs typeface="Arial"/>
                      </a:endParaRPr>
                    </a:p>
                    <a:p>
                      <a:pPr marL="59690">
                        <a:lnSpc>
                          <a:spcPct val="100000"/>
                        </a:lnSpc>
                        <a:spcBef>
                          <a:spcPts val="285"/>
                        </a:spcBef>
                      </a:pPr>
                      <a:r>
                        <a:rPr sz="900" b="1" dirty="0">
                          <a:solidFill>
                            <a:srgbClr val="3B8B92"/>
                          </a:solidFill>
                          <a:latin typeface="+mn-lt"/>
                          <a:cs typeface="Arial"/>
                        </a:rPr>
                        <a:t>Adam</a:t>
                      </a:r>
                      <a:r>
                        <a:rPr sz="900" b="1" spc="100" dirty="0">
                          <a:solidFill>
                            <a:srgbClr val="3B8B92"/>
                          </a:solidFill>
                          <a:latin typeface="+mn-lt"/>
                          <a:cs typeface="Arial"/>
                        </a:rPr>
                        <a:t> </a:t>
                      </a:r>
                      <a:r>
                        <a:rPr sz="900" b="1" spc="-10" dirty="0">
                          <a:solidFill>
                            <a:srgbClr val="3B8B92"/>
                          </a:solidFill>
                          <a:latin typeface="+mn-lt"/>
                          <a:cs typeface="Arial"/>
                        </a:rPr>
                        <a:t>Bourassa</a:t>
                      </a:r>
                      <a:endParaRPr sz="900" dirty="0">
                        <a:latin typeface="+mn-lt"/>
                        <a:cs typeface="Arial"/>
                      </a:endParaRPr>
                    </a:p>
                    <a:p>
                      <a:pPr>
                        <a:lnSpc>
                          <a:spcPct val="100000"/>
                        </a:lnSpc>
                        <a:spcBef>
                          <a:spcPts val="50"/>
                        </a:spcBef>
                      </a:pPr>
                      <a:endParaRPr sz="900" dirty="0">
                        <a:latin typeface="+mn-lt"/>
                        <a:cs typeface="Times New Roman"/>
                      </a:endParaRPr>
                    </a:p>
                    <a:p>
                      <a:pPr marL="59690">
                        <a:lnSpc>
                          <a:spcPct val="100000"/>
                        </a:lnSpc>
                        <a:spcBef>
                          <a:spcPts val="5"/>
                        </a:spcBef>
                      </a:pPr>
                      <a:r>
                        <a:rPr sz="900" b="1" dirty="0">
                          <a:solidFill>
                            <a:srgbClr val="3B8B92"/>
                          </a:solidFill>
                          <a:latin typeface="+mn-lt"/>
                          <a:cs typeface="Arial"/>
                        </a:rPr>
                        <a:t>Yuanming</a:t>
                      </a:r>
                      <a:r>
                        <a:rPr sz="900" b="1" spc="175" dirty="0">
                          <a:solidFill>
                            <a:srgbClr val="3B8B92"/>
                          </a:solidFill>
                          <a:latin typeface="+mn-lt"/>
                          <a:cs typeface="Arial"/>
                        </a:rPr>
                        <a:t> </a:t>
                      </a:r>
                      <a:r>
                        <a:rPr sz="900" b="1" spc="-25" dirty="0">
                          <a:solidFill>
                            <a:srgbClr val="3B8B92"/>
                          </a:solidFill>
                          <a:latin typeface="+mn-lt"/>
                          <a:cs typeface="Arial"/>
                        </a:rPr>
                        <a:t>Pan</a:t>
                      </a:r>
                      <a:endParaRPr sz="900" dirty="0">
                        <a:latin typeface="+mn-lt"/>
                        <a:cs typeface="Arial"/>
                      </a:endParaRPr>
                    </a:p>
                    <a:p>
                      <a:pPr>
                        <a:lnSpc>
                          <a:spcPct val="100000"/>
                        </a:lnSpc>
                        <a:spcBef>
                          <a:spcPts val="50"/>
                        </a:spcBef>
                      </a:pPr>
                      <a:endParaRPr sz="900" dirty="0">
                        <a:latin typeface="+mn-lt"/>
                        <a:cs typeface="Times New Roman"/>
                      </a:endParaRPr>
                    </a:p>
                    <a:p>
                      <a:pPr marL="59690">
                        <a:lnSpc>
                          <a:spcPct val="100000"/>
                        </a:lnSpc>
                      </a:pPr>
                      <a:r>
                        <a:rPr sz="900" b="1" dirty="0">
                          <a:solidFill>
                            <a:srgbClr val="3B8B92"/>
                          </a:solidFill>
                          <a:latin typeface="+mn-lt"/>
                          <a:cs typeface="Arial"/>
                        </a:rPr>
                        <a:t>Steven</a:t>
                      </a:r>
                      <a:r>
                        <a:rPr sz="900" b="1" spc="160" dirty="0">
                          <a:solidFill>
                            <a:srgbClr val="3B8B92"/>
                          </a:solidFill>
                          <a:latin typeface="+mn-lt"/>
                          <a:cs typeface="Arial"/>
                        </a:rPr>
                        <a:t> </a:t>
                      </a:r>
                      <a:r>
                        <a:rPr sz="900" b="1" spc="-10" dirty="0">
                          <a:solidFill>
                            <a:srgbClr val="3B8B92"/>
                          </a:solidFill>
                          <a:latin typeface="+mn-lt"/>
                          <a:cs typeface="Arial"/>
                        </a:rPr>
                        <a:t>Siciliano</a:t>
                      </a:r>
                      <a:endParaRPr sz="900" dirty="0">
                        <a:latin typeface="+mn-lt"/>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rowSpan="2">
                  <a:txBody>
                    <a:bodyPr/>
                    <a:lstStyle/>
                    <a:p>
                      <a:pPr marL="60960">
                        <a:lnSpc>
                          <a:spcPct val="100000"/>
                        </a:lnSpc>
                        <a:spcBef>
                          <a:spcPts val="285"/>
                        </a:spcBef>
                      </a:pPr>
                      <a:r>
                        <a:rPr lang="en-US" sz="900" b="1" dirty="0">
                          <a:solidFill>
                            <a:srgbClr val="3B8B92"/>
                          </a:solidFill>
                          <a:latin typeface="+mn-lt"/>
                          <a:cs typeface="Arial"/>
                        </a:rPr>
                        <a:t>Geography &amp; Planning, Arts &amp; Science</a:t>
                      </a:r>
                    </a:p>
                    <a:p>
                      <a:pPr marL="60960">
                        <a:lnSpc>
                          <a:spcPct val="100000"/>
                        </a:lnSpc>
                        <a:spcBef>
                          <a:spcPts val="285"/>
                        </a:spcBef>
                      </a:pPr>
                      <a:r>
                        <a:rPr sz="900" b="1" dirty="0">
                          <a:solidFill>
                            <a:srgbClr val="3B8B92"/>
                          </a:solidFill>
                          <a:latin typeface="+mn-lt"/>
                          <a:cs typeface="Arial"/>
                        </a:rPr>
                        <a:t>Physics</a:t>
                      </a:r>
                      <a:r>
                        <a:rPr sz="900" b="1" spc="180" dirty="0">
                          <a:solidFill>
                            <a:srgbClr val="3B8B92"/>
                          </a:solidFill>
                          <a:latin typeface="+mn-lt"/>
                          <a:cs typeface="Arial"/>
                        </a:rPr>
                        <a:t> </a:t>
                      </a:r>
                      <a:r>
                        <a:rPr sz="900" b="1" dirty="0">
                          <a:solidFill>
                            <a:srgbClr val="3B8B92"/>
                          </a:solidFill>
                          <a:latin typeface="+mn-lt"/>
                          <a:cs typeface="Arial"/>
                        </a:rPr>
                        <a:t>&amp;</a:t>
                      </a:r>
                      <a:r>
                        <a:rPr sz="900" b="1" spc="105" dirty="0">
                          <a:solidFill>
                            <a:srgbClr val="3B8B92"/>
                          </a:solidFill>
                          <a:latin typeface="+mn-lt"/>
                          <a:cs typeface="Arial"/>
                        </a:rPr>
                        <a:t> </a:t>
                      </a:r>
                      <a:r>
                        <a:rPr sz="900" b="1" dirty="0">
                          <a:solidFill>
                            <a:srgbClr val="3B8B92"/>
                          </a:solidFill>
                          <a:latin typeface="+mn-lt"/>
                          <a:cs typeface="Arial"/>
                        </a:rPr>
                        <a:t>Engg.</a:t>
                      </a:r>
                      <a:r>
                        <a:rPr sz="900" b="1" spc="195" dirty="0">
                          <a:solidFill>
                            <a:srgbClr val="3B8B92"/>
                          </a:solidFill>
                          <a:latin typeface="+mn-lt"/>
                          <a:cs typeface="Arial"/>
                        </a:rPr>
                        <a:t> </a:t>
                      </a:r>
                      <a:r>
                        <a:rPr sz="900" b="1" dirty="0">
                          <a:solidFill>
                            <a:srgbClr val="3B8B92"/>
                          </a:solidFill>
                          <a:latin typeface="+mn-lt"/>
                          <a:cs typeface="Arial"/>
                        </a:rPr>
                        <a:t>Physics,</a:t>
                      </a:r>
                      <a:r>
                        <a:rPr sz="900" b="1" spc="60" dirty="0">
                          <a:solidFill>
                            <a:srgbClr val="3B8B92"/>
                          </a:solidFill>
                          <a:latin typeface="+mn-lt"/>
                          <a:cs typeface="Arial"/>
                        </a:rPr>
                        <a:t> </a:t>
                      </a:r>
                      <a:r>
                        <a:rPr sz="900" b="1" dirty="0">
                          <a:solidFill>
                            <a:srgbClr val="3B8B92"/>
                          </a:solidFill>
                          <a:latin typeface="+mn-lt"/>
                          <a:cs typeface="Arial"/>
                        </a:rPr>
                        <a:t>Arts</a:t>
                      </a:r>
                      <a:r>
                        <a:rPr sz="900" b="1" spc="85" dirty="0">
                          <a:solidFill>
                            <a:srgbClr val="3B8B92"/>
                          </a:solidFill>
                          <a:latin typeface="+mn-lt"/>
                          <a:cs typeface="Arial"/>
                        </a:rPr>
                        <a:t> </a:t>
                      </a:r>
                      <a:r>
                        <a:rPr sz="900" b="1" spc="-25" dirty="0">
                          <a:solidFill>
                            <a:srgbClr val="3B8B92"/>
                          </a:solidFill>
                          <a:latin typeface="+mn-lt"/>
                          <a:cs typeface="Arial"/>
                        </a:rPr>
                        <a:t>and</a:t>
                      </a:r>
                      <a:endParaRPr sz="900" dirty="0">
                        <a:latin typeface="+mn-lt"/>
                        <a:cs typeface="Arial"/>
                      </a:endParaRPr>
                    </a:p>
                    <a:p>
                      <a:pPr marL="60960">
                        <a:lnSpc>
                          <a:spcPct val="100000"/>
                        </a:lnSpc>
                        <a:spcBef>
                          <a:spcPts val="25"/>
                        </a:spcBef>
                      </a:pPr>
                      <a:r>
                        <a:rPr sz="900" b="1" spc="-10" dirty="0">
                          <a:solidFill>
                            <a:srgbClr val="3B8B92"/>
                          </a:solidFill>
                          <a:latin typeface="+mn-lt"/>
                          <a:cs typeface="Arial"/>
                        </a:rPr>
                        <a:t>Science</a:t>
                      </a:r>
                      <a:endParaRPr sz="900" dirty="0">
                        <a:latin typeface="+mn-lt"/>
                        <a:cs typeface="Arial"/>
                      </a:endParaRPr>
                    </a:p>
                    <a:p>
                      <a:pPr marL="60960">
                        <a:lnSpc>
                          <a:spcPct val="100000"/>
                        </a:lnSpc>
                        <a:spcBef>
                          <a:spcPts val="100"/>
                        </a:spcBef>
                      </a:pPr>
                      <a:r>
                        <a:rPr sz="900" b="1" dirty="0">
                          <a:solidFill>
                            <a:srgbClr val="3B8B92"/>
                          </a:solidFill>
                          <a:latin typeface="+mn-lt"/>
                          <a:cs typeface="Arial"/>
                        </a:rPr>
                        <a:t>Geological</a:t>
                      </a:r>
                      <a:r>
                        <a:rPr sz="900" b="1" spc="320" dirty="0">
                          <a:solidFill>
                            <a:srgbClr val="3B8B92"/>
                          </a:solidFill>
                          <a:latin typeface="+mn-lt"/>
                          <a:cs typeface="Arial"/>
                        </a:rPr>
                        <a:t> </a:t>
                      </a:r>
                      <a:r>
                        <a:rPr sz="900" b="1" dirty="0">
                          <a:solidFill>
                            <a:srgbClr val="3B8B92"/>
                          </a:solidFill>
                          <a:latin typeface="+mn-lt"/>
                          <a:cs typeface="Arial"/>
                        </a:rPr>
                        <a:t>Sciences,</a:t>
                      </a:r>
                      <a:r>
                        <a:rPr sz="900" b="1" spc="35" dirty="0">
                          <a:solidFill>
                            <a:srgbClr val="3B8B92"/>
                          </a:solidFill>
                          <a:latin typeface="+mn-lt"/>
                          <a:cs typeface="Arial"/>
                        </a:rPr>
                        <a:t> </a:t>
                      </a:r>
                      <a:r>
                        <a:rPr sz="900" b="1" dirty="0">
                          <a:solidFill>
                            <a:srgbClr val="3B8B92"/>
                          </a:solidFill>
                          <a:latin typeface="+mn-lt"/>
                          <a:cs typeface="Arial"/>
                        </a:rPr>
                        <a:t>Arts</a:t>
                      </a:r>
                      <a:r>
                        <a:rPr sz="900" b="1" spc="170" dirty="0">
                          <a:solidFill>
                            <a:srgbClr val="3B8B92"/>
                          </a:solidFill>
                          <a:latin typeface="+mn-lt"/>
                          <a:cs typeface="Arial"/>
                        </a:rPr>
                        <a:t> </a:t>
                      </a:r>
                      <a:r>
                        <a:rPr sz="900" b="1" spc="-25" dirty="0">
                          <a:solidFill>
                            <a:srgbClr val="3B8B92"/>
                          </a:solidFill>
                          <a:latin typeface="+mn-lt"/>
                          <a:cs typeface="Arial"/>
                        </a:rPr>
                        <a:t>and</a:t>
                      </a:r>
                      <a:endParaRPr sz="900" dirty="0">
                        <a:latin typeface="+mn-lt"/>
                        <a:cs typeface="Arial"/>
                      </a:endParaRPr>
                    </a:p>
                    <a:p>
                      <a:pPr marL="60960">
                        <a:lnSpc>
                          <a:spcPct val="100000"/>
                        </a:lnSpc>
                        <a:spcBef>
                          <a:spcPts val="20"/>
                        </a:spcBef>
                      </a:pPr>
                      <a:r>
                        <a:rPr sz="900" b="1" spc="-10" dirty="0">
                          <a:solidFill>
                            <a:srgbClr val="3B8B92"/>
                          </a:solidFill>
                          <a:latin typeface="+mn-lt"/>
                          <a:cs typeface="Arial"/>
                        </a:rPr>
                        <a:t>Science</a:t>
                      </a:r>
                      <a:endParaRPr sz="900" dirty="0">
                        <a:latin typeface="+mn-lt"/>
                        <a:cs typeface="Arial"/>
                      </a:endParaRPr>
                    </a:p>
                    <a:p>
                      <a:pPr marL="60960">
                        <a:lnSpc>
                          <a:spcPct val="100000"/>
                        </a:lnSpc>
                        <a:spcBef>
                          <a:spcPts val="105"/>
                        </a:spcBef>
                      </a:pPr>
                      <a:r>
                        <a:rPr sz="900" b="1" dirty="0">
                          <a:solidFill>
                            <a:srgbClr val="3B8B92"/>
                          </a:solidFill>
                          <a:latin typeface="+mn-lt"/>
                          <a:cs typeface="Arial"/>
                        </a:rPr>
                        <a:t>Soil</a:t>
                      </a:r>
                      <a:r>
                        <a:rPr sz="900" b="1" spc="275" dirty="0">
                          <a:solidFill>
                            <a:srgbClr val="3B8B92"/>
                          </a:solidFill>
                          <a:latin typeface="+mn-lt"/>
                          <a:cs typeface="Arial"/>
                        </a:rPr>
                        <a:t> </a:t>
                      </a:r>
                      <a:r>
                        <a:rPr sz="900" b="1" dirty="0">
                          <a:solidFill>
                            <a:srgbClr val="3B8B92"/>
                          </a:solidFill>
                          <a:latin typeface="+mn-lt"/>
                          <a:cs typeface="Arial"/>
                        </a:rPr>
                        <a:t>Sciences,</a:t>
                      </a:r>
                      <a:r>
                        <a:rPr sz="900" b="1" spc="35" dirty="0">
                          <a:solidFill>
                            <a:srgbClr val="3B8B92"/>
                          </a:solidFill>
                          <a:latin typeface="+mn-lt"/>
                          <a:cs typeface="Arial"/>
                        </a:rPr>
                        <a:t> </a:t>
                      </a:r>
                      <a:r>
                        <a:rPr sz="900" b="1" spc="-20" dirty="0">
                          <a:solidFill>
                            <a:srgbClr val="3B8B92"/>
                          </a:solidFill>
                          <a:latin typeface="+mn-lt"/>
                          <a:cs typeface="Arial"/>
                        </a:rPr>
                        <a:t>AgBio</a:t>
                      </a:r>
                      <a:endParaRPr sz="900" dirty="0">
                        <a:latin typeface="+mn-lt"/>
                        <a:cs typeface="Arial"/>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extLst>
                  <a:ext uri="{0D108BD9-81ED-4DB2-BD59-A6C34878D82A}">
                    <a16:rowId xmlns:a16="http://schemas.microsoft.com/office/drawing/2014/main" val="10007"/>
                  </a:ext>
                </a:extLst>
              </a:tr>
              <a:tr h="893822">
                <a:tc rowSpan="2">
                  <a:txBody>
                    <a:bodyPr/>
                    <a:lstStyle/>
                    <a:p>
                      <a:pPr>
                        <a:lnSpc>
                          <a:spcPct val="100000"/>
                        </a:lnSpc>
                        <a:spcBef>
                          <a:spcPts val="45"/>
                        </a:spcBef>
                      </a:pPr>
                      <a:endParaRPr sz="900" dirty="0">
                        <a:latin typeface="+mn-lt"/>
                        <a:cs typeface="Times New Roman"/>
                      </a:endParaRPr>
                    </a:p>
                    <a:p>
                      <a:pPr marL="60325">
                        <a:lnSpc>
                          <a:spcPct val="100000"/>
                        </a:lnSpc>
                        <a:spcBef>
                          <a:spcPts val="5"/>
                        </a:spcBef>
                      </a:pPr>
                      <a:r>
                        <a:rPr sz="900" b="1" spc="-10" dirty="0">
                          <a:solidFill>
                            <a:srgbClr val="3B8B92"/>
                          </a:solidFill>
                          <a:latin typeface="+mn-lt"/>
                          <a:cs typeface="Arial"/>
                        </a:rPr>
                        <a:t>1507:</a:t>
                      </a:r>
                      <a:endParaRPr sz="900" dirty="0">
                        <a:latin typeface="+mn-lt"/>
                        <a:cs typeface="Arial"/>
                      </a:endParaRPr>
                    </a:p>
                    <a:p>
                      <a:pPr marL="60325">
                        <a:lnSpc>
                          <a:spcPts val="1230"/>
                        </a:lnSpc>
                        <a:spcBef>
                          <a:spcPts val="20"/>
                        </a:spcBef>
                      </a:pPr>
                      <a:r>
                        <a:rPr sz="900" b="1" spc="-10" dirty="0">
                          <a:solidFill>
                            <a:srgbClr val="3B8B92"/>
                          </a:solidFill>
                          <a:latin typeface="+mn-lt"/>
                          <a:cs typeface="Arial"/>
                        </a:rPr>
                        <a:t>Computer</a:t>
                      </a:r>
                      <a:endParaRPr sz="900" dirty="0">
                        <a:latin typeface="+mn-lt"/>
                        <a:cs typeface="Arial"/>
                      </a:endParaRPr>
                    </a:p>
                    <a:p>
                      <a:pPr marL="60325">
                        <a:lnSpc>
                          <a:spcPts val="1230"/>
                        </a:lnSpc>
                      </a:pPr>
                      <a:r>
                        <a:rPr sz="900" b="1" spc="-10" dirty="0">
                          <a:solidFill>
                            <a:srgbClr val="3B8B92"/>
                          </a:solidFill>
                          <a:latin typeface="+mn-lt"/>
                          <a:cs typeface="Arial"/>
                        </a:rPr>
                        <a:t>Science</a:t>
                      </a:r>
                      <a:endParaRPr sz="900" dirty="0">
                        <a:latin typeface="+mn-lt"/>
                        <a:cs typeface="Arial"/>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0960">
                        <a:lnSpc>
                          <a:spcPct val="100000"/>
                        </a:lnSpc>
                        <a:spcBef>
                          <a:spcPts val="320"/>
                        </a:spcBef>
                      </a:pPr>
                      <a:r>
                        <a:rPr sz="900" b="1" dirty="0">
                          <a:solidFill>
                            <a:srgbClr val="3B8B92"/>
                          </a:solidFill>
                          <a:latin typeface="+mn-lt"/>
                          <a:cs typeface="Arial"/>
                        </a:rPr>
                        <a:t>Chanchal</a:t>
                      </a:r>
                      <a:r>
                        <a:rPr sz="900" b="1" spc="225" dirty="0">
                          <a:solidFill>
                            <a:srgbClr val="3B8B92"/>
                          </a:solidFill>
                          <a:latin typeface="+mn-lt"/>
                          <a:cs typeface="Arial"/>
                        </a:rPr>
                        <a:t> </a:t>
                      </a:r>
                      <a:r>
                        <a:rPr sz="900" b="1" spc="-25" dirty="0">
                          <a:solidFill>
                            <a:srgbClr val="3B8B92"/>
                          </a:solidFill>
                          <a:latin typeface="+mn-lt"/>
                          <a:cs typeface="Arial"/>
                        </a:rPr>
                        <a:t>Roy</a:t>
                      </a:r>
                      <a:endParaRPr sz="900" dirty="0">
                        <a:latin typeface="+mn-lt"/>
                        <a:cs typeface="Times New Roman"/>
                      </a:endParaRPr>
                    </a:p>
                    <a:p>
                      <a:pPr marL="60960">
                        <a:lnSpc>
                          <a:spcPct val="100000"/>
                        </a:lnSpc>
                      </a:pPr>
                      <a:r>
                        <a:rPr sz="900" b="1" dirty="0">
                          <a:solidFill>
                            <a:srgbClr val="3B8B92"/>
                          </a:solidFill>
                          <a:latin typeface="+mn-lt"/>
                          <a:cs typeface="Arial"/>
                        </a:rPr>
                        <a:t>Julita</a:t>
                      </a:r>
                      <a:r>
                        <a:rPr sz="900" b="1" spc="95" dirty="0">
                          <a:solidFill>
                            <a:srgbClr val="3B8B92"/>
                          </a:solidFill>
                          <a:latin typeface="+mn-lt"/>
                          <a:cs typeface="Arial"/>
                        </a:rPr>
                        <a:t> </a:t>
                      </a:r>
                      <a:r>
                        <a:rPr sz="900" b="1" spc="-10" dirty="0">
                          <a:solidFill>
                            <a:srgbClr val="3B8B92"/>
                          </a:solidFill>
                          <a:latin typeface="+mn-lt"/>
                          <a:cs typeface="Arial"/>
                        </a:rPr>
                        <a:t>Vassileva</a:t>
                      </a:r>
                      <a:endParaRPr sz="900" dirty="0">
                        <a:latin typeface="+mn-lt"/>
                        <a:cs typeface="Times New Roman"/>
                      </a:endParaRPr>
                    </a:p>
                    <a:p>
                      <a:pPr marL="60960">
                        <a:lnSpc>
                          <a:spcPct val="100000"/>
                        </a:lnSpc>
                      </a:pPr>
                      <a:r>
                        <a:rPr sz="900" b="1" dirty="0">
                          <a:solidFill>
                            <a:srgbClr val="3B8B92"/>
                          </a:solidFill>
                          <a:latin typeface="+mn-lt"/>
                          <a:cs typeface="Arial"/>
                        </a:rPr>
                        <a:t>Regan</a:t>
                      </a:r>
                      <a:r>
                        <a:rPr sz="900" b="1" spc="105" dirty="0">
                          <a:solidFill>
                            <a:srgbClr val="3B8B92"/>
                          </a:solidFill>
                          <a:latin typeface="+mn-lt"/>
                          <a:cs typeface="Arial"/>
                        </a:rPr>
                        <a:t> </a:t>
                      </a:r>
                      <a:r>
                        <a:rPr sz="900" b="1" spc="-10" dirty="0">
                          <a:solidFill>
                            <a:srgbClr val="3B8B92"/>
                          </a:solidFill>
                          <a:latin typeface="+mn-lt"/>
                          <a:cs typeface="Arial"/>
                        </a:rPr>
                        <a:t>Mandryk</a:t>
                      </a:r>
                      <a:endParaRPr lang="en-US" sz="900" b="1" spc="-10" dirty="0">
                        <a:solidFill>
                          <a:srgbClr val="3B8B92"/>
                        </a:solidFill>
                        <a:latin typeface="+mn-lt"/>
                        <a:cs typeface="Arial"/>
                      </a:endParaRPr>
                    </a:p>
                    <a:p>
                      <a:pPr marL="60960" marR="0" lvl="0" indent="0" algn="l" defTabSz="914400" rtl="0" eaLnBrk="1" fontAlgn="auto" latinLnBrk="0" hangingPunct="1">
                        <a:lnSpc>
                          <a:spcPct val="100000"/>
                        </a:lnSpc>
                        <a:spcBef>
                          <a:spcPts val="0"/>
                        </a:spcBef>
                        <a:spcAft>
                          <a:spcPts val="0"/>
                        </a:spcAft>
                        <a:buClrTx/>
                        <a:buSzTx/>
                        <a:buFontTx/>
                        <a:buNone/>
                        <a:tabLst/>
                        <a:defRPr/>
                      </a:pPr>
                      <a:r>
                        <a:rPr lang="en-US" sz="900" b="1" spc="-10" dirty="0">
                          <a:solidFill>
                            <a:srgbClr val="3B8B92"/>
                          </a:solidFill>
                          <a:latin typeface="+mn-lt"/>
                          <a:ea typeface="+mn-ea"/>
                          <a:cs typeface="Arial"/>
                        </a:rPr>
                        <a:t>Fangxiang Wu</a:t>
                      </a:r>
                    </a:p>
                    <a:p>
                      <a:pPr marL="60960">
                        <a:lnSpc>
                          <a:spcPct val="100000"/>
                        </a:lnSpc>
                      </a:pPr>
                      <a:endParaRPr sz="900" dirty="0">
                        <a:latin typeface="+mn-lt"/>
                        <a:cs typeface="Arial"/>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2865">
                        <a:lnSpc>
                          <a:spcPct val="100000"/>
                        </a:lnSpc>
                        <a:spcBef>
                          <a:spcPts val="320"/>
                        </a:spcBef>
                      </a:pPr>
                      <a:r>
                        <a:rPr sz="900" b="1" spc="45" dirty="0">
                          <a:solidFill>
                            <a:srgbClr val="3B8B92"/>
                          </a:solidFill>
                          <a:latin typeface="+mn-lt"/>
                          <a:cs typeface="Arial"/>
                        </a:rPr>
                        <a:t>Computer</a:t>
                      </a:r>
                      <a:r>
                        <a:rPr sz="900" b="1" spc="85" dirty="0">
                          <a:solidFill>
                            <a:srgbClr val="3B8B92"/>
                          </a:solidFill>
                          <a:latin typeface="+mn-lt"/>
                          <a:cs typeface="Arial"/>
                        </a:rPr>
                        <a:t> </a:t>
                      </a:r>
                      <a:r>
                        <a:rPr sz="900" b="1" dirty="0">
                          <a:solidFill>
                            <a:srgbClr val="3B8B92"/>
                          </a:solidFill>
                          <a:latin typeface="+mn-lt"/>
                          <a:cs typeface="Arial"/>
                        </a:rPr>
                        <a:t>Science,</a:t>
                      </a:r>
                      <a:r>
                        <a:rPr sz="900" b="1" spc="25" dirty="0">
                          <a:solidFill>
                            <a:srgbClr val="3B8B92"/>
                          </a:solidFill>
                          <a:latin typeface="+mn-lt"/>
                          <a:cs typeface="Arial"/>
                        </a:rPr>
                        <a:t> </a:t>
                      </a:r>
                      <a:r>
                        <a:rPr sz="900" b="1" dirty="0">
                          <a:solidFill>
                            <a:srgbClr val="3B8B92"/>
                          </a:solidFill>
                          <a:latin typeface="+mn-lt"/>
                          <a:cs typeface="Arial"/>
                        </a:rPr>
                        <a:t>Arts</a:t>
                      </a:r>
                      <a:r>
                        <a:rPr sz="900" b="1" spc="100" dirty="0">
                          <a:solidFill>
                            <a:srgbClr val="3B8B92"/>
                          </a:solidFill>
                          <a:latin typeface="+mn-lt"/>
                          <a:cs typeface="Arial"/>
                        </a:rPr>
                        <a:t> </a:t>
                      </a:r>
                      <a:r>
                        <a:rPr sz="900" b="1" dirty="0">
                          <a:solidFill>
                            <a:srgbClr val="3B8B92"/>
                          </a:solidFill>
                          <a:latin typeface="+mn-lt"/>
                          <a:cs typeface="Arial"/>
                        </a:rPr>
                        <a:t>and</a:t>
                      </a:r>
                      <a:r>
                        <a:rPr sz="900" b="1" spc="35" dirty="0">
                          <a:solidFill>
                            <a:srgbClr val="3B8B92"/>
                          </a:solidFill>
                          <a:latin typeface="+mn-lt"/>
                          <a:cs typeface="Arial"/>
                        </a:rPr>
                        <a:t> </a:t>
                      </a:r>
                      <a:r>
                        <a:rPr sz="900" b="1" spc="-10" dirty="0">
                          <a:solidFill>
                            <a:srgbClr val="3B8B92"/>
                          </a:solidFill>
                          <a:latin typeface="+mn-lt"/>
                          <a:cs typeface="Arial"/>
                        </a:rPr>
                        <a:t>Science</a:t>
                      </a:r>
                      <a:endParaRPr sz="900" dirty="0">
                        <a:latin typeface="+mn-lt"/>
                        <a:cs typeface="Times New Roman"/>
                      </a:endParaRPr>
                    </a:p>
                    <a:p>
                      <a:pPr marL="62865">
                        <a:lnSpc>
                          <a:spcPct val="100000"/>
                        </a:lnSpc>
                      </a:pPr>
                      <a:r>
                        <a:rPr sz="900" b="1" spc="45" dirty="0">
                          <a:solidFill>
                            <a:srgbClr val="3B8B92"/>
                          </a:solidFill>
                          <a:latin typeface="+mn-lt"/>
                          <a:cs typeface="Arial"/>
                        </a:rPr>
                        <a:t>Computer</a:t>
                      </a:r>
                      <a:r>
                        <a:rPr sz="900" b="1" spc="85" dirty="0">
                          <a:solidFill>
                            <a:srgbClr val="3B8B92"/>
                          </a:solidFill>
                          <a:latin typeface="+mn-lt"/>
                          <a:cs typeface="Arial"/>
                        </a:rPr>
                        <a:t> </a:t>
                      </a:r>
                      <a:r>
                        <a:rPr sz="900" b="1" dirty="0">
                          <a:solidFill>
                            <a:srgbClr val="3B8B92"/>
                          </a:solidFill>
                          <a:latin typeface="+mn-lt"/>
                          <a:cs typeface="Arial"/>
                        </a:rPr>
                        <a:t>Science,</a:t>
                      </a:r>
                      <a:r>
                        <a:rPr sz="900" b="1" spc="25" dirty="0">
                          <a:solidFill>
                            <a:srgbClr val="3B8B92"/>
                          </a:solidFill>
                          <a:latin typeface="+mn-lt"/>
                          <a:cs typeface="Arial"/>
                        </a:rPr>
                        <a:t> </a:t>
                      </a:r>
                      <a:r>
                        <a:rPr sz="900" b="1" dirty="0">
                          <a:solidFill>
                            <a:srgbClr val="3B8B92"/>
                          </a:solidFill>
                          <a:latin typeface="+mn-lt"/>
                          <a:cs typeface="Arial"/>
                        </a:rPr>
                        <a:t>Arts</a:t>
                      </a:r>
                      <a:r>
                        <a:rPr sz="900" b="1" spc="100" dirty="0">
                          <a:solidFill>
                            <a:srgbClr val="3B8B92"/>
                          </a:solidFill>
                          <a:latin typeface="+mn-lt"/>
                          <a:cs typeface="Arial"/>
                        </a:rPr>
                        <a:t> </a:t>
                      </a:r>
                      <a:r>
                        <a:rPr sz="900" b="1" dirty="0">
                          <a:solidFill>
                            <a:srgbClr val="3B8B92"/>
                          </a:solidFill>
                          <a:latin typeface="+mn-lt"/>
                          <a:cs typeface="Arial"/>
                        </a:rPr>
                        <a:t>and</a:t>
                      </a:r>
                      <a:r>
                        <a:rPr sz="900" b="1" spc="35" dirty="0">
                          <a:solidFill>
                            <a:srgbClr val="3B8B92"/>
                          </a:solidFill>
                          <a:latin typeface="+mn-lt"/>
                          <a:cs typeface="Arial"/>
                        </a:rPr>
                        <a:t> </a:t>
                      </a:r>
                      <a:r>
                        <a:rPr sz="900" b="1" spc="-10" dirty="0">
                          <a:solidFill>
                            <a:srgbClr val="3B8B92"/>
                          </a:solidFill>
                          <a:latin typeface="+mn-lt"/>
                          <a:cs typeface="Arial"/>
                        </a:rPr>
                        <a:t>Science</a:t>
                      </a:r>
                      <a:endParaRPr sz="900" dirty="0">
                        <a:latin typeface="+mn-lt"/>
                        <a:cs typeface="Times New Roman"/>
                      </a:endParaRPr>
                    </a:p>
                    <a:p>
                      <a:pPr marL="62865">
                        <a:lnSpc>
                          <a:spcPct val="100000"/>
                        </a:lnSpc>
                      </a:pPr>
                      <a:r>
                        <a:rPr sz="900" b="1" spc="45" dirty="0">
                          <a:solidFill>
                            <a:srgbClr val="3B8B92"/>
                          </a:solidFill>
                          <a:latin typeface="+mn-lt"/>
                          <a:cs typeface="Arial"/>
                        </a:rPr>
                        <a:t>Computer</a:t>
                      </a:r>
                      <a:r>
                        <a:rPr sz="900" b="1" spc="70" dirty="0">
                          <a:solidFill>
                            <a:srgbClr val="3B8B92"/>
                          </a:solidFill>
                          <a:latin typeface="+mn-lt"/>
                          <a:cs typeface="Arial"/>
                        </a:rPr>
                        <a:t> </a:t>
                      </a:r>
                      <a:r>
                        <a:rPr sz="900" b="1" dirty="0">
                          <a:solidFill>
                            <a:srgbClr val="3B8B92"/>
                          </a:solidFill>
                          <a:latin typeface="+mn-lt"/>
                          <a:cs typeface="Arial"/>
                        </a:rPr>
                        <a:t>Science,</a:t>
                      </a:r>
                      <a:r>
                        <a:rPr sz="900" b="1" spc="15" dirty="0">
                          <a:solidFill>
                            <a:srgbClr val="3B8B92"/>
                          </a:solidFill>
                          <a:latin typeface="+mn-lt"/>
                          <a:cs typeface="Arial"/>
                        </a:rPr>
                        <a:t> </a:t>
                      </a:r>
                      <a:r>
                        <a:rPr sz="900" b="1" dirty="0">
                          <a:solidFill>
                            <a:srgbClr val="3B8B92"/>
                          </a:solidFill>
                          <a:latin typeface="+mn-lt"/>
                          <a:cs typeface="Arial"/>
                        </a:rPr>
                        <a:t>Arts</a:t>
                      </a:r>
                      <a:r>
                        <a:rPr sz="900" b="1" spc="95" dirty="0">
                          <a:solidFill>
                            <a:srgbClr val="3B8B92"/>
                          </a:solidFill>
                          <a:latin typeface="+mn-lt"/>
                          <a:cs typeface="Arial"/>
                        </a:rPr>
                        <a:t> </a:t>
                      </a:r>
                      <a:r>
                        <a:rPr sz="900" b="1" dirty="0">
                          <a:solidFill>
                            <a:srgbClr val="3B8B92"/>
                          </a:solidFill>
                          <a:latin typeface="+mn-lt"/>
                          <a:cs typeface="Arial"/>
                        </a:rPr>
                        <a:t>and</a:t>
                      </a:r>
                      <a:r>
                        <a:rPr sz="900" b="1" spc="25" dirty="0">
                          <a:solidFill>
                            <a:srgbClr val="3B8B92"/>
                          </a:solidFill>
                          <a:latin typeface="+mn-lt"/>
                          <a:cs typeface="Arial"/>
                        </a:rPr>
                        <a:t> </a:t>
                      </a:r>
                      <a:r>
                        <a:rPr sz="900" b="1" spc="-10" dirty="0">
                          <a:solidFill>
                            <a:srgbClr val="3B8B92"/>
                          </a:solidFill>
                          <a:latin typeface="+mn-lt"/>
                          <a:cs typeface="Arial"/>
                        </a:rPr>
                        <a:t>Science</a:t>
                      </a:r>
                      <a:endParaRPr lang="en-US" sz="900" b="1" spc="-10" dirty="0">
                        <a:solidFill>
                          <a:srgbClr val="3B8B92"/>
                        </a:solidFill>
                        <a:latin typeface="+mn-lt"/>
                        <a:cs typeface="Arial"/>
                      </a:endParaRPr>
                    </a:p>
                    <a:p>
                      <a:pPr marL="62865" marR="0" lvl="0" indent="0" defTabSz="914400" eaLnBrk="1" fontAlgn="auto" latinLnBrk="0" hangingPunct="1">
                        <a:lnSpc>
                          <a:spcPct val="100000"/>
                        </a:lnSpc>
                        <a:spcBef>
                          <a:spcPts val="0"/>
                        </a:spcBef>
                        <a:spcAft>
                          <a:spcPts val="0"/>
                        </a:spcAft>
                        <a:buClrTx/>
                        <a:buSzTx/>
                        <a:buFontTx/>
                        <a:buNone/>
                        <a:tabLst/>
                        <a:defRPr/>
                      </a:pPr>
                      <a:r>
                        <a:rPr lang="en-US" sz="900" b="1" spc="45" dirty="0">
                          <a:solidFill>
                            <a:srgbClr val="3B8B92"/>
                          </a:solidFill>
                          <a:latin typeface="+mn-lt"/>
                          <a:cs typeface="Arial"/>
                        </a:rPr>
                        <a:t>Computer</a:t>
                      </a:r>
                      <a:r>
                        <a:rPr lang="en-US" sz="900" b="1" spc="70" dirty="0">
                          <a:solidFill>
                            <a:srgbClr val="3B8B92"/>
                          </a:solidFill>
                          <a:latin typeface="+mn-lt"/>
                          <a:cs typeface="Arial"/>
                        </a:rPr>
                        <a:t> </a:t>
                      </a:r>
                      <a:r>
                        <a:rPr lang="en-US" sz="900" b="1" dirty="0">
                          <a:solidFill>
                            <a:srgbClr val="3B8B92"/>
                          </a:solidFill>
                          <a:latin typeface="+mn-lt"/>
                          <a:cs typeface="Arial"/>
                        </a:rPr>
                        <a:t>Science,</a:t>
                      </a:r>
                      <a:r>
                        <a:rPr lang="en-US" sz="900" b="1" spc="15" dirty="0">
                          <a:solidFill>
                            <a:srgbClr val="3B8B92"/>
                          </a:solidFill>
                          <a:latin typeface="+mn-lt"/>
                          <a:cs typeface="Arial"/>
                        </a:rPr>
                        <a:t> </a:t>
                      </a:r>
                      <a:r>
                        <a:rPr lang="en-US" sz="900" b="1" dirty="0">
                          <a:solidFill>
                            <a:srgbClr val="3B8B92"/>
                          </a:solidFill>
                          <a:latin typeface="+mn-lt"/>
                          <a:cs typeface="Arial"/>
                        </a:rPr>
                        <a:t>Arts</a:t>
                      </a:r>
                      <a:r>
                        <a:rPr lang="en-US" sz="900" b="1" spc="95" dirty="0">
                          <a:solidFill>
                            <a:srgbClr val="3B8B92"/>
                          </a:solidFill>
                          <a:latin typeface="+mn-lt"/>
                          <a:cs typeface="Arial"/>
                        </a:rPr>
                        <a:t> </a:t>
                      </a:r>
                      <a:r>
                        <a:rPr lang="en-US" sz="900" b="1" dirty="0">
                          <a:solidFill>
                            <a:srgbClr val="3B8B92"/>
                          </a:solidFill>
                          <a:latin typeface="+mn-lt"/>
                          <a:cs typeface="Arial"/>
                        </a:rPr>
                        <a:t>and</a:t>
                      </a:r>
                      <a:r>
                        <a:rPr lang="en-US" sz="900" b="1" spc="25" dirty="0">
                          <a:solidFill>
                            <a:srgbClr val="3B8B92"/>
                          </a:solidFill>
                          <a:latin typeface="+mn-lt"/>
                          <a:cs typeface="Arial"/>
                        </a:rPr>
                        <a:t> </a:t>
                      </a:r>
                      <a:r>
                        <a:rPr lang="en-US" sz="900" b="1" spc="-10" dirty="0">
                          <a:solidFill>
                            <a:srgbClr val="3B8B92"/>
                          </a:solidFill>
                          <a:latin typeface="+mn-lt"/>
                          <a:cs typeface="Arial"/>
                        </a:rPr>
                        <a:t>Science; Mechanical Engineering, </a:t>
                      </a:r>
                      <a:r>
                        <a:rPr lang="en-US" sz="900" b="1" spc="-10" dirty="0" err="1">
                          <a:solidFill>
                            <a:srgbClr val="3B8B92"/>
                          </a:solidFill>
                          <a:latin typeface="+mn-lt"/>
                          <a:cs typeface="Arial"/>
                        </a:rPr>
                        <a:t>CoE</a:t>
                      </a:r>
                      <a:endParaRPr lang="en-US" sz="900" b="1" spc="-10" dirty="0">
                        <a:solidFill>
                          <a:srgbClr val="3B8B92"/>
                        </a:solidFill>
                        <a:latin typeface="+mn-lt"/>
                        <a:cs typeface="Arial"/>
                      </a:endParaRPr>
                    </a:p>
                    <a:p>
                      <a:pPr marL="62865">
                        <a:lnSpc>
                          <a:spcPct val="100000"/>
                        </a:lnSpc>
                      </a:pPr>
                      <a:endParaRPr sz="900" dirty="0">
                        <a:latin typeface="+mn-lt"/>
                        <a:cs typeface="Arial"/>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25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tc vMerge="1">
                  <a:txBody>
                    <a:bodyPr/>
                    <a:lstStyle/>
                    <a:p>
                      <a:endParaRPr/>
                    </a:p>
                  </a:txBody>
                  <a:tcPr marL="0" marR="0" marT="361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3F3F4"/>
                    </a:solidFill>
                  </a:tcPr>
                </a:tc>
                <a:extLst>
                  <a:ext uri="{0D108BD9-81ED-4DB2-BD59-A6C34878D82A}">
                    <a16:rowId xmlns:a16="http://schemas.microsoft.com/office/drawing/2014/main" val="10008"/>
                  </a:ext>
                </a:extLst>
              </a:tr>
              <a:tr h="214178">
                <a:tc vMerge="1">
                  <a:txBody>
                    <a:bodyPr/>
                    <a:lstStyle/>
                    <a:p>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406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a:lnSpc>
                          <a:spcPct val="100000"/>
                        </a:lnSpc>
                        <a:spcBef>
                          <a:spcPts val="15"/>
                        </a:spcBef>
                      </a:pPr>
                      <a:endParaRPr sz="900" dirty="0">
                        <a:latin typeface="+mn-lt"/>
                        <a:cs typeface="Times New Roman"/>
                      </a:endParaRPr>
                    </a:p>
                    <a:p>
                      <a:pPr marL="58419" marR="75565">
                        <a:lnSpc>
                          <a:spcPct val="101699"/>
                        </a:lnSpc>
                        <a:spcBef>
                          <a:spcPts val="5"/>
                        </a:spcBef>
                      </a:pPr>
                      <a:r>
                        <a:rPr sz="900" b="1" dirty="0">
                          <a:solidFill>
                            <a:srgbClr val="3B8B92"/>
                          </a:solidFill>
                          <a:latin typeface="+mn-lt"/>
                          <a:cs typeface="Arial"/>
                        </a:rPr>
                        <a:t>1508:</a:t>
                      </a:r>
                      <a:r>
                        <a:rPr sz="900" b="1" spc="25" dirty="0">
                          <a:solidFill>
                            <a:srgbClr val="3B8B92"/>
                          </a:solidFill>
                          <a:latin typeface="+mn-lt"/>
                          <a:cs typeface="Arial"/>
                        </a:rPr>
                        <a:t> </a:t>
                      </a:r>
                      <a:r>
                        <a:rPr sz="900" b="1" dirty="0">
                          <a:solidFill>
                            <a:srgbClr val="3B8B92"/>
                          </a:solidFill>
                          <a:latin typeface="+mn-lt"/>
                          <a:cs typeface="Arial"/>
                        </a:rPr>
                        <a:t>Math</a:t>
                      </a:r>
                      <a:r>
                        <a:rPr sz="900" b="1" spc="-15" dirty="0">
                          <a:solidFill>
                            <a:srgbClr val="3B8B92"/>
                          </a:solidFill>
                          <a:latin typeface="+mn-lt"/>
                          <a:cs typeface="Arial"/>
                        </a:rPr>
                        <a:t> </a:t>
                      </a:r>
                      <a:r>
                        <a:rPr sz="900" b="1" spc="-60" dirty="0">
                          <a:solidFill>
                            <a:srgbClr val="3B8B92"/>
                          </a:solidFill>
                          <a:latin typeface="+mn-lt"/>
                          <a:cs typeface="Arial"/>
                        </a:rPr>
                        <a:t>&amp; </a:t>
                      </a:r>
                      <a:r>
                        <a:rPr sz="900" b="1" spc="-10" dirty="0">
                          <a:solidFill>
                            <a:srgbClr val="3B8B92"/>
                          </a:solidFill>
                          <a:latin typeface="+mn-lt"/>
                          <a:cs typeface="Arial"/>
                        </a:rPr>
                        <a:t>Statistics</a:t>
                      </a:r>
                      <a:endParaRPr sz="900" dirty="0">
                        <a:latin typeface="+mn-lt"/>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59690">
                        <a:lnSpc>
                          <a:spcPct val="100000"/>
                        </a:lnSpc>
                        <a:spcBef>
                          <a:spcPts val="300"/>
                        </a:spcBef>
                      </a:pPr>
                      <a:r>
                        <a:rPr sz="900" b="1" dirty="0">
                          <a:solidFill>
                            <a:srgbClr val="3B8B92"/>
                          </a:solidFill>
                          <a:latin typeface="+mn-lt"/>
                          <a:cs typeface="Arial"/>
                        </a:rPr>
                        <a:t>Raymond</a:t>
                      </a:r>
                      <a:r>
                        <a:rPr sz="900" b="1" spc="185" dirty="0">
                          <a:solidFill>
                            <a:srgbClr val="3B8B92"/>
                          </a:solidFill>
                          <a:latin typeface="+mn-lt"/>
                          <a:cs typeface="Arial"/>
                        </a:rPr>
                        <a:t> </a:t>
                      </a:r>
                      <a:r>
                        <a:rPr sz="900" b="1" spc="-10" dirty="0">
                          <a:solidFill>
                            <a:srgbClr val="3B8B92"/>
                          </a:solidFill>
                          <a:latin typeface="+mn-lt"/>
                          <a:cs typeface="Arial"/>
                        </a:rPr>
                        <a:t>Spiteri</a:t>
                      </a:r>
                      <a:endParaRPr lang="en-US" sz="900" b="1" spc="-10" dirty="0">
                        <a:solidFill>
                          <a:srgbClr val="3B8B92"/>
                        </a:solidFill>
                        <a:latin typeface="+mn-lt"/>
                        <a:cs typeface="Arial"/>
                      </a:endParaRPr>
                    </a:p>
                    <a:p>
                      <a:pPr marL="59690" marR="0" lvl="0" indent="0" algn="l" defTabSz="914400" rtl="0" eaLnBrk="1" fontAlgn="auto" latinLnBrk="0" hangingPunct="1">
                        <a:lnSpc>
                          <a:spcPct val="100000"/>
                        </a:lnSpc>
                        <a:spcBef>
                          <a:spcPts val="300"/>
                        </a:spcBef>
                        <a:spcAft>
                          <a:spcPts val="0"/>
                        </a:spcAft>
                        <a:buClrTx/>
                        <a:buSzTx/>
                        <a:buFontTx/>
                        <a:buNone/>
                        <a:tabLst/>
                        <a:defRPr/>
                      </a:pPr>
                      <a:endParaRPr lang="en-GB" sz="900" b="1" dirty="0">
                        <a:solidFill>
                          <a:srgbClr val="3B8B92"/>
                        </a:solidFill>
                        <a:latin typeface="+mn-lt"/>
                        <a:ea typeface="+mn-ea"/>
                        <a:cs typeface="Arial"/>
                      </a:endParaRPr>
                    </a:p>
                    <a:p>
                      <a:pPr marL="59690" marR="0" lvl="0" indent="0" algn="l" defTabSz="914400" rtl="0" eaLnBrk="1" fontAlgn="auto" latinLnBrk="0" hangingPunct="1">
                        <a:lnSpc>
                          <a:spcPct val="100000"/>
                        </a:lnSpc>
                        <a:spcBef>
                          <a:spcPts val="300"/>
                        </a:spcBef>
                        <a:spcAft>
                          <a:spcPts val="0"/>
                        </a:spcAft>
                        <a:buClrTx/>
                        <a:buSzTx/>
                        <a:buFontTx/>
                        <a:buNone/>
                        <a:tabLst/>
                        <a:defRPr/>
                      </a:pPr>
                      <a:r>
                        <a:rPr lang="en-GB" sz="900" b="1" dirty="0">
                          <a:solidFill>
                            <a:srgbClr val="3B8B92"/>
                          </a:solidFill>
                          <a:latin typeface="+mn-lt"/>
                          <a:ea typeface="+mn-ea"/>
                          <a:cs typeface="Arial"/>
                        </a:rPr>
                        <a:t>Longhai Li</a:t>
                      </a:r>
                      <a:endParaRPr sz="900" b="1" dirty="0">
                        <a:solidFill>
                          <a:srgbClr val="3B8B92"/>
                        </a:solidFill>
                        <a:latin typeface="+mn-lt"/>
                        <a:ea typeface="+mn-ea"/>
                        <a:cs typeface="Arial"/>
                      </a:endParaRPr>
                    </a:p>
                    <a:p>
                      <a:pPr marL="59690">
                        <a:lnSpc>
                          <a:spcPct val="100000"/>
                        </a:lnSpc>
                      </a:pPr>
                      <a:endParaRPr lang="en-US" sz="900" b="1" dirty="0">
                        <a:solidFill>
                          <a:srgbClr val="3B8B92"/>
                        </a:solidFill>
                        <a:latin typeface="+mn-lt"/>
                        <a:ea typeface="+mn-ea"/>
                        <a:cs typeface="Arial"/>
                      </a:endParaRPr>
                    </a:p>
                    <a:p>
                      <a:pPr marL="59690">
                        <a:lnSpc>
                          <a:spcPct val="100000"/>
                        </a:lnSpc>
                      </a:pPr>
                      <a:r>
                        <a:rPr sz="900" b="1" dirty="0">
                          <a:solidFill>
                            <a:srgbClr val="3B8B92"/>
                          </a:solidFill>
                          <a:latin typeface="+mn-lt"/>
                          <a:ea typeface="+mn-ea"/>
                          <a:cs typeface="Arial"/>
                        </a:rPr>
                        <a:t>Juxin Liu</a:t>
                      </a: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rowSpan="2">
                  <a:txBody>
                    <a:bodyPr/>
                    <a:lstStyle/>
                    <a:p>
                      <a:pPr marL="60960">
                        <a:lnSpc>
                          <a:spcPct val="100000"/>
                        </a:lnSpc>
                        <a:spcBef>
                          <a:spcPts val="300"/>
                        </a:spcBef>
                      </a:pPr>
                      <a:r>
                        <a:rPr sz="900" b="1" spc="45" dirty="0">
                          <a:solidFill>
                            <a:srgbClr val="3B8B92"/>
                          </a:solidFill>
                          <a:latin typeface="+mn-lt"/>
                          <a:cs typeface="Arial"/>
                        </a:rPr>
                        <a:t>Computer</a:t>
                      </a:r>
                      <a:r>
                        <a:rPr sz="900" b="1" spc="85" dirty="0">
                          <a:solidFill>
                            <a:srgbClr val="3B8B92"/>
                          </a:solidFill>
                          <a:latin typeface="+mn-lt"/>
                          <a:cs typeface="Arial"/>
                        </a:rPr>
                        <a:t> </a:t>
                      </a:r>
                      <a:r>
                        <a:rPr sz="900" b="1" dirty="0">
                          <a:solidFill>
                            <a:srgbClr val="3B8B92"/>
                          </a:solidFill>
                          <a:latin typeface="+mn-lt"/>
                          <a:cs typeface="Arial"/>
                        </a:rPr>
                        <a:t>Science,</a:t>
                      </a:r>
                      <a:r>
                        <a:rPr sz="900" b="1" spc="20" dirty="0">
                          <a:solidFill>
                            <a:srgbClr val="3B8B92"/>
                          </a:solidFill>
                          <a:latin typeface="+mn-lt"/>
                          <a:cs typeface="Arial"/>
                        </a:rPr>
                        <a:t> </a:t>
                      </a:r>
                      <a:r>
                        <a:rPr sz="900" b="1" dirty="0">
                          <a:solidFill>
                            <a:srgbClr val="3B8B92"/>
                          </a:solidFill>
                          <a:latin typeface="+mn-lt"/>
                          <a:cs typeface="Arial"/>
                        </a:rPr>
                        <a:t>Arts</a:t>
                      </a:r>
                      <a:r>
                        <a:rPr sz="900" b="1" spc="105" dirty="0">
                          <a:solidFill>
                            <a:srgbClr val="3B8B92"/>
                          </a:solidFill>
                          <a:latin typeface="+mn-lt"/>
                          <a:cs typeface="Arial"/>
                        </a:rPr>
                        <a:t> </a:t>
                      </a:r>
                      <a:r>
                        <a:rPr sz="900" b="1" dirty="0">
                          <a:solidFill>
                            <a:srgbClr val="3B8B92"/>
                          </a:solidFill>
                          <a:latin typeface="+mn-lt"/>
                          <a:cs typeface="Arial"/>
                        </a:rPr>
                        <a:t>and</a:t>
                      </a:r>
                      <a:r>
                        <a:rPr sz="900" b="1" spc="35" dirty="0">
                          <a:solidFill>
                            <a:srgbClr val="3B8B92"/>
                          </a:solidFill>
                          <a:latin typeface="+mn-lt"/>
                          <a:cs typeface="Arial"/>
                        </a:rPr>
                        <a:t> </a:t>
                      </a:r>
                      <a:r>
                        <a:rPr sz="900" b="1" spc="-10" dirty="0">
                          <a:solidFill>
                            <a:srgbClr val="3B8B92"/>
                          </a:solidFill>
                          <a:latin typeface="+mn-lt"/>
                          <a:cs typeface="Arial"/>
                        </a:rPr>
                        <a:t>Science</a:t>
                      </a:r>
                      <a:endParaRPr lang="en-US" sz="900" b="1" spc="-10" dirty="0">
                        <a:solidFill>
                          <a:srgbClr val="3B8B92"/>
                        </a:solidFill>
                        <a:latin typeface="+mn-lt"/>
                        <a:cs typeface="Arial"/>
                      </a:endParaRPr>
                    </a:p>
                    <a:p>
                      <a:pPr marL="60960" marR="0" lvl="0" indent="0" defTabSz="914400" eaLnBrk="1" fontAlgn="auto" latinLnBrk="0" hangingPunct="1">
                        <a:lnSpc>
                          <a:spcPct val="100000"/>
                        </a:lnSpc>
                        <a:spcBef>
                          <a:spcPts val="300"/>
                        </a:spcBef>
                        <a:spcAft>
                          <a:spcPts val="0"/>
                        </a:spcAft>
                        <a:buClrTx/>
                        <a:buSzTx/>
                        <a:buFontTx/>
                        <a:buNone/>
                        <a:tabLst/>
                        <a:defRPr/>
                      </a:pPr>
                      <a:r>
                        <a:rPr lang="en-US" sz="900" b="1" dirty="0">
                          <a:solidFill>
                            <a:srgbClr val="3B8B92"/>
                          </a:solidFill>
                          <a:latin typeface="+mn-lt"/>
                          <a:cs typeface="Arial"/>
                        </a:rPr>
                        <a:t>Mathematics</a:t>
                      </a:r>
                      <a:r>
                        <a:rPr lang="en-US" sz="900" b="1" spc="229" dirty="0">
                          <a:solidFill>
                            <a:srgbClr val="3B8B92"/>
                          </a:solidFill>
                          <a:latin typeface="+mn-lt"/>
                          <a:cs typeface="Arial"/>
                        </a:rPr>
                        <a:t> </a:t>
                      </a:r>
                      <a:r>
                        <a:rPr lang="en-US" sz="900" b="1" dirty="0">
                          <a:solidFill>
                            <a:srgbClr val="3B8B92"/>
                          </a:solidFill>
                          <a:latin typeface="+mn-lt"/>
                          <a:cs typeface="Arial"/>
                        </a:rPr>
                        <a:t>and</a:t>
                      </a:r>
                      <a:r>
                        <a:rPr lang="en-US" sz="900" b="1" spc="135" dirty="0">
                          <a:solidFill>
                            <a:srgbClr val="3B8B92"/>
                          </a:solidFill>
                          <a:latin typeface="+mn-lt"/>
                          <a:cs typeface="Arial"/>
                        </a:rPr>
                        <a:t> </a:t>
                      </a:r>
                      <a:r>
                        <a:rPr lang="en-US" sz="900" b="1" dirty="0">
                          <a:solidFill>
                            <a:srgbClr val="3B8B92"/>
                          </a:solidFill>
                          <a:latin typeface="+mn-lt"/>
                          <a:cs typeface="Arial"/>
                        </a:rPr>
                        <a:t>Statistics,</a:t>
                      </a:r>
                      <a:r>
                        <a:rPr lang="en-US" sz="900" b="1" spc="140" dirty="0">
                          <a:solidFill>
                            <a:srgbClr val="3B8B92"/>
                          </a:solidFill>
                          <a:latin typeface="+mn-lt"/>
                          <a:cs typeface="Arial"/>
                        </a:rPr>
                        <a:t> </a:t>
                      </a:r>
                      <a:r>
                        <a:rPr lang="en-US" sz="900" b="1" dirty="0">
                          <a:solidFill>
                            <a:srgbClr val="3B8B92"/>
                          </a:solidFill>
                          <a:latin typeface="+mn-lt"/>
                          <a:cs typeface="Arial"/>
                        </a:rPr>
                        <a:t>Arts</a:t>
                      </a:r>
                      <a:r>
                        <a:rPr lang="en-US" sz="900" b="1" spc="229" dirty="0">
                          <a:solidFill>
                            <a:srgbClr val="3B8B92"/>
                          </a:solidFill>
                          <a:latin typeface="+mn-lt"/>
                          <a:cs typeface="Arial"/>
                        </a:rPr>
                        <a:t> </a:t>
                      </a:r>
                      <a:r>
                        <a:rPr lang="en-US" sz="900" b="1" spc="-25" dirty="0">
                          <a:solidFill>
                            <a:srgbClr val="3B8B92"/>
                          </a:solidFill>
                          <a:latin typeface="+mn-lt"/>
                          <a:cs typeface="Arial"/>
                        </a:rPr>
                        <a:t>and </a:t>
                      </a:r>
                      <a:r>
                        <a:rPr lang="en-US" sz="900" b="1" spc="-10" dirty="0">
                          <a:solidFill>
                            <a:srgbClr val="3B8B92"/>
                          </a:solidFill>
                          <a:latin typeface="+mn-lt"/>
                          <a:cs typeface="Arial"/>
                        </a:rPr>
                        <a:t>Science</a:t>
                      </a:r>
                      <a:endParaRPr sz="900" dirty="0">
                        <a:latin typeface="+mn-lt"/>
                        <a:cs typeface="Times New Roman"/>
                      </a:endParaRPr>
                    </a:p>
                    <a:p>
                      <a:pPr marL="60960">
                        <a:lnSpc>
                          <a:spcPct val="100000"/>
                        </a:lnSpc>
                      </a:pPr>
                      <a:r>
                        <a:rPr sz="900" b="1" dirty="0">
                          <a:solidFill>
                            <a:srgbClr val="3B8B92"/>
                          </a:solidFill>
                          <a:latin typeface="+mn-lt"/>
                          <a:cs typeface="Arial"/>
                        </a:rPr>
                        <a:t>Mathematics</a:t>
                      </a:r>
                      <a:r>
                        <a:rPr sz="900" b="1" spc="229" dirty="0">
                          <a:solidFill>
                            <a:srgbClr val="3B8B92"/>
                          </a:solidFill>
                          <a:latin typeface="+mn-lt"/>
                          <a:cs typeface="Arial"/>
                        </a:rPr>
                        <a:t> </a:t>
                      </a:r>
                      <a:r>
                        <a:rPr sz="900" b="1" dirty="0">
                          <a:solidFill>
                            <a:srgbClr val="3B8B92"/>
                          </a:solidFill>
                          <a:latin typeface="+mn-lt"/>
                          <a:cs typeface="Arial"/>
                        </a:rPr>
                        <a:t>and</a:t>
                      </a:r>
                      <a:r>
                        <a:rPr sz="900" b="1" spc="135" dirty="0">
                          <a:solidFill>
                            <a:srgbClr val="3B8B92"/>
                          </a:solidFill>
                          <a:latin typeface="+mn-lt"/>
                          <a:cs typeface="Arial"/>
                        </a:rPr>
                        <a:t> </a:t>
                      </a:r>
                      <a:r>
                        <a:rPr sz="900" b="1" dirty="0">
                          <a:solidFill>
                            <a:srgbClr val="3B8B92"/>
                          </a:solidFill>
                          <a:latin typeface="+mn-lt"/>
                          <a:cs typeface="Arial"/>
                        </a:rPr>
                        <a:t>Statistics,</a:t>
                      </a:r>
                      <a:r>
                        <a:rPr sz="900" b="1" spc="140" dirty="0">
                          <a:solidFill>
                            <a:srgbClr val="3B8B92"/>
                          </a:solidFill>
                          <a:latin typeface="+mn-lt"/>
                          <a:cs typeface="Arial"/>
                        </a:rPr>
                        <a:t> </a:t>
                      </a:r>
                      <a:r>
                        <a:rPr sz="900" b="1" dirty="0">
                          <a:solidFill>
                            <a:srgbClr val="3B8B92"/>
                          </a:solidFill>
                          <a:latin typeface="+mn-lt"/>
                          <a:cs typeface="Arial"/>
                        </a:rPr>
                        <a:t>Arts</a:t>
                      </a:r>
                      <a:r>
                        <a:rPr sz="900" b="1" spc="229" dirty="0">
                          <a:solidFill>
                            <a:srgbClr val="3B8B92"/>
                          </a:solidFill>
                          <a:latin typeface="+mn-lt"/>
                          <a:cs typeface="Arial"/>
                        </a:rPr>
                        <a:t> </a:t>
                      </a:r>
                      <a:r>
                        <a:rPr sz="900" b="1" spc="-25" dirty="0">
                          <a:solidFill>
                            <a:srgbClr val="3B8B92"/>
                          </a:solidFill>
                          <a:latin typeface="+mn-lt"/>
                          <a:cs typeface="Arial"/>
                        </a:rPr>
                        <a:t>and</a:t>
                      </a:r>
                      <a:r>
                        <a:rPr lang="en-US" sz="900" b="1" spc="-25" dirty="0">
                          <a:solidFill>
                            <a:srgbClr val="3B8B92"/>
                          </a:solidFill>
                          <a:latin typeface="+mn-lt"/>
                          <a:cs typeface="Arial"/>
                        </a:rPr>
                        <a:t> </a:t>
                      </a:r>
                      <a:r>
                        <a:rPr sz="900" b="1" spc="-10" dirty="0">
                          <a:solidFill>
                            <a:srgbClr val="3B8B92"/>
                          </a:solidFill>
                          <a:latin typeface="+mn-lt"/>
                          <a:cs typeface="Arial"/>
                        </a:rPr>
                        <a:t>Science</a:t>
                      </a:r>
                      <a:endParaRPr sz="900" dirty="0">
                        <a:latin typeface="+mn-lt"/>
                        <a:cs typeface="Arial"/>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9"/>
                  </a:ext>
                </a:extLst>
              </a:tr>
              <a:tr h="660764">
                <a:tc rowSpan="2">
                  <a:txBody>
                    <a:bodyPr/>
                    <a:lstStyle/>
                    <a:p>
                      <a:pPr marL="60325">
                        <a:lnSpc>
                          <a:spcPct val="100000"/>
                        </a:lnSpc>
                        <a:spcBef>
                          <a:spcPts val="935"/>
                        </a:spcBef>
                      </a:pPr>
                      <a:r>
                        <a:rPr lang="en-GB" sz="900" b="1" spc="-10" dirty="0">
                          <a:solidFill>
                            <a:srgbClr val="3B8B92"/>
                          </a:solidFill>
                          <a:latin typeface="+mn-lt"/>
                          <a:cs typeface="Arial"/>
                        </a:rPr>
                        <a:t>1511:</a:t>
                      </a:r>
                      <a:endParaRPr lang="en-GB" sz="900" dirty="0">
                        <a:latin typeface="+mn-lt"/>
                        <a:cs typeface="Arial"/>
                      </a:endParaRPr>
                    </a:p>
                    <a:p>
                      <a:pPr marL="60325" marR="164465">
                        <a:lnSpc>
                          <a:spcPct val="98500"/>
                        </a:lnSpc>
                        <a:spcBef>
                          <a:spcPts val="40"/>
                        </a:spcBef>
                      </a:pPr>
                      <a:r>
                        <a:rPr lang="en-GB" sz="900" b="1" dirty="0">
                          <a:solidFill>
                            <a:srgbClr val="3B8B92"/>
                          </a:solidFill>
                          <a:latin typeface="+mn-lt"/>
                          <a:cs typeface="Arial"/>
                        </a:rPr>
                        <a:t>Materials</a:t>
                      </a:r>
                      <a:r>
                        <a:rPr lang="en-GB" sz="900" b="1" spc="15" dirty="0">
                          <a:solidFill>
                            <a:srgbClr val="3B8B92"/>
                          </a:solidFill>
                          <a:latin typeface="+mn-lt"/>
                          <a:cs typeface="Arial"/>
                        </a:rPr>
                        <a:t> </a:t>
                      </a:r>
                      <a:r>
                        <a:rPr lang="en-GB" sz="900" b="1" spc="-50" dirty="0">
                          <a:solidFill>
                            <a:srgbClr val="3B8B92"/>
                          </a:solidFill>
                          <a:latin typeface="+mn-lt"/>
                          <a:cs typeface="Arial"/>
                        </a:rPr>
                        <a:t>&amp; </a:t>
                      </a:r>
                      <a:r>
                        <a:rPr lang="en-GB" sz="900" b="1" spc="-10" dirty="0">
                          <a:solidFill>
                            <a:srgbClr val="3B8B92"/>
                          </a:solidFill>
                          <a:latin typeface="+mn-lt"/>
                          <a:cs typeface="Arial"/>
                        </a:rPr>
                        <a:t>Chemical Engineering</a:t>
                      </a:r>
                      <a:endParaRPr lang="en-GB" sz="900" dirty="0">
                        <a:latin typeface="+mn-lt"/>
                        <a:cs typeface="Arial"/>
                      </a:endParaRPr>
                    </a:p>
                    <a:p>
                      <a:pPr marL="60325" marR="165100">
                        <a:lnSpc>
                          <a:spcPct val="99600"/>
                        </a:lnSpc>
                        <a:spcBef>
                          <a:spcPts val="295"/>
                        </a:spcBef>
                      </a:pPr>
                      <a:endParaRPr sz="900" dirty="0">
                        <a:latin typeface="+mn-lt"/>
                        <a:cs typeface="Arial"/>
                      </a:endParaRPr>
                    </a:p>
                  </a:txBody>
                  <a:tcPr marL="0" marR="0" marT="37465"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rowSpan="2">
                  <a:txBody>
                    <a:bodyPr/>
                    <a:lstStyle/>
                    <a:p>
                      <a:pPr marL="60960" marR="0" lvl="0" indent="0" defTabSz="914400" eaLnBrk="1" fontAlgn="auto" latinLnBrk="0" hangingPunct="1">
                        <a:lnSpc>
                          <a:spcPct val="100000"/>
                        </a:lnSpc>
                        <a:spcBef>
                          <a:spcPts val="325"/>
                        </a:spcBef>
                        <a:spcAft>
                          <a:spcPts val="0"/>
                        </a:spcAft>
                        <a:buClrTx/>
                        <a:buSzTx/>
                        <a:buFontTx/>
                        <a:buNone/>
                        <a:tabLst/>
                        <a:defRPr/>
                      </a:pPr>
                      <a:r>
                        <a:rPr lang="en-GB" sz="900" b="1" dirty="0">
                          <a:solidFill>
                            <a:srgbClr val="3B8B92"/>
                          </a:solidFill>
                          <a:latin typeface="+mn-lt"/>
                          <a:cs typeface="Arial"/>
                        </a:rPr>
                        <a:t>Ildiko Badea</a:t>
                      </a:r>
                    </a:p>
                    <a:p>
                      <a:pPr marL="60960" marR="0" lvl="0" indent="0" defTabSz="914400" eaLnBrk="1" fontAlgn="auto" latinLnBrk="0" hangingPunct="1">
                        <a:lnSpc>
                          <a:spcPct val="100000"/>
                        </a:lnSpc>
                        <a:spcBef>
                          <a:spcPts val="325"/>
                        </a:spcBef>
                        <a:spcAft>
                          <a:spcPts val="0"/>
                        </a:spcAft>
                        <a:buClrTx/>
                        <a:buSzTx/>
                        <a:buFontTx/>
                        <a:buNone/>
                        <a:tabLst/>
                        <a:defRPr/>
                      </a:pPr>
                      <a:endParaRPr lang="en-GB" sz="900" b="1" dirty="0">
                        <a:solidFill>
                          <a:srgbClr val="3B8B92"/>
                        </a:solidFill>
                        <a:latin typeface="+mn-lt"/>
                        <a:cs typeface="Arial"/>
                      </a:endParaRPr>
                    </a:p>
                    <a:p>
                      <a:pPr marL="60960" marR="0" lvl="0" indent="0" defTabSz="914400" eaLnBrk="1" fontAlgn="auto" latinLnBrk="0" hangingPunct="1">
                        <a:lnSpc>
                          <a:spcPct val="100000"/>
                        </a:lnSpc>
                        <a:spcBef>
                          <a:spcPts val="325"/>
                        </a:spcBef>
                        <a:spcAft>
                          <a:spcPts val="0"/>
                        </a:spcAft>
                        <a:buClrTx/>
                        <a:buSzTx/>
                        <a:buFontTx/>
                        <a:buNone/>
                        <a:tabLst/>
                        <a:defRPr/>
                      </a:pPr>
                      <a:r>
                        <a:rPr lang="en-GB" sz="900" b="1" dirty="0">
                          <a:solidFill>
                            <a:srgbClr val="3B8B92"/>
                          </a:solidFill>
                          <a:latin typeface="+mn-lt"/>
                          <a:cs typeface="Arial"/>
                        </a:rPr>
                        <a:t>Ajay</a:t>
                      </a:r>
                      <a:r>
                        <a:rPr lang="en-GB" sz="900" b="1" spc="120" dirty="0">
                          <a:solidFill>
                            <a:srgbClr val="3B8B92"/>
                          </a:solidFill>
                          <a:latin typeface="+mn-lt"/>
                          <a:cs typeface="Arial"/>
                        </a:rPr>
                        <a:t> </a:t>
                      </a:r>
                      <a:r>
                        <a:rPr lang="en-GB" sz="900" b="1" spc="-10" dirty="0">
                          <a:solidFill>
                            <a:srgbClr val="3B8B92"/>
                          </a:solidFill>
                          <a:latin typeface="+mn-lt"/>
                          <a:cs typeface="Arial"/>
                        </a:rPr>
                        <a:t>Dalai</a:t>
                      </a:r>
                      <a:endParaRPr lang="en-GB" sz="900" dirty="0">
                        <a:latin typeface="+mn-lt"/>
                        <a:cs typeface="Arial"/>
                      </a:endParaRPr>
                    </a:p>
                    <a:p>
                      <a:pPr marL="60960">
                        <a:lnSpc>
                          <a:spcPct val="100000"/>
                        </a:lnSpc>
                        <a:spcBef>
                          <a:spcPts val="325"/>
                        </a:spcBef>
                      </a:pPr>
                      <a:endParaRPr lang="en-US" sz="900" dirty="0">
                        <a:latin typeface="+mn-lt"/>
                        <a:cs typeface="Arial"/>
                      </a:endParaRPr>
                    </a:p>
                    <a:p>
                      <a:pPr marL="60960">
                        <a:lnSpc>
                          <a:spcPct val="100000"/>
                        </a:lnSpc>
                        <a:spcBef>
                          <a:spcPts val="325"/>
                        </a:spcBef>
                      </a:pPr>
                      <a:endParaRPr sz="900" dirty="0">
                        <a:latin typeface="+mn-lt"/>
                        <a:cs typeface="Arial"/>
                      </a:endParaRPr>
                    </a:p>
                  </a:txBody>
                  <a:tcPr marL="0" marR="0" marT="41275"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rowSpan="2">
                  <a:txBody>
                    <a:bodyPr/>
                    <a:lstStyle/>
                    <a:p>
                      <a:pPr marL="62865" marR="88265" lvl="0" indent="0" defTabSz="914400" eaLnBrk="1" fontAlgn="auto" latinLnBrk="0" hangingPunct="1">
                        <a:lnSpc>
                          <a:spcPct val="106200"/>
                        </a:lnSpc>
                        <a:spcBef>
                          <a:spcPts val="260"/>
                        </a:spcBef>
                        <a:spcAft>
                          <a:spcPts val="0"/>
                        </a:spcAft>
                        <a:buClrTx/>
                        <a:buSzTx/>
                        <a:buFontTx/>
                        <a:buNone/>
                        <a:tabLst/>
                        <a:defRPr/>
                      </a:pPr>
                      <a:r>
                        <a:rPr lang="en-US" sz="900" b="1" dirty="0">
                          <a:solidFill>
                            <a:srgbClr val="3B8B92"/>
                          </a:solidFill>
                          <a:latin typeface="+mn-lt"/>
                          <a:cs typeface="Arial"/>
                        </a:rPr>
                        <a:t>Pharmacy</a:t>
                      </a:r>
                      <a:r>
                        <a:rPr lang="en-US" sz="900" b="1" spc="130" dirty="0">
                          <a:solidFill>
                            <a:srgbClr val="3B8B92"/>
                          </a:solidFill>
                          <a:latin typeface="+mn-lt"/>
                          <a:cs typeface="Arial"/>
                        </a:rPr>
                        <a:t> </a:t>
                      </a:r>
                      <a:r>
                        <a:rPr lang="en-US" sz="900" b="1" dirty="0">
                          <a:solidFill>
                            <a:srgbClr val="3B8B92"/>
                          </a:solidFill>
                          <a:latin typeface="+mn-lt"/>
                          <a:cs typeface="Arial"/>
                        </a:rPr>
                        <a:t>and </a:t>
                      </a:r>
                      <a:r>
                        <a:rPr lang="en-US" sz="900" b="1" spc="-10" dirty="0">
                          <a:solidFill>
                            <a:srgbClr val="3B8B92"/>
                          </a:solidFill>
                          <a:latin typeface="+mn-lt"/>
                          <a:cs typeface="Arial"/>
                        </a:rPr>
                        <a:t>Nutrition </a:t>
                      </a:r>
                      <a:endParaRPr lang="en-US" sz="900" b="1" dirty="0">
                        <a:solidFill>
                          <a:srgbClr val="3B8B92"/>
                        </a:solidFill>
                        <a:latin typeface="+mn-lt"/>
                        <a:cs typeface="Arial"/>
                      </a:endParaRPr>
                    </a:p>
                    <a:p>
                      <a:pPr marL="62865" marR="88265" lvl="0" indent="0" defTabSz="914400" eaLnBrk="1" fontAlgn="auto" latinLnBrk="0" hangingPunct="1">
                        <a:lnSpc>
                          <a:spcPct val="106200"/>
                        </a:lnSpc>
                        <a:spcBef>
                          <a:spcPts val="260"/>
                        </a:spcBef>
                        <a:spcAft>
                          <a:spcPts val="0"/>
                        </a:spcAft>
                        <a:buClrTx/>
                        <a:buSzTx/>
                        <a:buFontTx/>
                        <a:buNone/>
                        <a:tabLst/>
                        <a:defRPr/>
                      </a:pPr>
                      <a:endParaRPr lang="en-US" sz="900" b="1" dirty="0">
                        <a:solidFill>
                          <a:srgbClr val="3B8B92"/>
                        </a:solidFill>
                        <a:latin typeface="+mn-lt"/>
                        <a:cs typeface="Arial"/>
                      </a:endParaRPr>
                    </a:p>
                    <a:p>
                      <a:pPr marL="62865" marR="88265" lvl="0" indent="0" defTabSz="914400" eaLnBrk="1" fontAlgn="auto" latinLnBrk="0" hangingPunct="1">
                        <a:lnSpc>
                          <a:spcPct val="106200"/>
                        </a:lnSpc>
                        <a:spcBef>
                          <a:spcPts val="260"/>
                        </a:spcBef>
                        <a:spcAft>
                          <a:spcPts val="0"/>
                        </a:spcAft>
                        <a:buClrTx/>
                        <a:buSzTx/>
                        <a:buFontTx/>
                        <a:buNone/>
                        <a:tabLst/>
                        <a:defRPr/>
                      </a:pPr>
                      <a:r>
                        <a:rPr lang="en-US" sz="900" b="1" dirty="0">
                          <a:solidFill>
                            <a:srgbClr val="3B8B92"/>
                          </a:solidFill>
                          <a:latin typeface="+mn-lt"/>
                          <a:cs typeface="Arial"/>
                        </a:rPr>
                        <a:t>Chemical</a:t>
                      </a:r>
                      <a:r>
                        <a:rPr lang="en-US" sz="900" b="1" spc="10" dirty="0">
                          <a:solidFill>
                            <a:srgbClr val="3B8B92"/>
                          </a:solidFill>
                          <a:latin typeface="+mn-lt"/>
                          <a:cs typeface="Arial"/>
                        </a:rPr>
                        <a:t> </a:t>
                      </a:r>
                      <a:r>
                        <a:rPr lang="en-US" sz="900" b="1" dirty="0">
                          <a:solidFill>
                            <a:srgbClr val="3B8B92"/>
                          </a:solidFill>
                          <a:latin typeface="+mn-lt"/>
                          <a:cs typeface="Arial"/>
                        </a:rPr>
                        <a:t>and</a:t>
                      </a:r>
                      <a:r>
                        <a:rPr lang="en-US" sz="900" b="1" spc="210" dirty="0">
                          <a:solidFill>
                            <a:srgbClr val="3B8B92"/>
                          </a:solidFill>
                          <a:latin typeface="+mn-lt"/>
                          <a:cs typeface="Arial"/>
                        </a:rPr>
                        <a:t> </a:t>
                      </a:r>
                      <a:r>
                        <a:rPr lang="en-US" sz="900" b="1" dirty="0">
                          <a:solidFill>
                            <a:srgbClr val="3B8B92"/>
                          </a:solidFill>
                          <a:latin typeface="+mn-lt"/>
                          <a:cs typeface="Arial"/>
                        </a:rPr>
                        <a:t>Biological</a:t>
                      </a:r>
                      <a:r>
                        <a:rPr lang="en-US" sz="900" b="1" spc="434" dirty="0">
                          <a:solidFill>
                            <a:srgbClr val="3B8B92"/>
                          </a:solidFill>
                          <a:latin typeface="+mn-lt"/>
                          <a:cs typeface="Arial"/>
                        </a:rPr>
                        <a:t> </a:t>
                      </a:r>
                      <a:r>
                        <a:rPr lang="en-US" sz="900" b="1" dirty="0">
                          <a:solidFill>
                            <a:srgbClr val="3B8B92"/>
                          </a:solidFill>
                          <a:latin typeface="+mn-lt"/>
                          <a:cs typeface="Arial"/>
                        </a:rPr>
                        <a:t>Engineering,</a:t>
                      </a:r>
                      <a:r>
                        <a:rPr lang="en-US" sz="900" b="1" spc="95" dirty="0">
                          <a:solidFill>
                            <a:srgbClr val="3B8B92"/>
                          </a:solidFill>
                          <a:latin typeface="+mn-lt"/>
                          <a:cs typeface="Arial"/>
                        </a:rPr>
                        <a:t> </a:t>
                      </a:r>
                      <a:r>
                        <a:rPr lang="en-US" sz="900" b="1" spc="-25" dirty="0" err="1">
                          <a:solidFill>
                            <a:srgbClr val="3B8B92"/>
                          </a:solidFill>
                          <a:latin typeface="+mn-lt"/>
                          <a:cs typeface="Arial"/>
                        </a:rPr>
                        <a:t>CoE</a:t>
                      </a:r>
                      <a:endParaRPr lang="en-US" sz="900" dirty="0">
                        <a:latin typeface="+mn-lt"/>
                        <a:cs typeface="Arial"/>
                      </a:endParaRPr>
                    </a:p>
                    <a:p>
                      <a:pPr marL="62865" marR="88265">
                        <a:lnSpc>
                          <a:spcPct val="106200"/>
                        </a:lnSpc>
                        <a:spcBef>
                          <a:spcPts val="260"/>
                        </a:spcBef>
                      </a:pPr>
                      <a:endParaRPr sz="900" dirty="0">
                        <a:latin typeface="+mn-lt"/>
                        <a:cs typeface="Arial"/>
                      </a:endParaRPr>
                    </a:p>
                  </a:txBody>
                  <a:tcPr marL="0" marR="0" marT="33020" marB="0">
                    <a:lnL w="12700">
                      <a:solidFill>
                        <a:srgbClr val="797979"/>
                      </a:solidFill>
                      <a:prstDash val="solid"/>
                    </a:lnL>
                    <a:lnR w="12700">
                      <a:solidFill>
                        <a:srgbClr val="797979"/>
                      </a:solidFill>
                      <a:prstDash val="solid"/>
                    </a:lnR>
                    <a:lnT w="12700">
                      <a:solidFill>
                        <a:srgbClr val="797979"/>
                      </a:solidFill>
                      <a:prstDash val="solid"/>
                    </a:lnT>
                    <a:lnB w="12700" cap="flat" cmpd="sng" algn="ctr">
                      <a:solidFill>
                        <a:srgbClr val="797979"/>
                      </a:solidFill>
                      <a:prstDash val="solid"/>
                      <a:round/>
                      <a:headEnd type="none" w="med" len="med"/>
                      <a:tailEnd type="none" w="med" len="med"/>
                    </a:lnB>
                    <a:solidFill>
                      <a:srgbClr val="E3F3F4"/>
                    </a:solidFill>
                  </a:tcPr>
                </a:tc>
                <a:tc vMerge="1">
                  <a:txBody>
                    <a:bodyPr/>
                    <a:lstStyle/>
                    <a:p>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vMerge="1">
                  <a:txBody>
                    <a:bodyPr/>
                    <a:lstStyle/>
                    <a:p>
                      <a:endParaRPr/>
                    </a:p>
                  </a:txBody>
                  <a:tcPr marL="0" marR="0" marT="381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10"/>
                  </a:ext>
                </a:extLst>
              </a:tr>
              <a:tr h="201810">
                <a:tc vMerge="1">
                  <a:txBody>
                    <a:bodyPr/>
                    <a:lstStyle/>
                    <a:p>
                      <a:endParaRPr/>
                    </a:p>
                  </a:txBody>
                  <a:tcPr marL="0" marR="0" marT="37465" marB="0">
                    <a:lnL w="12700">
                      <a:solidFill>
                        <a:srgbClr val="797979"/>
                      </a:solidFill>
                      <a:prstDash val="soli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a:p>
                  </a:txBody>
                  <a:tcPr marL="0" marR="0" marT="4127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dirty="0"/>
                    </a:p>
                  </a:txBody>
                  <a:tcPr marL="0" marR="0" marT="330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58419">
                        <a:lnSpc>
                          <a:spcPct val="100000"/>
                        </a:lnSpc>
                        <a:spcBef>
                          <a:spcPts val="560"/>
                        </a:spcBef>
                      </a:pPr>
                      <a:r>
                        <a:rPr sz="900" b="1" spc="-10" dirty="0">
                          <a:solidFill>
                            <a:srgbClr val="3B8B92"/>
                          </a:solidFill>
                          <a:latin typeface="+mn-lt"/>
                          <a:cs typeface="Arial"/>
                        </a:rPr>
                        <a:t>1510:</a:t>
                      </a:r>
                      <a:endParaRPr sz="900" dirty="0">
                        <a:latin typeface="+mn-lt"/>
                        <a:cs typeface="Arial"/>
                      </a:endParaRPr>
                    </a:p>
                    <a:p>
                      <a:pPr marL="58419" marR="121920">
                        <a:lnSpc>
                          <a:spcPct val="98500"/>
                        </a:lnSpc>
                        <a:spcBef>
                          <a:spcPts val="40"/>
                        </a:spcBef>
                      </a:pPr>
                      <a:r>
                        <a:rPr sz="900" b="1" dirty="0">
                          <a:solidFill>
                            <a:srgbClr val="3B8B92"/>
                          </a:solidFill>
                          <a:latin typeface="+mn-lt"/>
                          <a:cs typeface="Arial"/>
                        </a:rPr>
                        <a:t>Electrical</a:t>
                      </a:r>
                      <a:r>
                        <a:rPr sz="900" b="1" spc="-25" dirty="0">
                          <a:solidFill>
                            <a:srgbClr val="3B8B92"/>
                          </a:solidFill>
                          <a:latin typeface="+mn-lt"/>
                          <a:cs typeface="Arial"/>
                        </a:rPr>
                        <a:t> </a:t>
                      </a:r>
                      <a:r>
                        <a:rPr sz="900" b="1" spc="-50" dirty="0">
                          <a:solidFill>
                            <a:srgbClr val="3B8B92"/>
                          </a:solidFill>
                          <a:latin typeface="+mn-lt"/>
                          <a:cs typeface="Arial"/>
                        </a:rPr>
                        <a:t>&amp; </a:t>
                      </a:r>
                      <a:r>
                        <a:rPr sz="900" b="1" spc="-10" dirty="0">
                          <a:solidFill>
                            <a:srgbClr val="3B8B92"/>
                          </a:solidFill>
                          <a:latin typeface="+mn-lt"/>
                          <a:cs typeface="Arial"/>
                        </a:rPr>
                        <a:t>Computer Engineering</a:t>
                      </a:r>
                      <a:endParaRPr sz="900" dirty="0">
                        <a:latin typeface="+mn-lt"/>
                        <a:cs typeface="Arial"/>
                      </a:endParaRPr>
                    </a:p>
                  </a:txBody>
                  <a:tcPr marL="0" marR="0" marT="711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59690">
                        <a:lnSpc>
                          <a:spcPct val="100000"/>
                        </a:lnSpc>
                        <a:spcBef>
                          <a:spcPts val="305"/>
                        </a:spcBef>
                      </a:pPr>
                      <a:r>
                        <a:rPr lang="en-US" sz="900" b="1" dirty="0">
                          <a:solidFill>
                            <a:srgbClr val="3B8B92"/>
                          </a:solidFill>
                          <a:latin typeface="+mn-lt"/>
                          <a:cs typeface="Arial"/>
                        </a:rPr>
                        <a:t>Ramakrishna Gokaraju</a:t>
                      </a:r>
                      <a:endParaRPr sz="900" dirty="0">
                        <a:latin typeface="+mn-lt"/>
                        <a:cs typeface="Arial"/>
                      </a:endParaRPr>
                    </a:p>
                    <a:p>
                      <a:pPr>
                        <a:lnSpc>
                          <a:spcPct val="100000"/>
                        </a:lnSpc>
                        <a:spcBef>
                          <a:spcPts val="50"/>
                        </a:spcBef>
                      </a:pPr>
                      <a:endParaRPr sz="900" dirty="0">
                        <a:latin typeface="+mn-lt"/>
                        <a:cs typeface="Times New Roman"/>
                      </a:endParaRPr>
                    </a:p>
                    <a:p>
                      <a:pPr marL="59690">
                        <a:lnSpc>
                          <a:spcPct val="100000"/>
                        </a:lnSpc>
                      </a:pPr>
                      <a:r>
                        <a:rPr sz="900" b="1" dirty="0">
                          <a:solidFill>
                            <a:srgbClr val="3B8B92"/>
                          </a:solidFill>
                          <a:latin typeface="+mn-lt"/>
                          <a:cs typeface="Arial"/>
                        </a:rPr>
                        <a:t>Safa</a:t>
                      </a:r>
                      <a:r>
                        <a:rPr sz="900" b="1" spc="105" dirty="0">
                          <a:solidFill>
                            <a:srgbClr val="3B8B92"/>
                          </a:solidFill>
                          <a:latin typeface="+mn-lt"/>
                          <a:cs typeface="Arial"/>
                        </a:rPr>
                        <a:t> </a:t>
                      </a:r>
                      <a:r>
                        <a:rPr sz="900" b="1" dirty="0">
                          <a:solidFill>
                            <a:srgbClr val="3B8B92"/>
                          </a:solidFill>
                          <a:latin typeface="+mn-lt"/>
                          <a:cs typeface="Arial"/>
                        </a:rPr>
                        <a:t>O</a:t>
                      </a:r>
                      <a:r>
                        <a:rPr sz="900" b="1" spc="70" dirty="0">
                          <a:solidFill>
                            <a:srgbClr val="3B8B92"/>
                          </a:solidFill>
                          <a:latin typeface="+mn-lt"/>
                          <a:cs typeface="Arial"/>
                        </a:rPr>
                        <a:t> </a:t>
                      </a:r>
                      <a:r>
                        <a:rPr sz="900" b="1" spc="-10" dirty="0">
                          <a:solidFill>
                            <a:srgbClr val="3B8B92"/>
                          </a:solidFill>
                          <a:latin typeface="+mn-lt"/>
                          <a:cs typeface="Arial"/>
                        </a:rPr>
                        <a:t>Kasap</a:t>
                      </a:r>
                      <a:endParaRPr sz="900" dirty="0">
                        <a:latin typeface="+mn-lt"/>
                        <a:cs typeface="Arial"/>
                      </a:endParaRPr>
                    </a:p>
                  </a:txBody>
                  <a:tcPr marL="0" marR="0" marT="3873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rowSpan="2">
                  <a:txBody>
                    <a:bodyPr/>
                    <a:lstStyle/>
                    <a:p>
                      <a:pPr marL="60960">
                        <a:lnSpc>
                          <a:spcPct val="100000"/>
                        </a:lnSpc>
                        <a:spcBef>
                          <a:spcPts val="305"/>
                        </a:spcBef>
                      </a:pPr>
                      <a:r>
                        <a:rPr sz="900" b="1" dirty="0">
                          <a:solidFill>
                            <a:srgbClr val="3B8B92"/>
                          </a:solidFill>
                          <a:latin typeface="+mn-lt"/>
                          <a:cs typeface="Arial"/>
                        </a:rPr>
                        <a:t>Electrical</a:t>
                      </a:r>
                      <a:r>
                        <a:rPr sz="900" b="1" spc="145" dirty="0">
                          <a:solidFill>
                            <a:srgbClr val="3B8B92"/>
                          </a:solidFill>
                          <a:latin typeface="+mn-lt"/>
                          <a:cs typeface="Arial"/>
                        </a:rPr>
                        <a:t> </a:t>
                      </a:r>
                      <a:r>
                        <a:rPr sz="900" b="1" dirty="0">
                          <a:solidFill>
                            <a:srgbClr val="3B8B92"/>
                          </a:solidFill>
                          <a:latin typeface="+mn-lt"/>
                          <a:cs typeface="Arial"/>
                        </a:rPr>
                        <a:t>and</a:t>
                      </a:r>
                      <a:r>
                        <a:rPr sz="900" b="1" spc="80" dirty="0">
                          <a:solidFill>
                            <a:srgbClr val="3B8B92"/>
                          </a:solidFill>
                          <a:latin typeface="+mn-lt"/>
                          <a:cs typeface="Arial"/>
                        </a:rPr>
                        <a:t> </a:t>
                      </a:r>
                      <a:r>
                        <a:rPr sz="900" b="1" spc="35" dirty="0">
                          <a:solidFill>
                            <a:srgbClr val="3B8B92"/>
                          </a:solidFill>
                          <a:latin typeface="+mn-lt"/>
                          <a:cs typeface="Arial"/>
                        </a:rPr>
                        <a:t>Computer</a:t>
                      </a:r>
                      <a:endParaRPr sz="900" dirty="0">
                        <a:latin typeface="+mn-lt"/>
                        <a:cs typeface="Arial"/>
                      </a:endParaRPr>
                    </a:p>
                    <a:p>
                      <a:pPr marL="60960">
                        <a:lnSpc>
                          <a:spcPct val="100000"/>
                        </a:lnSpc>
                        <a:spcBef>
                          <a:spcPts val="20"/>
                        </a:spcBef>
                      </a:pPr>
                      <a:r>
                        <a:rPr sz="900" b="1" dirty="0">
                          <a:solidFill>
                            <a:srgbClr val="3B8B92"/>
                          </a:solidFill>
                          <a:latin typeface="+mn-lt"/>
                          <a:cs typeface="Arial"/>
                        </a:rPr>
                        <a:t>Engineering,</a:t>
                      </a:r>
                      <a:r>
                        <a:rPr sz="900" b="1" spc="245" dirty="0">
                          <a:solidFill>
                            <a:srgbClr val="3B8B92"/>
                          </a:solidFill>
                          <a:latin typeface="+mn-lt"/>
                          <a:cs typeface="Arial"/>
                        </a:rPr>
                        <a:t> </a:t>
                      </a:r>
                      <a:r>
                        <a:rPr sz="900" b="1" spc="-25" dirty="0">
                          <a:solidFill>
                            <a:srgbClr val="3B8B92"/>
                          </a:solidFill>
                          <a:latin typeface="+mn-lt"/>
                          <a:cs typeface="Arial"/>
                        </a:rPr>
                        <a:t>CoE</a:t>
                      </a:r>
                      <a:endParaRPr sz="900" dirty="0">
                        <a:latin typeface="+mn-lt"/>
                        <a:cs typeface="Arial"/>
                      </a:endParaRPr>
                    </a:p>
                    <a:p>
                      <a:pPr marL="60960">
                        <a:lnSpc>
                          <a:spcPct val="100000"/>
                        </a:lnSpc>
                        <a:spcBef>
                          <a:spcPts val="105"/>
                        </a:spcBef>
                      </a:pPr>
                      <a:r>
                        <a:rPr sz="900" b="1" dirty="0">
                          <a:solidFill>
                            <a:srgbClr val="3B8B92"/>
                          </a:solidFill>
                          <a:latin typeface="+mn-lt"/>
                          <a:cs typeface="Arial"/>
                        </a:rPr>
                        <a:t>Electrical</a:t>
                      </a:r>
                      <a:r>
                        <a:rPr sz="900" b="1" spc="160" dirty="0">
                          <a:solidFill>
                            <a:srgbClr val="3B8B92"/>
                          </a:solidFill>
                          <a:latin typeface="+mn-lt"/>
                          <a:cs typeface="Arial"/>
                        </a:rPr>
                        <a:t> </a:t>
                      </a:r>
                      <a:r>
                        <a:rPr sz="900" b="1" dirty="0">
                          <a:solidFill>
                            <a:srgbClr val="3B8B92"/>
                          </a:solidFill>
                          <a:latin typeface="+mn-lt"/>
                          <a:cs typeface="Arial"/>
                        </a:rPr>
                        <a:t>and</a:t>
                      </a:r>
                      <a:r>
                        <a:rPr sz="900" b="1" spc="100" dirty="0">
                          <a:solidFill>
                            <a:srgbClr val="3B8B92"/>
                          </a:solidFill>
                          <a:latin typeface="+mn-lt"/>
                          <a:cs typeface="Arial"/>
                        </a:rPr>
                        <a:t> </a:t>
                      </a:r>
                      <a:r>
                        <a:rPr sz="900" b="1" spc="35" dirty="0">
                          <a:solidFill>
                            <a:srgbClr val="3B8B92"/>
                          </a:solidFill>
                          <a:latin typeface="+mn-lt"/>
                          <a:cs typeface="Arial"/>
                        </a:rPr>
                        <a:t>Computer</a:t>
                      </a:r>
                      <a:endParaRPr sz="900" dirty="0">
                        <a:latin typeface="+mn-lt"/>
                        <a:cs typeface="Arial"/>
                      </a:endParaRPr>
                    </a:p>
                    <a:p>
                      <a:pPr marL="60960">
                        <a:lnSpc>
                          <a:spcPct val="100000"/>
                        </a:lnSpc>
                        <a:spcBef>
                          <a:spcPts val="20"/>
                        </a:spcBef>
                      </a:pPr>
                      <a:r>
                        <a:rPr sz="900" b="1" dirty="0">
                          <a:solidFill>
                            <a:srgbClr val="3B8B92"/>
                          </a:solidFill>
                          <a:latin typeface="+mn-lt"/>
                          <a:cs typeface="Arial"/>
                        </a:rPr>
                        <a:t>Engineering,</a:t>
                      </a:r>
                      <a:r>
                        <a:rPr sz="900" b="1" spc="229" dirty="0">
                          <a:solidFill>
                            <a:srgbClr val="3B8B92"/>
                          </a:solidFill>
                          <a:latin typeface="+mn-lt"/>
                          <a:cs typeface="Arial"/>
                        </a:rPr>
                        <a:t> </a:t>
                      </a:r>
                      <a:r>
                        <a:rPr sz="900" b="1" spc="-25" dirty="0">
                          <a:solidFill>
                            <a:srgbClr val="3B8B92"/>
                          </a:solidFill>
                          <a:latin typeface="+mn-lt"/>
                          <a:cs typeface="Arial"/>
                        </a:rPr>
                        <a:t>CoE</a:t>
                      </a:r>
                      <a:endParaRPr sz="900" dirty="0">
                        <a:latin typeface="+mn-lt"/>
                        <a:cs typeface="Arial"/>
                      </a:endParaRPr>
                    </a:p>
                  </a:txBody>
                  <a:tcPr marL="0" marR="0" marT="38735" marB="0">
                    <a:lnL w="12700" cap="flat" cmpd="sng" algn="ctr">
                      <a:solidFill>
                        <a:srgbClr val="797979"/>
                      </a:solidFill>
                      <a:prstDash val="solid"/>
                      <a:round/>
                      <a:headEnd type="none" w="med" len="med"/>
                      <a:tailEnd type="none" w="med" len="med"/>
                    </a:lnL>
                    <a:lnR w="12700">
                      <a:solidFill>
                        <a:srgbClr val="797979"/>
                      </a:solidFill>
                      <a:prstDash val="soli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extLst>
                  <a:ext uri="{0D108BD9-81ED-4DB2-BD59-A6C34878D82A}">
                    <a16:rowId xmlns:a16="http://schemas.microsoft.com/office/drawing/2014/main" val="10011"/>
                  </a:ext>
                </a:extLst>
              </a:tr>
              <a:tr h="512011">
                <a:tc>
                  <a:txBody>
                    <a:bodyPr/>
                    <a:lstStyle/>
                    <a:p>
                      <a:pPr marL="58419">
                        <a:lnSpc>
                          <a:spcPct val="100000"/>
                        </a:lnSpc>
                        <a:spcBef>
                          <a:spcPts val="630"/>
                        </a:spcBef>
                      </a:pPr>
                      <a:r>
                        <a:rPr sz="900" b="1" spc="-10" dirty="0">
                          <a:solidFill>
                            <a:srgbClr val="3B8B92"/>
                          </a:solidFill>
                          <a:latin typeface="+mn-lt"/>
                          <a:cs typeface="Arial"/>
                        </a:rPr>
                        <a:t>1512:</a:t>
                      </a:r>
                      <a:endParaRPr sz="900" dirty="0">
                        <a:latin typeface="+mn-lt"/>
                        <a:cs typeface="Arial"/>
                      </a:endParaRPr>
                    </a:p>
                    <a:p>
                      <a:pPr marL="58419">
                        <a:lnSpc>
                          <a:spcPts val="1230"/>
                        </a:lnSpc>
                        <a:spcBef>
                          <a:spcPts val="25"/>
                        </a:spcBef>
                      </a:pPr>
                      <a:r>
                        <a:rPr sz="900" b="1" spc="-10" dirty="0">
                          <a:solidFill>
                            <a:srgbClr val="3B8B92"/>
                          </a:solidFill>
                          <a:latin typeface="+mn-lt"/>
                          <a:cs typeface="Arial"/>
                        </a:rPr>
                        <a:t>Mechanical</a:t>
                      </a:r>
                      <a:endParaRPr sz="900" dirty="0">
                        <a:latin typeface="+mn-lt"/>
                        <a:cs typeface="Arial"/>
                      </a:endParaRPr>
                    </a:p>
                    <a:p>
                      <a:pPr marL="58419">
                        <a:lnSpc>
                          <a:spcPts val="944"/>
                        </a:lnSpc>
                      </a:pPr>
                      <a:r>
                        <a:rPr sz="900" b="1" spc="-10" dirty="0">
                          <a:solidFill>
                            <a:srgbClr val="3B8B92"/>
                          </a:solidFill>
                          <a:latin typeface="+mn-lt"/>
                          <a:cs typeface="Arial"/>
                        </a:rPr>
                        <a:t>Engineering</a:t>
                      </a:r>
                      <a:endParaRPr sz="900" dirty="0">
                        <a:latin typeface="+mn-lt"/>
                        <a:cs typeface="Arial"/>
                      </a:endParaRPr>
                    </a:p>
                  </a:txBody>
                  <a:tcPr marL="0" marR="0" marT="80010" marB="0">
                    <a:lnL w="12700">
                      <a:solidFill>
                        <a:srgbClr val="797979"/>
                      </a:solidFill>
                      <a:prstDash val="soli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a:txBody>
                    <a:bodyPr/>
                    <a:lstStyle/>
                    <a:p>
                      <a:pPr marL="59690">
                        <a:lnSpc>
                          <a:spcPct val="100000"/>
                        </a:lnSpc>
                        <a:spcBef>
                          <a:spcPts val="315"/>
                        </a:spcBef>
                      </a:pPr>
                      <a:r>
                        <a:rPr sz="900" b="1" dirty="0">
                          <a:solidFill>
                            <a:srgbClr val="3B8B92"/>
                          </a:solidFill>
                          <a:latin typeface="+mn-lt"/>
                          <a:cs typeface="Arial"/>
                        </a:rPr>
                        <a:t>Carey</a:t>
                      </a:r>
                      <a:r>
                        <a:rPr sz="900" b="1" spc="-20" dirty="0">
                          <a:solidFill>
                            <a:srgbClr val="3B8B92"/>
                          </a:solidFill>
                          <a:latin typeface="+mn-lt"/>
                          <a:cs typeface="Arial"/>
                        </a:rPr>
                        <a:t> </a:t>
                      </a:r>
                      <a:r>
                        <a:rPr sz="900" b="1" dirty="0">
                          <a:solidFill>
                            <a:srgbClr val="3B8B92"/>
                          </a:solidFill>
                          <a:latin typeface="+mn-lt"/>
                          <a:cs typeface="Arial"/>
                        </a:rPr>
                        <a:t>J</a:t>
                      </a:r>
                      <a:r>
                        <a:rPr sz="900" b="1" spc="215" dirty="0">
                          <a:solidFill>
                            <a:srgbClr val="3B8B92"/>
                          </a:solidFill>
                          <a:latin typeface="+mn-lt"/>
                          <a:cs typeface="Arial"/>
                        </a:rPr>
                        <a:t> </a:t>
                      </a:r>
                      <a:r>
                        <a:rPr sz="900" b="1" spc="-10" dirty="0">
                          <a:solidFill>
                            <a:srgbClr val="3B8B92"/>
                          </a:solidFill>
                          <a:latin typeface="+mn-lt"/>
                          <a:cs typeface="Arial"/>
                        </a:rPr>
                        <a:t>Simonson</a:t>
                      </a:r>
                      <a:endParaRPr sz="900" dirty="0">
                        <a:latin typeface="+mn-lt"/>
                        <a:cs typeface="Times New Roman"/>
                      </a:endParaRPr>
                    </a:p>
                    <a:p>
                      <a:pPr marL="59690">
                        <a:lnSpc>
                          <a:spcPct val="100000"/>
                        </a:lnSpc>
                      </a:pPr>
                      <a:r>
                        <a:rPr sz="900" b="1" dirty="0">
                          <a:solidFill>
                            <a:srgbClr val="3B8B92"/>
                          </a:solidFill>
                          <a:latin typeface="+mn-lt"/>
                          <a:cs typeface="Arial"/>
                        </a:rPr>
                        <a:t>James</a:t>
                      </a:r>
                      <a:r>
                        <a:rPr sz="900" b="1" spc="215" dirty="0">
                          <a:solidFill>
                            <a:srgbClr val="3B8B92"/>
                          </a:solidFill>
                          <a:latin typeface="+mn-lt"/>
                          <a:cs typeface="Arial"/>
                        </a:rPr>
                        <a:t> </a:t>
                      </a:r>
                      <a:r>
                        <a:rPr sz="900" b="1" spc="-10" dirty="0">
                          <a:solidFill>
                            <a:srgbClr val="3B8B92"/>
                          </a:solidFill>
                          <a:latin typeface="+mn-lt"/>
                          <a:cs typeface="Arial"/>
                        </a:rPr>
                        <a:t>Johnston</a:t>
                      </a:r>
                      <a:endParaRPr lang="en-US" sz="900" b="1" spc="-10" dirty="0">
                        <a:solidFill>
                          <a:srgbClr val="3B8B92"/>
                        </a:solidFill>
                        <a:latin typeface="+mn-lt"/>
                        <a:cs typeface="Arial"/>
                      </a:endParaRPr>
                    </a:p>
                    <a:p>
                      <a:pPr marL="59690" marR="0" lvl="0" indent="0" defTabSz="914400" eaLnBrk="1" fontAlgn="auto" latinLnBrk="0" hangingPunct="1">
                        <a:lnSpc>
                          <a:spcPct val="100000"/>
                        </a:lnSpc>
                        <a:spcBef>
                          <a:spcPts val="0"/>
                        </a:spcBef>
                        <a:spcAft>
                          <a:spcPts val="0"/>
                        </a:spcAft>
                        <a:buClrTx/>
                        <a:buSzTx/>
                        <a:buFontTx/>
                        <a:buNone/>
                        <a:tabLst/>
                        <a:defRPr/>
                      </a:pPr>
                      <a:r>
                        <a:rPr lang="en-US" sz="900" b="1" dirty="0" err="1">
                          <a:solidFill>
                            <a:srgbClr val="3B8B92"/>
                          </a:solidFill>
                          <a:latin typeface="+mn-lt"/>
                          <a:ea typeface="+mn-ea"/>
                          <a:cs typeface="Arial"/>
                        </a:rPr>
                        <a:t>Xiongbiao</a:t>
                      </a:r>
                      <a:r>
                        <a:rPr lang="en-US" sz="900" b="1" dirty="0">
                          <a:solidFill>
                            <a:srgbClr val="3B8B92"/>
                          </a:solidFill>
                          <a:latin typeface="+mn-lt"/>
                          <a:ea typeface="+mn-ea"/>
                          <a:cs typeface="Arial"/>
                        </a:rPr>
                        <a:t> Chen</a:t>
                      </a:r>
                    </a:p>
                  </a:txBody>
                  <a:tcPr marL="0" marR="0" marT="4000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a:txBody>
                    <a:bodyPr/>
                    <a:lstStyle/>
                    <a:p>
                      <a:pPr marL="60960">
                        <a:lnSpc>
                          <a:spcPct val="100000"/>
                        </a:lnSpc>
                        <a:spcBef>
                          <a:spcPts val="315"/>
                        </a:spcBef>
                      </a:pPr>
                      <a:r>
                        <a:rPr sz="900" b="1" dirty="0">
                          <a:solidFill>
                            <a:srgbClr val="3B8B92"/>
                          </a:solidFill>
                          <a:latin typeface="+mn-lt"/>
                          <a:cs typeface="Arial"/>
                        </a:rPr>
                        <a:t>Mechanical</a:t>
                      </a:r>
                      <a:r>
                        <a:rPr sz="900" b="1" spc="325" dirty="0">
                          <a:solidFill>
                            <a:srgbClr val="3B8B92"/>
                          </a:solidFill>
                          <a:latin typeface="+mn-lt"/>
                          <a:cs typeface="Arial"/>
                        </a:rPr>
                        <a:t> </a:t>
                      </a:r>
                      <a:r>
                        <a:rPr sz="900" b="1" dirty="0">
                          <a:solidFill>
                            <a:srgbClr val="3B8B92"/>
                          </a:solidFill>
                          <a:latin typeface="+mn-lt"/>
                          <a:cs typeface="Arial"/>
                        </a:rPr>
                        <a:t>Engineering,</a:t>
                      </a:r>
                      <a:r>
                        <a:rPr sz="900" b="1" spc="190" dirty="0">
                          <a:solidFill>
                            <a:srgbClr val="3B8B92"/>
                          </a:solidFill>
                          <a:latin typeface="+mn-lt"/>
                          <a:cs typeface="Arial"/>
                        </a:rPr>
                        <a:t> </a:t>
                      </a:r>
                      <a:r>
                        <a:rPr sz="900" b="1" spc="-25" dirty="0" err="1">
                          <a:solidFill>
                            <a:srgbClr val="3B8B92"/>
                          </a:solidFill>
                          <a:latin typeface="+mn-lt"/>
                          <a:cs typeface="Arial"/>
                        </a:rPr>
                        <a:t>CoE</a:t>
                      </a:r>
                      <a:endParaRPr sz="900" dirty="0">
                        <a:latin typeface="+mn-lt"/>
                        <a:cs typeface="Times New Roman"/>
                      </a:endParaRPr>
                    </a:p>
                    <a:p>
                      <a:pPr marL="60960">
                        <a:lnSpc>
                          <a:spcPct val="100000"/>
                        </a:lnSpc>
                      </a:pPr>
                      <a:r>
                        <a:rPr sz="900" b="1" dirty="0">
                          <a:solidFill>
                            <a:srgbClr val="3B8B92"/>
                          </a:solidFill>
                          <a:latin typeface="+mn-lt"/>
                          <a:cs typeface="Arial"/>
                        </a:rPr>
                        <a:t>Mechanical</a:t>
                      </a:r>
                      <a:r>
                        <a:rPr sz="900" b="1" spc="325" dirty="0">
                          <a:solidFill>
                            <a:srgbClr val="3B8B92"/>
                          </a:solidFill>
                          <a:latin typeface="+mn-lt"/>
                          <a:cs typeface="Arial"/>
                        </a:rPr>
                        <a:t> </a:t>
                      </a:r>
                      <a:r>
                        <a:rPr sz="900" b="1" dirty="0">
                          <a:solidFill>
                            <a:srgbClr val="3B8B92"/>
                          </a:solidFill>
                          <a:latin typeface="+mn-lt"/>
                          <a:cs typeface="Arial"/>
                        </a:rPr>
                        <a:t>Engineering,</a:t>
                      </a:r>
                      <a:r>
                        <a:rPr sz="900" b="1" spc="190" dirty="0">
                          <a:solidFill>
                            <a:srgbClr val="3B8B92"/>
                          </a:solidFill>
                          <a:latin typeface="+mn-lt"/>
                          <a:cs typeface="Arial"/>
                        </a:rPr>
                        <a:t> </a:t>
                      </a:r>
                      <a:r>
                        <a:rPr sz="900" b="1" spc="-25" dirty="0" err="1">
                          <a:solidFill>
                            <a:srgbClr val="3B8B92"/>
                          </a:solidFill>
                          <a:latin typeface="+mn-lt"/>
                          <a:cs typeface="Arial"/>
                        </a:rPr>
                        <a:t>CoE</a:t>
                      </a:r>
                      <a:endParaRPr lang="en-US" sz="900" b="1" spc="-25" dirty="0">
                        <a:solidFill>
                          <a:srgbClr val="3B8B92"/>
                        </a:solidFill>
                        <a:latin typeface="+mn-lt"/>
                        <a:cs typeface="Arial"/>
                      </a:endParaRPr>
                    </a:p>
                    <a:p>
                      <a:pPr marL="60960" marR="0" lvl="0" indent="0" defTabSz="914400" eaLnBrk="1" fontAlgn="auto" latinLnBrk="0" hangingPunct="1">
                        <a:lnSpc>
                          <a:spcPct val="100000"/>
                        </a:lnSpc>
                        <a:spcBef>
                          <a:spcPts val="0"/>
                        </a:spcBef>
                        <a:spcAft>
                          <a:spcPts val="0"/>
                        </a:spcAft>
                        <a:buClrTx/>
                        <a:buSzTx/>
                        <a:buFontTx/>
                        <a:buNone/>
                        <a:tabLst/>
                        <a:defRPr/>
                      </a:pPr>
                      <a:r>
                        <a:rPr lang="en-US" sz="900" b="1" dirty="0">
                          <a:solidFill>
                            <a:srgbClr val="3B8B92"/>
                          </a:solidFill>
                          <a:latin typeface="+mn-lt"/>
                          <a:cs typeface="Arial"/>
                        </a:rPr>
                        <a:t>Mechanical</a:t>
                      </a:r>
                      <a:r>
                        <a:rPr lang="en-US" sz="900" b="1" spc="325" dirty="0">
                          <a:solidFill>
                            <a:srgbClr val="3B8B92"/>
                          </a:solidFill>
                          <a:latin typeface="+mn-lt"/>
                          <a:cs typeface="Arial"/>
                        </a:rPr>
                        <a:t> </a:t>
                      </a:r>
                      <a:r>
                        <a:rPr lang="en-US" sz="900" b="1" dirty="0">
                          <a:solidFill>
                            <a:srgbClr val="3B8B92"/>
                          </a:solidFill>
                          <a:latin typeface="+mn-lt"/>
                          <a:cs typeface="Arial"/>
                        </a:rPr>
                        <a:t>Engineering,</a:t>
                      </a:r>
                      <a:r>
                        <a:rPr lang="en-US" sz="900" b="1" spc="190" dirty="0">
                          <a:solidFill>
                            <a:srgbClr val="3B8B92"/>
                          </a:solidFill>
                          <a:latin typeface="+mn-lt"/>
                          <a:cs typeface="Arial"/>
                        </a:rPr>
                        <a:t> </a:t>
                      </a:r>
                      <a:r>
                        <a:rPr lang="en-US" sz="900" b="1" spc="-25" dirty="0" err="1">
                          <a:solidFill>
                            <a:srgbClr val="3B8B92"/>
                          </a:solidFill>
                          <a:latin typeface="+mn-lt"/>
                          <a:cs typeface="Arial"/>
                        </a:rPr>
                        <a:t>CoE</a:t>
                      </a:r>
                      <a:endParaRPr lang="en-US" sz="900" dirty="0">
                        <a:latin typeface="+mn-lt"/>
                        <a:cs typeface="Arial"/>
                      </a:endParaRPr>
                    </a:p>
                  </a:txBody>
                  <a:tcPr marL="0" marR="0" marT="4000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F3F8F9"/>
                    </a:solidFill>
                  </a:tcPr>
                </a:tc>
                <a:tc vMerge="1">
                  <a:txBody>
                    <a:bodyPr/>
                    <a:lstStyle/>
                    <a:p>
                      <a:endParaRPr/>
                    </a:p>
                  </a:txBody>
                  <a:tcPr marL="0" marR="0" marT="71120"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a:p>
                  </a:txBody>
                  <a:tcPr marL="0" marR="0" marT="38735" marB="0">
                    <a:lnL w="12700" cap="flat" cmpd="sng" algn="ctr">
                      <a:solidFill>
                        <a:srgbClr val="797979"/>
                      </a:solidFill>
                      <a:prstDash val="solid"/>
                      <a:round/>
                      <a:headEnd type="none" w="med" len="med"/>
                      <a:tailEnd type="none" w="med" len="med"/>
                    </a:lnL>
                    <a:lnR w="12700" cap="flat" cmpd="sng" algn="ctr">
                      <a:solidFill>
                        <a:srgbClr val="797979"/>
                      </a:solidFill>
                      <a:prstDash val="solid"/>
                      <a:round/>
                      <a:headEnd type="none" w="med" len="med"/>
                      <a:tailEnd type="none" w="med" len="me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tc vMerge="1">
                  <a:txBody>
                    <a:bodyPr/>
                    <a:lstStyle/>
                    <a:p>
                      <a:endParaRPr dirty="0"/>
                    </a:p>
                  </a:txBody>
                  <a:tcPr marL="0" marR="0" marT="38735" marB="0">
                    <a:lnL w="12700" cap="flat" cmpd="sng" algn="ctr">
                      <a:solidFill>
                        <a:srgbClr val="797979"/>
                      </a:solidFill>
                      <a:prstDash val="solid"/>
                      <a:round/>
                      <a:headEnd type="none" w="med" len="med"/>
                      <a:tailEnd type="none" w="med" len="med"/>
                    </a:lnL>
                    <a:lnR w="12700">
                      <a:solidFill>
                        <a:srgbClr val="797979"/>
                      </a:solidFill>
                      <a:prstDash val="solid"/>
                    </a:lnR>
                    <a:lnT w="12700" cap="flat" cmpd="sng" algn="ctr">
                      <a:solidFill>
                        <a:srgbClr val="797979"/>
                      </a:solidFill>
                      <a:prstDash val="solid"/>
                      <a:round/>
                      <a:headEnd type="none" w="med" len="med"/>
                      <a:tailEnd type="none" w="med" len="med"/>
                    </a:lnT>
                    <a:lnB w="12700">
                      <a:solidFill>
                        <a:srgbClr val="797979"/>
                      </a:solidFill>
                      <a:prstDash val="solid"/>
                    </a:lnB>
                    <a:solidFill>
                      <a:srgbClr val="E3F3F4"/>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276017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90880"/>
            <a:chOff x="0" y="0"/>
            <a:chExt cx="9144000" cy="690880"/>
          </a:xfrm>
        </p:grpSpPr>
        <p:pic>
          <p:nvPicPr>
            <p:cNvPr id="3" name="object 3"/>
            <p:cNvPicPr/>
            <p:nvPr/>
          </p:nvPicPr>
          <p:blipFill>
            <a:blip r:embed="rId2" cstate="print"/>
            <a:stretch>
              <a:fillRect/>
            </a:stretch>
          </p:blipFill>
          <p:spPr>
            <a:xfrm>
              <a:off x="0" y="0"/>
              <a:ext cx="9143999" cy="690879"/>
            </a:xfrm>
            <a:prstGeom prst="rect">
              <a:avLst/>
            </a:prstGeom>
          </p:spPr>
        </p:pic>
        <p:pic>
          <p:nvPicPr>
            <p:cNvPr id="4" name="object 4"/>
            <p:cNvPicPr/>
            <p:nvPr/>
          </p:nvPicPr>
          <p:blipFill>
            <a:blip r:embed="rId3" cstate="print"/>
            <a:stretch>
              <a:fillRect/>
            </a:stretch>
          </p:blipFill>
          <p:spPr>
            <a:xfrm>
              <a:off x="233680" y="203200"/>
              <a:ext cx="1676400" cy="365760"/>
            </a:xfrm>
            <a:prstGeom prst="rect">
              <a:avLst/>
            </a:prstGeom>
          </p:spPr>
        </p:pic>
      </p:grpSp>
      <p:sp>
        <p:nvSpPr>
          <p:cNvPr id="5" name="object 5"/>
          <p:cNvSpPr txBox="1"/>
          <p:nvPr/>
        </p:nvSpPr>
        <p:spPr>
          <a:xfrm>
            <a:off x="7635875" y="5998209"/>
            <a:ext cx="1145540" cy="257175"/>
          </a:xfrm>
          <a:prstGeom prst="rect">
            <a:avLst/>
          </a:prstGeom>
        </p:spPr>
        <p:txBody>
          <a:bodyPr vert="horz" wrap="square" lIns="0" tIns="15240" rIns="0" bIns="0" rtlCol="0">
            <a:spAutoFit/>
          </a:bodyPr>
          <a:lstStyle/>
          <a:p>
            <a:pPr marL="12700">
              <a:lnSpc>
                <a:spcPct val="100000"/>
              </a:lnSpc>
              <a:spcBef>
                <a:spcPts val="120"/>
              </a:spcBef>
            </a:pPr>
            <a:r>
              <a:rPr sz="1500" spc="-10" dirty="0">
                <a:solidFill>
                  <a:srgbClr val="FFFFFF"/>
                </a:solidFill>
                <a:latin typeface="Calibri"/>
                <a:cs typeface="Calibri"/>
                <a:hlinkClick r:id="rId4"/>
              </a:rPr>
              <a:t>www.usask.ca</a:t>
            </a:r>
            <a:endParaRPr sz="1500">
              <a:latin typeface="Calibri"/>
              <a:cs typeface="Calibri"/>
            </a:endParaRPr>
          </a:p>
        </p:txBody>
      </p:sp>
      <p:graphicFrame>
        <p:nvGraphicFramePr>
          <p:cNvPr id="6" name="object 6"/>
          <p:cNvGraphicFramePr>
            <a:graphicFrameLocks noGrp="1"/>
          </p:cNvGraphicFramePr>
          <p:nvPr/>
        </p:nvGraphicFramePr>
        <p:xfrm>
          <a:off x="391744" y="679450"/>
          <a:ext cx="6230620" cy="5028564"/>
        </p:xfrm>
        <a:graphic>
          <a:graphicData uri="http://schemas.openxmlformats.org/drawingml/2006/table">
            <a:tbl>
              <a:tblPr firstRow="1" bandRow="1">
                <a:tableStyleId>{2D5ABB26-0587-4C30-8999-92F81FD0307C}</a:tableStyleId>
              </a:tblPr>
              <a:tblGrid>
                <a:gridCol w="1378585">
                  <a:extLst>
                    <a:ext uri="{9D8B030D-6E8A-4147-A177-3AD203B41FA5}">
                      <a16:colId xmlns:a16="http://schemas.microsoft.com/office/drawing/2014/main" val="20000"/>
                    </a:ext>
                  </a:extLst>
                </a:gridCol>
                <a:gridCol w="1623060">
                  <a:extLst>
                    <a:ext uri="{9D8B030D-6E8A-4147-A177-3AD203B41FA5}">
                      <a16:colId xmlns:a16="http://schemas.microsoft.com/office/drawing/2014/main" val="20001"/>
                    </a:ext>
                  </a:extLst>
                </a:gridCol>
                <a:gridCol w="3228975">
                  <a:extLst>
                    <a:ext uri="{9D8B030D-6E8A-4147-A177-3AD203B41FA5}">
                      <a16:colId xmlns:a16="http://schemas.microsoft.com/office/drawing/2014/main" val="20002"/>
                    </a:ext>
                  </a:extLst>
                </a:gridCol>
              </a:tblGrid>
              <a:tr h="737235">
                <a:tc>
                  <a:txBody>
                    <a:bodyPr/>
                    <a:lstStyle/>
                    <a:p>
                      <a:pPr marL="455295" marR="161925" indent="-295275">
                        <a:lnSpc>
                          <a:spcPct val="100000"/>
                        </a:lnSpc>
                        <a:spcBef>
                          <a:spcPts val="280"/>
                        </a:spcBef>
                      </a:pPr>
                      <a:r>
                        <a:rPr sz="1200" b="1" dirty="0">
                          <a:solidFill>
                            <a:srgbClr val="E3E3E3"/>
                          </a:solidFill>
                          <a:latin typeface="Arial"/>
                          <a:cs typeface="Arial"/>
                        </a:rPr>
                        <a:t>RTI</a:t>
                      </a:r>
                      <a:r>
                        <a:rPr sz="1200" b="1" spc="-50" dirty="0">
                          <a:solidFill>
                            <a:srgbClr val="E3E3E3"/>
                          </a:solidFill>
                          <a:latin typeface="Arial"/>
                          <a:cs typeface="Arial"/>
                        </a:rPr>
                        <a:t> </a:t>
                      </a:r>
                      <a:r>
                        <a:rPr sz="1200" b="1" spc="-10" dirty="0">
                          <a:solidFill>
                            <a:srgbClr val="E3E3E3"/>
                          </a:solidFill>
                          <a:latin typeface="Arial"/>
                          <a:cs typeface="Arial"/>
                        </a:rPr>
                        <a:t>Evaluation Group</a:t>
                      </a:r>
                      <a:endParaRPr sz="1200">
                        <a:latin typeface="Arial"/>
                        <a:cs typeface="Arial"/>
                      </a:endParaRPr>
                    </a:p>
                  </a:txBody>
                  <a:tcPr marL="0" marR="0" marT="35560"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45969F"/>
                    </a:solidFill>
                  </a:tcPr>
                </a:tc>
                <a:tc>
                  <a:txBody>
                    <a:bodyPr/>
                    <a:lstStyle/>
                    <a:p>
                      <a:pPr marL="314325">
                        <a:lnSpc>
                          <a:spcPct val="100000"/>
                        </a:lnSpc>
                        <a:spcBef>
                          <a:spcPts val="280"/>
                        </a:spcBef>
                      </a:pPr>
                      <a:r>
                        <a:rPr sz="1200" b="1" dirty="0">
                          <a:solidFill>
                            <a:srgbClr val="E3E3E3"/>
                          </a:solidFill>
                          <a:latin typeface="Arial"/>
                          <a:cs typeface="Arial"/>
                        </a:rPr>
                        <a:t>Faculty </a:t>
                      </a:r>
                      <a:r>
                        <a:rPr sz="1200" b="1" spc="-20" dirty="0">
                          <a:solidFill>
                            <a:srgbClr val="E3E3E3"/>
                          </a:solidFill>
                          <a:latin typeface="Arial"/>
                          <a:cs typeface="Arial"/>
                        </a:rPr>
                        <a:t>Name</a:t>
                      </a:r>
                      <a:endParaRPr sz="1200">
                        <a:latin typeface="Arial"/>
                        <a:cs typeface="Arial"/>
                      </a:endParaRPr>
                    </a:p>
                  </a:txBody>
                  <a:tcPr marL="0" marR="0" marT="35560"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45969F"/>
                    </a:solidFill>
                  </a:tcPr>
                </a:tc>
                <a:tc>
                  <a:txBody>
                    <a:bodyPr/>
                    <a:lstStyle/>
                    <a:p>
                      <a:pPr marL="733425">
                        <a:lnSpc>
                          <a:spcPct val="100000"/>
                        </a:lnSpc>
                        <a:spcBef>
                          <a:spcPts val="280"/>
                        </a:spcBef>
                      </a:pPr>
                      <a:r>
                        <a:rPr sz="1200" b="1" dirty="0">
                          <a:solidFill>
                            <a:srgbClr val="E3E3E3"/>
                          </a:solidFill>
                          <a:latin typeface="Arial"/>
                          <a:cs typeface="Arial"/>
                        </a:rPr>
                        <a:t>Department</a:t>
                      </a:r>
                      <a:r>
                        <a:rPr sz="1200" b="1" spc="-60" dirty="0">
                          <a:solidFill>
                            <a:srgbClr val="E3E3E3"/>
                          </a:solidFill>
                          <a:latin typeface="Arial"/>
                          <a:cs typeface="Arial"/>
                        </a:rPr>
                        <a:t> </a:t>
                      </a:r>
                      <a:r>
                        <a:rPr sz="1200" b="1" dirty="0">
                          <a:solidFill>
                            <a:srgbClr val="E3E3E3"/>
                          </a:solidFill>
                          <a:latin typeface="Arial"/>
                          <a:cs typeface="Arial"/>
                        </a:rPr>
                        <a:t>and </a:t>
                      </a:r>
                      <a:r>
                        <a:rPr sz="1200" b="1" spc="-10" dirty="0">
                          <a:solidFill>
                            <a:srgbClr val="E3E3E3"/>
                          </a:solidFill>
                          <a:latin typeface="Arial"/>
                          <a:cs typeface="Arial"/>
                        </a:rPr>
                        <a:t>College</a:t>
                      </a:r>
                      <a:endParaRPr sz="1200">
                        <a:latin typeface="Arial"/>
                        <a:cs typeface="Arial"/>
                      </a:endParaRPr>
                    </a:p>
                  </a:txBody>
                  <a:tcPr marL="0" marR="0" marT="35560"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45969F"/>
                    </a:solidFill>
                  </a:tcPr>
                </a:tc>
                <a:extLst>
                  <a:ext uri="{0D108BD9-81ED-4DB2-BD59-A6C34878D82A}">
                    <a16:rowId xmlns:a16="http://schemas.microsoft.com/office/drawing/2014/main" val="10000"/>
                  </a:ext>
                </a:extLst>
              </a:tr>
              <a:tr h="988694">
                <a:tc>
                  <a:txBody>
                    <a:bodyPr/>
                    <a:lstStyle/>
                    <a:p>
                      <a:pPr>
                        <a:lnSpc>
                          <a:spcPct val="100000"/>
                        </a:lnSpc>
                        <a:spcBef>
                          <a:spcPts val="55"/>
                        </a:spcBef>
                      </a:pPr>
                      <a:endParaRPr sz="1400">
                        <a:latin typeface="Times New Roman"/>
                        <a:cs typeface="Times New Roman"/>
                      </a:endParaRPr>
                    </a:p>
                    <a:p>
                      <a:pPr marL="68580" marR="304165">
                        <a:lnSpc>
                          <a:spcPts val="1280"/>
                        </a:lnSpc>
                      </a:pPr>
                      <a:r>
                        <a:rPr sz="1100" b="1" dirty="0">
                          <a:solidFill>
                            <a:srgbClr val="18184D"/>
                          </a:solidFill>
                          <a:latin typeface="Arial"/>
                          <a:cs typeface="Arial"/>
                        </a:rPr>
                        <a:t>Genes,</a:t>
                      </a:r>
                      <a:r>
                        <a:rPr sz="1100" b="1" spc="80" dirty="0">
                          <a:solidFill>
                            <a:srgbClr val="18184D"/>
                          </a:solidFill>
                          <a:latin typeface="Arial"/>
                          <a:cs typeface="Arial"/>
                        </a:rPr>
                        <a:t> </a:t>
                      </a:r>
                      <a:r>
                        <a:rPr sz="1100" b="1" dirty="0">
                          <a:solidFill>
                            <a:srgbClr val="18184D"/>
                          </a:solidFill>
                          <a:latin typeface="Arial"/>
                          <a:cs typeface="Arial"/>
                        </a:rPr>
                        <a:t>Cells</a:t>
                      </a:r>
                      <a:r>
                        <a:rPr sz="1100" b="1" spc="-25" dirty="0">
                          <a:solidFill>
                            <a:srgbClr val="18184D"/>
                          </a:solidFill>
                          <a:latin typeface="Arial"/>
                          <a:cs typeface="Arial"/>
                        </a:rPr>
                        <a:t> </a:t>
                      </a:r>
                      <a:r>
                        <a:rPr sz="1100" b="1" spc="-50" dirty="0">
                          <a:solidFill>
                            <a:srgbClr val="18184D"/>
                          </a:solidFill>
                          <a:latin typeface="Arial"/>
                          <a:cs typeface="Arial"/>
                        </a:rPr>
                        <a:t>&amp; </a:t>
                      </a:r>
                      <a:r>
                        <a:rPr sz="1100" b="1" spc="-10" dirty="0">
                          <a:solidFill>
                            <a:srgbClr val="18184D"/>
                          </a:solidFill>
                          <a:latin typeface="Arial"/>
                          <a:cs typeface="Arial"/>
                        </a:rPr>
                        <a:t>Molecules</a:t>
                      </a:r>
                      <a:endParaRPr sz="1100">
                        <a:latin typeface="Arial"/>
                        <a:cs typeface="Arial"/>
                      </a:endParaRPr>
                    </a:p>
                  </a:txBody>
                  <a:tcPr marL="0" marR="0" marT="6985"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B9DDE0"/>
                    </a:solidFill>
                  </a:tcPr>
                </a:tc>
                <a:tc>
                  <a:txBody>
                    <a:bodyPr/>
                    <a:lstStyle/>
                    <a:p>
                      <a:pPr marL="69850" marR="522605">
                        <a:lnSpc>
                          <a:spcPct val="100200"/>
                        </a:lnSpc>
                        <a:spcBef>
                          <a:spcPts val="225"/>
                        </a:spcBef>
                      </a:pPr>
                      <a:r>
                        <a:rPr lang="en-US" sz="1100" b="1" dirty="0">
                          <a:solidFill>
                            <a:srgbClr val="18184D"/>
                          </a:solidFill>
                          <a:latin typeface="Arial"/>
                          <a:cs typeface="Arial"/>
                        </a:rPr>
                        <a:t>Suresh Tikoo</a:t>
                      </a:r>
                    </a:p>
                    <a:p>
                      <a:pPr marL="69850" marR="522605">
                        <a:lnSpc>
                          <a:spcPct val="100200"/>
                        </a:lnSpc>
                        <a:spcBef>
                          <a:spcPts val="225"/>
                        </a:spcBef>
                      </a:pPr>
                      <a:r>
                        <a:rPr sz="1100" b="1" dirty="0">
                          <a:solidFill>
                            <a:srgbClr val="18184D"/>
                          </a:solidFill>
                          <a:latin typeface="Arial"/>
                          <a:cs typeface="Arial"/>
                        </a:rPr>
                        <a:t>Thomas</a:t>
                      </a:r>
                      <a:r>
                        <a:rPr sz="1100" b="1" spc="30" dirty="0">
                          <a:solidFill>
                            <a:srgbClr val="18184D"/>
                          </a:solidFill>
                          <a:latin typeface="Arial"/>
                          <a:cs typeface="Arial"/>
                        </a:rPr>
                        <a:t> </a:t>
                      </a:r>
                      <a:r>
                        <a:rPr sz="1100" b="1" spc="-10" dirty="0">
                          <a:solidFill>
                            <a:srgbClr val="18184D"/>
                          </a:solidFill>
                          <a:latin typeface="Arial"/>
                          <a:cs typeface="Arial"/>
                        </a:rPr>
                        <a:t>Fisher </a:t>
                      </a:r>
                      <a:r>
                        <a:rPr sz="1100" b="1" dirty="0">
                          <a:solidFill>
                            <a:srgbClr val="18184D"/>
                          </a:solidFill>
                          <a:latin typeface="Arial"/>
                          <a:cs typeface="Arial"/>
                        </a:rPr>
                        <a:t>Wei</a:t>
                      </a:r>
                      <a:r>
                        <a:rPr sz="1100" b="1" spc="35" dirty="0">
                          <a:solidFill>
                            <a:srgbClr val="18184D"/>
                          </a:solidFill>
                          <a:latin typeface="Arial"/>
                          <a:cs typeface="Arial"/>
                        </a:rPr>
                        <a:t> </a:t>
                      </a:r>
                      <a:r>
                        <a:rPr sz="1100" b="1" spc="-20" dirty="0">
                          <a:solidFill>
                            <a:srgbClr val="18184D"/>
                          </a:solidFill>
                          <a:latin typeface="Arial"/>
                          <a:cs typeface="Arial"/>
                        </a:rPr>
                        <a:t>Xiao </a:t>
                      </a:r>
                      <a:r>
                        <a:rPr sz="1100" b="1" dirty="0">
                          <a:solidFill>
                            <a:srgbClr val="18184D"/>
                          </a:solidFill>
                          <a:latin typeface="Arial"/>
                          <a:cs typeface="Arial"/>
                        </a:rPr>
                        <a:t>Patrick</a:t>
                      </a:r>
                      <a:r>
                        <a:rPr sz="1100" b="1" spc="60" dirty="0">
                          <a:solidFill>
                            <a:srgbClr val="18184D"/>
                          </a:solidFill>
                          <a:latin typeface="Arial"/>
                          <a:cs typeface="Arial"/>
                        </a:rPr>
                        <a:t> </a:t>
                      </a:r>
                      <a:r>
                        <a:rPr sz="1100" b="1" spc="-10" dirty="0">
                          <a:solidFill>
                            <a:srgbClr val="18184D"/>
                          </a:solidFill>
                          <a:latin typeface="Arial"/>
                          <a:cs typeface="Arial"/>
                        </a:rPr>
                        <a:t>Krone</a:t>
                      </a:r>
                      <a:endParaRPr sz="1100" dirty="0">
                        <a:latin typeface="Arial"/>
                        <a:cs typeface="Arial"/>
                      </a:endParaRPr>
                    </a:p>
                    <a:p>
                      <a:pPr marL="69850">
                        <a:lnSpc>
                          <a:spcPct val="100000"/>
                        </a:lnSpc>
                        <a:spcBef>
                          <a:spcPts val="40"/>
                        </a:spcBef>
                      </a:pPr>
                      <a:r>
                        <a:rPr sz="1100" b="1" dirty="0">
                          <a:solidFill>
                            <a:srgbClr val="18184D"/>
                          </a:solidFill>
                          <a:latin typeface="Arial"/>
                          <a:cs typeface="Arial"/>
                        </a:rPr>
                        <a:t>(Emeritus</a:t>
                      </a:r>
                      <a:r>
                        <a:rPr sz="1100" b="1" spc="114" dirty="0">
                          <a:solidFill>
                            <a:srgbClr val="18184D"/>
                          </a:solidFill>
                          <a:latin typeface="Arial"/>
                          <a:cs typeface="Arial"/>
                        </a:rPr>
                        <a:t> </a:t>
                      </a:r>
                      <a:r>
                        <a:rPr sz="1100" b="1" spc="-10" dirty="0">
                          <a:solidFill>
                            <a:srgbClr val="18184D"/>
                          </a:solidFill>
                          <a:latin typeface="Arial"/>
                          <a:cs typeface="Arial"/>
                        </a:rPr>
                        <a:t>Professor)</a:t>
                      </a:r>
                      <a:endParaRPr sz="1100" dirty="0">
                        <a:latin typeface="Arial"/>
                        <a:cs typeface="Arial"/>
                      </a:endParaRPr>
                    </a:p>
                  </a:txBody>
                  <a:tcPr marL="0" marR="0" marT="28575"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B9DDE0"/>
                    </a:solidFill>
                  </a:tcPr>
                </a:tc>
                <a:tc>
                  <a:txBody>
                    <a:bodyPr/>
                    <a:lstStyle/>
                    <a:p>
                      <a:pPr marL="72390">
                        <a:lnSpc>
                          <a:spcPct val="100000"/>
                        </a:lnSpc>
                        <a:spcBef>
                          <a:spcPts val="225"/>
                        </a:spcBef>
                      </a:pPr>
                      <a:r>
                        <a:rPr lang="en-US" sz="1100" b="1" dirty="0">
                          <a:solidFill>
                            <a:srgbClr val="18184D"/>
                          </a:solidFill>
                          <a:latin typeface="Arial"/>
                          <a:cs typeface="Arial"/>
                        </a:rPr>
                        <a:t>School of Public Health, VIDO</a:t>
                      </a:r>
                    </a:p>
                    <a:p>
                      <a:pPr marL="72390">
                        <a:lnSpc>
                          <a:spcPct val="100000"/>
                        </a:lnSpc>
                        <a:spcBef>
                          <a:spcPts val="225"/>
                        </a:spcBef>
                      </a:pPr>
                      <a:r>
                        <a:rPr sz="1100" b="1" dirty="0">
                          <a:solidFill>
                            <a:srgbClr val="18184D"/>
                          </a:solidFill>
                          <a:latin typeface="Arial"/>
                          <a:cs typeface="Arial"/>
                        </a:rPr>
                        <a:t>APP,</a:t>
                      </a:r>
                      <a:r>
                        <a:rPr sz="1100" b="1" spc="175" dirty="0">
                          <a:solidFill>
                            <a:srgbClr val="18184D"/>
                          </a:solidFill>
                          <a:latin typeface="Arial"/>
                          <a:cs typeface="Arial"/>
                        </a:rPr>
                        <a:t> </a:t>
                      </a:r>
                      <a:r>
                        <a:rPr sz="1100" b="1" dirty="0">
                          <a:solidFill>
                            <a:srgbClr val="18184D"/>
                          </a:solidFill>
                          <a:latin typeface="Arial"/>
                          <a:cs typeface="Arial"/>
                        </a:rPr>
                        <a:t>College</a:t>
                      </a:r>
                      <a:r>
                        <a:rPr sz="1100" b="1" spc="-5" dirty="0">
                          <a:solidFill>
                            <a:srgbClr val="18184D"/>
                          </a:solidFill>
                          <a:latin typeface="Arial"/>
                          <a:cs typeface="Arial"/>
                        </a:rPr>
                        <a:t> </a:t>
                      </a:r>
                      <a:r>
                        <a:rPr sz="1100" b="1" dirty="0">
                          <a:solidFill>
                            <a:srgbClr val="18184D"/>
                          </a:solidFill>
                          <a:latin typeface="Arial"/>
                          <a:cs typeface="Arial"/>
                        </a:rPr>
                        <a:t>of</a:t>
                      </a:r>
                      <a:r>
                        <a:rPr sz="1100" b="1" spc="-80" dirty="0">
                          <a:solidFill>
                            <a:srgbClr val="18184D"/>
                          </a:solidFill>
                          <a:latin typeface="Arial"/>
                          <a:cs typeface="Arial"/>
                        </a:rPr>
                        <a:t> </a:t>
                      </a:r>
                      <a:r>
                        <a:rPr sz="1100" b="1" spc="-10" dirty="0">
                          <a:solidFill>
                            <a:srgbClr val="18184D"/>
                          </a:solidFill>
                          <a:latin typeface="Arial"/>
                          <a:cs typeface="Arial"/>
                        </a:rPr>
                        <a:t>Medicine</a:t>
                      </a:r>
                      <a:endParaRPr sz="1100" dirty="0">
                        <a:latin typeface="Arial"/>
                        <a:cs typeface="Arial"/>
                      </a:endParaRPr>
                    </a:p>
                    <a:p>
                      <a:pPr marL="72390">
                        <a:lnSpc>
                          <a:spcPts val="1300"/>
                        </a:lnSpc>
                        <a:spcBef>
                          <a:spcPts val="45"/>
                        </a:spcBef>
                      </a:pPr>
                      <a:r>
                        <a:rPr sz="1100" b="1" dirty="0">
                          <a:solidFill>
                            <a:srgbClr val="18184D"/>
                          </a:solidFill>
                          <a:latin typeface="Arial"/>
                          <a:cs typeface="Arial"/>
                        </a:rPr>
                        <a:t>BMI,</a:t>
                      </a:r>
                      <a:r>
                        <a:rPr sz="1100" b="1" spc="5" dirty="0">
                          <a:solidFill>
                            <a:srgbClr val="18184D"/>
                          </a:solidFill>
                          <a:latin typeface="Arial"/>
                          <a:cs typeface="Arial"/>
                        </a:rPr>
                        <a:t> </a:t>
                      </a:r>
                      <a:r>
                        <a:rPr sz="1100" b="1" dirty="0">
                          <a:solidFill>
                            <a:srgbClr val="18184D"/>
                          </a:solidFill>
                          <a:latin typeface="Arial"/>
                          <a:cs typeface="Arial"/>
                        </a:rPr>
                        <a:t>College</a:t>
                      </a:r>
                      <a:r>
                        <a:rPr sz="1100" b="1" spc="10" dirty="0">
                          <a:solidFill>
                            <a:srgbClr val="18184D"/>
                          </a:solidFill>
                          <a:latin typeface="Arial"/>
                          <a:cs typeface="Arial"/>
                        </a:rPr>
                        <a:t> </a:t>
                      </a:r>
                      <a:r>
                        <a:rPr sz="1100" b="1" dirty="0">
                          <a:solidFill>
                            <a:srgbClr val="18184D"/>
                          </a:solidFill>
                          <a:latin typeface="Arial"/>
                          <a:cs typeface="Arial"/>
                        </a:rPr>
                        <a:t>of</a:t>
                      </a:r>
                      <a:r>
                        <a:rPr sz="1100" b="1" spc="25" dirty="0">
                          <a:solidFill>
                            <a:srgbClr val="18184D"/>
                          </a:solidFill>
                          <a:latin typeface="Arial"/>
                          <a:cs typeface="Arial"/>
                        </a:rPr>
                        <a:t> </a:t>
                      </a:r>
                      <a:r>
                        <a:rPr sz="1100" b="1" spc="-10" dirty="0">
                          <a:solidFill>
                            <a:srgbClr val="18184D"/>
                          </a:solidFill>
                          <a:latin typeface="Arial"/>
                          <a:cs typeface="Arial"/>
                        </a:rPr>
                        <a:t>Medicine</a:t>
                      </a:r>
                      <a:endParaRPr sz="1100" dirty="0">
                        <a:latin typeface="Arial"/>
                        <a:cs typeface="Arial"/>
                      </a:endParaRPr>
                    </a:p>
                    <a:p>
                      <a:pPr marL="72390">
                        <a:lnSpc>
                          <a:spcPts val="1300"/>
                        </a:lnSpc>
                      </a:pPr>
                      <a:r>
                        <a:rPr sz="1100" b="1" dirty="0">
                          <a:solidFill>
                            <a:srgbClr val="18184D"/>
                          </a:solidFill>
                          <a:latin typeface="Arial"/>
                          <a:cs typeface="Arial"/>
                        </a:rPr>
                        <a:t>Anatomy</a:t>
                      </a:r>
                      <a:r>
                        <a:rPr sz="1100" b="1" spc="-5" dirty="0">
                          <a:solidFill>
                            <a:srgbClr val="18184D"/>
                          </a:solidFill>
                          <a:latin typeface="Arial"/>
                          <a:cs typeface="Arial"/>
                        </a:rPr>
                        <a:t> </a:t>
                      </a:r>
                      <a:r>
                        <a:rPr sz="1100" b="1" dirty="0">
                          <a:solidFill>
                            <a:srgbClr val="18184D"/>
                          </a:solidFill>
                          <a:latin typeface="Arial"/>
                          <a:cs typeface="Arial"/>
                        </a:rPr>
                        <a:t>&amp;</a:t>
                      </a:r>
                      <a:r>
                        <a:rPr sz="1100" b="1" spc="-30" dirty="0">
                          <a:solidFill>
                            <a:srgbClr val="18184D"/>
                          </a:solidFill>
                          <a:latin typeface="Arial"/>
                          <a:cs typeface="Arial"/>
                        </a:rPr>
                        <a:t> </a:t>
                      </a:r>
                      <a:r>
                        <a:rPr sz="1100" b="1" dirty="0">
                          <a:solidFill>
                            <a:srgbClr val="18184D"/>
                          </a:solidFill>
                          <a:latin typeface="Arial"/>
                          <a:cs typeface="Arial"/>
                        </a:rPr>
                        <a:t>Cell</a:t>
                      </a:r>
                      <a:r>
                        <a:rPr sz="1100" b="1" spc="-15" dirty="0">
                          <a:solidFill>
                            <a:srgbClr val="18184D"/>
                          </a:solidFill>
                          <a:latin typeface="Arial"/>
                          <a:cs typeface="Arial"/>
                        </a:rPr>
                        <a:t> </a:t>
                      </a:r>
                      <a:r>
                        <a:rPr sz="1100" b="1" dirty="0">
                          <a:solidFill>
                            <a:srgbClr val="18184D"/>
                          </a:solidFill>
                          <a:latin typeface="Arial"/>
                          <a:cs typeface="Arial"/>
                        </a:rPr>
                        <a:t>Biology,</a:t>
                      </a:r>
                      <a:r>
                        <a:rPr sz="1100" b="1" spc="-10" dirty="0">
                          <a:solidFill>
                            <a:srgbClr val="18184D"/>
                          </a:solidFill>
                          <a:latin typeface="Arial"/>
                          <a:cs typeface="Arial"/>
                        </a:rPr>
                        <a:t> </a:t>
                      </a:r>
                      <a:r>
                        <a:rPr sz="1100" b="1" dirty="0">
                          <a:solidFill>
                            <a:srgbClr val="18184D"/>
                          </a:solidFill>
                          <a:latin typeface="Arial"/>
                          <a:cs typeface="Arial"/>
                        </a:rPr>
                        <a:t>College</a:t>
                      </a:r>
                      <a:r>
                        <a:rPr sz="1100" b="1" spc="-10" dirty="0">
                          <a:solidFill>
                            <a:srgbClr val="18184D"/>
                          </a:solidFill>
                          <a:latin typeface="Arial"/>
                          <a:cs typeface="Arial"/>
                        </a:rPr>
                        <a:t> </a:t>
                      </a:r>
                      <a:r>
                        <a:rPr sz="1100" b="1" dirty="0">
                          <a:solidFill>
                            <a:srgbClr val="18184D"/>
                          </a:solidFill>
                          <a:latin typeface="Arial"/>
                          <a:cs typeface="Arial"/>
                        </a:rPr>
                        <a:t>of</a:t>
                      </a:r>
                      <a:r>
                        <a:rPr sz="1100" b="1" spc="5" dirty="0">
                          <a:solidFill>
                            <a:srgbClr val="18184D"/>
                          </a:solidFill>
                          <a:latin typeface="Arial"/>
                          <a:cs typeface="Arial"/>
                        </a:rPr>
                        <a:t> </a:t>
                      </a:r>
                      <a:r>
                        <a:rPr sz="1100" b="1" spc="-10" dirty="0">
                          <a:solidFill>
                            <a:srgbClr val="18184D"/>
                          </a:solidFill>
                          <a:latin typeface="Arial"/>
                          <a:cs typeface="Arial"/>
                        </a:rPr>
                        <a:t>Medicine</a:t>
                      </a:r>
                      <a:endParaRPr sz="1100" dirty="0">
                        <a:latin typeface="Arial"/>
                        <a:cs typeface="Arial"/>
                      </a:endParaRPr>
                    </a:p>
                  </a:txBody>
                  <a:tcPr marL="0" marR="0" marT="28575"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B9DDE0"/>
                    </a:solidFill>
                  </a:tcPr>
                </a:tc>
                <a:extLst>
                  <a:ext uri="{0D108BD9-81ED-4DB2-BD59-A6C34878D82A}">
                    <a16:rowId xmlns:a16="http://schemas.microsoft.com/office/drawing/2014/main" val="10001"/>
                  </a:ext>
                </a:extLst>
              </a:tr>
              <a:tr h="738505">
                <a:tc>
                  <a:txBody>
                    <a:bodyPr/>
                    <a:lstStyle/>
                    <a:p>
                      <a:pPr>
                        <a:lnSpc>
                          <a:spcPct val="100000"/>
                        </a:lnSpc>
                        <a:spcBef>
                          <a:spcPts val="25"/>
                        </a:spcBef>
                      </a:pPr>
                      <a:endParaRPr sz="1300">
                        <a:latin typeface="Times New Roman"/>
                        <a:cs typeface="Times New Roman"/>
                      </a:endParaRPr>
                    </a:p>
                    <a:p>
                      <a:pPr marL="68580" marR="294005">
                        <a:lnSpc>
                          <a:spcPct val="103200"/>
                        </a:lnSpc>
                      </a:pPr>
                      <a:r>
                        <a:rPr sz="1100" b="1" spc="-10" dirty="0">
                          <a:solidFill>
                            <a:srgbClr val="18184D"/>
                          </a:solidFill>
                          <a:latin typeface="Arial"/>
                          <a:cs typeface="Arial"/>
                        </a:rPr>
                        <a:t>Environmental Sciences</a:t>
                      </a:r>
                      <a:endParaRPr sz="110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9850">
                        <a:lnSpc>
                          <a:spcPct val="100000"/>
                        </a:lnSpc>
                        <a:spcBef>
                          <a:spcPts val="240"/>
                        </a:spcBef>
                      </a:pPr>
                      <a:r>
                        <a:rPr sz="1100" b="1" dirty="0">
                          <a:solidFill>
                            <a:srgbClr val="18184D"/>
                          </a:solidFill>
                          <a:latin typeface="Arial"/>
                          <a:cs typeface="Arial"/>
                        </a:rPr>
                        <a:t>Robert</a:t>
                      </a:r>
                      <a:r>
                        <a:rPr sz="1100" b="1" spc="145" dirty="0">
                          <a:solidFill>
                            <a:srgbClr val="18184D"/>
                          </a:solidFill>
                          <a:latin typeface="Arial"/>
                          <a:cs typeface="Arial"/>
                        </a:rPr>
                        <a:t> </a:t>
                      </a:r>
                      <a:r>
                        <a:rPr sz="1100" b="1" spc="-10" dirty="0">
                          <a:solidFill>
                            <a:srgbClr val="18184D"/>
                          </a:solidFill>
                          <a:latin typeface="Arial"/>
                          <a:cs typeface="Arial"/>
                        </a:rPr>
                        <a:t>Clark</a:t>
                      </a:r>
                      <a:endParaRPr sz="1100">
                        <a:latin typeface="Arial"/>
                        <a:cs typeface="Arial"/>
                      </a:endParaRPr>
                    </a:p>
                    <a:p>
                      <a:pPr marL="69850">
                        <a:lnSpc>
                          <a:spcPct val="100000"/>
                        </a:lnSpc>
                        <a:spcBef>
                          <a:spcPts val="40"/>
                        </a:spcBef>
                      </a:pPr>
                      <a:r>
                        <a:rPr sz="1100" b="1" dirty="0">
                          <a:solidFill>
                            <a:srgbClr val="18184D"/>
                          </a:solidFill>
                          <a:latin typeface="Arial"/>
                          <a:cs typeface="Arial"/>
                        </a:rPr>
                        <a:t>Christy</a:t>
                      </a:r>
                      <a:r>
                        <a:rPr sz="1100" b="1" spc="15" dirty="0">
                          <a:solidFill>
                            <a:srgbClr val="18184D"/>
                          </a:solidFill>
                          <a:latin typeface="Arial"/>
                          <a:cs typeface="Arial"/>
                        </a:rPr>
                        <a:t> </a:t>
                      </a:r>
                      <a:r>
                        <a:rPr sz="1100" b="1" spc="-10" dirty="0">
                          <a:solidFill>
                            <a:srgbClr val="18184D"/>
                          </a:solidFill>
                          <a:latin typeface="Arial"/>
                          <a:cs typeface="Arial"/>
                        </a:rPr>
                        <a:t>Morrissey</a:t>
                      </a:r>
                      <a:endParaRPr sz="1100">
                        <a:latin typeface="Arial"/>
                        <a:cs typeface="Arial"/>
                      </a:endParaRPr>
                    </a:p>
                  </a:txBody>
                  <a:tcPr marL="0" marR="0" marT="304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72390">
                        <a:lnSpc>
                          <a:spcPct val="100000"/>
                        </a:lnSpc>
                        <a:spcBef>
                          <a:spcPts val="240"/>
                        </a:spcBef>
                      </a:pPr>
                      <a:r>
                        <a:rPr sz="1100" b="1" dirty="0">
                          <a:solidFill>
                            <a:srgbClr val="18184D"/>
                          </a:solidFill>
                          <a:latin typeface="Arial"/>
                          <a:cs typeface="Arial"/>
                        </a:rPr>
                        <a:t>Global</a:t>
                      </a:r>
                      <a:r>
                        <a:rPr sz="1100" b="1" spc="-10" dirty="0">
                          <a:solidFill>
                            <a:srgbClr val="18184D"/>
                          </a:solidFill>
                          <a:latin typeface="Arial"/>
                          <a:cs typeface="Arial"/>
                        </a:rPr>
                        <a:t> </a:t>
                      </a:r>
                      <a:r>
                        <a:rPr sz="1100" b="1" dirty="0">
                          <a:solidFill>
                            <a:srgbClr val="18184D"/>
                          </a:solidFill>
                          <a:latin typeface="Arial"/>
                          <a:cs typeface="Arial"/>
                        </a:rPr>
                        <a:t>Institute for</a:t>
                      </a:r>
                      <a:r>
                        <a:rPr sz="1100" b="1" spc="30" dirty="0">
                          <a:solidFill>
                            <a:srgbClr val="18184D"/>
                          </a:solidFill>
                          <a:latin typeface="Arial"/>
                          <a:cs typeface="Arial"/>
                        </a:rPr>
                        <a:t> </a:t>
                      </a:r>
                      <a:r>
                        <a:rPr sz="1100" b="1" dirty="0">
                          <a:solidFill>
                            <a:srgbClr val="18184D"/>
                          </a:solidFill>
                          <a:latin typeface="Arial"/>
                          <a:cs typeface="Arial"/>
                        </a:rPr>
                        <a:t>Water</a:t>
                      </a:r>
                      <a:r>
                        <a:rPr sz="1100" b="1" spc="35" dirty="0">
                          <a:solidFill>
                            <a:srgbClr val="18184D"/>
                          </a:solidFill>
                          <a:latin typeface="Arial"/>
                          <a:cs typeface="Arial"/>
                        </a:rPr>
                        <a:t> </a:t>
                      </a:r>
                      <a:r>
                        <a:rPr sz="1100" b="1" spc="-10" dirty="0">
                          <a:solidFill>
                            <a:srgbClr val="18184D"/>
                          </a:solidFill>
                          <a:latin typeface="Arial"/>
                          <a:cs typeface="Arial"/>
                        </a:rPr>
                        <a:t>Security</a:t>
                      </a:r>
                      <a:endParaRPr sz="1100">
                        <a:latin typeface="Arial"/>
                        <a:cs typeface="Arial"/>
                      </a:endParaRPr>
                    </a:p>
                    <a:p>
                      <a:pPr marL="72390" marR="321310">
                        <a:lnSpc>
                          <a:spcPct val="100099"/>
                        </a:lnSpc>
                        <a:spcBef>
                          <a:spcPts val="40"/>
                        </a:spcBef>
                      </a:pPr>
                      <a:r>
                        <a:rPr sz="1100" b="1" dirty="0">
                          <a:solidFill>
                            <a:srgbClr val="18184D"/>
                          </a:solidFill>
                          <a:latin typeface="Arial"/>
                          <a:cs typeface="Arial"/>
                        </a:rPr>
                        <a:t>School of</a:t>
                      </a:r>
                      <a:r>
                        <a:rPr sz="1100" b="1" spc="25" dirty="0">
                          <a:solidFill>
                            <a:srgbClr val="18184D"/>
                          </a:solidFill>
                          <a:latin typeface="Arial"/>
                          <a:cs typeface="Arial"/>
                        </a:rPr>
                        <a:t> </a:t>
                      </a:r>
                      <a:r>
                        <a:rPr sz="1100" b="1" dirty="0">
                          <a:solidFill>
                            <a:srgbClr val="18184D"/>
                          </a:solidFill>
                          <a:latin typeface="Arial"/>
                          <a:cs typeface="Arial"/>
                        </a:rPr>
                        <a:t>Environment</a:t>
                      </a:r>
                      <a:r>
                        <a:rPr sz="1100" b="1" spc="-70" dirty="0">
                          <a:solidFill>
                            <a:srgbClr val="18184D"/>
                          </a:solidFill>
                          <a:latin typeface="Arial"/>
                          <a:cs typeface="Arial"/>
                        </a:rPr>
                        <a:t> </a:t>
                      </a:r>
                      <a:r>
                        <a:rPr sz="1100" b="1" dirty="0">
                          <a:solidFill>
                            <a:srgbClr val="18184D"/>
                          </a:solidFill>
                          <a:latin typeface="Arial"/>
                          <a:cs typeface="Arial"/>
                        </a:rPr>
                        <a:t>and</a:t>
                      </a:r>
                      <a:r>
                        <a:rPr sz="1100" b="1" spc="35" dirty="0">
                          <a:solidFill>
                            <a:srgbClr val="18184D"/>
                          </a:solidFill>
                          <a:latin typeface="Arial"/>
                          <a:cs typeface="Arial"/>
                        </a:rPr>
                        <a:t> </a:t>
                      </a:r>
                      <a:r>
                        <a:rPr sz="1100" b="1" spc="-10" dirty="0">
                          <a:solidFill>
                            <a:srgbClr val="18184D"/>
                          </a:solidFill>
                          <a:latin typeface="Arial"/>
                          <a:cs typeface="Arial"/>
                        </a:rPr>
                        <a:t>Sustainability; </a:t>
                      </a:r>
                      <a:r>
                        <a:rPr sz="1100" b="1" dirty="0">
                          <a:solidFill>
                            <a:srgbClr val="18184D"/>
                          </a:solidFill>
                          <a:latin typeface="Arial"/>
                          <a:cs typeface="Arial"/>
                        </a:rPr>
                        <a:t>Biology,</a:t>
                      </a:r>
                      <a:r>
                        <a:rPr sz="1100" b="1" spc="10" dirty="0">
                          <a:solidFill>
                            <a:srgbClr val="18184D"/>
                          </a:solidFill>
                          <a:latin typeface="Arial"/>
                          <a:cs typeface="Arial"/>
                        </a:rPr>
                        <a:t> </a:t>
                      </a:r>
                      <a:r>
                        <a:rPr sz="1100" b="1" dirty="0">
                          <a:solidFill>
                            <a:srgbClr val="18184D"/>
                          </a:solidFill>
                          <a:latin typeface="Arial"/>
                          <a:cs typeface="Arial"/>
                        </a:rPr>
                        <a:t>College</a:t>
                      </a:r>
                      <a:r>
                        <a:rPr sz="1100" b="1" spc="5" dirty="0">
                          <a:solidFill>
                            <a:srgbClr val="18184D"/>
                          </a:solidFill>
                          <a:latin typeface="Arial"/>
                          <a:cs typeface="Arial"/>
                        </a:rPr>
                        <a:t> </a:t>
                      </a:r>
                      <a:r>
                        <a:rPr sz="1100" b="1" dirty="0">
                          <a:solidFill>
                            <a:srgbClr val="18184D"/>
                          </a:solidFill>
                          <a:latin typeface="Arial"/>
                          <a:cs typeface="Arial"/>
                        </a:rPr>
                        <a:t>of</a:t>
                      </a:r>
                      <a:r>
                        <a:rPr sz="1100" b="1" spc="-75" dirty="0">
                          <a:solidFill>
                            <a:srgbClr val="18184D"/>
                          </a:solidFill>
                          <a:latin typeface="Arial"/>
                          <a:cs typeface="Arial"/>
                        </a:rPr>
                        <a:t> </a:t>
                      </a:r>
                      <a:r>
                        <a:rPr sz="1100" b="1" dirty="0">
                          <a:solidFill>
                            <a:srgbClr val="18184D"/>
                          </a:solidFill>
                          <a:latin typeface="Arial"/>
                          <a:cs typeface="Arial"/>
                        </a:rPr>
                        <a:t>Arts</a:t>
                      </a:r>
                      <a:r>
                        <a:rPr sz="1100" b="1" spc="5" dirty="0">
                          <a:solidFill>
                            <a:srgbClr val="18184D"/>
                          </a:solidFill>
                          <a:latin typeface="Arial"/>
                          <a:cs typeface="Arial"/>
                        </a:rPr>
                        <a:t> </a:t>
                      </a:r>
                      <a:r>
                        <a:rPr sz="1100" b="1" dirty="0">
                          <a:solidFill>
                            <a:srgbClr val="18184D"/>
                          </a:solidFill>
                          <a:latin typeface="Arial"/>
                          <a:cs typeface="Arial"/>
                        </a:rPr>
                        <a:t>and</a:t>
                      </a:r>
                      <a:r>
                        <a:rPr sz="1100" b="1" spc="30" dirty="0">
                          <a:solidFill>
                            <a:srgbClr val="18184D"/>
                          </a:solidFill>
                          <a:latin typeface="Arial"/>
                          <a:cs typeface="Arial"/>
                        </a:rPr>
                        <a:t> </a:t>
                      </a:r>
                      <a:r>
                        <a:rPr sz="1100" b="1" spc="-10" dirty="0">
                          <a:solidFill>
                            <a:srgbClr val="18184D"/>
                          </a:solidFill>
                          <a:latin typeface="Arial"/>
                          <a:cs typeface="Arial"/>
                        </a:rPr>
                        <a:t>Science; </a:t>
                      </a:r>
                      <a:r>
                        <a:rPr sz="1100" b="1" dirty="0">
                          <a:solidFill>
                            <a:srgbClr val="18184D"/>
                          </a:solidFill>
                          <a:latin typeface="Arial"/>
                          <a:cs typeface="Arial"/>
                        </a:rPr>
                        <a:t>Toxicology</a:t>
                      </a:r>
                      <a:r>
                        <a:rPr sz="1100" b="1" spc="85" dirty="0">
                          <a:solidFill>
                            <a:srgbClr val="18184D"/>
                          </a:solidFill>
                          <a:latin typeface="Arial"/>
                          <a:cs typeface="Arial"/>
                        </a:rPr>
                        <a:t> </a:t>
                      </a:r>
                      <a:r>
                        <a:rPr sz="1100" b="1" spc="-10" dirty="0">
                          <a:solidFill>
                            <a:srgbClr val="18184D"/>
                          </a:solidFill>
                          <a:latin typeface="Arial"/>
                          <a:cs typeface="Arial"/>
                        </a:rPr>
                        <a:t>Centre</a:t>
                      </a:r>
                      <a:endParaRPr sz="1100">
                        <a:latin typeface="Arial"/>
                        <a:cs typeface="Arial"/>
                      </a:endParaRPr>
                    </a:p>
                  </a:txBody>
                  <a:tcPr marL="0" marR="0" marT="304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2"/>
                  </a:ext>
                </a:extLst>
              </a:tr>
              <a:tr h="573405">
                <a:tc>
                  <a:txBody>
                    <a:bodyPr/>
                    <a:lstStyle/>
                    <a:p>
                      <a:pPr marL="68580" marR="419734">
                        <a:lnSpc>
                          <a:spcPct val="100099"/>
                        </a:lnSpc>
                        <a:spcBef>
                          <a:spcPts val="254"/>
                        </a:spcBef>
                      </a:pPr>
                      <a:r>
                        <a:rPr sz="1100" b="1" spc="-10" dirty="0">
                          <a:solidFill>
                            <a:srgbClr val="18184D"/>
                          </a:solidFill>
                          <a:latin typeface="Arial"/>
                          <a:cs typeface="Arial"/>
                        </a:rPr>
                        <a:t>Biological </a:t>
                      </a:r>
                      <a:r>
                        <a:rPr sz="1100" b="1" dirty="0">
                          <a:solidFill>
                            <a:srgbClr val="18184D"/>
                          </a:solidFill>
                          <a:latin typeface="Arial"/>
                          <a:cs typeface="Arial"/>
                        </a:rPr>
                        <a:t>Systems</a:t>
                      </a:r>
                      <a:r>
                        <a:rPr sz="1100" b="1" spc="40" dirty="0">
                          <a:solidFill>
                            <a:srgbClr val="18184D"/>
                          </a:solidFill>
                          <a:latin typeface="Arial"/>
                          <a:cs typeface="Arial"/>
                        </a:rPr>
                        <a:t> </a:t>
                      </a:r>
                      <a:r>
                        <a:rPr sz="1100" b="1" spc="-25" dirty="0">
                          <a:solidFill>
                            <a:srgbClr val="18184D"/>
                          </a:solidFill>
                          <a:latin typeface="Arial"/>
                          <a:cs typeface="Arial"/>
                        </a:rPr>
                        <a:t>and </a:t>
                      </a:r>
                      <a:r>
                        <a:rPr sz="1100" b="1" spc="-10" dirty="0">
                          <a:solidFill>
                            <a:srgbClr val="18184D"/>
                          </a:solidFill>
                          <a:latin typeface="Arial"/>
                          <a:cs typeface="Arial"/>
                        </a:rPr>
                        <a:t>Functions</a:t>
                      </a:r>
                      <a:endParaRPr sz="1100" dirty="0">
                        <a:latin typeface="Arial"/>
                        <a:cs typeface="Arial"/>
                      </a:endParaRPr>
                    </a:p>
                  </a:txBody>
                  <a:tcPr marL="0" marR="0" marT="32384"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tc>
                  <a:txBody>
                    <a:bodyPr/>
                    <a:lstStyle/>
                    <a:p>
                      <a:pPr marL="69850" marR="297815">
                        <a:lnSpc>
                          <a:spcPct val="103299"/>
                        </a:lnSpc>
                        <a:spcBef>
                          <a:spcPts val="200"/>
                        </a:spcBef>
                      </a:pPr>
                      <a:r>
                        <a:rPr sz="1100" b="1" dirty="0">
                          <a:solidFill>
                            <a:srgbClr val="18184D"/>
                          </a:solidFill>
                          <a:latin typeface="Arial"/>
                          <a:cs typeface="Arial"/>
                        </a:rPr>
                        <a:t>Jaswant</a:t>
                      </a:r>
                      <a:r>
                        <a:rPr sz="1100" b="1" spc="140" dirty="0">
                          <a:solidFill>
                            <a:srgbClr val="18184D"/>
                          </a:solidFill>
                          <a:latin typeface="Arial"/>
                          <a:cs typeface="Arial"/>
                        </a:rPr>
                        <a:t> </a:t>
                      </a:r>
                      <a:r>
                        <a:rPr sz="1100" b="1" spc="-10" dirty="0">
                          <a:solidFill>
                            <a:srgbClr val="18184D"/>
                          </a:solidFill>
                          <a:latin typeface="Arial"/>
                          <a:cs typeface="Arial"/>
                        </a:rPr>
                        <a:t>Singh </a:t>
                      </a:r>
                      <a:r>
                        <a:rPr sz="1100" b="1" dirty="0">
                          <a:solidFill>
                            <a:srgbClr val="18184D"/>
                          </a:solidFill>
                          <a:latin typeface="Arial"/>
                          <a:cs typeface="Arial"/>
                        </a:rPr>
                        <a:t>Valerie</a:t>
                      </a:r>
                      <a:r>
                        <a:rPr sz="1100" b="1" spc="150" dirty="0">
                          <a:solidFill>
                            <a:srgbClr val="18184D"/>
                          </a:solidFill>
                          <a:latin typeface="Arial"/>
                          <a:cs typeface="Arial"/>
                        </a:rPr>
                        <a:t> </a:t>
                      </a:r>
                      <a:r>
                        <a:rPr sz="1100" b="1" spc="-10" dirty="0">
                          <a:solidFill>
                            <a:srgbClr val="18184D"/>
                          </a:solidFill>
                          <a:latin typeface="Arial"/>
                          <a:cs typeface="Arial"/>
                        </a:rPr>
                        <a:t>Thompson</a:t>
                      </a:r>
                      <a:endParaRPr sz="1100">
                        <a:latin typeface="Arial"/>
                        <a:cs typeface="Arial"/>
                      </a:endParaRPr>
                    </a:p>
                  </a:txBody>
                  <a:tcPr marL="0" marR="0" marT="254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tc>
                  <a:txBody>
                    <a:bodyPr/>
                    <a:lstStyle/>
                    <a:p>
                      <a:pPr marL="72390" marR="452120">
                        <a:lnSpc>
                          <a:spcPct val="103299"/>
                        </a:lnSpc>
                        <a:spcBef>
                          <a:spcPts val="200"/>
                        </a:spcBef>
                      </a:pPr>
                      <a:r>
                        <a:rPr sz="1100" b="1" dirty="0">
                          <a:solidFill>
                            <a:srgbClr val="18184D"/>
                          </a:solidFill>
                          <a:latin typeface="Arial"/>
                          <a:cs typeface="Arial"/>
                        </a:rPr>
                        <a:t>Veterinary</a:t>
                      </a:r>
                      <a:r>
                        <a:rPr sz="1100" b="1" spc="-30" dirty="0">
                          <a:solidFill>
                            <a:srgbClr val="18184D"/>
                          </a:solidFill>
                          <a:latin typeface="Arial"/>
                          <a:cs typeface="Arial"/>
                        </a:rPr>
                        <a:t> </a:t>
                      </a:r>
                      <a:r>
                        <a:rPr sz="1100" b="1" dirty="0">
                          <a:solidFill>
                            <a:srgbClr val="18184D"/>
                          </a:solidFill>
                          <a:latin typeface="Arial"/>
                          <a:cs typeface="Arial"/>
                        </a:rPr>
                        <a:t>Biomedical</a:t>
                      </a:r>
                      <a:r>
                        <a:rPr sz="1100" b="1" spc="80" dirty="0">
                          <a:solidFill>
                            <a:srgbClr val="18184D"/>
                          </a:solidFill>
                          <a:latin typeface="Arial"/>
                          <a:cs typeface="Arial"/>
                        </a:rPr>
                        <a:t> </a:t>
                      </a:r>
                      <a:r>
                        <a:rPr sz="1100" b="1" dirty="0">
                          <a:solidFill>
                            <a:srgbClr val="18184D"/>
                          </a:solidFill>
                          <a:latin typeface="Arial"/>
                          <a:cs typeface="Arial"/>
                        </a:rPr>
                        <a:t>Sciences,</a:t>
                      </a:r>
                      <a:r>
                        <a:rPr sz="1100" b="1" spc="-45" dirty="0">
                          <a:solidFill>
                            <a:srgbClr val="18184D"/>
                          </a:solidFill>
                          <a:latin typeface="Arial"/>
                          <a:cs typeface="Arial"/>
                        </a:rPr>
                        <a:t> </a:t>
                      </a:r>
                      <a:r>
                        <a:rPr sz="1100" b="1" spc="-20" dirty="0">
                          <a:solidFill>
                            <a:srgbClr val="18184D"/>
                          </a:solidFill>
                          <a:latin typeface="Arial"/>
                          <a:cs typeface="Arial"/>
                        </a:rPr>
                        <a:t>WCVM </a:t>
                      </a:r>
                      <a:r>
                        <a:rPr sz="1100" b="1" dirty="0">
                          <a:solidFill>
                            <a:srgbClr val="18184D"/>
                          </a:solidFill>
                          <a:latin typeface="Arial"/>
                          <a:cs typeface="Arial"/>
                        </a:rPr>
                        <a:t>Psychology</a:t>
                      </a:r>
                      <a:r>
                        <a:rPr sz="1100" b="1" spc="-60" dirty="0">
                          <a:solidFill>
                            <a:srgbClr val="18184D"/>
                          </a:solidFill>
                          <a:latin typeface="Arial"/>
                          <a:cs typeface="Arial"/>
                        </a:rPr>
                        <a:t> </a:t>
                      </a:r>
                      <a:r>
                        <a:rPr sz="1100" b="1" dirty="0">
                          <a:solidFill>
                            <a:srgbClr val="18184D"/>
                          </a:solidFill>
                          <a:latin typeface="Arial"/>
                          <a:cs typeface="Arial"/>
                        </a:rPr>
                        <a:t>College</a:t>
                      </a:r>
                      <a:r>
                        <a:rPr sz="1100" b="1" spc="45" dirty="0">
                          <a:solidFill>
                            <a:srgbClr val="18184D"/>
                          </a:solidFill>
                          <a:latin typeface="Arial"/>
                          <a:cs typeface="Arial"/>
                        </a:rPr>
                        <a:t> </a:t>
                      </a:r>
                      <a:r>
                        <a:rPr sz="1100" b="1" dirty="0">
                          <a:solidFill>
                            <a:srgbClr val="18184D"/>
                          </a:solidFill>
                          <a:latin typeface="Arial"/>
                          <a:cs typeface="Arial"/>
                        </a:rPr>
                        <a:t>of</a:t>
                      </a:r>
                      <a:r>
                        <a:rPr sz="1100" b="1" spc="-45" dirty="0">
                          <a:solidFill>
                            <a:srgbClr val="18184D"/>
                          </a:solidFill>
                          <a:latin typeface="Arial"/>
                          <a:cs typeface="Arial"/>
                        </a:rPr>
                        <a:t> </a:t>
                      </a:r>
                      <a:r>
                        <a:rPr sz="1100" b="1" dirty="0">
                          <a:solidFill>
                            <a:srgbClr val="18184D"/>
                          </a:solidFill>
                          <a:latin typeface="Arial"/>
                          <a:cs typeface="Arial"/>
                        </a:rPr>
                        <a:t>Arts</a:t>
                      </a:r>
                      <a:r>
                        <a:rPr sz="1100" b="1" spc="45" dirty="0">
                          <a:solidFill>
                            <a:srgbClr val="18184D"/>
                          </a:solidFill>
                          <a:latin typeface="Arial"/>
                          <a:cs typeface="Arial"/>
                        </a:rPr>
                        <a:t> </a:t>
                      </a:r>
                      <a:r>
                        <a:rPr sz="1100" b="1" dirty="0">
                          <a:solidFill>
                            <a:srgbClr val="18184D"/>
                          </a:solidFill>
                          <a:latin typeface="Arial"/>
                          <a:cs typeface="Arial"/>
                        </a:rPr>
                        <a:t>and</a:t>
                      </a:r>
                      <a:r>
                        <a:rPr sz="1100" b="1" spc="75" dirty="0">
                          <a:solidFill>
                            <a:srgbClr val="18184D"/>
                          </a:solidFill>
                          <a:latin typeface="Arial"/>
                          <a:cs typeface="Arial"/>
                        </a:rPr>
                        <a:t> </a:t>
                      </a:r>
                      <a:r>
                        <a:rPr sz="1100" b="1" spc="-10" dirty="0">
                          <a:solidFill>
                            <a:srgbClr val="18184D"/>
                          </a:solidFill>
                          <a:latin typeface="Arial"/>
                          <a:cs typeface="Arial"/>
                        </a:rPr>
                        <a:t>Science</a:t>
                      </a:r>
                      <a:endParaRPr sz="1100">
                        <a:latin typeface="Arial"/>
                        <a:cs typeface="Arial"/>
                      </a:endParaRPr>
                    </a:p>
                  </a:txBody>
                  <a:tcPr marL="0" marR="0" marT="2540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extLst>
                  <a:ext uri="{0D108BD9-81ED-4DB2-BD59-A6C34878D82A}">
                    <a16:rowId xmlns:a16="http://schemas.microsoft.com/office/drawing/2014/main" val="10003"/>
                  </a:ext>
                </a:extLst>
              </a:tr>
              <a:tr h="459740">
                <a:tc>
                  <a:txBody>
                    <a:bodyPr/>
                    <a:lstStyle/>
                    <a:p>
                      <a:pPr>
                        <a:lnSpc>
                          <a:spcPct val="100000"/>
                        </a:lnSpc>
                        <a:spcBef>
                          <a:spcPts val="40"/>
                        </a:spcBef>
                      </a:pPr>
                      <a:endParaRPr sz="950">
                        <a:latin typeface="Times New Roman"/>
                        <a:cs typeface="Times New Roman"/>
                      </a:endParaRPr>
                    </a:p>
                    <a:p>
                      <a:pPr marL="68580">
                        <a:lnSpc>
                          <a:spcPct val="100000"/>
                        </a:lnSpc>
                      </a:pPr>
                      <a:r>
                        <a:rPr sz="1100" b="1" spc="-10" dirty="0">
                          <a:solidFill>
                            <a:srgbClr val="18184D"/>
                          </a:solidFill>
                          <a:latin typeface="Arial"/>
                          <a:cs typeface="Arial"/>
                        </a:rPr>
                        <a:t>Chemistry</a:t>
                      </a:r>
                      <a:endParaRPr sz="1100">
                        <a:latin typeface="Arial"/>
                        <a:cs typeface="Arial"/>
                      </a:endParaRPr>
                    </a:p>
                  </a:txBody>
                  <a:tcPr marL="0" marR="0" marT="50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69850">
                        <a:lnSpc>
                          <a:spcPct val="100000"/>
                        </a:lnSpc>
                        <a:spcBef>
                          <a:spcPts val="254"/>
                        </a:spcBef>
                      </a:pPr>
                      <a:r>
                        <a:rPr sz="1100" b="1" dirty="0">
                          <a:solidFill>
                            <a:srgbClr val="18184D"/>
                          </a:solidFill>
                          <a:latin typeface="Arial"/>
                          <a:cs typeface="Arial"/>
                        </a:rPr>
                        <a:t>Michel</a:t>
                      </a:r>
                      <a:r>
                        <a:rPr sz="1100" b="1" spc="145" dirty="0">
                          <a:solidFill>
                            <a:srgbClr val="18184D"/>
                          </a:solidFill>
                          <a:latin typeface="Arial"/>
                          <a:cs typeface="Arial"/>
                        </a:rPr>
                        <a:t> </a:t>
                      </a:r>
                      <a:r>
                        <a:rPr sz="1100" b="1" spc="-10" dirty="0">
                          <a:solidFill>
                            <a:srgbClr val="18184D"/>
                          </a:solidFill>
                          <a:latin typeface="Arial"/>
                          <a:cs typeface="Arial"/>
                        </a:rPr>
                        <a:t>Gravel</a:t>
                      </a:r>
                      <a:endParaRPr sz="1100">
                        <a:latin typeface="Arial"/>
                        <a:cs typeface="Arial"/>
                      </a:endParaRPr>
                    </a:p>
                  </a:txBody>
                  <a:tcPr marL="0" marR="0" marT="32384"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72390">
                        <a:lnSpc>
                          <a:spcPct val="100000"/>
                        </a:lnSpc>
                        <a:spcBef>
                          <a:spcPts val="254"/>
                        </a:spcBef>
                      </a:pPr>
                      <a:r>
                        <a:rPr sz="1100" b="1" dirty="0">
                          <a:solidFill>
                            <a:srgbClr val="18184D"/>
                          </a:solidFill>
                          <a:latin typeface="Arial"/>
                          <a:cs typeface="Arial"/>
                        </a:rPr>
                        <a:t>Chemistry,</a:t>
                      </a:r>
                      <a:r>
                        <a:rPr sz="1100" b="1" spc="-5" dirty="0">
                          <a:solidFill>
                            <a:srgbClr val="18184D"/>
                          </a:solidFill>
                          <a:latin typeface="Arial"/>
                          <a:cs typeface="Arial"/>
                        </a:rPr>
                        <a:t> </a:t>
                      </a:r>
                      <a:r>
                        <a:rPr sz="1100" b="1" dirty="0">
                          <a:solidFill>
                            <a:srgbClr val="18184D"/>
                          </a:solidFill>
                          <a:latin typeface="Arial"/>
                          <a:cs typeface="Arial"/>
                        </a:rPr>
                        <a:t>College</a:t>
                      </a:r>
                      <a:r>
                        <a:rPr sz="1100" b="1" spc="5" dirty="0">
                          <a:solidFill>
                            <a:srgbClr val="18184D"/>
                          </a:solidFill>
                          <a:latin typeface="Arial"/>
                          <a:cs typeface="Arial"/>
                        </a:rPr>
                        <a:t> </a:t>
                      </a:r>
                      <a:r>
                        <a:rPr sz="1100" b="1" dirty="0">
                          <a:solidFill>
                            <a:srgbClr val="18184D"/>
                          </a:solidFill>
                          <a:latin typeface="Arial"/>
                          <a:cs typeface="Arial"/>
                        </a:rPr>
                        <a:t>of</a:t>
                      </a:r>
                      <a:r>
                        <a:rPr sz="1100" b="1" spc="10" dirty="0">
                          <a:solidFill>
                            <a:srgbClr val="18184D"/>
                          </a:solidFill>
                          <a:latin typeface="Arial"/>
                          <a:cs typeface="Arial"/>
                        </a:rPr>
                        <a:t> </a:t>
                      </a:r>
                      <a:r>
                        <a:rPr sz="1100" b="1" dirty="0">
                          <a:solidFill>
                            <a:srgbClr val="18184D"/>
                          </a:solidFill>
                          <a:latin typeface="Arial"/>
                          <a:cs typeface="Arial"/>
                        </a:rPr>
                        <a:t>Arts</a:t>
                      </a:r>
                      <a:r>
                        <a:rPr sz="1100" b="1" spc="5" dirty="0">
                          <a:solidFill>
                            <a:srgbClr val="18184D"/>
                          </a:solidFill>
                          <a:latin typeface="Arial"/>
                          <a:cs typeface="Arial"/>
                        </a:rPr>
                        <a:t> </a:t>
                      </a:r>
                      <a:r>
                        <a:rPr sz="1100" b="1" dirty="0">
                          <a:solidFill>
                            <a:srgbClr val="18184D"/>
                          </a:solidFill>
                          <a:latin typeface="Arial"/>
                          <a:cs typeface="Arial"/>
                        </a:rPr>
                        <a:t>and</a:t>
                      </a:r>
                      <a:r>
                        <a:rPr sz="1100" b="1" spc="20" dirty="0">
                          <a:solidFill>
                            <a:srgbClr val="18184D"/>
                          </a:solidFill>
                          <a:latin typeface="Arial"/>
                          <a:cs typeface="Arial"/>
                        </a:rPr>
                        <a:t> </a:t>
                      </a:r>
                      <a:r>
                        <a:rPr sz="1100" b="1" spc="-10" dirty="0">
                          <a:solidFill>
                            <a:srgbClr val="18184D"/>
                          </a:solidFill>
                          <a:latin typeface="Arial"/>
                          <a:cs typeface="Arial"/>
                        </a:rPr>
                        <a:t>Science</a:t>
                      </a:r>
                      <a:endParaRPr sz="1100">
                        <a:latin typeface="Arial"/>
                        <a:cs typeface="Arial"/>
                      </a:endParaRPr>
                    </a:p>
                  </a:txBody>
                  <a:tcPr marL="0" marR="0" marT="32384"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4"/>
                  </a:ext>
                </a:extLst>
              </a:tr>
              <a:tr h="808990">
                <a:tc>
                  <a:txBody>
                    <a:bodyPr/>
                    <a:lstStyle/>
                    <a:p>
                      <a:pPr marL="68580" marR="460375">
                        <a:lnSpc>
                          <a:spcPct val="100099"/>
                        </a:lnSpc>
                        <a:spcBef>
                          <a:spcPts val="535"/>
                        </a:spcBef>
                      </a:pPr>
                      <a:r>
                        <a:rPr sz="1100" b="1" dirty="0">
                          <a:solidFill>
                            <a:srgbClr val="18184D"/>
                          </a:solidFill>
                          <a:latin typeface="Arial"/>
                          <a:cs typeface="Arial"/>
                        </a:rPr>
                        <a:t>Materials</a:t>
                      </a:r>
                      <a:r>
                        <a:rPr sz="1100" b="1" spc="80" dirty="0">
                          <a:solidFill>
                            <a:srgbClr val="18184D"/>
                          </a:solidFill>
                          <a:latin typeface="Arial"/>
                          <a:cs typeface="Arial"/>
                        </a:rPr>
                        <a:t> </a:t>
                      </a:r>
                      <a:r>
                        <a:rPr sz="1100" b="1" spc="-50" dirty="0">
                          <a:solidFill>
                            <a:srgbClr val="18184D"/>
                          </a:solidFill>
                          <a:latin typeface="Arial"/>
                          <a:cs typeface="Arial"/>
                        </a:rPr>
                        <a:t>&amp; </a:t>
                      </a:r>
                      <a:r>
                        <a:rPr sz="1100" b="1" spc="-10" dirty="0">
                          <a:solidFill>
                            <a:srgbClr val="18184D"/>
                          </a:solidFill>
                          <a:latin typeface="Arial"/>
                          <a:cs typeface="Arial"/>
                        </a:rPr>
                        <a:t>Chemical Engineering</a:t>
                      </a:r>
                      <a:endParaRPr sz="1100">
                        <a:latin typeface="Arial"/>
                        <a:cs typeface="Arial"/>
                      </a:endParaRPr>
                    </a:p>
                  </a:txBody>
                  <a:tcPr marL="0" marR="0" marT="679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tc>
                  <a:txBody>
                    <a:bodyPr/>
                    <a:lstStyle/>
                    <a:p>
                      <a:pPr>
                        <a:lnSpc>
                          <a:spcPct val="100000"/>
                        </a:lnSpc>
                        <a:spcBef>
                          <a:spcPts val="10"/>
                        </a:spcBef>
                      </a:pPr>
                      <a:endParaRPr sz="1400" dirty="0">
                        <a:latin typeface="Times New Roman"/>
                        <a:cs typeface="Times New Roman"/>
                      </a:endParaRPr>
                    </a:p>
                    <a:p>
                      <a:pPr marL="69850" marR="0" lvl="0" indent="0" algn="l" defTabSz="914400" rtl="0" eaLnBrk="1" fontAlgn="auto" latinLnBrk="0" hangingPunct="1">
                        <a:lnSpc>
                          <a:spcPct val="100000"/>
                        </a:lnSpc>
                        <a:spcBef>
                          <a:spcPts val="0"/>
                        </a:spcBef>
                        <a:spcAft>
                          <a:spcPts val="0"/>
                        </a:spcAft>
                        <a:buClrTx/>
                        <a:buSzTx/>
                        <a:buFontTx/>
                        <a:buNone/>
                        <a:tabLst/>
                        <a:defRPr/>
                      </a:pPr>
                      <a:r>
                        <a:rPr lang="en-GB" sz="1100" b="1" spc="-20" dirty="0">
                          <a:solidFill>
                            <a:srgbClr val="18184D"/>
                          </a:solidFill>
                          <a:latin typeface="Arial"/>
                          <a:ea typeface="+mn-ea"/>
                          <a:cs typeface="Arial"/>
                        </a:rPr>
                        <a:t>Amira Abdelrasoul</a:t>
                      </a:r>
                      <a:endParaRPr lang="en-US" sz="1100" b="1" spc="-20" dirty="0">
                        <a:solidFill>
                          <a:srgbClr val="18184D"/>
                        </a:solidFill>
                        <a:latin typeface="Arial"/>
                        <a:ea typeface="+mn-ea"/>
                        <a:cs typeface="Arial"/>
                      </a:endParaRPr>
                    </a:p>
                    <a:p>
                      <a:pPr marL="69850">
                        <a:lnSpc>
                          <a:spcPct val="100000"/>
                        </a:lnSpc>
                      </a:pPr>
                      <a:endParaRPr lang="en-US" sz="1100" b="1" dirty="0">
                        <a:solidFill>
                          <a:srgbClr val="18184D"/>
                        </a:solidFill>
                        <a:latin typeface="Arial"/>
                        <a:cs typeface="Arial"/>
                      </a:endParaRPr>
                    </a:p>
                    <a:p>
                      <a:pPr marL="69850">
                        <a:lnSpc>
                          <a:spcPct val="100000"/>
                        </a:lnSpc>
                      </a:pPr>
                      <a:r>
                        <a:rPr sz="1100" b="1" dirty="0">
                          <a:solidFill>
                            <a:srgbClr val="18184D"/>
                          </a:solidFill>
                          <a:latin typeface="Arial"/>
                          <a:cs typeface="Arial"/>
                        </a:rPr>
                        <a:t>Qiaoqin</a:t>
                      </a:r>
                      <a:r>
                        <a:rPr sz="1100" b="1" spc="114" dirty="0">
                          <a:solidFill>
                            <a:srgbClr val="18184D"/>
                          </a:solidFill>
                          <a:latin typeface="Arial"/>
                          <a:cs typeface="Arial"/>
                        </a:rPr>
                        <a:t> </a:t>
                      </a:r>
                      <a:r>
                        <a:rPr sz="1100" b="1" spc="-20" dirty="0">
                          <a:solidFill>
                            <a:srgbClr val="18184D"/>
                          </a:solidFill>
                          <a:latin typeface="Arial"/>
                          <a:cs typeface="Arial"/>
                        </a:rPr>
                        <a:t>Yang</a:t>
                      </a:r>
                      <a:endParaRPr lang="en-US" sz="1100" b="1" spc="-20" dirty="0">
                        <a:solidFill>
                          <a:srgbClr val="18184D"/>
                        </a:solidFill>
                        <a:latin typeface="Arial"/>
                        <a:cs typeface="Arial"/>
                      </a:endParaRPr>
                    </a:p>
                    <a:p>
                      <a:pPr marL="69850">
                        <a:lnSpc>
                          <a:spcPct val="100000"/>
                        </a:lnSpc>
                      </a:pPr>
                      <a:endParaRPr sz="1100" dirty="0">
                        <a:latin typeface="Arial"/>
                        <a:cs typeface="Arial"/>
                      </a:endParaRPr>
                    </a:p>
                  </a:txBody>
                  <a:tcPr marL="0" marR="0" marT="127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tc>
                  <a:txBody>
                    <a:bodyPr/>
                    <a:lstStyle/>
                    <a:p>
                      <a:pPr>
                        <a:lnSpc>
                          <a:spcPct val="100000"/>
                        </a:lnSpc>
                        <a:spcBef>
                          <a:spcPts val="10"/>
                        </a:spcBef>
                      </a:pPr>
                      <a:endParaRPr sz="1400" dirty="0">
                        <a:latin typeface="Times New Roman"/>
                        <a:cs typeface="Times New Roman"/>
                      </a:endParaRPr>
                    </a:p>
                    <a:p>
                      <a:pPr marL="72390">
                        <a:lnSpc>
                          <a:spcPct val="100000"/>
                        </a:lnSpc>
                      </a:pPr>
                      <a:r>
                        <a:rPr lang="en-GB" sz="1100" b="1" dirty="0">
                          <a:solidFill>
                            <a:srgbClr val="18184D"/>
                          </a:solidFill>
                          <a:latin typeface="Arial"/>
                          <a:ea typeface="+mn-ea"/>
                          <a:cs typeface="Arial"/>
                        </a:rPr>
                        <a:t>Chemical and Biological Engineering, </a:t>
                      </a:r>
                      <a:r>
                        <a:rPr lang="en-GB" sz="1100" b="1" dirty="0" err="1">
                          <a:solidFill>
                            <a:srgbClr val="18184D"/>
                          </a:solidFill>
                          <a:latin typeface="Arial"/>
                          <a:ea typeface="+mn-ea"/>
                          <a:cs typeface="Arial"/>
                        </a:rPr>
                        <a:t>CoE</a:t>
                      </a:r>
                      <a:endParaRPr lang="en-US" sz="1100" b="1" dirty="0">
                        <a:solidFill>
                          <a:srgbClr val="18184D"/>
                        </a:solidFill>
                        <a:latin typeface="Arial"/>
                        <a:ea typeface="+mn-ea"/>
                        <a:cs typeface="Arial"/>
                      </a:endParaRPr>
                    </a:p>
                    <a:p>
                      <a:pPr marL="72390">
                        <a:lnSpc>
                          <a:spcPct val="100000"/>
                        </a:lnSpc>
                      </a:pPr>
                      <a:endParaRPr lang="en-US" sz="1100" b="1" dirty="0">
                        <a:solidFill>
                          <a:srgbClr val="18184D"/>
                        </a:solidFill>
                        <a:latin typeface="Arial"/>
                        <a:cs typeface="Arial"/>
                      </a:endParaRPr>
                    </a:p>
                    <a:p>
                      <a:pPr marL="72390">
                        <a:lnSpc>
                          <a:spcPct val="100000"/>
                        </a:lnSpc>
                      </a:pPr>
                      <a:r>
                        <a:rPr sz="1100" b="1" dirty="0">
                          <a:solidFill>
                            <a:srgbClr val="18184D"/>
                          </a:solidFill>
                          <a:latin typeface="Arial"/>
                          <a:cs typeface="Arial"/>
                        </a:rPr>
                        <a:t>Mechanical</a:t>
                      </a:r>
                      <a:r>
                        <a:rPr sz="1100" b="1" spc="-10" dirty="0">
                          <a:solidFill>
                            <a:srgbClr val="18184D"/>
                          </a:solidFill>
                          <a:latin typeface="Arial"/>
                          <a:cs typeface="Arial"/>
                        </a:rPr>
                        <a:t> </a:t>
                      </a:r>
                      <a:r>
                        <a:rPr sz="1100" b="1" dirty="0">
                          <a:solidFill>
                            <a:srgbClr val="18184D"/>
                          </a:solidFill>
                          <a:latin typeface="Arial"/>
                          <a:cs typeface="Arial"/>
                        </a:rPr>
                        <a:t>Engineering,</a:t>
                      </a:r>
                      <a:r>
                        <a:rPr sz="1100" b="1" spc="30" dirty="0">
                          <a:solidFill>
                            <a:srgbClr val="18184D"/>
                          </a:solidFill>
                          <a:latin typeface="Arial"/>
                          <a:cs typeface="Arial"/>
                        </a:rPr>
                        <a:t> </a:t>
                      </a:r>
                      <a:r>
                        <a:rPr sz="1100" b="1" spc="-25" dirty="0">
                          <a:solidFill>
                            <a:srgbClr val="18184D"/>
                          </a:solidFill>
                          <a:latin typeface="Arial"/>
                          <a:cs typeface="Arial"/>
                        </a:rPr>
                        <a:t>CoE</a:t>
                      </a:r>
                      <a:endParaRPr sz="1100" dirty="0">
                        <a:latin typeface="Arial"/>
                        <a:cs typeface="Arial"/>
                      </a:endParaRPr>
                    </a:p>
                  </a:txBody>
                  <a:tcPr marL="0" marR="0" marT="127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9DDE0"/>
                    </a:solidFill>
                  </a:tcPr>
                </a:tc>
                <a:extLst>
                  <a:ext uri="{0D108BD9-81ED-4DB2-BD59-A6C34878D82A}">
                    <a16:rowId xmlns:a16="http://schemas.microsoft.com/office/drawing/2014/main" val="10005"/>
                  </a:ext>
                </a:extLst>
              </a:tr>
              <a:tr h="645795">
                <a:tc>
                  <a:txBody>
                    <a:bodyPr/>
                    <a:lstStyle/>
                    <a:p>
                      <a:pPr>
                        <a:lnSpc>
                          <a:spcPct val="100000"/>
                        </a:lnSpc>
                        <a:spcBef>
                          <a:spcPts val="15"/>
                        </a:spcBef>
                      </a:pPr>
                      <a:endParaRPr sz="1050">
                        <a:latin typeface="Times New Roman"/>
                        <a:cs typeface="Times New Roman"/>
                      </a:endParaRPr>
                    </a:p>
                    <a:p>
                      <a:pPr marL="109855">
                        <a:lnSpc>
                          <a:spcPct val="100000"/>
                        </a:lnSpc>
                      </a:pPr>
                      <a:r>
                        <a:rPr sz="1100" b="1" spc="-10" dirty="0">
                          <a:solidFill>
                            <a:srgbClr val="18184D"/>
                          </a:solidFill>
                          <a:latin typeface="Arial"/>
                          <a:cs typeface="Arial"/>
                        </a:rPr>
                        <a:t>Engineering</a:t>
                      </a:r>
                      <a:endParaRPr sz="1100">
                        <a:latin typeface="Arial"/>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20"/>
                        </a:spcBef>
                      </a:pPr>
                      <a:endParaRPr sz="1400">
                        <a:latin typeface="Times New Roman"/>
                        <a:cs typeface="Times New Roman"/>
                      </a:endParaRPr>
                    </a:p>
                    <a:p>
                      <a:pPr marL="69850">
                        <a:lnSpc>
                          <a:spcPct val="100000"/>
                        </a:lnSpc>
                      </a:pPr>
                      <a:r>
                        <a:rPr sz="1100" b="1" dirty="0">
                          <a:solidFill>
                            <a:srgbClr val="18184D"/>
                          </a:solidFill>
                          <a:latin typeface="Arial"/>
                          <a:cs typeface="Arial"/>
                        </a:rPr>
                        <a:t>Ildiko</a:t>
                      </a:r>
                      <a:r>
                        <a:rPr sz="1100" b="1" spc="60" dirty="0">
                          <a:solidFill>
                            <a:srgbClr val="18184D"/>
                          </a:solidFill>
                          <a:latin typeface="Arial"/>
                          <a:cs typeface="Arial"/>
                        </a:rPr>
                        <a:t> </a:t>
                      </a:r>
                      <a:r>
                        <a:rPr sz="1100" b="1" spc="-10" dirty="0">
                          <a:solidFill>
                            <a:srgbClr val="18184D"/>
                          </a:solidFill>
                          <a:latin typeface="Arial"/>
                          <a:cs typeface="Arial"/>
                        </a:rPr>
                        <a:t>Badea</a:t>
                      </a:r>
                      <a:endParaRPr sz="1100">
                        <a:latin typeface="Arial"/>
                        <a:cs typeface="Arial"/>
                      </a:endParaRPr>
                    </a:p>
                  </a:txBody>
                  <a:tcPr marL="0" marR="0" marT="254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72390">
                        <a:lnSpc>
                          <a:spcPct val="100000"/>
                        </a:lnSpc>
                        <a:spcBef>
                          <a:spcPts val="270"/>
                        </a:spcBef>
                      </a:pPr>
                      <a:r>
                        <a:rPr sz="1100" b="1" dirty="0">
                          <a:solidFill>
                            <a:srgbClr val="18184D"/>
                          </a:solidFill>
                          <a:latin typeface="Arial"/>
                          <a:cs typeface="Arial"/>
                        </a:rPr>
                        <a:t>College</a:t>
                      </a:r>
                      <a:r>
                        <a:rPr sz="1100" b="1" spc="35" dirty="0">
                          <a:solidFill>
                            <a:srgbClr val="18184D"/>
                          </a:solidFill>
                          <a:latin typeface="Arial"/>
                          <a:cs typeface="Arial"/>
                        </a:rPr>
                        <a:t> </a:t>
                      </a:r>
                      <a:r>
                        <a:rPr sz="1100" b="1" dirty="0">
                          <a:solidFill>
                            <a:srgbClr val="18184D"/>
                          </a:solidFill>
                          <a:latin typeface="Arial"/>
                          <a:cs typeface="Arial"/>
                        </a:rPr>
                        <a:t>of</a:t>
                      </a:r>
                      <a:r>
                        <a:rPr sz="1100" b="1" spc="-55" dirty="0">
                          <a:solidFill>
                            <a:srgbClr val="18184D"/>
                          </a:solidFill>
                          <a:latin typeface="Arial"/>
                          <a:cs typeface="Arial"/>
                        </a:rPr>
                        <a:t> </a:t>
                      </a:r>
                      <a:r>
                        <a:rPr sz="1100" b="1" dirty="0">
                          <a:solidFill>
                            <a:srgbClr val="18184D"/>
                          </a:solidFill>
                          <a:latin typeface="Arial"/>
                          <a:cs typeface="Arial"/>
                        </a:rPr>
                        <a:t>Pharmacy</a:t>
                      </a:r>
                      <a:r>
                        <a:rPr sz="1100" b="1" spc="-65" dirty="0">
                          <a:solidFill>
                            <a:srgbClr val="18184D"/>
                          </a:solidFill>
                          <a:latin typeface="Arial"/>
                          <a:cs typeface="Arial"/>
                        </a:rPr>
                        <a:t> </a:t>
                      </a:r>
                      <a:r>
                        <a:rPr sz="1100" b="1" dirty="0">
                          <a:solidFill>
                            <a:srgbClr val="18184D"/>
                          </a:solidFill>
                          <a:latin typeface="Arial"/>
                          <a:cs typeface="Arial"/>
                        </a:rPr>
                        <a:t>and</a:t>
                      </a:r>
                      <a:r>
                        <a:rPr sz="1100" b="1" spc="60" dirty="0">
                          <a:solidFill>
                            <a:srgbClr val="18184D"/>
                          </a:solidFill>
                          <a:latin typeface="Arial"/>
                          <a:cs typeface="Arial"/>
                        </a:rPr>
                        <a:t> </a:t>
                      </a:r>
                      <a:r>
                        <a:rPr sz="1100" b="1" spc="-10" dirty="0">
                          <a:solidFill>
                            <a:srgbClr val="18184D"/>
                          </a:solidFill>
                          <a:latin typeface="Arial"/>
                          <a:cs typeface="Arial"/>
                        </a:rPr>
                        <a:t>Nutrition</a:t>
                      </a:r>
                      <a:endParaRPr sz="1100" dirty="0">
                        <a:latin typeface="Arial"/>
                        <a:cs typeface="Arial"/>
                      </a:endParaRPr>
                    </a:p>
                  </a:txBody>
                  <a:tcPr marL="0" marR="0" marT="3429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6"/>
                  </a:ext>
                </a:extLst>
              </a:tr>
            </a:tbl>
          </a:graphicData>
        </a:graphic>
      </p:graphicFrame>
      <p:sp>
        <p:nvSpPr>
          <p:cNvPr id="7" name="object 7"/>
          <p:cNvSpPr txBox="1">
            <a:spLocks noGrp="1"/>
          </p:cNvSpPr>
          <p:nvPr>
            <p:ph type="title"/>
          </p:nvPr>
        </p:nvSpPr>
        <p:spPr>
          <a:xfrm>
            <a:off x="3366515" y="61912"/>
            <a:ext cx="2614930" cy="513715"/>
          </a:xfrm>
          <a:prstGeom prst="rect">
            <a:avLst/>
          </a:prstGeom>
        </p:spPr>
        <p:txBody>
          <a:bodyPr vert="horz" wrap="square" lIns="0" tIns="12700" rIns="0" bIns="0" rtlCol="0">
            <a:spAutoFit/>
          </a:bodyPr>
          <a:lstStyle/>
          <a:p>
            <a:pPr marL="12700">
              <a:lnSpc>
                <a:spcPct val="100000"/>
              </a:lnSpc>
              <a:spcBef>
                <a:spcPts val="100"/>
              </a:spcBef>
            </a:pPr>
            <a:r>
              <a:rPr sz="3200" b="0" dirty="0">
                <a:latin typeface="Calibri"/>
                <a:cs typeface="Calibri"/>
              </a:rPr>
              <a:t>Internal</a:t>
            </a:r>
            <a:r>
              <a:rPr sz="3200" b="0" spc="15" dirty="0">
                <a:latin typeface="Calibri"/>
                <a:cs typeface="Calibri"/>
              </a:rPr>
              <a:t> </a:t>
            </a:r>
            <a:r>
              <a:rPr sz="3200" b="0" spc="-10" dirty="0">
                <a:latin typeface="Calibri"/>
                <a:cs typeface="Calibri"/>
              </a:rPr>
              <a:t>Review</a:t>
            </a:r>
            <a:endParaRPr sz="3200" dirty="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90880"/>
            <a:chOff x="0" y="0"/>
            <a:chExt cx="9144000" cy="690880"/>
          </a:xfrm>
        </p:grpSpPr>
        <p:pic>
          <p:nvPicPr>
            <p:cNvPr id="3" name="object 3"/>
            <p:cNvPicPr/>
            <p:nvPr/>
          </p:nvPicPr>
          <p:blipFill>
            <a:blip r:embed="rId2" cstate="print"/>
            <a:stretch>
              <a:fillRect/>
            </a:stretch>
          </p:blipFill>
          <p:spPr>
            <a:xfrm>
              <a:off x="0" y="0"/>
              <a:ext cx="9143999" cy="690879"/>
            </a:xfrm>
            <a:prstGeom prst="rect">
              <a:avLst/>
            </a:prstGeom>
          </p:spPr>
        </p:pic>
        <p:pic>
          <p:nvPicPr>
            <p:cNvPr id="4" name="object 4"/>
            <p:cNvPicPr/>
            <p:nvPr/>
          </p:nvPicPr>
          <p:blipFill>
            <a:blip r:embed="rId3" cstate="print"/>
            <a:stretch>
              <a:fillRect/>
            </a:stretch>
          </p:blipFill>
          <p:spPr>
            <a:xfrm>
              <a:off x="233680" y="203200"/>
              <a:ext cx="1676400" cy="365760"/>
            </a:xfrm>
            <a:prstGeom prst="rect">
              <a:avLst/>
            </a:prstGeom>
          </p:spPr>
        </p:pic>
      </p:grpSp>
      <p:sp>
        <p:nvSpPr>
          <p:cNvPr id="5" name="object 5"/>
          <p:cNvSpPr txBox="1"/>
          <p:nvPr/>
        </p:nvSpPr>
        <p:spPr>
          <a:xfrm>
            <a:off x="7635875" y="5998209"/>
            <a:ext cx="1145540" cy="257175"/>
          </a:xfrm>
          <a:prstGeom prst="rect">
            <a:avLst/>
          </a:prstGeom>
        </p:spPr>
        <p:txBody>
          <a:bodyPr vert="horz" wrap="square" lIns="0" tIns="15240" rIns="0" bIns="0" rtlCol="0">
            <a:spAutoFit/>
          </a:bodyPr>
          <a:lstStyle/>
          <a:p>
            <a:pPr marL="12700">
              <a:lnSpc>
                <a:spcPct val="100000"/>
              </a:lnSpc>
              <a:spcBef>
                <a:spcPts val="120"/>
              </a:spcBef>
            </a:pPr>
            <a:r>
              <a:rPr sz="1500" spc="-10" dirty="0">
                <a:solidFill>
                  <a:srgbClr val="FFFFFF"/>
                </a:solidFill>
                <a:latin typeface="Calibri"/>
                <a:cs typeface="Calibri"/>
                <a:hlinkClick r:id="rId4"/>
              </a:rPr>
              <a:t>www.usask.ca</a:t>
            </a:r>
            <a:endParaRPr sz="1500">
              <a:latin typeface="Calibri"/>
              <a:cs typeface="Calibri"/>
            </a:endParaRPr>
          </a:p>
        </p:txBody>
      </p:sp>
      <p:sp>
        <p:nvSpPr>
          <p:cNvPr id="7" name="object 7"/>
          <p:cNvSpPr txBox="1">
            <a:spLocks noGrp="1"/>
          </p:cNvSpPr>
          <p:nvPr>
            <p:ph type="title"/>
          </p:nvPr>
        </p:nvSpPr>
        <p:spPr>
          <a:xfrm>
            <a:off x="3366515" y="61912"/>
            <a:ext cx="2614930" cy="513715"/>
          </a:xfrm>
          <a:prstGeom prst="rect">
            <a:avLst/>
          </a:prstGeom>
        </p:spPr>
        <p:txBody>
          <a:bodyPr vert="horz" wrap="square" lIns="0" tIns="12700" rIns="0" bIns="0" rtlCol="0">
            <a:spAutoFit/>
          </a:bodyPr>
          <a:lstStyle/>
          <a:p>
            <a:pPr marL="12700">
              <a:lnSpc>
                <a:spcPct val="100000"/>
              </a:lnSpc>
              <a:spcBef>
                <a:spcPts val="100"/>
              </a:spcBef>
            </a:pPr>
            <a:r>
              <a:rPr sz="3200" b="0" dirty="0">
                <a:latin typeface="Calibri"/>
                <a:cs typeface="Calibri"/>
              </a:rPr>
              <a:t>Internal</a:t>
            </a:r>
            <a:r>
              <a:rPr sz="3200" b="0" spc="15" dirty="0">
                <a:latin typeface="Calibri"/>
                <a:cs typeface="Calibri"/>
              </a:rPr>
              <a:t> </a:t>
            </a:r>
            <a:r>
              <a:rPr sz="3200" b="0" spc="-10" dirty="0">
                <a:latin typeface="Calibri"/>
                <a:cs typeface="Calibri"/>
              </a:rPr>
              <a:t>Review</a:t>
            </a:r>
            <a:endParaRPr sz="3200" dirty="0">
              <a:latin typeface="Calibri"/>
              <a:cs typeface="Calibri"/>
            </a:endParaRPr>
          </a:p>
        </p:txBody>
      </p:sp>
      <p:sp>
        <p:nvSpPr>
          <p:cNvPr id="8" name="TextBox 7">
            <a:extLst>
              <a:ext uri="{FF2B5EF4-FFF2-40B4-BE49-F238E27FC236}">
                <a16:creationId xmlns:a16="http://schemas.microsoft.com/office/drawing/2014/main" id="{A26B5631-C182-0D73-83B0-7B4467A3E783}"/>
              </a:ext>
            </a:extLst>
          </p:cNvPr>
          <p:cNvSpPr txBox="1"/>
          <p:nvPr/>
        </p:nvSpPr>
        <p:spPr>
          <a:xfrm>
            <a:off x="762000" y="1981200"/>
            <a:ext cx="7467600" cy="2677656"/>
          </a:xfrm>
          <a:prstGeom prst="rect">
            <a:avLst/>
          </a:prstGeom>
          <a:noFill/>
        </p:spPr>
        <p:txBody>
          <a:bodyPr wrap="square" rtlCol="0">
            <a:spAutoFit/>
          </a:bodyPr>
          <a:lstStyle/>
          <a:p>
            <a:r>
              <a:rPr lang="en-US" sz="2400" b="1" dirty="0">
                <a:hlinkClick r:id="rId5"/>
              </a:rPr>
              <a:t>List of Researchers from USask who are currently holding (or have recently held NSERC Discovery Grant)</a:t>
            </a:r>
            <a:endParaRPr lang="en-US" sz="2400" b="1" dirty="0"/>
          </a:p>
          <a:p>
            <a:endParaRPr lang="en-US" sz="2400" b="1" dirty="0"/>
          </a:p>
          <a:p>
            <a:pPr lvl="2"/>
            <a:r>
              <a:rPr lang="en-US" dirty="0"/>
              <a:t>Please refer to this list while suggesting internal reviewers, if 	you are participating in the USask Internal Review Program. </a:t>
            </a:r>
          </a:p>
        </p:txBody>
      </p:sp>
    </p:spTree>
    <p:extLst>
      <p:ext uri="{BB962C8B-B14F-4D97-AF65-F5344CB8AC3E}">
        <p14:creationId xmlns:p14="http://schemas.microsoft.com/office/powerpoint/2010/main" val="1718844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48575" y="6059170"/>
            <a:ext cx="1120140" cy="193040"/>
          </a:xfrm>
          <a:prstGeom prst="rect">
            <a:avLst/>
          </a:prstGeom>
        </p:spPr>
        <p:txBody>
          <a:bodyPr vert="horz" wrap="square" lIns="0" tIns="0" rIns="0" bIns="0" rtlCol="0">
            <a:spAutoFit/>
          </a:bodyPr>
          <a:lstStyle/>
          <a:p>
            <a:pPr>
              <a:lnSpc>
                <a:spcPts val="1440"/>
              </a:lnSpc>
            </a:pPr>
            <a:r>
              <a:rPr sz="1500" spc="-10" dirty="0">
                <a:solidFill>
                  <a:srgbClr val="FFFFFF"/>
                </a:solidFill>
                <a:latin typeface="Calibri"/>
                <a:cs typeface="Calibri"/>
                <a:hlinkClick r:id="rId2"/>
              </a:rPr>
              <a:t>www.usask.ca</a:t>
            </a:r>
            <a:endParaRPr sz="1500">
              <a:latin typeface="Calibri"/>
              <a:cs typeface="Calibri"/>
            </a:endParaRPr>
          </a:p>
        </p:txBody>
      </p:sp>
      <p:grpSp>
        <p:nvGrpSpPr>
          <p:cNvPr id="3" name="object 3"/>
          <p:cNvGrpSpPr/>
          <p:nvPr/>
        </p:nvGrpSpPr>
        <p:grpSpPr>
          <a:xfrm>
            <a:off x="0" y="0"/>
            <a:ext cx="9144000" cy="690880"/>
            <a:chOff x="0" y="0"/>
            <a:chExt cx="9144000" cy="690880"/>
          </a:xfrm>
        </p:grpSpPr>
        <p:pic>
          <p:nvPicPr>
            <p:cNvPr id="4" name="object 4"/>
            <p:cNvPicPr/>
            <p:nvPr/>
          </p:nvPicPr>
          <p:blipFill>
            <a:blip r:embed="rId3" cstate="print"/>
            <a:stretch>
              <a:fillRect/>
            </a:stretch>
          </p:blipFill>
          <p:spPr>
            <a:xfrm>
              <a:off x="0" y="0"/>
              <a:ext cx="9143999" cy="690879"/>
            </a:xfrm>
            <a:prstGeom prst="rect">
              <a:avLst/>
            </a:prstGeom>
          </p:spPr>
        </p:pic>
        <p:pic>
          <p:nvPicPr>
            <p:cNvPr id="5" name="object 5"/>
            <p:cNvPicPr/>
            <p:nvPr/>
          </p:nvPicPr>
          <p:blipFill>
            <a:blip r:embed="rId4" cstate="print"/>
            <a:stretch>
              <a:fillRect/>
            </a:stretch>
          </p:blipFill>
          <p:spPr>
            <a:xfrm>
              <a:off x="233680" y="203200"/>
              <a:ext cx="1676400" cy="365760"/>
            </a:xfrm>
            <a:prstGeom prst="rect">
              <a:avLst/>
            </a:prstGeom>
          </p:spPr>
        </p:pic>
      </p:grpSp>
      <p:grpSp>
        <p:nvGrpSpPr>
          <p:cNvPr id="6" name="object 6"/>
          <p:cNvGrpSpPr/>
          <p:nvPr/>
        </p:nvGrpSpPr>
        <p:grpSpPr>
          <a:xfrm>
            <a:off x="2895600" y="1036319"/>
            <a:ext cx="548640" cy="1097280"/>
            <a:chOff x="2895600" y="1036319"/>
            <a:chExt cx="548640" cy="1097280"/>
          </a:xfrm>
        </p:grpSpPr>
        <p:sp>
          <p:nvSpPr>
            <p:cNvPr id="7" name="object 7"/>
            <p:cNvSpPr/>
            <p:nvPr/>
          </p:nvSpPr>
          <p:spPr>
            <a:xfrm>
              <a:off x="2966720" y="1036319"/>
              <a:ext cx="477520" cy="1097280"/>
            </a:xfrm>
            <a:custGeom>
              <a:avLst/>
              <a:gdLst/>
              <a:ahLst/>
              <a:cxnLst/>
              <a:rect l="l" t="t" r="r" b="b"/>
              <a:pathLst>
                <a:path w="477520" h="1097280">
                  <a:moveTo>
                    <a:pt x="457200" y="868680"/>
                  </a:moveTo>
                  <a:lnTo>
                    <a:pt x="228600" y="640080"/>
                  </a:lnTo>
                  <a:lnTo>
                    <a:pt x="228600" y="754380"/>
                  </a:lnTo>
                  <a:lnTo>
                    <a:pt x="0" y="754380"/>
                  </a:lnTo>
                  <a:lnTo>
                    <a:pt x="0" y="982980"/>
                  </a:lnTo>
                  <a:lnTo>
                    <a:pt x="228600" y="982980"/>
                  </a:lnTo>
                  <a:lnTo>
                    <a:pt x="228600" y="1097280"/>
                  </a:lnTo>
                  <a:lnTo>
                    <a:pt x="457200" y="868680"/>
                  </a:lnTo>
                  <a:close/>
                </a:path>
                <a:path w="477520" h="1097280">
                  <a:moveTo>
                    <a:pt x="477520" y="228600"/>
                  </a:moveTo>
                  <a:lnTo>
                    <a:pt x="248920" y="0"/>
                  </a:lnTo>
                  <a:lnTo>
                    <a:pt x="248920" y="114300"/>
                  </a:lnTo>
                  <a:lnTo>
                    <a:pt x="20320" y="114300"/>
                  </a:lnTo>
                  <a:lnTo>
                    <a:pt x="20320" y="342900"/>
                  </a:lnTo>
                  <a:lnTo>
                    <a:pt x="248920" y="342900"/>
                  </a:lnTo>
                  <a:lnTo>
                    <a:pt x="248920" y="457200"/>
                  </a:lnTo>
                  <a:lnTo>
                    <a:pt x="477520" y="228600"/>
                  </a:lnTo>
                  <a:close/>
                </a:path>
              </a:pathLst>
            </a:custGeom>
            <a:solidFill>
              <a:srgbClr val="339933"/>
            </a:solidFill>
          </p:spPr>
          <p:txBody>
            <a:bodyPr wrap="square" lIns="0" tIns="0" rIns="0" bIns="0" rtlCol="0"/>
            <a:lstStyle/>
            <a:p>
              <a:endParaRPr/>
            </a:p>
          </p:txBody>
        </p:sp>
        <p:sp>
          <p:nvSpPr>
            <p:cNvPr id="8" name="object 8"/>
            <p:cNvSpPr/>
            <p:nvPr/>
          </p:nvSpPr>
          <p:spPr>
            <a:xfrm>
              <a:off x="2895600" y="1219199"/>
              <a:ext cx="457200" cy="457200"/>
            </a:xfrm>
            <a:custGeom>
              <a:avLst/>
              <a:gdLst/>
              <a:ahLst/>
              <a:cxnLst/>
              <a:rect l="l" t="t" r="r" b="b"/>
              <a:pathLst>
                <a:path w="457200" h="457200">
                  <a:moveTo>
                    <a:pt x="228600" y="0"/>
                  </a:moveTo>
                  <a:lnTo>
                    <a:pt x="228600" y="114300"/>
                  </a:lnTo>
                  <a:lnTo>
                    <a:pt x="0" y="114300"/>
                  </a:lnTo>
                  <a:lnTo>
                    <a:pt x="0" y="342900"/>
                  </a:lnTo>
                  <a:lnTo>
                    <a:pt x="228600" y="342900"/>
                  </a:lnTo>
                  <a:lnTo>
                    <a:pt x="228600" y="457200"/>
                  </a:lnTo>
                  <a:lnTo>
                    <a:pt x="457200" y="228600"/>
                  </a:lnTo>
                  <a:lnTo>
                    <a:pt x="228600" y="0"/>
                  </a:lnTo>
                  <a:close/>
                </a:path>
              </a:pathLst>
            </a:custGeom>
            <a:solidFill>
              <a:srgbClr val="89C5CD"/>
            </a:solidFill>
          </p:spPr>
          <p:txBody>
            <a:bodyPr wrap="square" lIns="0" tIns="0" rIns="0" bIns="0" rtlCol="0"/>
            <a:lstStyle/>
            <a:p>
              <a:endParaRPr/>
            </a:p>
          </p:txBody>
        </p:sp>
      </p:grpSp>
      <p:sp>
        <p:nvSpPr>
          <p:cNvPr id="9" name="object 9"/>
          <p:cNvSpPr txBox="1">
            <a:spLocks noGrp="1"/>
          </p:cNvSpPr>
          <p:nvPr>
            <p:ph type="title"/>
          </p:nvPr>
        </p:nvSpPr>
        <p:spPr>
          <a:xfrm>
            <a:off x="1151572" y="948436"/>
            <a:ext cx="1717039" cy="1130300"/>
          </a:xfrm>
          <a:prstGeom prst="rect">
            <a:avLst/>
          </a:prstGeom>
        </p:spPr>
        <p:txBody>
          <a:bodyPr vert="horz" wrap="square" lIns="0" tIns="10160" rIns="0" bIns="0" rtlCol="0">
            <a:spAutoFit/>
          </a:bodyPr>
          <a:lstStyle/>
          <a:p>
            <a:pPr marL="12700" marR="5080" indent="22225">
              <a:lnSpc>
                <a:spcPct val="100899"/>
              </a:lnSpc>
              <a:spcBef>
                <a:spcPts val="80"/>
              </a:spcBef>
            </a:pPr>
            <a:r>
              <a:rPr sz="2400" b="0" dirty="0">
                <a:solidFill>
                  <a:srgbClr val="000000"/>
                </a:solidFill>
                <a:latin typeface="Calibri"/>
                <a:cs typeface="Calibri"/>
              </a:rPr>
              <a:t>Intention</a:t>
            </a:r>
            <a:r>
              <a:rPr sz="2400" b="0" spc="-150" dirty="0">
                <a:solidFill>
                  <a:srgbClr val="000000"/>
                </a:solidFill>
                <a:latin typeface="Calibri"/>
                <a:cs typeface="Calibri"/>
              </a:rPr>
              <a:t> </a:t>
            </a:r>
            <a:r>
              <a:rPr sz="2400" b="0" spc="-25" dirty="0">
                <a:solidFill>
                  <a:srgbClr val="000000"/>
                </a:solidFill>
                <a:latin typeface="Calibri"/>
                <a:cs typeface="Calibri"/>
              </a:rPr>
              <a:t>to </a:t>
            </a:r>
            <a:r>
              <a:rPr sz="2400" b="0" dirty="0">
                <a:solidFill>
                  <a:srgbClr val="000000"/>
                </a:solidFill>
                <a:latin typeface="Calibri"/>
                <a:cs typeface="Calibri"/>
              </a:rPr>
              <a:t>apply</a:t>
            </a:r>
            <a:r>
              <a:rPr sz="2400" b="0" spc="-35" dirty="0">
                <a:solidFill>
                  <a:srgbClr val="000000"/>
                </a:solidFill>
                <a:latin typeface="Calibri"/>
                <a:cs typeface="Calibri"/>
              </a:rPr>
              <a:t> </a:t>
            </a:r>
            <a:r>
              <a:rPr sz="2400" b="0" spc="-10" dirty="0">
                <a:solidFill>
                  <a:srgbClr val="000000"/>
                </a:solidFill>
                <a:latin typeface="Calibri"/>
                <a:cs typeface="Calibri"/>
              </a:rPr>
              <a:t>(USask) </a:t>
            </a:r>
            <a:r>
              <a:rPr sz="2400" b="0" dirty="0">
                <a:solidFill>
                  <a:srgbClr val="000000"/>
                </a:solidFill>
                <a:latin typeface="Calibri"/>
                <a:cs typeface="Calibri"/>
              </a:rPr>
              <a:t>NOI</a:t>
            </a:r>
            <a:r>
              <a:rPr sz="2400" b="0" spc="-50" dirty="0">
                <a:solidFill>
                  <a:srgbClr val="000000"/>
                </a:solidFill>
                <a:latin typeface="Calibri"/>
                <a:cs typeface="Calibri"/>
              </a:rPr>
              <a:t> </a:t>
            </a:r>
            <a:r>
              <a:rPr sz="2400" b="0" dirty="0">
                <a:solidFill>
                  <a:srgbClr val="000000"/>
                </a:solidFill>
                <a:latin typeface="Calibri"/>
                <a:cs typeface="Calibri"/>
              </a:rPr>
              <a:t>to</a:t>
            </a:r>
            <a:r>
              <a:rPr sz="2400" b="0" spc="5" dirty="0">
                <a:solidFill>
                  <a:srgbClr val="000000"/>
                </a:solidFill>
                <a:latin typeface="Calibri"/>
                <a:cs typeface="Calibri"/>
              </a:rPr>
              <a:t> </a:t>
            </a:r>
            <a:r>
              <a:rPr sz="2400" b="0" spc="-10" dirty="0">
                <a:solidFill>
                  <a:srgbClr val="000000"/>
                </a:solidFill>
                <a:latin typeface="Calibri"/>
                <a:cs typeface="Calibri"/>
              </a:rPr>
              <a:t>NSERC</a:t>
            </a:r>
            <a:endParaRPr sz="2400">
              <a:latin typeface="Calibri"/>
              <a:cs typeface="Calibri"/>
            </a:endParaRPr>
          </a:p>
        </p:txBody>
      </p:sp>
      <p:grpSp>
        <p:nvGrpSpPr>
          <p:cNvPr id="10" name="object 10"/>
          <p:cNvGrpSpPr/>
          <p:nvPr/>
        </p:nvGrpSpPr>
        <p:grpSpPr>
          <a:xfrm>
            <a:off x="2936239" y="3281679"/>
            <a:ext cx="558800" cy="619760"/>
            <a:chOff x="2936239" y="3281679"/>
            <a:chExt cx="558800" cy="619760"/>
          </a:xfrm>
        </p:grpSpPr>
        <p:sp>
          <p:nvSpPr>
            <p:cNvPr id="11" name="object 11"/>
            <p:cNvSpPr/>
            <p:nvPr/>
          </p:nvSpPr>
          <p:spPr>
            <a:xfrm>
              <a:off x="2936239" y="3444239"/>
              <a:ext cx="457200" cy="457200"/>
            </a:xfrm>
            <a:custGeom>
              <a:avLst/>
              <a:gdLst/>
              <a:ahLst/>
              <a:cxnLst/>
              <a:rect l="l" t="t" r="r" b="b"/>
              <a:pathLst>
                <a:path w="457200" h="457200">
                  <a:moveTo>
                    <a:pt x="228600" y="0"/>
                  </a:moveTo>
                  <a:lnTo>
                    <a:pt x="228600" y="114300"/>
                  </a:lnTo>
                  <a:lnTo>
                    <a:pt x="0" y="114300"/>
                  </a:lnTo>
                  <a:lnTo>
                    <a:pt x="0" y="342900"/>
                  </a:lnTo>
                  <a:lnTo>
                    <a:pt x="228600" y="342900"/>
                  </a:lnTo>
                  <a:lnTo>
                    <a:pt x="228600" y="457200"/>
                  </a:lnTo>
                  <a:lnTo>
                    <a:pt x="457200" y="228600"/>
                  </a:lnTo>
                  <a:lnTo>
                    <a:pt x="228600" y="0"/>
                  </a:lnTo>
                  <a:close/>
                </a:path>
              </a:pathLst>
            </a:custGeom>
            <a:solidFill>
              <a:srgbClr val="339933"/>
            </a:solidFill>
          </p:spPr>
          <p:txBody>
            <a:bodyPr wrap="square" lIns="0" tIns="0" rIns="0" bIns="0" rtlCol="0"/>
            <a:lstStyle/>
            <a:p>
              <a:endParaRPr/>
            </a:p>
          </p:txBody>
        </p:sp>
        <p:sp>
          <p:nvSpPr>
            <p:cNvPr id="12" name="object 12"/>
            <p:cNvSpPr/>
            <p:nvPr/>
          </p:nvSpPr>
          <p:spPr>
            <a:xfrm>
              <a:off x="3037839" y="3281679"/>
              <a:ext cx="457200" cy="457200"/>
            </a:xfrm>
            <a:custGeom>
              <a:avLst/>
              <a:gdLst/>
              <a:ahLst/>
              <a:cxnLst/>
              <a:rect l="l" t="t" r="r" b="b"/>
              <a:pathLst>
                <a:path w="457200" h="457200">
                  <a:moveTo>
                    <a:pt x="228600" y="0"/>
                  </a:moveTo>
                  <a:lnTo>
                    <a:pt x="228600" y="114300"/>
                  </a:lnTo>
                  <a:lnTo>
                    <a:pt x="0" y="114300"/>
                  </a:lnTo>
                  <a:lnTo>
                    <a:pt x="0" y="342900"/>
                  </a:lnTo>
                  <a:lnTo>
                    <a:pt x="228600" y="342900"/>
                  </a:lnTo>
                  <a:lnTo>
                    <a:pt x="228600" y="457200"/>
                  </a:lnTo>
                  <a:lnTo>
                    <a:pt x="457200" y="228600"/>
                  </a:lnTo>
                  <a:lnTo>
                    <a:pt x="228600" y="0"/>
                  </a:lnTo>
                  <a:close/>
                </a:path>
              </a:pathLst>
            </a:custGeom>
            <a:solidFill>
              <a:srgbClr val="89C5CD"/>
            </a:solidFill>
          </p:spPr>
          <p:txBody>
            <a:bodyPr wrap="square" lIns="0" tIns="0" rIns="0" bIns="0" rtlCol="0"/>
            <a:lstStyle/>
            <a:p>
              <a:endParaRPr/>
            </a:p>
          </p:txBody>
        </p:sp>
      </p:grpSp>
      <p:sp>
        <p:nvSpPr>
          <p:cNvPr id="13" name="object 13"/>
          <p:cNvSpPr txBox="1"/>
          <p:nvPr/>
        </p:nvSpPr>
        <p:spPr>
          <a:xfrm>
            <a:off x="129539" y="3036506"/>
            <a:ext cx="2758440" cy="2724785"/>
          </a:xfrm>
          <a:prstGeom prst="rect">
            <a:avLst/>
          </a:prstGeom>
        </p:spPr>
        <p:txBody>
          <a:bodyPr vert="horz" wrap="square" lIns="0" tIns="12700" rIns="0" bIns="0" rtlCol="0">
            <a:spAutoFit/>
          </a:bodyPr>
          <a:lstStyle/>
          <a:p>
            <a:pPr marL="965835" marR="5080">
              <a:lnSpc>
                <a:spcPct val="100000"/>
              </a:lnSpc>
              <a:spcBef>
                <a:spcPts val="100"/>
              </a:spcBef>
            </a:pPr>
            <a:r>
              <a:rPr sz="2400" dirty="0">
                <a:latin typeface="Calibri"/>
                <a:cs typeface="Calibri"/>
              </a:rPr>
              <a:t>Draft</a:t>
            </a:r>
            <a:r>
              <a:rPr sz="2400" spc="-105" dirty="0">
                <a:latin typeface="Calibri"/>
                <a:cs typeface="Calibri"/>
              </a:rPr>
              <a:t> </a:t>
            </a:r>
            <a:r>
              <a:rPr sz="2400" spc="-10" dirty="0">
                <a:latin typeface="Calibri"/>
                <a:cs typeface="Calibri"/>
              </a:rPr>
              <a:t>proposal </a:t>
            </a:r>
            <a:r>
              <a:rPr sz="2400" dirty="0">
                <a:latin typeface="Calibri"/>
                <a:cs typeface="Calibri"/>
              </a:rPr>
              <a:t>for</a:t>
            </a:r>
            <a:r>
              <a:rPr sz="2400" spc="-25" dirty="0">
                <a:latin typeface="Calibri"/>
                <a:cs typeface="Calibri"/>
              </a:rPr>
              <a:t> </a:t>
            </a:r>
            <a:r>
              <a:rPr sz="2400" spc="-10" dirty="0">
                <a:latin typeface="Calibri"/>
                <a:cs typeface="Calibri"/>
              </a:rPr>
              <a:t>internal review(USask)</a:t>
            </a:r>
            <a:endParaRPr sz="2400" dirty="0">
              <a:latin typeface="Calibri"/>
              <a:cs typeface="Calibri"/>
            </a:endParaRPr>
          </a:p>
          <a:p>
            <a:pPr>
              <a:lnSpc>
                <a:spcPct val="100000"/>
              </a:lnSpc>
            </a:pPr>
            <a:endParaRPr sz="2400" dirty="0">
              <a:latin typeface="Calibri"/>
              <a:cs typeface="Calibri"/>
            </a:endParaRPr>
          </a:p>
          <a:p>
            <a:pPr marL="12700">
              <a:lnSpc>
                <a:spcPct val="100000"/>
              </a:lnSpc>
              <a:spcBef>
                <a:spcPts val="1465"/>
              </a:spcBef>
            </a:pPr>
            <a:r>
              <a:rPr lang="en-US" sz="2000" dirty="0">
                <a:latin typeface="Calibri"/>
                <a:cs typeface="Calibri"/>
              </a:rPr>
              <a:t>Compliance </a:t>
            </a:r>
            <a:r>
              <a:rPr sz="2000" spc="-10" dirty="0">
                <a:latin typeface="Calibri"/>
                <a:cs typeface="Calibri"/>
              </a:rPr>
              <a:t>deadline</a:t>
            </a:r>
            <a:endParaRPr sz="2000" dirty="0">
              <a:latin typeface="Calibri"/>
              <a:cs typeface="Calibri"/>
            </a:endParaRPr>
          </a:p>
          <a:p>
            <a:pPr marL="12700">
              <a:lnSpc>
                <a:spcPts val="2395"/>
              </a:lnSpc>
              <a:spcBef>
                <a:spcPts val="5"/>
              </a:spcBef>
            </a:pPr>
            <a:r>
              <a:rPr sz="2000" spc="-10" dirty="0">
                <a:latin typeface="Calibri"/>
                <a:cs typeface="Calibri"/>
              </a:rPr>
              <a:t>(RTI)</a:t>
            </a:r>
            <a:endParaRPr sz="2000" dirty="0">
              <a:latin typeface="Calibri"/>
              <a:cs typeface="Calibri"/>
            </a:endParaRPr>
          </a:p>
          <a:p>
            <a:pPr marL="12700" marR="121920">
              <a:lnSpc>
                <a:spcPts val="1680"/>
              </a:lnSpc>
              <a:spcBef>
                <a:spcPts val="100"/>
              </a:spcBef>
            </a:pPr>
            <a:r>
              <a:rPr sz="1450" spc="-20" dirty="0">
                <a:latin typeface="Calibri"/>
                <a:cs typeface="Calibri"/>
              </a:rPr>
              <a:t>(ask</a:t>
            </a:r>
            <a:r>
              <a:rPr sz="1450" spc="-105" dirty="0">
                <a:latin typeface="Calibri"/>
                <a:cs typeface="Calibri"/>
              </a:rPr>
              <a:t> </a:t>
            </a:r>
            <a:r>
              <a:rPr sz="1450" dirty="0">
                <a:latin typeface="Calibri"/>
                <a:cs typeface="Calibri"/>
              </a:rPr>
              <a:t>your</a:t>
            </a:r>
            <a:r>
              <a:rPr sz="1450" spc="-25" dirty="0">
                <a:latin typeface="Calibri"/>
                <a:cs typeface="Calibri"/>
              </a:rPr>
              <a:t> </a:t>
            </a:r>
            <a:r>
              <a:rPr sz="1450" dirty="0">
                <a:latin typeface="Calibri"/>
                <a:cs typeface="Calibri"/>
              </a:rPr>
              <a:t>RF</a:t>
            </a:r>
            <a:r>
              <a:rPr sz="1450" spc="-105" dirty="0">
                <a:latin typeface="Calibri"/>
                <a:cs typeface="Calibri"/>
              </a:rPr>
              <a:t> </a:t>
            </a:r>
            <a:r>
              <a:rPr sz="1450" dirty="0">
                <a:latin typeface="Calibri"/>
                <a:cs typeface="Calibri"/>
              </a:rPr>
              <a:t>for</a:t>
            </a:r>
            <a:r>
              <a:rPr sz="1450" spc="-105" dirty="0">
                <a:latin typeface="Calibri"/>
                <a:cs typeface="Calibri"/>
              </a:rPr>
              <a:t> </a:t>
            </a:r>
            <a:r>
              <a:rPr sz="1450" spc="-10" dirty="0">
                <a:latin typeface="Calibri"/>
                <a:cs typeface="Calibri"/>
              </a:rPr>
              <a:t>earlier</a:t>
            </a:r>
            <a:r>
              <a:rPr sz="1450" spc="-105" dirty="0">
                <a:latin typeface="Calibri"/>
                <a:cs typeface="Calibri"/>
              </a:rPr>
              <a:t> </a:t>
            </a:r>
            <a:r>
              <a:rPr sz="1450" spc="-10" dirty="0">
                <a:latin typeface="Calibri"/>
                <a:cs typeface="Calibri"/>
              </a:rPr>
              <a:t>college/dept deadlines)</a:t>
            </a:r>
            <a:endParaRPr sz="1450" dirty="0">
              <a:latin typeface="Calibri"/>
              <a:cs typeface="Calibri"/>
            </a:endParaRPr>
          </a:p>
        </p:txBody>
      </p:sp>
      <p:graphicFrame>
        <p:nvGraphicFramePr>
          <p:cNvPr id="14" name="object 14"/>
          <p:cNvGraphicFramePr>
            <a:graphicFrameLocks noGrp="1"/>
          </p:cNvGraphicFramePr>
          <p:nvPr>
            <p:extLst>
              <p:ext uri="{D42A27DB-BD31-4B8C-83A1-F6EECF244321}">
                <p14:modId xmlns:p14="http://schemas.microsoft.com/office/powerpoint/2010/main" val="3282862910"/>
              </p:ext>
            </p:extLst>
          </p:nvPr>
        </p:nvGraphicFramePr>
        <p:xfrm>
          <a:off x="3730244" y="69850"/>
          <a:ext cx="5403215" cy="6774814"/>
        </p:xfrm>
        <a:graphic>
          <a:graphicData uri="http://schemas.openxmlformats.org/drawingml/2006/table">
            <a:tbl>
              <a:tblPr firstRow="1" bandRow="1">
                <a:tableStyleId>{2D5ABB26-0587-4C30-8999-92F81FD0307C}</a:tableStyleId>
              </a:tblPr>
              <a:tblGrid>
                <a:gridCol w="299720">
                  <a:extLst>
                    <a:ext uri="{9D8B030D-6E8A-4147-A177-3AD203B41FA5}">
                      <a16:colId xmlns:a16="http://schemas.microsoft.com/office/drawing/2014/main" val="20000"/>
                    </a:ext>
                  </a:extLst>
                </a:gridCol>
                <a:gridCol w="382905">
                  <a:extLst>
                    <a:ext uri="{9D8B030D-6E8A-4147-A177-3AD203B41FA5}">
                      <a16:colId xmlns:a16="http://schemas.microsoft.com/office/drawing/2014/main" val="20001"/>
                    </a:ext>
                  </a:extLst>
                </a:gridCol>
                <a:gridCol w="3035935">
                  <a:extLst>
                    <a:ext uri="{9D8B030D-6E8A-4147-A177-3AD203B41FA5}">
                      <a16:colId xmlns:a16="http://schemas.microsoft.com/office/drawing/2014/main" val="20002"/>
                    </a:ext>
                  </a:extLst>
                </a:gridCol>
                <a:gridCol w="1684655">
                  <a:extLst>
                    <a:ext uri="{9D8B030D-6E8A-4147-A177-3AD203B41FA5}">
                      <a16:colId xmlns:a16="http://schemas.microsoft.com/office/drawing/2014/main" val="20003"/>
                    </a:ext>
                  </a:extLst>
                </a:gridCol>
              </a:tblGrid>
              <a:tr h="365125">
                <a:tc gridSpan="4">
                  <a:txBody>
                    <a:bodyPr/>
                    <a:lstStyle/>
                    <a:p>
                      <a:pPr marL="1892300" marR="565785" indent="-1322705">
                        <a:lnSpc>
                          <a:spcPts val="1200"/>
                        </a:lnSpc>
                      </a:pPr>
                      <a:r>
                        <a:rPr sz="850" b="1" spc="-10" dirty="0">
                          <a:latin typeface="Arial"/>
                          <a:cs typeface="Arial"/>
                        </a:rPr>
                        <a:t>NSERC</a:t>
                      </a:r>
                      <a:r>
                        <a:rPr sz="850" b="1" spc="155" dirty="0">
                          <a:latin typeface="Arial"/>
                          <a:cs typeface="Arial"/>
                        </a:rPr>
                        <a:t>  </a:t>
                      </a:r>
                      <a:r>
                        <a:rPr sz="850" b="1" dirty="0">
                          <a:latin typeface="Arial"/>
                          <a:cs typeface="Arial"/>
                        </a:rPr>
                        <a:t>Discovery</a:t>
                      </a:r>
                      <a:r>
                        <a:rPr sz="850" b="1" spc="85" dirty="0">
                          <a:latin typeface="Arial"/>
                          <a:cs typeface="Arial"/>
                        </a:rPr>
                        <a:t> </a:t>
                      </a:r>
                      <a:r>
                        <a:rPr sz="850" b="1" dirty="0">
                          <a:latin typeface="Arial"/>
                          <a:cs typeface="Arial"/>
                        </a:rPr>
                        <a:t>Grant</a:t>
                      </a:r>
                      <a:r>
                        <a:rPr sz="850" b="1" spc="140" dirty="0">
                          <a:latin typeface="Arial"/>
                          <a:cs typeface="Arial"/>
                        </a:rPr>
                        <a:t> </a:t>
                      </a:r>
                      <a:r>
                        <a:rPr sz="850" b="1" dirty="0">
                          <a:latin typeface="Arial"/>
                          <a:cs typeface="Arial"/>
                        </a:rPr>
                        <a:t>(DG)</a:t>
                      </a:r>
                      <a:r>
                        <a:rPr sz="850" b="1" spc="355" dirty="0">
                          <a:latin typeface="Arial"/>
                          <a:cs typeface="Arial"/>
                        </a:rPr>
                        <a:t> </a:t>
                      </a:r>
                      <a:r>
                        <a:rPr sz="850" b="1" dirty="0">
                          <a:latin typeface="Arial"/>
                          <a:cs typeface="Arial"/>
                        </a:rPr>
                        <a:t>and</a:t>
                      </a:r>
                      <a:r>
                        <a:rPr sz="850" b="1" spc="130" dirty="0">
                          <a:latin typeface="Arial"/>
                          <a:cs typeface="Arial"/>
                        </a:rPr>
                        <a:t> </a:t>
                      </a:r>
                      <a:r>
                        <a:rPr sz="850" b="1" dirty="0">
                          <a:latin typeface="Arial"/>
                          <a:cs typeface="Arial"/>
                        </a:rPr>
                        <a:t>Research</a:t>
                      </a:r>
                      <a:r>
                        <a:rPr sz="850" b="1" spc="20" dirty="0">
                          <a:latin typeface="Arial"/>
                          <a:cs typeface="Arial"/>
                        </a:rPr>
                        <a:t> </a:t>
                      </a:r>
                      <a:r>
                        <a:rPr sz="850" b="1" dirty="0">
                          <a:latin typeface="Arial"/>
                          <a:cs typeface="Arial"/>
                        </a:rPr>
                        <a:t>Tools</a:t>
                      </a:r>
                      <a:r>
                        <a:rPr sz="850" b="1" spc="80" dirty="0">
                          <a:latin typeface="Arial"/>
                          <a:cs typeface="Arial"/>
                        </a:rPr>
                        <a:t> </a:t>
                      </a:r>
                      <a:r>
                        <a:rPr sz="850" b="1" dirty="0">
                          <a:latin typeface="Arial"/>
                          <a:cs typeface="Arial"/>
                        </a:rPr>
                        <a:t>and</a:t>
                      </a:r>
                      <a:r>
                        <a:rPr sz="850" b="1" spc="130" dirty="0">
                          <a:latin typeface="Arial"/>
                          <a:cs typeface="Arial"/>
                        </a:rPr>
                        <a:t> </a:t>
                      </a:r>
                      <a:r>
                        <a:rPr sz="850" b="1" dirty="0">
                          <a:latin typeface="Arial"/>
                          <a:cs typeface="Arial"/>
                        </a:rPr>
                        <a:t>Instruments</a:t>
                      </a:r>
                      <a:r>
                        <a:rPr sz="850" b="1" spc="85" dirty="0">
                          <a:latin typeface="Arial"/>
                          <a:cs typeface="Arial"/>
                        </a:rPr>
                        <a:t> </a:t>
                      </a:r>
                      <a:r>
                        <a:rPr sz="850" b="1" dirty="0">
                          <a:latin typeface="Arial"/>
                          <a:cs typeface="Arial"/>
                        </a:rPr>
                        <a:t>Grant</a:t>
                      </a:r>
                      <a:r>
                        <a:rPr sz="850" b="1" spc="25" dirty="0">
                          <a:latin typeface="Arial"/>
                          <a:cs typeface="Arial"/>
                        </a:rPr>
                        <a:t> </a:t>
                      </a:r>
                      <a:r>
                        <a:rPr sz="850" b="1" spc="-10" dirty="0">
                          <a:latin typeface="Arial"/>
                          <a:cs typeface="Arial"/>
                        </a:rPr>
                        <a:t>(RTI) </a:t>
                      </a:r>
                      <a:r>
                        <a:rPr lang="en-US" sz="850" b="1" spc="-10" dirty="0">
                          <a:latin typeface="Arial"/>
                          <a:cs typeface="Arial"/>
                        </a:rPr>
                        <a:t>October / </a:t>
                      </a:r>
                      <a:r>
                        <a:rPr sz="850" b="1" dirty="0">
                          <a:latin typeface="Arial"/>
                          <a:cs typeface="Arial"/>
                        </a:rPr>
                        <a:t>November</a:t>
                      </a:r>
                      <a:r>
                        <a:rPr sz="850" b="1" spc="135" dirty="0">
                          <a:latin typeface="Arial"/>
                          <a:cs typeface="Arial"/>
                        </a:rPr>
                        <a:t> </a:t>
                      </a:r>
                      <a:r>
                        <a:rPr sz="850" b="1" dirty="0">
                          <a:latin typeface="Arial"/>
                          <a:cs typeface="Arial"/>
                        </a:rPr>
                        <a:t>202</a:t>
                      </a:r>
                      <a:r>
                        <a:rPr lang="en-US" sz="850" b="1" dirty="0">
                          <a:latin typeface="Arial"/>
                          <a:cs typeface="Arial"/>
                        </a:rPr>
                        <a:t>3</a:t>
                      </a:r>
                      <a:r>
                        <a:rPr sz="850" b="1" spc="160" dirty="0">
                          <a:latin typeface="Arial"/>
                          <a:cs typeface="Arial"/>
                        </a:rPr>
                        <a:t> </a:t>
                      </a:r>
                      <a:r>
                        <a:rPr sz="850" b="1" spc="-10" dirty="0">
                          <a:latin typeface="Arial"/>
                          <a:cs typeface="Arial"/>
                        </a:rPr>
                        <a:t>Competitions</a:t>
                      </a:r>
                      <a:endParaRPr sz="850" dirty="0">
                        <a:latin typeface="Arial"/>
                        <a:cs typeface="Arial"/>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38100">
                      <a:solidFill>
                        <a:srgbClr val="797979"/>
                      </a:solidFill>
                      <a:prstDash val="solid"/>
                    </a:lnB>
                    <a:solidFill>
                      <a:srgbClr val="BADFE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14629">
                <a:tc gridSpan="4">
                  <a:txBody>
                    <a:bodyPr/>
                    <a:lstStyle/>
                    <a:p>
                      <a:pPr marL="5715" algn="ctr">
                        <a:lnSpc>
                          <a:spcPct val="100000"/>
                        </a:lnSpc>
                        <a:spcBef>
                          <a:spcPts val="114"/>
                        </a:spcBef>
                      </a:pPr>
                      <a:r>
                        <a:rPr sz="850" b="1" dirty="0">
                          <a:latin typeface="Arial"/>
                          <a:cs typeface="Arial"/>
                        </a:rPr>
                        <a:t>Internal</a:t>
                      </a:r>
                      <a:r>
                        <a:rPr sz="850" b="1" spc="50" dirty="0">
                          <a:latin typeface="Arial"/>
                          <a:cs typeface="Arial"/>
                        </a:rPr>
                        <a:t> </a:t>
                      </a:r>
                      <a:r>
                        <a:rPr sz="850" b="1" dirty="0">
                          <a:latin typeface="Arial"/>
                          <a:cs typeface="Arial"/>
                        </a:rPr>
                        <a:t>Review</a:t>
                      </a:r>
                      <a:r>
                        <a:rPr sz="850" b="1" spc="290" dirty="0">
                          <a:latin typeface="Arial"/>
                          <a:cs typeface="Arial"/>
                        </a:rPr>
                        <a:t> </a:t>
                      </a:r>
                      <a:r>
                        <a:rPr sz="850" b="1" dirty="0">
                          <a:latin typeface="Arial"/>
                          <a:cs typeface="Arial"/>
                        </a:rPr>
                        <a:t>and</a:t>
                      </a:r>
                      <a:r>
                        <a:rPr sz="850" b="1" spc="254" dirty="0">
                          <a:latin typeface="Arial"/>
                          <a:cs typeface="Arial"/>
                        </a:rPr>
                        <a:t> </a:t>
                      </a:r>
                      <a:r>
                        <a:rPr sz="850" b="1" dirty="0">
                          <a:latin typeface="Arial"/>
                          <a:cs typeface="Arial"/>
                        </a:rPr>
                        <a:t>Submission</a:t>
                      </a:r>
                      <a:r>
                        <a:rPr sz="850" b="1" spc="100" dirty="0">
                          <a:latin typeface="Arial"/>
                          <a:cs typeface="Arial"/>
                        </a:rPr>
                        <a:t> </a:t>
                      </a:r>
                      <a:r>
                        <a:rPr sz="850" b="1" spc="-10" dirty="0">
                          <a:latin typeface="Arial"/>
                          <a:cs typeface="Arial"/>
                        </a:rPr>
                        <a:t>Timelines</a:t>
                      </a:r>
                      <a:endParaRPr sz="850">
                        <a:latin typeface="Arial"/>
                        <a:cs typeface="Arial"/>
                      </a:endParaRPr>
                    </a:p>
                  </a:txBody>
                  <a:tcPr marL="0" marR="0" marT="14604" marB="0">
                    <a:lnL w="12700">
                      <a:solidFill>
                        <a:srgbClr val="797979"/>
                      </a:solidFill>
                      <a:prstDash val="solid"/>
                    </a:lnL>
                    <a:lnR w="6350">
                      <a:solidFill>
                        <a:srgbClr val="797979"/>
                      </a:solidFill>
                      <a:prstDash val="solid"/>
                    </a:lnR>
                    <a:lnT w="38100">
                      <a:solidFill>
                        <a:srgbClr val="797979"/>
                      </a:solidFill>
                      <a:prstDash val="solid"/>
                    </a:lnT>
                    <a:lnB w="12700">
                      <a:solidFill>
                        <a:srgbClr val="797979"/>
                      </a:solidFill>
                      <a:prstDash val="solid"/>
                    </a:lnB>
                    <a:solidFill>
                      <a:srgbClr val="BADFE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54330">
                <a:tc>
                  <a:txBody>
                    <a:bodyPr/>
                    <a:lstStyle/>
                    <a:p>
                      <a:pPr algn="ctr">
                        <a:lnSpc>
                          <a:spcPct val="100000"/>
                        </a:lnSpc>
                        <a:spcBef>
                          <a:spcPts val="75"/>
                        </a:spcBef>
                      </a:pPr>
                      <a:r>
                        <a:rPr sz="1050" b="1" spc="-25" dirty="0">
                          <a:latin typeface="Arial"/>
                          <a:cs typeface="Arial"/>
                        </a:rPr>
                        <a:t>DG</a:t>
                      </a:r>
                      <a:endParaRPr sz="1050">
                        <a:latin typeface="Arial"/>
                        <a:cs typeface="Arial"/>
                      </a:endParaRPr>
                    </a:p>
                  </a:txBody>
                  <a:tcPr marL="0" marR="0" marT="952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marR="635" algn="ctr">
                        <a:lnSpc>
                          <a:spcPct val="100000"/>
                        </a:lnSpc>
                        <a:spcBef>
                          <a:spcPts val="75"/>
                        </a:spcBef>
                      </a:pPr>
                      <a:r>
                        <a:rPr sz="1050" b="1" spc="-25" dirty="0">
                          <a:latin typeface="Arial"/>
                          <a:cs typeface="Arial"/>
                        </a:rPr>
                        <a:t>RTI</a:t>
                      </a:r>
                      <a:endParaRPr sz="1050">
                        <a:latin typeface="Arial"/>
                        <a:cs typeface="Arial"/>
                      </a:endParaRPr>
                    </a:p>
                  </a:txBody>
                  <a:tcPr marL="0" marR="0" marT="952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gn="ctr">
                        <a:lnSpc>
                          <a:spcPct val="100000"/>
                        </a:lnSpc>
                        <a:spcBef>
                          <a:spcPts val="114"/>
                        </a:spcBef>
                      </a:pPr>
                      <a:r>
                        <a:rPr sz="850" b="1" spc="-35" dirty="0">
                          <a:latin typeface="Arial"/>
                          <a:cs typeface="Arial"/>
                        </a:rPr>
                        <a:t>REQUIREM</a:t>
                      </a:r>
                      <a:r>
                        <a:rPr sz="850" b="1" spc="-40" dirty="0">
                          <a:latin typeface="Arial"/>
                          <a:cs typeface="Arial"/>
                        </a:rPr>
                        <a:t> </a:t>
                      </a:r>
                      <a:r>
                        <a:rPr sz="850" b="1" spc="-25" dirty="0">
                          <a:latin typeface="Arial"/>
                          <a:cs typeface="Arial"/>
                        </a:rPr>
                        <a:t>ENT</a:t>
                      </a:r>
                      <a:endParaRPr sz="850">
                        <a:latin typeface="Arial"/>
                        <a:cs typeface="Arial"/>
                      </a:endParaRPr>
                    </a:p>
                  </a:txBody>
                  <a:tcPr marL="0" marR="0" marT="14604"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34925">
                        <a:lnSpc>
                          <a:spcPct val="100000"/>
                        </a:lnSpc>
                        <a:spcBef>
                          <a:spcPts val="114"/>
                        </a:spcBef>
                      </a:pPr>
                      <a:r>
                        <a:rPr sz="850" b="1" spc="-10" dirty="0">
                          <a:latin typeface="Arial"/>
                          <a:cs typeface="Arial"/>
                        </a:rPr>
                        <a:t>DEADLINE</a:t>
                      </a:r>
                      <a:endParaRPr sz="850">
                        <a:latin typeface="Arial"/>
                        <a:cs typeface="Arial"/>
                      </a:endParaRPr>
                    </a:p>
                  </a:txBody>
                  <a:tcPr marL="0" marR="0" marT="14604"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2"/>
                  </a:ext>
                </a:extLst>
              </a:tr>
              <a:tr h="657860">
                <a:tc>
                  <a:txBody>
                    <a:bodyPr/>
                    <a:lstStyle/>
                    <a:p>
                      <a:pPr>
                        <a:lnSpc>
                          <a:spcPct val="100000"/>
                        </a:lnSpc>
                        <a:spcBef>
                          <a:spcPts val="30"/>
                        </a:spcBef>
                      </a:pPr>
                      <a:endParaRPr sz="130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381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30"/>
                        </a:spcBef>
                      </a:pPr>
                      <a:endParaRPr sz="130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381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5"/>
                        </a:spcBef>
                      </a:pPr>
                      <a:endParaRPr sz="750" dirty="0">
                        <a:latin typeface="Times New Roman"/>
                        <a:cs typeface="Times New Roman"/>
                      </a:endParaRPr>
                    </a:p>
                    <a:p>
                      <a:pPr marL="31750" marR="31750">
                        <a:lnSpc>
                          <a:spcPct val="114500"/>
                        </a:lnSpc>
                      </a:pPr>
                      <a:r>
                        <a:rPr sz="700" dirty="0">
                          <a:latin typeface="Arial"/>
                          <a:cs typeface="Arial"/>
                        </a:rPr>
                        <a:t>Applicants</a:t>
                      </a:r>
                      <a:r>
                        <a:rPr sz="700" spc="35" dirty="0">
                          <a:latin typeface="Arial"/>
                          <a:cs typeface="Arial"/>
                        </a:rPr>
                        <a:t> </a:t>
                      </a:r>
                      <a:r>
                        <a:rPr sz="700" dirty="0">
                          <a:latin typeface="Arial"/>
                          <a:cs typeface="Arial"/>
                        </a:rPr>
                        <a:t>initiate</a:t>
                      </a:r>
                      <a:r>
                        <a:rPr sz="700" spc="-5" dirty="0">
                          <a:latin typeface="Arial"/>
                          <a:cs typeface="Arial"/>
                        </a:rPr>
                        <a:t> </a:t>
                      </a:r>
                      <a:r>
                        <a:rPr sz="700" spc="-10" dirty="0">
                          <a:latin typeface="Arial"/>
                          <a:cs typeface="Arial"/>
                        </a:rPr>
                        <a:t>their </a:t>
                      </a:r>
                      <a:r>
                        <a:rPr sz="700" dirty="0">
                          <a:latin typeface="Arial"/>
                          <a:cs typeface="Arial"/>
                        </a:rPr>
                        <a:t>intention</a:t>
                      </a:r>
                      <a:r>
                        <a:rPr sz="700" spc="-10" dirty="0">
                          <a:latin typeface="Arial"/>
                          <a:cs typeface="Arial"/>
                        </a:rPr>
                        <a:t> </a:t>
                      </a:r>
                      <a:r>
                        <a:rPr sz="700" dirty="0">
                          <a:latin typeface="Arial"/>
                          <a:cs typeface="Arial"/>
                        </a:rPr>
                        <a:t>to</a:t>
                      </a:r>
                      <a:r>
                        <a:rPr sz="700" spc="-5" dirty="0">
                          <a:latin typeface="Arial"/>
                          <a:cs typeface="Arial"/>
                        </a:rPr>
                        <a:t> </a:t>
                      </a:r>
                      <a:r>
                        <a:rPr sz="700" spc="-10" dirty="0">
                          <a:latin typeface="Arial"/>
                          <a:cs typeface="Arial"/>
                        </a:rPr>
                        <a:t>apply</a:t>
                      </a:r>
                      <a:r>
                        <a:rPr sz="700" spc="35" dirty="0">
                          <a:latin typeface="Arial"/>
                          <a:cs typeface="Arial"/>
                        </a:rPr>
                        <a:t> </a:t>
                      </a:r>
                      <a:r>
                        <a:rPr sz="700" dirty="0">
                          <a:latin typeface="Arial"/>
                          <a:cs typeface="Arial"/>
                        </a:rPr>
                        <a:t>and/or</a:t>
                      </a:r>
                      <a:r>
                        <a:rPr sz="700" spc="-5" dirty="0">
                          <a:latin typeface="Arial"/>
                          <a:cs typeface="Arial"/>
                        </a:rPr>
                        <a:t> </a:t>
                      </a:r>
                      <a:r>
                        <a:rPr sz="700" dirty="0">
                          <a:latin typeface="Arial"/>
                          <a:cs typeface="Arial"/>
                        </a:rPr>
                        <a:t>request</a:t>
                      </a:r>
                      <a:r>
                        <a:rPr sz="700" spc="40" dirty="0">
                          <a:latin typeface="Arial"/>
                          <a:cs typeface="Arial"/>
                        </a:rPr>
                        <a:t> </a:t>
                      </a:r>
                      <a:r>
                        <a:rPr sz="700" dirty="0">
                          <a:latin typeface="Arial"/>
                          <a:cs typeface="Arial"/>
                        </a:rPr>
                        <a:t>for</a:t>
                      </a:r>
                      <a:r>
                        <a:rPr sz="700" spc="-10" dirty="0">
                          <a:latin typeface="Arial"/>
                          <a:cs typeface="Arial"/>
                        </a:rPr>
                        <a:t> </a:t>
                      </a:r>
                      <a:r>
                        <a:rPr sz="700" dirty="0">
                          <a:latin typeface="Arial"/>
                          <a:cs typeface="Arial"/>
                        </a:rPr>
                        <a:t>internal</a:t>
                      </a:r>
                      <a:r>
                        <a:rPr sz="700" spc="-10" dirty="0">
                          <a:latin typeface="Arial"/>
                          <a:cs typeface="Arial"/>
                        </a:rPr>
                        <a:t> review</a:t>
                      </a:r>
                      <a:r>
                        <a:rPr sz="700" spc="500" dirty="0">
                          <a:latin typeface="Arial"/>
                          <a:cs typeface="Arial"/>
                        </a:rPr>
                        <a:t> </a:t>
                      </a:r>
                      <a:r>
                        <a:rPr sz="700" dirty="0">
                          <a:latin typeface="Arial"/>
                          <a:cs typeface="Arial"/>
                        </a:rPr>
                        <a:t>by</a:t>
                      </a:r>
                      <a:r>
                        <a:rPr sz="700" spc="145" dirty="0">
                          <a:latin typeface="Arial"/>
                          <a:cs typeface="Arial"/>
                        </a:rPr>
                        <a:t> </a:t>
                      </a:r>
                      <a:r>
                        <a:rPr sz="700" dirty="0">
                          <a:latin typeface="Arial"/>
                          <a:cs typeface="Arial"/>
                        </a:rPr>
                        <a:t>submitting </a:t>
                      </a:r>
                      <a:r>
                        <a:rPr sz="700" spc="-10" dirty="0">
                          <a:latin typeface="Arial"/>
                          <a:cs typeface="Arial"/>
                        </a:rPr>
                        <a:t>the</a:t>
                      </a:r>
                      <a:r>
                        <a:rPr sz="700" spc="5" dirty="0">
                          <a:latin typeface="Arial"/>
                          <a:cs typeface="Arial"/>
                        </a:rPr>
                        <a:t> </a:t>
                      </a:r>
                      <a:r>
                        <a:rPr sz="700" spc="-10" dirty="0">
                          <a:latin typeface="Arial"/>
                          <a:cs typeface="Arial"/>
                        </a:rPr>
                        <a:t>Intention</a:t>
                      </a:r>
                      <a:r>
                        <a:rPr sz="700" spc="5" dirty="0">
                          <a:latin typeface="Arial"/>
                          <a:cs typeface="Arial"/>
                        </a:rPr>
                        <a:t> </a:t>
                      </a:r>
                      <a:r>
                        <a:rPr sz="700" dirty="0">
                          <a:latin typeface="Arial"/>
                          <a:cs typeface="Arial"/>
                        </a:rPr>
                        <a:t>to </a:t>
                      </a:r>
                      <a:r>
                        <a:rPr sz="700" spc="-10" dirty="0">
                          <a:latin typeface="Arial"/>
                          <a:cs typeface="Arial"/>
                        </a:rPr>
                        <a:t>Apply/Request</a:t>
                      </a:r>
                      <a:r>
                        <a:rPr sz="700" spc="-45" dirty="0">
                          <a:latin typeface="Arial"/>
                          <a:cs typeface="Arial"/>
                        </a:rPr>
                        <a:t> </a:t>
                      </a:r>
                      <a:r>
                        <a:rPr sz="700" dirty="0">
                          <a:latin typeface="Arial"/>
                          <a:cs typeface="Arial"/>
                        </a:rPr>
                        <a:t>for</a:t>
                      </a:r>
                      <a:r>
                        <a:rPr sz="700" spc="5" dirty="0">
                          <a:latin typeface="Arial"/>
                          <a:cs typeface="Arial"/>
                        </a:rPr>
                        <a:t> </a:t>
                      </a:r>
                      <a:r>
                        <a:rPr sz="700" dirty="0">
                          <a:latin typeface="Arial"/>
                          <a:cs typeface="Arial"/>
                        </a:rPr>
                        <a:t>Internal</a:t>
                      </a:r>
                      <a:r>
                        <a:rPr sz="700" spc="5" dirty="0">
                          <a:latin typeface="Arial"/>
                          <a:cs typeface="Arial"/>
                        </a:rPr>
                        <a:t> </a:t>
                      </a:r>
                      <a:r>
                        <a:rPr sz="700" dirty="0">
                          <a:latin typeface="Arial"/>
                          <a:cs typeface="Arial"/>
                        </a:rPr>
                        <a:t>Review</a:t>
                      </a:r>
                      <a:r>
                        <a:rPr sz="700" spc="-55" dirty="0">
                          <a:latin typeface="Arial"/>
                          <a:cs typeface="Arial"/>
                        </a:rPr>
                        <a:t> </a:t>
                      </a:r>
                      <a:r>
                        <a:rPr sz="700" dirty="0">
                          <a:latin typeface="Arial"/>
                          <a:cs typeface="Arial"/>
                        </a:rPr>
                        <a:t>Form</a:t>
                      </a:r>
                      <a:r>
                        <a:rPr sz="700" spc="55" dirty="0">
                          <a:latin typeface="Arial"/>
                          <a:cs typeface="Arial"/>
                        </a:rPr>
                        <a:t> </a:t>
                      </a:r>
                      <a:r>
                        <a:rPr sz="700" spc="-25" dirty="0">
                          <a:latin typeface="Arial"/>
                          <a:cs typeface="Arial"/>
                        </a:rPr>
                        <a:t>for</a:t>
                      </a:r>
                      <a:r>
                        <a:rPr sz="700" spc="500" dirty="0">
                          <a:latin typeface="Arial"/>
                          <a:cs typeface="Arial"/>
                        </a:rPr>
                        <a:t> </a:t>
                      </a:r>
                      <a:r>
                        <a:rPr sz="700" dirty="0">
                          <a:latin typeface="Arial"/>
                          <a:cs typeface="Arial"/>
                        </a:rPr>
                        <a:t>NSERC</a:t>
                      </a:r>
                      <a:r>
                        <a:rPr sz="700" spc="70" dirty="0">
                          <a:latin typeface="Arial"/>
                          <a:cs typeface="Arial"/>
                        </a:rPr>
                        <a:t> </a:t>
                      </a:r>
                      <a:r>
                        <a:rPr sz="700" dirty="0">
                          <a:latin typeface="Arial"/>
                          <a:cs typeface="Arial"/>
                        </a:rPr>
                        <a:t>DG/RTI</a:t>
                      </a:r>
                      <a:r>
                        <a:rPr sz="700" spc="-35" dirty="0">
                          <a:latin typeface="Arial"/>
                          <a:cs typeface="Arial"/>
                        </a:rPr>
                        <a:t> </a:t>
                      </a:r>
                      <a:r>
                        <a:rPr sz="700" dirty="0">
                          <a:latin typeface="Arial"/>
                          <a:cs typeface="Arial"/>
                        </a:rPr>
                        <a:t>to</a:t>
                      </a:r>
                      <a:r>
                        <a:rPr sz="700" spc="30" dirty="0">
                          <a:latin typeface="Arial"/>
                          <a:cs typeface="Arial"/>
                        </a:rPr>
                        <a:t> </a:t>
                      </a:r>
                      <a:r>
                        <a:rPr sz="700" u="sng" dirty="0">
                          <a:solidFill>
                            <a:srgbClr val="008000"/>
                          </a:solidFill>
                          <a:uFill>
                            <a:solidFill>
                              <a:srgbClr val="008000"/>
                            </a:solidFill>
                          </a:uFill>
                          <a:latin typeface="Arial"/>
                          <a:cs typeface="Arial"/>
                          <a:hlinkClick r:id="rId5"/>
                        </a:rPr>
                        <a:t>grant.review@usask.ca</a:t>
                      </a:r>
                      <a:r>
                        <a:rPr sz="700" dirty="0">
                          <a:latin typeface="Arial"/>
                          <a:cs typeface="Arial"/>
                        </a:rPr>
                        <a:t>.</a:t>
                      </a:r>
                      <a:r>
                        <a:rPr sz="700" spc="-35" dirty="0">
                          <a:latin typeface="Arial"/>
                          <a:cs typeface="Arial"/>
                        </a:rPr>
                        <a:t> </a:t>
                      </a:r>
                      <a:r>
                        <a:rPr sz="700" dirty="0">
                          <a:latin typeface="Arial"/>
                          <a:cs typeface="Arial"/>
                        </a:rPr>
                        <a:t>Please</a:t>
                      </a:r>
                      <a:r>
                        <a:rPr sz="700" spc="-95" dirty="0">
                          <a:latin typeface="Arial"/>
                          <a:cs typeface="Arial"/>
                        </a:rPr>
                        <a:t> </a:t>
                      </a:r>
                      <a:r>
                        <a:rPr sz="700" dirty="0">
                          <a:latin typeface="Arial"/>
                          <a:cs typeface="Arial"/>
                        </a:rPr>
                        <a:t>put</a:t>
                      </a:r>
                      <a:r>
                        <a:rPr sz="700" spc="75" dirty="0">
                          <a:latin typeface="Arial"/>
                          <a:cs typeface="Arial"/>
                        </a:rPr>
                        <a:t> </a:t>
                      </a:r>
                      <a:r>
                        <a:rPr sz="700" dirty="0">
                          <a:latin typeface="Arial"/>
                          <a:cs typeface="Arial"/>
                        </a:rPr>
                        <a:t>‘Lastname</a:t>
                      </a:r>
                      <a:r>
                        <a:rPr sz="700" spc="25" dirty="0">
                          <a:latin typeface="Arial"/>
                          <a:cs typeface="Arial"/>
                        </a:rPr>
                        <a:t> </a:t>
                      </a:r>
                      <a:r>
                        <a:rPr sz="700" spc="-20" dirty="0">
                          <a:latin typeface="Arial"/>
                          <a:cs typeface="Arial"/>
                        </a:rPr>
                        <a:t>NSERC</a:t>
                      </a:r>
                      <a:r>
                        <a:rPr sz="700" spc="500" dirty="0">
                          <a:latin typeface="Arial"/>
                          <a:cs typeface="Arial"/>
                        </a:rPr>
                        <a:t> </a:t>
                      </a:r>
                      <a:r>
                        <a:rPr sz="700" dirty="0">
                          <a:latin typeface="Arial"/>
                          <a:cs typeface="Arial"/>
                        </a:rPr>
                        <a:t>DG/RTI’</a:t>
                      </a:r>
                      <a:r>
                        <a:rPr sz="700" spc="15" dirty="0">
                          <a:latin typeface="Arial"/>
                          <a:cs typeface="Arial"/>
                        </a:rPr>
                        <a:t> </a:t>
                      </a:r>
                      <a:r>
                        <a:rPr sz="700" dirty="0">
                          <a:latin typeface="Arial"/>
                          <a:cs typeface="Arial"/>
                        </a:rPr>
                        <a:t>in</a:t>
                      </a:r>
                      <a:r>
                        <a:rPr sz="700" spc="20" dirty="0">
                          <a:latin typeface="Arial"/>
                          <a:cs typeface="Arial"/>
                        </a:rPr>
                        <a:t> </a:t>
                      </a:r>
                      <a:r>
                        <a:rPr sz="700" dirty="0">
                          <a:latin typeface="Arial"/>
                          <a:cs typeface="Arial"/>
                        </a:rPr>
                        <a:t>the</a:t>
                      </a:r>
                      <a:r>
                        <a:rPr sz="700" spc="10" dirty="0">
                          <a:latin typeface="Arial"/>
                          <a:cs typeface="Arial"/>
                        </a:rPr>
                        <a:t> </a:t>
                      </a:r>
                      <a:r>
                        <a:rPr sz="700" dirty="0">
                          <a:latin typeface="Arial"/>
                          <a:cs typeface="Arial"/>
                        </a:rPr>
                        <a:t>subject</a:t>
                      </a:r>
                      <a:r>
                        <a:rPr sz="700" spc="65" dirty="0">
                          <a:latin typeface="Arial"/>
                          <a:cs typeface="Arial"/>
                        </a:rPr>
                        <a:t> </a:t>
                      </a:r>
                      <a:r>
                        <a:rPr sz="700" spc="-10" dirty="0">
                          <a:latin typeface="Arial"/>
                          <a:cs typeface="Arial"/>
                        </a:rPr>
                        <a:t>heading.</a:t>
                      </a:r>
                      <a:endParaRPr sz="700" dirty="0">
                        <a:latin typeface="Arial"/>
                        <a:cs typeface="Arial"/>
                      </a:endParaRPr>
                    </a:p>
                  </a:txBody>
                  <a:tcPr marL="0" marR="0" marT="63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40"/>
                        </a:spcBef>
                      </a:pPr>
                      <a:endParaRPr sz="1000" dirty="0">
                        <a:latin typeface="Times New Roman"/>
                        <a:cs typeface="Times New Roman"/>
                      </a:endParaRPr>
                    </a:p>
                    <a:p>
                      <a:pPr marL="34925">
                        <a:lnSpc>
                          <a:spcPct val="100000"/>
                        </a:lnSpc>
                      </a:pPr>
                      <a:r>
                        <a:rPr sz="1000" b="1" spc="-10" dirty="0">
                          <a:latin typeface="Arial"/>
                          <a:cs typeface="Arial"/>
                        </a:rPr>
                        <a:t>Anytime</a:t>
                      </a:r>
                      <a:r>
                        <a:rPr sz="1000" b="1" spc="55" dirty="0">
                          <a:latin typeface="Arial"/>
                          <a:cs typeface="Arial"/>
                        </a:rPr>
                        <a:t> </a:t>
                      </a:r>
                      <a:r>
                        <a:rPr sz="1000" b="1" dirty="0">
                          <a:latin typeface="Arial"/>
                          <a:cs typeface="Arial"/>
                        </a:rPr>
                        <a:t>before</a:t>
                      </a:r>
                      <a:r>
                        <a:rPr sz="1000" b="1" spc="55" dirty="0">
                          <a:latin typeface="Arial"/>
                          <a:cs typeface="Arial"/>
                        </a:rPr>
                        <a:t> </a:t>
                      </a:r>
                      <a:r>
                        <a:rPr sz="1000" b="1" dirty="0">
                          <a:latin typeface="Arial"/>
                          <a:cs typeface="Arial"/>
                        </a:rPr>
                        <a:t>July</a:t>
                      </a:r>
                      <a:r>
                        <a:rPr sz="1000" b="1" spc="-20" dirty="0">
                          <a:latin typeface="Arial"/>
                          <a:cs typeface="Arial"/>
                        </a:rPr>
                        <a:t> </a:t>
                      </a:r>
                      <a:r>
                        <a:rPr sz="1000" b="1" dirty="0">
                          <a:latin typeface="Arial"/>
                          <a:cs typeface="Arial"/>
                        </a:rPr>
                        <a:t>26,</a:t>
                      </a:r>
                      <a:r>
                        <a:rPr sz="1000" b="1" spc="-40" dirty="0">
                          <a:latin typeface="Arial"/>
                          <a:cs typeface="Arial"/>
                        </a:rPr>
                        <a:t> </a:t>
                      </a:r>
                      <a:r>
                        <a:rPr sz="1000" b="1" spc="-20" dirty="0">
                          <a:latin typeface="Arial"/>
                          <a:cs typeface="Arial"/>
                        </a:rPr>
                        <a:t>202</a:t>
                      </a:r>
                      <a:r>
                        <a:rPr lang="en-US" sz="1000" b="1" spc="-20" dirty="0">
                          <a:latin typeface="Arial"/>
                          <a:cs typeface="Arial"/>
                        </a:rPr>
                        <a:t>3</a:t>
                      </a:r>
                      <a:endParaRPr sz="1000" dirty="0">
                        <a:latin typeface="Arial"/>
                        <a:cs typeface="Arial"/>
                      </a:endParaRPr>
                    </a:p>
                  </a:txBody>
                  <a:tcPr marL="0" marR="0" marT="508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3"/>
                  </a:ext>
                </a:extLst>
              </a:tr>
              <a:tr h="565150">
                <a:tc>
                  <a:txBody>
                    <a:bodyPr/>
                    <a:lstStyle/>
                    <a:p>
                      <a:pPr>
                        <a:lnSpc>
                          <a:spcPct val="100000"/>
                        </a:lnSpc>
                        <a:spcBef>
                          <a:spcPts val="35"/>
                        </a:spcBef>
                      </a:pPr>
                      <a:endParaRPr sz="130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44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15"/>
                        </a:spcBef>
                      </a:pPr>
                      <a:endParaRPr sz="750">
                        <a:latin typeface="Times New Roman"/>
                        <a:cs typeface="Times New Roman"/>
                      </a:endParaRPr>
                    </a:p>
                    <a:p>
                      <a:pPr marL="31750" marR="26670">
                        <a:lnSpc>
                          <a:spcPct val="114500"/>
                        </a:lnSpc>
                      </a:pPr>
                      <a:r>
                        <a:rPr sz="700" dirty="0">
                          <a:latin typeface="Arial"/>
                          <a:cs typeface="Arial"/>
                        </a:rPr>
                        <a:t>NSERC</a:t>
                      </a:r>
                      <a:r>
                        <a:rPr sz="700" spc="60" dirty="0">
                          <a:latin typeface="Arial"/>
                          <a:cs typeface="Arial"/>
                        </a:rPr>
                        <a:t> </a:t>
                      </a:r>
                      <a:r>
                        <a:rPr sz="700" spc="-10" dirty="0">
                          <a:latin typeface="Arial"/>
                          <a:cs typeface="Arial"/>
                        </a:rPr>
                        <a:t>Deadline</a:t>
                      </a:r>
                      <a:r>
                        <a:rPr sz="700" spc="10" dirty="0">
                          <a:latin typeface="Arial"/>
                          <a:cs typeface="Arial"/>
                        </a:rPr>
                        <a:t> </a:t>
                      </a:r>
                      <a:r>
                        <a:rPr sz="700" dirty="0">
                          <a:latin typeface="Arial"/>
                          <a:cs typeface="Arial"/>
                        </a:rPr>
                        <a:t>for</a:t>
                      </a:r>
                      <a:r>
                        <a:rPr sz="700" spc="10" dirty="0">
                          <a:latin typeface="Arial"/>
                          <a:cs typeface="Arial"/>
                        </a:rPr>
                        <a:t> </a:t>
                      </a:r>
                      <a:r>
                        <a:rPr sz="700" spc="-10" dirty="0">
                          <a:latin typeface="Arial"/>
                          <a:cs typeface="Arial"/>
                        </a:rPr>
                        <a:t>Submission</a:t>
                      </a:r>
                      <a:r>
                        <a:rPr sz="700" spc="5" dirty="0">
                          <a:latin typeface="Arial"/>
                          <a:cs typeface="Arial"/>
                        </a:rPr>
                        <a:t> </a:t>
                      </a:r>
                      <a:r>
                        <a:rPr sz="700" dirty="0">
                          <a:latin typeface="Arial"/>
                          <a:cs typeface="Arial"/>
                        </a:rPr>
                        <a:t>of</a:t>
                      </a:r>
                      <a:r>
                        <a:rPr sz="700" spc="55" dirty="0">
                          <a:latin typeface="Arial"/>
                          <a:cs typeface="Arial"/>
                        </a:rPr>
                        <a:t> </a:t>
                      </a:r>
                      <a:r>
                        <a:rPr sz="700" dirty="0">
                          <a:latin typeface="Arial"/>
                          <a:cs typeface="Arial"/>
                        </a:rPr>
                        <a:t>DG</a:t>
                      </a:r>
                      <a:r>
                        <a:rPr sz="700" spc="10" dirty="0">
                          <a:latin typeface="Arial"/>
                          <a:cs typeface="Arial"/>
                        </a:rPr>
                        <a:t> </a:t>
                      </a:r>
                      <a:r>
                        <a:rPr sz="700" spc="-10" dirty="0">
                          <a:latin typeface="Arial"/>
                          <a:cs typeface="Arial"/>
                        </a:rPr>
                        <a:t>Notification</a:t>
                      </a:r>
                      <a:r>
                        <a:rPr sz="700" spc="-100" dirty="0">
                          <a:latin typeface="Arial"/>
                          <a:cs typeface="Arial"/>
                        </a:rPr>
                        <a:t> </a:t>
                      </a:r>
                      <a:r>
                        <a:rPr sz="700" dirty="0">
                          <a:latin typeface="Arial"/>
                          <a:cs typeface="Arial"/>
                        </a:rPr>
                        <a:t>of</a:t>
                      </a:r>
                      <a:r>
                        <a:rPr sz="700" spc="55" dirty="0">
                          <a:latin typeface="Arial"/>
                          <a:cs typeface="Arial"/>
                        </a:rPr>
                        <a:t> </a:t>
                      </a:r>
                      <a:r>
                        <a:rPr sz="700" dirty="0">
                          <a:latin typeface="Arial"/>
                          <a:cs typeface="Arial"/>
                        </a:rPr>
                        <a:t>Intent</a:t>
                      </a:r>
                      <a:r>
                        <a:rPr sz="700" spc="55" dirty="0">
                          <a:latin typeface="Arial"/>
                          <a:cs typeface="Arial"/>
                        </a:rPr>
                        <a:t> </a:t>
                      </a:r>
                      <a:r>
                        <a:rPr sz="700" dirty="0">
                          <a:latin typeface="Arial"/>
                          <a:cs typeface="Arial"/>
                        </a:rPr>
                        <a:t>(NOI)</a:t>
                      </a:r>
                      <a:r>
                        <a:rPr sz="700" spc="10" dirty="0">
                          <a:latin typeface="Arial"/>
                          <a:cs typeface="Arial"/>
                        </a:rPr>
                        <a:t> </a:t>
                      </a:r>
                      <a:r>
                        <a:rPr sz="700" dirty="0">
                          <a:latin typeface="Arial"/>
                          <a:cs typeface="Arial"/>
                        </a:rPr>
                        <a:t>to</a:t>
                      </a:r>
                      <a:r>
                        <a:rPr sz="700" spc="10" dirty="0">
                          <a:latin typeface="Arial"/>
                          <a:cs typeface="Arial"/>
                        </a:rPr>
                        <a:t> </a:t>
                      </a:r>
                      <a:r>
                        <a:rPr sz="700" spc="-20" dirty="0">
                          <a:latin typeface="Arial"/>
                          <a:cs typeface="Arial"/>
                        </a:rPr>
                        <a:t>Apply</a:t>
                      </a:r>
                      <a:r>
                        <a:rPr sz="700" spc="500" dirty="0">
                          <a:latin typeface="Arial"/>
                          <a:cs typeface="Arial"/>
                        </a:rPr>
                        <a:t> </a:t>
                      </a:r>
                      <a:r>
                        <a:rPr sz="700" dirty="0">
                          <a:latin typeface="Arial"/>
                          <a:cs typeface="Arial"/>
                        </a:rPr>
                        <a:t>NOI</a:t>
                      </a:r>
                      <a:r>
                        <a:rPr sz="700" spc="55" dirty="0">
                          <a:latin typeface="Arial"/>
                          <a:cs typeface="Arial"/>
                        </a:rPr>
                        <a:t> </a:t>
                      </a:r>
                      <a:r>
                        <a:rPr sz="700" dirty="0">
                          <a:latin typeface="Arial"/>
                          <a:cs typeface="Arial"/>
                        </a:rPr>
                        <a:t>must</a:t>
                      </a:r>
                      <a:r>
                        <a:rPr sz="700" spc="60" dirty="0">
                          <a:latin typeface="Arial"/>
                          <a:cs typeface="Arial"/>
                        </a:rPr>
                        <a:t> </a:t>
                      </a:r>
                      <a:r>
                        <a:rPr sz="700" dirty="0">
                          <a:latin typeface="Arial"/>
                          <a:cs typeface="Arial"/>
                        </a:rPr>
                        <a:t>be</a:t>
                      </a:r>
                      <a:r>
                        <a:rPr sz="700" spc="5" dirty="0">
                          <a:latin typeface="Arial"/>
                          <a:cs typeface="Arial"/>
                        </a:rPr>
                        <a:t> </a:t>
                      </a:r>
                      <a:r>
                        <a:rPr sz="700" dirty="0">
                          <a:latin typeface="Arial"/>
                          <a:cs typeface="Arial"/>
                        </a:rPr>
                        <a:t>submitted</a:t>
                      </a:r>
                      <a:r>
                        <a:rPr sz="700" spc="10" dirty="0">
                          <a:latin typeface="Arial"/>
                          <a:cs typeface="Arial"/>
                        </a:rPr>
                        <a:t> </a:t>
                      </a:r>
                      <a:r>
                        <a:rPr sz="700" dirty="0">
                          <a:latin typeface="Arial"/>
                          <a:cs typeface="Arial"/>
                        </a:rPr>
                        <a:t>to</a:t>
                      </a:r>
                      <a:r>
                        <a:rPr sz="700" spc="15" dirty="0">
                          <a:latin typeface="Arial"/>
                          <a:cs typeface="Arial"/>
                        </a:rPr>
                        <a:t> </a:t>
                      </a:r>
                      <a:r>
                        <a:rPr sz="700" spc="-10" dirty="0">
                          <a:latin typeface="Arial"/>
                          <a:cs typeface="Arial"/>
                        </a:rPr>
                        <a:t>NSERC</a:t>
                      </a:r>
                      <a:r>
                        <a:rPr sz="700" spc="-40" dirty="0">
                          <a:latin typeface="Arial"/>
                          <a:cs typeface="Arial"/>
                        </a:rPr>
                        <a:t> </a:t>
                      </a:r>
                      <a:r>
                        <a:rPr sz="700" dirty="0">
                          <a:latin typeface="Arial"/>
                          <a:cs typeface="Arial"/>
                        </a:rPr>
                        <a:t>through</a:t>
                      </a:r>
                      <a:r>
                        <a:rPr sz="700" spc="5" dirty="0">
                          <a:latin typeface="Arial"/>
                          <a:cs typeface="Arial"/>
                        </a:rPr>
                        <a:t> </a:t>
                      </a:r>
                      <a:r>
                        <a:rPr sz="700" dirty="0">
                          <a:latin typeface="Arial"/>
                          <a:cs typeface="Arial"/>
                        </a:rPr>
                        <a:t>the</a:t>
                      </a:r>
                      <a:r>
                        <a:rPr sz="700" spc="-65" dirty="0">
                          <a:latin typeface="Arial"/>
                          <a:cs typeface="Arial"/>
                        </a:rPr>
                        <a:t> </a:t>
                      </a:r>
                      <a:r>
                        <a:rPr sz="700" u="sng" dirty="0">
                          <a:solidFill>
                            <a:srgbClr val="008000"/>
                          </a:solidFill>
                          <a:uFill>
                            <a:solidFill>
                              <a:srgbClr val="008000"/>
                            </a:solidFill>
                          </a:uFill>
                          <a:latin typeface="Arial"/>
                          <a:cs typeface="Arial"/>
                          <a:hlinkClick r:id="rId6"/>
                        </a:rPr>
                        <a:t>NSERC</a:t>
                      </a:r>
                      <a:r>
                        <a:rPr sz="700" u="sng" spc="-40" dirty="0">
                          <a:solidFill>
                            <a:srgbClr val="008000"/>
                          </a:solidFill>
                          <a:uFill>
                            <a:solidFill>
                              <a:srgbClr val="008000"/>
                            </a:solidFill>
                          </a:uFill>
                          <a:latin typeface="Arial"/>
                          <a:cs typeface="Arial"/>
                          <a:hlinkClick r:id="rId6"/>
                        </a:rPr>
                        <a:t> </a:t>
                      </a:r>
                      <a:r>
                        <a:rPr sz="700" u="sng" spc="-10" dirty="0">
                          <a:solidFill>
                            <a:srgbClr val="008000"/>
                          </a:solidFill>
                          <a:uFill>
                            <a:solidFill>
                              <a:srgbClr val="008000"/>
                            </a:solidFill>
                          </a:uFill>
                          <a:latin typeface="Arial"/>
                          <a:cs typeface="Arial"/>
                          <a:hlinkClick r:id="rId6"/>
                        </a:rPr>
                        <a:t>Research</a:t>
                      </a:r>
                      <a:r>
                        <a:rPr sz="700" u="sng" spc="15" dirty="0">
                          <a:solidFill>
                            <a:srgbClr val="008000"/>
                          </a:solidFill>
                          <a:uFill>
                            <a:solidFill>
                              <a:srgbClr val="008000"/>
                            </a:solidFill>
                          </a:uFill>
                          <a:latin typeface="Arial"/>
                          <a:cs typeface="Arial"/>
                          <a:hlinkClick r:id="rId6"/>
                        </a:rPr>
                        <a:t> </a:t>
                      </a:r>
                      <a:r>
                        <a:rPr sz="700" u="sng" spc="-10" dirty="0">
                          <a:solidFill>
                            <a:srgbClr val="008000"/>
                          </a:solidFill>
                          <a:uFill>
                            <a:solidFill>
                              <a:srgbClr val="008000"/>
                            </a:solidFill>
                          </a:uFill>
                          <a:latin typeface="Arial"/>
                          <a:cs typeface="Arial"/>
                          <a:hlinkClick r:id="rId6"/>
                        </a:rPr>
                        <a:t>Porta</a:t>
                      </a:r>
                      <a:r>
                        <a:rPr sz="700" spc="-10" dirty="0">
                          <a:solidFill>
                            <a:srgbClr val="008000"/>
                          </a:solidFill>
                          <a:latin typeface="Arial"/>
                          <a:cs typeface="Arial"/>
                          <a:hlinkClick r:id="rId6"/>
                        </a:rPr>
                        <a:t>l</a:t>
                      </a:r>
                      <a:r>
                        <a:rPr sz="700" spc="-10" dirty="0">
                          <a:latin typeface="Arial"/>
                          <a:cs typeface="Arial"/>
                        </a:rPr>
                        <a:t>.</a:t>
                      </a:r>
                      <a:endParaRPr sz="700">
                        <a:latin typeface="Arial"/>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45"/>
                        </a:spcBef>
                      </a:pPr>
                      <a:endParaRPr sz="1000" dirty="0">
                        <a:latin typeface="Times New Roman"/>
                        <a:cs typeface="Times New Roman"/>
                      </a:endParaRPr>
                    </a:p>
                    <a:p>
                      <a:pPr marL="34925">
                        <a:lnSpc>
                          <a:spcPct val="100000"/>
                        </a:lnSpc>
                      </a:pPr>
                      <a:r>
                        <a:rPr lang="en-US" sz="1000" b="1" dirty="0">
                          <a:latin typeface="Arial"/>
                          <a:cs typeface="Arial"/>
                        </a:rPr>
                        <a:t>Typically, August 1</a:t>
                      </a:r>
                      <a:r>
                        <a:rPr sz="1000" b="1" dirty="0">
                          <a:latin typeface="Arial"/>
                          <a:cs typeface="Arial"/>
                        </a:rPr>
                        <a:t>,</a:t>
                      </a:r>
                      <a:r>
                        <a:rPr sz="1000" b="1" spc="-30" dirty="0">
                          <a:latin typeface="Arial"/>
                          <a:cs typeface="Arial"/>
                        </a:rPr>
                        <a:t> </a:t>
                      </a:r>
                      <a:r>
                        <a:rPr sz="1000" b="1" dirty="0">
                          <a:latin typeface="Arial"/>
                          <a:cs typeface="Arial"/>
                        </a:rPr>
                        <a:t>20</a:t>
                      </a:r>
                      <a:r>
                        <a:rPr lang="en-US" sz="1000" b="1" dirty="0">
                          <a:latin typeface="Arial"/>
                          <a:cs typeface="Arial"/>
                        </a:rPr>
                        <a:t>23</a:t>
                      </a:r>
                      <a:endParaRPr sz="1000" dirty="0">
                        <a:latin typeface="Arial"/>
                        <a:cs typeface="Arial"/>
                      </a:endParaRPr>
                    </a:p>
                  </a:txBody>
                  <a:tcPr marL="0" marR="0" marT="5715"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4"/>
                  </a:ext>
                </a:extLst>
              </a:tr>
              <a:tr h="524510">
                <a:tc>
                  <a:txBody>
                    <a:bodyPr/>
                    <a:lstStyle/>
                    <a:p>
                      <a:pPr>
                        <a:lnSpc>
                          <a:spcPct val="100000"/>
                        </a:lnSpc>
                        <a:spcBef>
                          <a:spcPts val="40"/>
                        </a:spcBef>
                      </a:pPr>
                      <a:endParaRPr sz="1300">
                        <a:latin typeface="Times New Roman"/>
                        <a:cs typeface="Times New Roman"/>
                      </a:endParaRPr>
                    </a:p>
                    <a:p>
                      <a:pPr algn="ctr">
                        <a:lnSpc>
                          <a:spcPct val="100000"/>
                        </a:lnSpc>
                        <a:spcBef>
                          <a:spcPts val="5"/>
                        </a:spcBef>
                      </a:pPr>
                      <a:r>
                        <a:rPr sz="1050" b="1" dirty="0">
                          <a:latin typeface="Arial"/>
                          <a:cs typeface="Arial"/>
                        </a:rPr>
                        <a:t>X</a:t>
                      </a:r>
                      <a:endParaRPr sz="1050">
                        <a:latin typeface="Arial"/>
                        <a:cs typeface="Arial"/>
                      </a:endParaRPr>
                    </a:p>
                  </a:txBody>
                  <a:tcPr marL="0" marR="0" marT="50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25"/>
                        </a:spcBef>
                      </a:pPr>
                      <a:endParaRPr sz="850" dirty="0">
                        <a:latin typeface="Times New Roman"/>
                        <a:cs typeface="Times New Roman"/>
                      </a:endParaRPr>
                    </a:p>
                    <a:p>
                      <a:pPr marL="31750">
                        <a:lnSpc>
                          <a:spcPct val="100000"/>
                        </a:lnSpc>
                        <a:spcBef>
                          <a:spcPts val="5"/>
                        </a:spcBef>
                      </a:pPr>
                      <a:r>
                        <a:rPr sz="700" dirty="0">
                          <a:latin typeface="Arial"/>
                          <a:cs typeface="Arial"/>
                        </a:rPr>
                        <a:t>Applicants</a:t>
                      </a:r>
                      <a:r>
                        <a:rPr sz="700" spc="25" dirty="0">
                          <a:latin typeface="Arial"/>
                          <a:cs typeface="Arial"/>
                        </a:rPr>
                        <a:t> </a:t>
                      </a:r>
                      <a:r>
                        <a:rPr sz="700" dirty="0">
                          <a:latin typeface="Arial"/>
                          <a:cs typeface="Arial"/>
                        </a:rPr>
                        <a:t>participating</a:t>
                      </a:r>
                      <a:r>
                        <a:rPr sz="700" spc="-20" dirty="0">
                          <a:latin typeface="Arial"/>
                          <a:cs typeface="Arial"/>
                        </a:rPr>
                        <a:t> </a:t>
                      </a:r>
                      <a:r>
                        <a:rPr sz="700" dirty="0">
                          <a:latin typeface="Arial"/>
                          <a:cs typeface="Arial"/>
                        </a:rPr>
                        <a:t>in</a:t>
                      </a:r>
                      <a:r>
                        <a:rPr sz="700" spc="-20" dirty="0">
                          <a:latin typeface="Arial"/>
                          <a:cs typeface="Arial"/>
                        </a:rPr>
                        <a:t> </a:t>
                      </a:r>
                      <a:r>
                        <a:rPr sz="700" dirty="0">
                          <a:latin typeface="Arial"/>
                          <a:cs typeface="Arial"/>
                        </a:rPr>
                        <a:t>the</a:t>
                      </a:r>
                      <a:r>
                        <a:rPr sz="700" spc="-20" dirty="0">
                          <a:latin typeface="Arial"/>
                          <a:cs typeface="Arial"/>
                        </a:rPr>
                        <a:t> </a:t>
                      </a:r>
                      <a:r>
                        <a:rPr sz="700" dirty="0">
                          <a:latin typeface="Arial"/>
                          <a:cs typeface="Arial"/>
                        </a:rPr>
                        <a:t>internal</a:t>
                      </a:r>
                      <a:r>
                        <a:rPr sz="700" spc="-20" dirty="0">
                          <a:latin typeface="Arial"/>
                          <a:cs typeface="Arial"/>
                        </a:rPr>
                        <a:t> </a:t>
                      </a:r>
                      <a:r>
                        <a:rPr sz="700" dirty="0">
                          <a:latin typeface="Arial"/>
                          <a:cs typeface="Arial"/>
                        </a:rPr>
                        <a:t>review,</a:t>
                      </a:r>
                      <a:r>
                        <a:rPr sz="700" spc="25" dirty="0">
                          <a:latin typeface="Arial"/>
                          <a:cs typeface="Arial"/>
                        </a:rPr>
                        <a:t> </a:t>
                      </a:r>
                      <a:r>
                        <a:rPr sz="700" dirty="0">
                          <a:latin typeface="Arial"/>
                          <a:cs typeface="Arial"/>
                        </a:rPr>
                        <a:t>please</a:t>
                      </a:r>
                      <a:r>
                        <a:rPr sz="700" spc="-15" dirty="0">
                          <a:latin typeface="Arial"/>
                          <a:cs typeface="Arial"/>
                        </a:rPr>
                        <a:t> </a:t>
                      </a:r>
                      <a:r>
                        <a:rPr sz="700" dirty="0">
                          <a:latin typeface="Arial"/>
                          <a:cs typeface="Arial"/>
                        </a:rPr>
                        <a:t>e-</a:t>
                      </a:r>
                      <a:r>
                        <a:rPr sz="700" spc="-10" dirty="0">
                          <a:latin typeface="Arial"/>
                          <a:cs typeface="Arial"/>
                        </a:rPr>
                        <a:t>mail</a:t>
                      </a:r>
                      <a:r>
                        <a:rPr sz="700" spc="-20" dirty="0">
                          <a:latin typeface="Arial"/>
                          <a:cs typeface="Arial"/>
                        </a:rPr>
                        <a:t> </a:t>
                      </a:r>
                      <a:r>
                        <a:rPr sz="700" dirty="0">
                          <a:latin typeface="Arial"/>
                          <a:cs typeface="Arial"/>
                        </a:rPr>
                        <a:t>a</a:t>
                      </a:r>
                      <a:r>
                        <a:rPr sz="700" spc="-20" dirty="0">
                          <a:latin typeface="Arial"/>
                          <a:cs typeface="Arial"/>
                        </a:rPr>
                        <a:t> </a:t>
                      </a:r>
                      <a:r>
                        <a:rPr sz="700" dirty="0">
                          <a:latin typeface="Arial"/>
                          <a:cs typeface="Arial"/>
                        </a:rPr>
                        <a:t>copy</a:t>
                      </a:r>
                      <a:r>
                        <a:rPr sz="700" spc="25" dirty="0">
                          <a:latin typeface="Arial"/>
                          <a:cs typeface="Arial"/>
                        </a:rPr>
                        <a:t> </a:t>
                      </a:r>
                      <a:r>
                        <a:rPr sz="700" dirty="0">
                          <a:latin typeface="Arial"/>
                          <a:cs typeface="Arial"/>
                        </a:rPr>
                        <a:t>of</a:t>
                      </a:r>
                      <a:r>
                        <a:rPr sz="700" spc="25" dirty="0">
                          <a:latin typeface="Arial"/>
                          <a:cs typeface="Arial"/>
                        </a:rPr>
                        <a:t> </a:t>
                      </a:r>
                      <a:r>
                        <a:rPr sz="700" spc="-20" dirty="0">
                          <a:latin typeface="Arial"/>
                          <a:cs typeface="Arial"/>
                        </a:rPr>
                        <a:t>your</a:t>
                      </a:r>
                      <a:endParaRPr sz="700" dirty="0">
                        <a:latin typeface="Arial"/>
                        <a:cs typeface="Arial"/>
                      </a:endParaRPr>
                    </a:p>
                    <a:p>
                      <a:pPr marL="31750" marR="184150">
                        <a:lnSpc>
                          <a:spcPct val="114599"/>
                        </a:lnSpc>
                      </a:pPr>
                      <a:r>
                        <a:rPr sz="700" dirty="0">
                          <a:latin typeface="Arial"/>
                          <a:cs typeface="Arial"/>
                        </a:rPr>
                        <a:t>submitted</a:t>
                      </a:r>
                      <a:r>
                        <a:rPr sz="700" spc="70" dirty="0">
                          <a:latin typeface="Arial"/>
                          <a:cs typeface="Arial"/>
                        </a:rPr>
                        <a:t> </a:t>
                      </a:r>
                      <a:r>
                        <a:rPr sz="700" dirty="0">
                          <a:latin typeface="Arial"/>
                          <a:cs typeface="Arial"/>
                        </a:rPr>
                        <a:t>NSERC</a:t>
                      </a:r>
                      <a:r>
                        <a:rPr sz="700" spc="10" dirty="0">
                          <a:latin typeface="Arial"/>
                          <a:cs typeface="Arial"/>
                        </a:rPr>
                        <a:t> </a:t>
                      </a:r>
                      <a:r>
                        <a:rPr sz="700" dirty="0">
                          <a:latin typeface="Arial"/>
                          <a:cs typeface="Arial"/>
                        </a:rPr>
                        <a:t>DG</a:t>
                      </a:r>
                      <a:r>
                        <a:rPr sz="700" spc="-55" dirty="0">
                          <a:latin typeface="Arial"/>
                          <a:cs typeface="Arial"/>
                        </a:rPr>
                        <a:t> </a:t>
                      </a:r>
                      <a:r>
                        <a:rPr sz="700" dirty="0">
                          <a:latin typeface="Arial"/>
                          <a:cs typeface="Arial"/>
                        </a:rPr>
                        <a:t>NOI</a:t>
                      </a:r>
                      <a:r>
                        <a:rPr sz="700" spc="140" dirty="0">
                          <a:latin typeface="Arial"/>
                          <a:cs typeface="Arial"/>
                        </a:rPr>
                        <a:t> </a:t>
                      </a:r>
                      <a:r>
                        <a:rPr sz="700" dirty="0">
                          <a:latin typeface="Arial"/>
                          <a:cs typeface="Arial"/>
                        </a:rPr>
                        <a:t>to</a:t>
                      </a:r>
                      <a:r>
                        <a:rPr sz="700" spc="-30" dirty="0">
                          <a:latin typeface="Arial"/>
                          <a:cs typeface="Arial"/>
                        </a:rPr>
                        <a:t> </a:t>
                      </a:r>
                      <a:r>
                        <a:rPr sz="700" u="sng" spc="-10" dirty="0">
                          <a:solidFill>
                            <a:srgbClr val="008000"/>
                          </a:solidFill>
                          <a:uFill>
                            <a:solidFill>
                              <a:srgbClr val="008000"/>
                            </a:solidFill>
                          </a:uFill>
                          <a:latin typeface="Arial"/>
                          <a:cs typeface="Arial"/>
                        </a:rPr>
                        <a:t>grant.review@usask.ca</a:t>
                      </a:r>
                      <a:r>
                        <a:rPr sz="700" spc="95" dirty="0">
                          <a:solidFill>
                            <a:srgbClr val="008000"/>
                          </a:solidFill>
                          <a:latin typeface="Arial"/>
                          <a:cs typeface="Arial"/>
                        </a:rPr>
                        <a:t> </a:t>
                      </a:r>
                      <a:r>
                        <a:rPr sz="700" spc="500" dirty="0">
                          <a:latin typeface="Arial"/>
                          <a:cs typeface="Arial"/>
                        </a:rPr>
                        <a:t> </a:t>
                      </a:r>
                      <a:r>
                        <a:rPr sz="700" dirty="0">
                          <a:latin typeface="Arial"/>
                          <a:cs typeface="Arial"/>
                        </a:rPr>
                        <a:t>Please put</a:t>
                      </a:r>
                      <a:r>
                        <a:rPr sz="700" spc="45" dirty="0">
                          <a:latin typeface="Arial"/>
                          <a:cs typeface="Arial"/>
                        </a:rPr>
                        <a:t> </a:t>
                      </a:r>
                      <a:r>
                        <a:rPr sz="700" dirty="0">
                          <a:latin typeface="Arial"/>
                          <a:cs typeface="Arial"/>
                        </a:rPr>
                        <a:t>‘Lastname</a:t>
                      </a:r>
                      <a:r>
                        <a:rPr sz="700" spc="5" dirty="0">
                          <a:latin typeface="Arial"/>
                          <a:cs typeface="Arial"/>
                        </a:rPr>
                        <a:t> </a:t>
                      </a:r>
                      <a:r>
                        <a:rPr sz="700" dirty="0">
                          <a:latin typeface="Arial"/>
                          <a:cs typeface="Arial"/>
                        </a:rPr>
                        <a:t>NSERC</a:t>
                      </a:r>
                      <a:r>
                        <a:rPr sz="700" spc="-45" dirty="0">
                          <a:latin typeface="Arial"/>
                          <a:cs typeface="Arial"/>
                        </a:rPr>
                        <a:t> </a:t>
                      </a:r>
                      <a:r>
                        <a:rPr sz="700" spc="-10" dirty="0">
                          <a:latin typeface="Arial"/>
                          <a:cs typeface="Arial"/>
                        </a:rPr>
                        <a:t>DG’</a:t>
                      </a:r>
                      <a:r>
                        <a:rPr sz="700" dirty="0">
                          <a:latin typeface="Arial"/>
                          <a:cs typeface="Arial"/>
                        </a:rPr>
                        <a:t> in the</a:t>
                      </a:r>
                      <a:r>
                        <a:rPr sz="700" spc="-5" dirty="0">
                          <a:latin typeface="Arial"/>
                          <a:cs typeface="Arial"/>
                        </a:rPr>
                        <a:t> </a:t>
                      </a:r>
                      <a:r>
                        <a:rPr sz="700" dirty="0">
                          <a:latin typeface="Arial"/>
                          <a:cs typeface="Arial"/>
                        </a:rPr>
                        <a:t>subject</a:t>
                      </a:r>
                      <a:r>
                        <a:rPr sz="700" spc="-50" dirty="0">
                          <a:latin typeface="Arial"/>
                          <a:cs typeface="Arial"/>
                        </a:rPr>
                        <a:t> </a:t>
                      </a:r>
                      <a:r>
                        <a:rPr sz="700" spc="-10" dirty="0">
                          <a:latin typeface="Arial"/>
                          <a:cs typeface="Arial"/>
                        </a:rPr>
                        <a:t>heading.</a:t>
                      </a:r>
                      <a:endParaRPr sz="700" dirty="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pPr>
                      <a:endParaRPr sz="1000" dirty="0">
                        <a:latin typeface="Times New Roman"/>
                        <a:cs typeface="Times New Roman"/>
                      </a:endParaRPr>
                    </a:p>
                    <a:p>
                      <a:pPr marL="34925">
                        <a:lnSpc>
                          <a:spcPct val="100000"/>
                        </a:lnSpc>
                      </a:pPr>
                      <a:r>
                        <a:rPr sz="1000" b="1" dirty="0">
                          <a:latin typeface="Arial"/>
                          <a:cs typeface="Arial"/>
                        </a:rPr>
                        <a:t>August</a:t>
                      </a:r>
                      <a:r>
                        <a:rPr sz="1000" b="1" spc="-15" dirty="0">
                          <a:latin typeface="Arial"/>
                          <a:cs typeface="Arial"/>
                        </a:rPr>
                        <a:t> </a:t>
                      </a:r>
                      <a:r>
                        <a:rPr lang="en-US" sz="1000" b="1" spc="-15" dirty="0">
                          <a:latin typeface="Arial"/>
                          <a:cs typeface="Arial"/>
                        </a:rPr>
                        <a:t>8</a:t>
                      </a:r>
                      <a:r>
                        <a:rPr sz="1000" b="1" dirty="0">
                          <a:latin typeface="Arial"/>
                          <a:cs typeface="Arial"/>
                        </a:rPr>
                        <a:t>,</a:t>
                      </a:r>
                      <a:r>
                        <a:rPr sz="1000" b="1" spc="-50" dirty="0">
                          <a:latin typeface="Arial"/>
                          <a:cs typeface="Arial"/>
                        </a:rPr>
                        <a:t> </a:t>
                      </a:r>
                      <a:r>
                        <a:rPr sz="1000" b="1" spc="-20" dirty="0">
                          <a:latin typeface="Arial"/>
                          <a:cs typeface="Arial"/>
                        </a:rPr>
                        <a:t>202</a:t>
                      </a:r>
                      <a:r>
                        <a:rPr lang="en-US" sz="1000" b="1" spc="-20" dirty="0">
                          <a:latin typeface="Arial"/>
                          <a:cs typeface="Arial"/>
                        </a:rPr>
                        <a:t>3</a:t>
                      </a:r>
                      <a:endParaRPr sz="1000" dirty="0">
                        <a:latin typeface="Arial"/>
                        <a:cs typeface="Arial"/>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5"/>
                  </a:ext>
                </a:extLst>
              </a:tr>
              <a:tr h="590550">
                <a:tc>
                  <a:txBody>
                    <a:bodyPr/>
                    <a:lstStyle/>
                    <a:p>
                      <a:pPr>
                        <a:lnSpc>
                          <a:spcPct val="100000"/>
                        </a:lnSpc>
                        <a:spcBef>
                          <a:spcPts val="50"/>
                        </a:spcBef>
                      </a:pPr>
                      <a:endParaRPr sz="130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635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50"/>
                        </a:spcBef>
                      </a:pPr>
                      <a:endParaRPr sz="1300">
                        <a:latin typeface="Times New Roman"/>
                        <a:cs typeface="Times New Roman"/>
                      </a:endParaRPr>
                    </a:p>
                    <a:p>
                      <a:pPr marR="635" algn="ctr">
                        <a:lnSpc>
                          <a:spcPct val="100000"/>
                        </a:lnSpc>
                      </a:pPr>
                      <a:r>
                        <a:rPr sz="1050" b="1" dirty="0">
                          <a:latin typeface="Arial"/>
                          <a:cs typeface="Arial"/>
                        </a:rPr>
                        <a:t>X</a:t>
                      </a:r>
                      <a:endParaRPr sz="1050">
                        <a:latin typeface="Arial"/>
                        <a:cs typeface="Arial"/>
                      </a:endParaRPr>
                    </a:p>
                  </a:txBody>
                  <a:tcPr marL="0" marR="0" marT="635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25"/>
                        </a:spcBef>
                      </a:pPr>
                      <a:endParaRPr sz="750">
                        <a:latin typeface="Times New Roman"/>
                        <a:cs typeface="Times New Roman"/>
                      </a:endParaRPr>
                    </a:p>
                    <a:p>
                      <a:pPr marL="31750" marR="127635" algn="just">
                        <a:lnSpc>
                          <a:spcPct val="114399"/>
                        </a:lnSpc>
                        <a:spcBef>
                          <a:spcPts val="5"/>
                        </a:spcBef>
                      </a:pPr>
                      <a:r>
                        <a:rPr sz="700" dirty="0">
                          <a:latin typeface="Arial"/>
                          <a:cs typeface="Arial"/>
                        </a:rPr>
                        <a:t>Applicants</a:t>
                      </a:r>
                      <a:r>
                        <a:rPr sz="700" spc="55" dirty="0">
                          <a:latin typeface="Arial"/>
                          <a:cs typeface="Arial"/>
                        </a:rPr>
                        <a:t> </a:t>
                      </a:r>
                      <a:r>
                        <a:rPr sz="700" dirty="0">
                          <a:latin typeface="Arial"/>
                          <a:cs typeface="Arial"/>
                        </a:rPr>
                        <a:t>consult</a:t>
                      </a:r>
                      <a:r>
                        <a:rPr sz="700" spc="-45" dirty="0">
                          <a:latin typeface="Arial"/>
                          <a:cs typeface="Arial"/>
                        </a:rPr>
                        <a:t> </a:t>
                      </a:r>
                      <a:r>
                        <a:rPr sz="700" dirty="0">
                          <a:latin typeface="Arial"/>
                          <a:cs typeface="Arial"/>
                        </a:rPr>
                        <a:t>with</a:t>
                      </a:r>
                      <a:r>
                        <a:rPr sz="700" spc="5" dirty="0">
                          <a:latin typeface="Arial"/>
                          <a:cs typeface="Arial"/>
                        </a:rPr>
                        <a:t> </a:t>
                      </a:r>
                      <a:r>
                        <a:rPr sz="700" dirty="0">
                          <a:latin typeface="Arial"/>
                          <a:cs typeface="Arial"/>
                        </a:rPr>
                        <a:t>their</a:t>
                      </a:r>
                      <a:r>
                        <a:rPr sz="700" spc="5" dirty="0">
                          <a:latin typeface="Arial"/>
                          <a:cs typeface="Arial"/>
                        </a:rPr>
                        <a:t> </a:t>
                      </a:r>
                      <a:r>
                        <a:rPr sz="700" dirty="0">
                          <a:latin typeface="Arial"/>
                          <a:cs typeface="Arial"/>
                        </a:rPr>
                        <a:t>suggested</a:t>
                      </a:r>
                      <a:r>
                        <a:rPr sz="700" spc="5" dirty="0">
                          <a:latin typeface="Arial"/>
                          <a:cs typeface="Arial"/>
                        </a:rPr>
                        <a:t> </a:t>
                      </a:r>
                      <a:r>
                        <a:rPr sz="700" spc="-10" dirty="0">
                          <a:latin typeface="Arial"/>
                          <a:cs typeface="Arial"/>
                        </a:rPr>
                        <a:t>reviewers,</a:t>
                      </a:r>
                      <a:r>
                        <a:rPr sz="700" spc="55" dirty="0">
                          <a:latin typeface="Arial"/>
                          <a:cs typeface="Arial"/>
                        </a:rPr>
                        <a:t> </a:t>
                      </a:r>
                      <a:r>
                        <a:rPr sz="700" dirty="0">
                          <a:latin typeface="Arial"/>
                          <a:cs typeface="Arial"/>
                        </a:rPr>
                        <a:t>Research</a:t>
                      </a:r>
                      <a:r>
                        <a:rPr sz="700" spc="5" dirty="0">
                          <a:latin typeface="Arial"/>
                          <a:cs typeface="Arial"/>
                        </a:rPr>
                        <a:t> </a:t>
                      </a:r>
                      <a:r>
                        <a:rPr sz="700" spc="-10" dirty="0">
                          <a:latin typeface="Arial"/>
                          <a:cs typeface="Arial"/>
                        </a:rPr>
                        <a:t>Facilitators,</a:t>
                      </a:r>
                      <a:r>
                        <a:rPr sz="700" spc="500" dirty="0">
                          <a:latin typeface="Arial"/>
                          <a:cs typeface="Arial"/>
                        </a:rPr>
                        <a:t> </a:t>
                      </a:r>
                      <a:r>
                        <a:rPr sz="700" dirty="0">
                          <a:latin typeface="Arial"/>
                          <a:cs typeface="Arial"/>
                        </a:rPr>
                        <a:t>Associate/Vice-</a:t>
                      </a:r>
                      <a:r>
                        <a:rPr sz="700" spc="-20" dirty="0">
                          <a:latin typeface="Arial"/>
                          <a:cs typeface="Arial"/>
                        </a:rPr>
                        <a:t>Deans</a:t>
                      </a:r>
                      <a:r>
                        <a:rPr sz="700" spc="-30" dirty="0">
                          <a:latin typeface="Arial"/>
                          <a:cs typeface="Arial"/>
                        </a:rPr>
                        <a:t> </a:t>
                      </a:r>
                      <a:r>
                        <a:rPr sz="700" dirty="0">
                          <a:latin typeface="Arial"/>
                          <a:cs typeface="Arial"/>
                        </a:rPr>
                        <a:t>Research,</a:t>
                      </a:r>
                      <a:r>
                        <a:rPr sz="700" spc="80" dirty="0">
                          <a:latin typeface="Arial"/>
                          <a:cs typeface="Arial"/>
                        </a:rPr>
                        <a:t> </a:t>
                      </a:r>
                      <a:r>
                        <a:rPr sz="700" dirty="0">
                          <a:latin typeface="Arial"/>
                          <a:cs typeface="Arial"/>
                        </a:rPr>
                        <a:t>or</a:t>
                      </a:r>
                      <a:r>
                        <a:rPr sz="700" spc="35" dirty="0">
                          <a:latin typeface="Arial"/>
                          <a:cs typeface="Arial"/>
                        </a:rPr>
                        <a:t> </a:t>
                      </a:r>
                      <a:r>
                        <a:rPr sz="700" spc="-10" dirty="0">
                          <a:latin typeface="Arial"/>
                          <a:cs typeface="Arial"/>
                        </a:rPr>
                        <a:t>mentorship</a:t>
                      </a:r>
                      <a:r>
                        <a:rPr sz="700" spc="30" dirty="0">
                          <a:latin typeface="Arial"/>
                          <a:cs typeface="Arial"/>
                        </a:rPr>
                        <a:t> </a:t>
                      </a:r>
                      <a:r>
                        <a:rPr sz="700" spc="-10" dirty="0">
                          <a:latin typeface="Arial"/>
                          <a:cs typeface="Arial"/>
                        </a:rPr>
                        <a:t>teams</a:t>
                      </a:r>
                      <a:r>
                        <a:rPr sz="700" spc="-20" dirty="0">
                          <a:latin typeface="Arial"/>
                          <a:cs typeface="Arial"/>
                        </a:rPr>
                        <a:t> </a:t>
                      </a:r>
                      <a:r>
                        <a:rPr sz="700" dirty="0">
                          <a:latin typeface="Arial"/>
                          <a:cs typeface="Arial"/>
                        </a:rPr>
                        <a:t>to</a:t>
                      </a:r>
                      <a:r>
                        <a:rPr sz="700" spc="30" dirty="0">
                          <a:latin typeface="Arial"/>
                          <a:cs typeface="Arial"/>
                        </a:rPr>
                        <a:t> </a:t>
                      </a:r>
                      <a:r>
                        <a:rPr sz="700" spc="-10" dirty="0">
                          <a:latin typeface="Arial"/>
                          <a:cs typeface="Arial"/>
                        </a:rPr>
                        <a:t>strategize</a:t>
                      </a:r>
                      <a:r>
                        <a:rPr sz="700" spc="35" dirty="0">
                          <a:latin typeface="Arial"/>
                          <a:cs typeface="Arial"/>
                        </a:rPr>
                        <a:t> </a:t>
                      </a:r>
                      <a:r>
                        <a:rPr sz="700" spc="-25" dirty="0">
                          <a:latin typeface="Arial"/>
                          <a:cs typeface="Arial"/>
                        </a:rPr>
                        <a:t>and</a:t>
                      </a:r>
                      <a:r>
                        <a:rPr sz="700" spc="500" dirty="0">
                          <a:latin typeface="Arial"/>
                          <a:cs typeface="Arial"/>
                        </a:rPr>
                        <a:t> </a:t>
                      </a:r>
                      <a:r>
                        <a:rPr sz="700" dirty="0">
                          <a:latin typeface="Arial"/>
                          <a:cs typeface="Arial"/>
                        </a:rPr>
                        <a:t>prepare</a:t>
                      </a:r>
                      <a:r>
                        <a:rPr sz="700" spc="-10" dirty="0">
                          <a:latin typeface="Arial"/>
                          <a:cs typeface="Arial"/>
                        </a:rPr>
                        <a:t> </a:t>
                      </a:r>
                      <a:r>
                        <a:rPr sz="700" dirty="0">
                          <a:latin typeface="Arial"/>
                          <a:cs typeface="Arial"/>
                        </a:rPr>
                        <a:t>their</a:t>
                      </a:r>
                      <a:r>
                        <a:rPr sz="700" spc="-5" dirty="0">
                          <a:latin typeface="Arial"/>
                          <a:cs typeface="Arial"/>
                        </a:rPr>
                        <a:t> </a:t>
                      </a:r>
                      <a:r>
                        <a:rPr sz="700" dirty="0">
                          <a:latin typeface="Arial"/>
                          <a:cs typeface="Arial"/>
                        </a:rPr>
                        <a:t>draf</a:t>
                      </a:r>
                      <a:r>
                        <a:rPr sz="700" spc="-60" dirty="0">
                          <a:latin typeface="Arial"/>
                          <a:cs typeface="Arial"/>
                        </a:rPr>
                        <a:t> </a:t>
                      </a:r>
                      <a:r>
                        <a:rPr sz="700" dirty="0">
                          <a:latin typeface="Arial"/>
                          <a:cs typeface="Arial"/>
                        </a:rPr>
                        <a:t>t</a:t>
                      </a:r>
                      <a:r>
                        <a:rPr sz="700" spc="45" dirty="0">
                          <a:latin typeface="Arial"/>
                          <a:cs typeface="Arial"/>
                        </a:rPr>
                        <a:t> </a:t>
                      </a:r>
                      <a:r>
                        <a:rPr sz="700" spc="-10" dirty="0">
                          <a:latin typeface="Arial"/>
                          <a:cs typeface="Arial"/>
                        </a:rPr>
                        <a:t>application.</a:t>
                      </a:r>
                      <a:endParaRPr sz="70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5"/>
                        </a:spcBef>
                      </a:pPr>
                      <a:endParaRPr sz="1000" dirty="0">
                        <a:latin typeface="Times New Roman"/>
                        <a:cs typeface="Times New Roman"/>
                      </a:endParaRPr>
                    </a:p>
                    <a:p>
                      <a:pPr marL="34925">
                        <a:lnSpc>
                          <a:spcPct val="100000"/>
                        </a:lnSpc>
                      </a:pPr>
                      <a:r>
                        <a:rPr sz="1000" b="1" dirty="0">
                          <a:latin typeface="Arial"/>
                          <a:cs typeface="Arial"/>
                        </a:rPr>
                        <a:t>Anytime</a:t>
                      </a:r>
                      <a:r>
                        <a:rPr sz="1000" b="1" spc="60" dirty="0">
                          <a:latin typeface="Arial"/>
                          <a:cs typeface="Arial"/>
                        </a:rPr>
                        <a:t> </a:t>
                      </a:r>
                      <a:r>
                        <a:rPr sz="1000" b="1" dirty="0">
                          <a:latin typeface="Arial"/>
                          <a:cs typeface="Arial"/>
                        </a:rPr>
                        <a:t>between</a:t>
                      </a:r>
                      <a:r>
                        <a:rPr sz="1000" b="1" spc="-65" dirty="0">
                          <a:latin typeface="Arial"/>
                          <a:cs typeface="Arial"/>
                        </a:rPr>
                        <a:t> </a:t>
                      </a:r>
                      <a:r>
                        <a:rPr sz="1000" b="1" dirty="0">
                          <a:latin typeface="Arial"/>
                          <a:cs typeface="Arial"/>
                        </a:rPr>
                        <a:t>now</a:t>
                      </a:r>
                      <a:r>
                        <a:rPr sz="1000" b="1" spc="40" dirty="0">
                          <a:latin typeface="Arial"/>
                          <a:cs typeface="Arial"/>
                        </a:rPr>
                        <a:t> </a:t>
                      </a:r>
                      <a:r>
                        <a:rPr sz="1000" b="1" spc="-25" dirty="0">
                          <a:latin typeface="Arial"/>
                          <a:cs typeface="Arial"/>
                        </a:rPr>
                        <a:t>and</a:t>
                      </a:r>
                      <a:endParaRPr sz="1000" dirty="0">
                        <a:latin typeface="Arial"/>
                        <a:cs typeface="Arial"/>
                      </a:endParaRPr>
                    </a:p>
                    <a:p>
                      <a:pPr marL="34925">
                        <a:lnSpc>
                          <a:spcPct val="100000"/>
                        </a:lnSpc>
                        <a:spcBef>
                          <a:spcPts val="160"/>
                        </a:spcBef>
                      </a:pPr>
                      <a:r>
                        <a:rPr sz="1000" b="1" dirty="0">
                          <a:latin typeface="Arial"/>
                          <a:cs typeface="Arial"/>
                        </a:rPr>
                        <a:t>September</a:t>
                      </a:r>
                      <a:r>
                        <a:rPr sz="1000" b="1" spc="-35" dirty="0">
                          <a:latin typeface="Arial"/>
                          <a:cs typeface="Arial"/>
                        </a:rPr>
                        <a:t> </a:t>
                      </a:r>
                      <a:r>
                        <a:rPr sz="1000" b="1" dirty="0">
                          <a:latin typeface="Arial"/>
                          <a:cs typeface="Arial"/>
                        </a:rPr>
                        <a:t>1</a:t>
                      </a:r>
                      <a:r>
                        <a:rPr lang="en-US" sz="1000" b="1" dirty="0">
                          <a:latin typeface="Arial"/>
                          <a:cs typeface="Arial"/>
                        </a:rPr>
                        <a:t>2</a:t>
                      </a:r>
                      <a:r>
                        <a:rPr lang="en-GB" sz="1000" b="1" spc="20" dirty="0">
                          <a:latin typeface="Arial"/>
                          <a:cs typeface="Arial"/>
                        </a:rPr>
                        <a:t>, 2023</a:t>
                      </a:r>
                      <a:endParaRPr sz="1000" dirty="0">
                        <a:latin typeface="Arial"/>
                        <a:cs typeface="Arial"/>
                      </a:endParaRPr>
                    </a:p>
                  </a:txBody>
                  <a:tcPr marL="0" marR="0" marT="635"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6"/>
                  </a:ext>
                </a:extLst>
              </a:tr>
              <a:tr h="524510">
                <a:tc>
                  <a:txBody>
                    <a:bodyPr/>
                    <a:lstStyle/>
                    <a:p>
                      <a:pPr>
                        <a:lnSpc>
                          <a:spcPct val="100000"/>
                        </a:lnSpc>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35"/>
                        </a:spcBef>
                      </a:pPr>
                      <a:endParaRPr sz="750">
                        <a:latin typeface="Times New Roman"/>
                        <a:cs typeface="Times New Roman"/>
                      </a:endParaRPr>
                    </a:p>
                    <a:p>
                      <a:pPr marL="31750" marR="183515" algn="just">
                        <a:lnSpc>
                          <a:spcPct val="114500"/>
                        </a:lnSpc>
                      </a:pPr>
                      <a:r>
                        <a:rPr sz="700" dirty="0">
                          <a:latin typeface="Arial"/>
                          <a:cs typeface="Arial"/>
                        </a:rPr>
                        <a:t>Applicants</a:t>
                      </a:r>
                      <a:r>
                        <a:rPr sz="700" spc="55" dirty="0">
                          <a:latin typeface="Arial"/>
                          <a:cs typeface="Arial"/>
                        </a:rPr>
                        <a:t> </a:t>
                      </a:r>
                      <a:r>
                        <a:rPr sz="700" dirty="0">
                          <a:latin typeface="Arial"/>
                          <a:cs typeface="Arial"/>
                        </a:rPr>
                        <a:t>submit</a:t>
                      </a:r>
                      <a:r>
                        <a:rPr sz="700" spc="-45" dirty="0">
                          <a:latin typeface="Arial"/>
                          <a:cs typeface="Arial"/>
                        </a:rPr>
                        <a:t> </a:t>
                      </a:r>
                      <a:r>
                        <a:rPr sz="700" dirty="0">
                          <a:latin typeface="Arial"/>
                          <a:cs typeface="Arial"/>
                        </a:rPr>
                        <a:t>draft</a:t>
                      </a:r>
                      <a:r>
                        <a:rPr sz="700" spc="60" dirty="0">
                          <a:latin typeface="Arial"/>
                          <a:cs typeface="Arial"/>
                        </a:rPr>
                        <a:t> </a:t>
                      </a:r>
                      <a:r>
                        <a:rPr sz="700" spc="-10" dirty="0">
                          <a:latin typeface="Arial"/>
                          <a:cs typeface="Arial"/>
                        </a:rPr>
                        <a:t>DG</a:t>
                      </a:r>
                      <a:r>
                        <a:rPr sz="700" spc="5" dirty="0">
                          <a:latin typeface="Arial"/>
                          <a:cs typeface="Arial"/>
                        </a:rPr>
                        <a:t> </a:t>
                      </a:r>
                      <a:r>
                        <a:rPr sz="700" dirty="0">
                          <a:latin typeface="Arial"/>
                          <a:cs typeface="Arial"/>
                        </a:rPr>
                        <a:t>and/or</a:t>
                      </a:r>
                      <a:r>
                        <a:rPr sz="700" spc="5" dirty="0">
                          <a:latin typeface="Arial"/>
                          <a:cs typeface="Arial"/>
                        </a:rPr>
                        <a:t> </a:t>
                      </a:r>
                      <a:r>
                        <a:rPr sz="700" spc="-10" dirty="0">
                          <a:latin typeface="Arial"/>
                          <a:cs typeface="Arial"/>
                        </a:rPr>
                        <a:t>RTI</a:t>
                      </a:r>
                      <a:r>
                        <a:rPr sz="700" spc="60" dirty="0">
                          <a:latin typeface="Arial"/>
                          <a:cs typeface="Arial"/>
                        </a:rPr>
                        <a:t> </a:t>
                      </a:r>
                      <a:r>
                        <a:rPr sz="700" spc="-10" dirty="0">
                          <a:latin typeface="Arial"/>
                          <a:cs typeface="Arial"/>
                        </a:rPr>
                        <a:t>application</a:t>
                      </a:r>
                      <a:r>
                        <a:rPr sz="700" spc="5" dirty="0">
                          <a:latin typeface="Arial"/>
                          <a:cs typeface="Arial"/>
                        </a:rPr>
                        <a:t> </a:t>
                      </a:r>
                      <a:r>
                        <a:rPr sz="700" dirty="0">
                          <a:latin typeface="Arial"/>
                          <a:cs typeface="Arial"/>
                        </a:rPr>
                        <a:t>and</a:t>
                      </a:r>
                      <a:r>
                        <a:rPr sz="700" spc="5" dirty="0">
                          <a:latin typeface="Arial"/>
                          <a:cs typeface="Arial"/>
                        </a:rPr>
                        <a:t> </a:t>
                      </a:r>
                      <a:r>
                        <a:rPr sz="700" dirty="0">
                          <a:latin typeface="Arial"/>
                          <a:cs typeface="Arial"/>
                        </a:rPr>
                        <a:t>CCV</a:t>
                      </a:r>
                      <a:r>
                        <a:rPr sz="700" spc="5" dirty="0">
                          <a:latin typeface="Arial"/>
                          <a:cs typeface="Arial"/>
                        </a:rPr>
                        <a:t> </a:t>
                      </a:r>
                      <a:r>
                        <a:rPr sz="700" dirty="0">
                          <a:latin typeface="Arial"/>
                          <a:cs typeface="Arial"/>
                        </a:rPr>
                        <a:t>for</a:t>
                      </a:r>
                      <a:r>
                        <a:rPr sz="700" spc="5" dirty="0">
                          <a:latin typeface="Arial"/>
                          <a:cs typeface="Arial"/>
                        </a:rPr>
                        <a:t> </a:t>
                      </a:r>
                      <a:r>
                        <a:rPr sz="700" spc="-10" dirty="0">
                          <a:latin typeface="Arial"/>
                          <a:cs typeface="Arial"/>
                        </a:rPr>
                        <a:t>internal</a:t>
                      </a:r>
                      <a:r>
                        <a:rPr sz="700" spc="500" dirty="0">
                          <a:latin typeface="Arial"/>
                          <a:cs typeface="Arial"/>
                        </a:rPr>
                        <a:t> </a:t>
                      </a:r>
                      <a:r>
                        <a:rPr sz="700" spc="-10" dirty="0">
                          <a:latin typeface="Arial"/>
                          <a:cs typeface="Arial"/>
                        </a:rPr>
                        <a:t>rev</a:t>
                      </a:r>
                      <a:r>
                        <a:rPr sz="700" spc="-40" dirty="0">
                          <a:latin typeface="Arial"/>
                          <a:cs typeface="Arial"/>
                        </a:rPr>
                        <a:t> </a:t>
                      </a:r>
                      <a:r>
                        <a:rPr sz="700" spc="-20" dirty="0">
                          <a:latin typeface="Arial"/>
                          <a:cs typeface="Arial"/>
                        </a:rPr>
                        <a:t>iew</a:t>
                      </a:r>
                      <a:r>
                        <a:rPr sz="700" spc="-30" dirty="0">
                          <a:latin typeface="Arial"/>
                          <a:cs typeface="Arial"/>
                        </a:rPr>
                        <a:t> </a:t>
                      </a:r>
                      <a:r>
                        <a:rPr sz="700" dirty="0">
                          <a:latin typeface="Arial"/>
                          <a:cs typeface="Arial"/>
                        </a:rPr>
                        <a:t>to</a:t>
                      </a:r>
                      <a:r>
                        <a:rPr sz="700" spc="-50" dirty="0">
                          <a:latin typeface="Arial"/>
                          <a:cs typeface="Arial"/>
                        </a:rPr>
                        <a:t> </a:t>
                      </a:r>
                      <a:r>
                        <a:rPr sz="700" dirty="0">
                          <a:latin typeface="Arial"/>
                          <a:cs typeface="Arial"/>
                        </a:rPr>
                        <a:t>their</a:t>
                      </a:r>
                      <a:r>
                        <a:rPr sz="700" spc="15" dirty="0">
                          <a:latin typeface="Arial"/>
                          <a:cs typeface="Arial"/>
                        </a:rPr>
                        <a:t> </a:t>
                      </a:r>
                      <a:r>
                        <a:rPr sz="700" dirty="0">
                          <a:latin typeface="Arial"/>
                          <a:cs typeface="Arial"/>
                        </a:rPr>
                        <a:t>internal</a:t>
                      </a:r>
                      <a:r>
                        <a:rPr sz="700" spc="5" dirty="0">
                          <a:latin typeface="Arial"/>
                          <a:cs typeface="Arial"/>
                        </a:rPr>
                        <a:t> </a:t>
                      </a:r>
                      <a:r>
                        <a:rPr sz="700" spc="-10" dirty="0">
                          <a:latin typeface="Arial"/>
                          <a:cs typeface="Arial"/>
                        </a:rPr>
                        <a:t>reviewers,</a:t>
                      </a:r>
                      <a:r>
                        <a:rPr sz="700" spc="55" dirty="0">
                          <a:latin typeface="Arial"/>
                          <a:cs typeface="Arial"/>
                        </a:rPr>
                        <a:t> </a:t>
                      </a:r>
                      <a:r>
                        <a:rPr sz="700" dirty="0">
                          <a:latin typeface="Arial"/>
                          <a:cs typeface="Arial"/>
                        </a:rPr>
                        <a:t>and</a:t>
                      </a:r>
                      <a:r>
                        <a:rPr sz="700" spc="5" dirty="0">
                          <a:latin typeface="Arial"/>
                          <a:cs typeface="Arial"/>
                        </a:rPr>
                        <a:t> </a:t>
                      </a:r>
                      <a:r>
                        <a:rPr sz="700" dirty="0">
                          <a:latin typeface="Arial"/>
                          <a:cs typeface="Arial"/>
                        </a:rPr>
                        <a:t>copy</a:t>
                      </a:r>
                      <a:r>
                        <a:rPr sz="700" spc="65" dirty="0">
                          <a:latin typeface="Arial"/>
                          <a:cs typeface="Arial"/>
                        </a:rPr>
                        <a:t> </a:t>
                      </a:r>
                      <a:r>
                        <a:rPr sz="700" dirty="0">
                          <a:latin typeface="Arial"/>
                          <a:cs typeface="Arial"/>
                        </a:rPr>
                        <a:t>to</a:t>
                      </a:r>
                      <a:r>
                        <a:rPr sz="700" spc="35" dirty="0">
                          <a:latin typeface="Arial"/>
                          <a:cs typeface="Arial"/>
                        </a:rPr>
                        <a:t> </a:t>
                      </a:r>
                      <a:r>
                        <a:rPr sz="700" u="sng" spc="-10" dirty="0">
                          <a:solidFill>
                            <a:srgbClr val="008000"/>
                          </a:solidFill>
                          <a:uFill>
                            <a:solidFill>
                              <a:srgbClr val="008000"/>
                            </a:solidFill>
                          </a:uFill>
                          <a:latin typeface="Arial"/>
                          <a:cs typeface="Arial"/>
                          <a:hlinkClick r:id="rId5"/>
                        </a:rPr>
                        <a:t>grant.review@usask.ca</a:t>
                      </a:r>
                      <a:r>
                        <a:rPr sz="700" spc="-40" dirty="0">
                          <a:solidFill>
                            <a:srgbClr val="008000"/>
                          </a:solidFill>
                          <a:latin typeface="Arial"/>
                          <a:cs typeface="Arial"/>
                          <a:hlinkClick r:id="rId5"/>
                        </a:rPr>
                        <a:t> </a:t>
                      </a:r>
                      <a:r>
                        <a:rPr sz="700" spc="-50" dirty="0">
                          <a:latin typeface="Arial"/>
                          <a:cs typeface="Arial"/>
                        </a:rPr>
                        <a:t>.</a:t>
                      </a:r>
                      <a:r>
                        <a:rPr sz="700" spc="500" dirty="0">
                          <a:latin typeface="Arial"/>
                          <a:cs typeface="Arial"/>
                        </a:rPr>
                        <a:t> </a:t>
                      </a:r>
                      <a:r>
                        <a:rPr sz="700" dirty="0">
                          <a:latin typeface="Arial"/>
                          <a:cs typeface="Arial"/>
                        </a:rPr>
                        <a:t>Please</a:t>
                      </a:r>
                      <a:r>
                        <a:rPr sz="700" spc="-5" dirty="0">
                          <a:latin typeface="Arial"/>
                          <a:cs typeface="Arial"/>
                        </a:rPr>
                        <a:t> </a:t>
                      </a:r>
                      <a:r>
                        <a:rPr sz="700" dirty="0">
                          <a:latin typeface="Arial"/>
                          <a:cs typeface="Arial"/>
                        </a:rPr>
                        <a:t>put</a:t>
                      </a:r>
                      <a:r>
                        <a:rPr sz="700" spc="45" dirty="0">
                          <a:latin typeface="Arial"/>
                          <a:cs typeface="Arial"/>
                        </a:rPr>
                        <a:t> </a:t>
                      </a:r>
                      <a:r>
                        <a:rPr sz="700" dirty="0">
                          <a:latin typeface="Arial"/>
                          <a:cs typeface="Arial"/>
                        </a:rPr>
                        <a:t>‘Lastname NSERC</a:t>
                      </a:r>
                      <a:r>
                        <a:rPr sz="700" spc="-50" dirty="0">
                          <a:latin typeface="Arial"/>
                          <a:cs typeface="Arial"/>
                        </a:rPr>
                        <a:t> </a:t>
                      </a:r>
                      <a:r>
                        <a:rPr sz="700" dirty="0">
                          <a:latin typeface="Arial"/>
                          <a:cs typeface="Arial"/>
                        </a:rPr>
                        <a:t>DG/RTI’</a:t>
                      </a:r>
                      <a:r>
                        <a:rPr sz="700" spc="-5" dirty="0">
                          <a:latin typeface="Arial"/>
                          <a:cs typeface="Arial"/>
                        </a:rPr>
                        <a:t> </a:t>
                      </a:r>
                      <a:r>
                        <a:rPr sz="700" dirty="0">
                          <a:latin typeface="Arial"/>
                          <a:cs typeface="Arial"/>
                        </a:rPr>
                        <a:t>in</a:t>
                      </a:r>
                      <a:r>
                        <a:rPr sz="700" spc="-5" dirty="0">
                          <a:latin typeface="Arial"/>
                          <a:cs typeface="Arial"/>
                        </a:rPr>
                        <a:t> </a:t>
                      </a:r>
                      <a:r>
                        <a:rPr sz="700" dirty="0">
                          <a:latin typeface="Arial"/>
                          <a:cs typeface="Arial"/>
                        </a:rPr>
                        <a:t>the subject</a:t>
                      </a:r>
                      <a:r>
                        <a:rPr sz="700" spc="45" dirty="0">
                          <a:latin typeface="Arial"/>
                          <a:cs typeface="Arial"/>
                        </a:rPr>
                        <a:t> </a:t>
                      </a:r>
                      <a:r>
                        <a:rPr sz="700" spc="-10" dirty="0">
                          <a:latin typeface="Arial"/>
                          <a:cs typeface="Arial"/>
                        </a:rPr>
                        <a:t>heading.</a:t>
                      </a:r>
                      <a:endParaRPr sz="700">
                        <a:latin typeface="Arial"/>
                        <a:cs typeface="Arial"/>
                      </a:endParaRPr>
                    </a:p>
                  </a:txBody>
                  <a:tcPr marL="0" marR="0" marT="44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10"/>
                        </a:spcBef>
                      </a:pPr>
                      <a:endParaRPr sz="1000" dirty="0">
                        <a:latin typeface="Times New Roman"/>
                        <a:cs typeface="Times New Roman"/>
                      </a:endParaRPr>
                    </a:p>
                    <a:p>
                      <a:pPr marL="34925">
                        <a:lnSpc>
                          <a:spcPct val="100000"/>
                        </a:lnSpc>
                      </a:pPr>
                      <a:r>
                        <a:rPr sz="1000" b="1" dirty="0">
                          <a:latin typeface="Arial"/>
                          <a:cs typeface="Arial"/>
                        </a:rPr>
                        <a:t>September</a:t>
                      </a:r>
                      <a:r>
                        <a:rPr sz="1000" b="1" spc="-5" dirty="0">
                          <a:latin typeface="Arial"/>
                          <a:cs typeface="Arial"/>
                        </a:rPr>
                        <a:t> </a:t>
                      </a:r>
                      <a:r>
                        <a:rPr sz="1000" b="1" dirty="0">
                          <a:latin typeface="Arial"/>
                          <a:cs typeface="Arial"/>
                        </a:rPr>
                        <a:t>1</a:t>
                      </a:r>
                      <a:r>
                        <a:rPr lang="en-US" sz="1000" b="1" dirty="0">
                          <a:latin typeface="Arial"/>
                          <a:cs typeface="Arial"/>
                        </a:rPr>
                        <a:t>3</a:t>
                      </a:r>
                      <a:r>
                        <a:rPr sz="1000" b="1" dirty="0">
                          <a:latin typeface="Arial"/>
                          <a:cs typeface="Arial"/>
                        </a:rPr>
                        <a:t>,</a:t>
                      </a:r>
                      <a:r>
                        <a:rPr sz="1000" b="1" spc="10" dirty="0">
                          <a:latin typeface="Arial"/>
                          <a:cs typeface="Arial"/>
                        </a:rPr>
                        <a:t> </a:t>
                      </a:r>
                      <a:r>
                        <a:rPr sz="1000" b="1" spc="-20" dirty="0">
                          <a:latin typeface="Arial"/>
                          <a:cs typeface="Arial"/>
                        </a:rPr>
                        <a:t>202</a:t>
                      </a:r>
                      <a:r>
                        <a:rPr lang="en-US" sz="1000" b="1" spc="-20" dirty="0">
                          <a:latin typeface="Arial"/>
                          <a:cs typeface="Arial"/>
                        </a:rPr>
                        <a:t>3</a:t>
                      </a:r>
                      <a:endParaRPr sz="1000" dirty="0">
                        <a:latin typeface="Arial"/>
                        <a:cs typeface="Arial"/>
                      </a:endParaRPr>
                    </a:p>
                  </a:txBody>
                  <a:tcPr marL="0" marR="0" marT="127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7"/>
                  </a:ext>
                </a:extLst>
              </a:tr>
              <a:tr h="524510">
                <a:tc>
                  <a:txBody>
                    <a:bodyPr/>
                    <a:lstStyle/>
                    <a:p>
                      <a:pPr>
                        <a:lnSpc>
                          <a:spcPct val="100000"/>
                        </a:lnSpc>
                        <a:spcBef>
                          <a:spcPts val="5"/>
                        </a:spcBef>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63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5"/>
                        </a:spcBef>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63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40"/>
                        </a:spcBef>
                      </a:pPr>
                      <a:endParaRPr sz="750" dirty="0">
                        <a:latin typeface="Times New Roman"/>
                        <a:cs typeface="Times New Roman"/>
                      </a:endParaRPr>
                    </a:p>
                    <a:p>
                      <a:pPr marL="31750" marR="442595">
                        <a:lnSpc>
                          <a:spcPct val="114399"/>
                        </a:lnSpc>
                      </a:pPr>
                      <a:r>
                        <a:rPr sz="700" dirty="0">
                          <a:latin typeface="Arial"/>
                          <a:cs typeface="Arial"/>
                        </a:rPr>
                        <a:t>Internal</a:t>
                      </a:r>
                      <a:r>
                        <a:rPr sz="700" spc="-10" dirty="0">
                          <a:latin typeface="Arial"/>
                          <a:cs typeface="Arial"/>
                        </a:rPr>
                        <a:t> </a:t>
                      </a:r>
                      <a:r>
                        <a:rPr sz="700" dirty="0">
                          <a:latin typeface="Arial"/>
                          <a:cs typeface="Arial"/>
                        </a:rPr>
                        <a:t>rev</a:t>
                      </a:r>
                      <a:r>
                        <a:rPr sz="700" spc="-50" dirty="0">
                          <a:latin typeface="Arial"/>
                          <a:cs typeface="Arial"/>
                        </a:rPr>
                        <a:t> </a:t>
                      </a:r>
                      <a:r>
                        <a:rPr sz="700" spc="-10" dirty="0">
                          <a:latin typeface="Arial"/>
                          <a:cs typeface="Arial"/>
                        </a:rPr>
                        <a:t>iews</a:t>
                      </a:r>
                      <a:r>
                        <a:rPr sz="700" spc="-45" dirty="0">
                          <a:latin typeface="Arial"/>
                          <a:cs typeface="Arial"/>
                        </a:rPr>
                        <a:t> </a:t>
                      </a:r>
                      <a:r>
                        <a:rPr sz="700" dirty="0">
                          <a:latin typeface="Arial"/>
                          <a:cs typeface="Arial"/>
                        </a:rPr>
                        <a:t>are returned</a:t>
                      </a:r>
                      <a:r>
                        <a:rPr sz="700" spc="-10" dirty="0">
                          <a:latin typeface="Arial"/>
                          <a:cs typeface="Arial"/>
                        </a:rPr>
                        <a:t> </a:t>
                      </a:r>
                      <a:r>
                        <a:rPr sz="700" dirty="0">
                          <a:latin typeface="Arial"/>
                          <a:cs typeface="Arial"/>
                        </a:rPr>
                        <a:t>to</a:t>
                      </a:r>
                      <a:r>
                        <a:rPr sz="700" spc="-105" dirty="0">
                          <a:latin typeface="Arial"/>
                          <a:cs typeface="Arial"/>
                        </a:rPr>
                        <a:t> </a:t>
                      </a:r>
                      <a:r>
                        <a:rPr sz="700" dirty="0">
                          <a:latin typeface="Arial"/>
                          <a:cs typeface="Arial"/>
                        </a:rPr>
                        <a:t>the</a:t>
                      </a:r>
                      <a:r>
                        <a:rPr sz="700" spc="-5" dirty="0">
                          <a:latin typeface="Arial"/>
                          <a:cs typeface="Arial"/>
                        </a:rPr>
                        <a:t> </a:t>
                      </a:r>
                      <a:r>
                        <a:rPr sz="700" spc="-10" dirty="0">
                          <a:latin typeface="Arial"/>
                          <a:cs typeface="Arial"/>
                        </a:rPr>
                        <a:t>applicants</a:t>
                      </a:r>
                      <a:r>
                        <a:rPr sz="700" spc="50" dirty="0">
                          <a:latin typeface="Arial"/>
                          <a:cs typeface="Arial"/>
                        </a:rPr>
                        <a:t> </a:t>
                      </a:r>
                      <a:r>
                        <a:rPr sz="700" dirty="0">
                          <a:latin typeface="Arial"/>
                          <a:cs typeface="Arial"/>
                        </a:rPr>
                        <a:t>and</a:t>
                      </a:r>
                      <a:r>
                        <a:rPr sz="700" spc="-5" dirty="0">
                          <a:latin typeface="Arial"/>
                          <a:cs typeface="Arial"/>
                        </a:rPr>
                        <a:t> </a:t>
                      </a:r>
                      <a:r>
                        <a:rPr sz="700" dirty="0">
                          <a:latin typeface="Arial"/>
                          <a:cs typeface="Arial"/>
                        </a:rPr>
                        <a:t>copy</a:t>
                      </a:r>
                      <a:r>
                        <a:rPr sz="700" spc="45" dirty="0">
                          <a:latin typeface="Arial"/>
                          <a:cs typeface="Arial"/>
                        </a:rPr>
                        <a:t> </a:t>
                      </a:r>
                      <a:r>
                        <a:rPr sz="700" spc="-25" dirty="0">
                          <a:latin typeface="Arial"/>
                          <a:cs typeface="Arial"/>
                        </a:rPr>
                        <a:t>to</a:t>
                      </a:r>
                      <a:r>
                        <a:rPr sz="700" spc="500" dirty="0">
                          <a:latin typeface="Arial"/>
                          <a:cs typeface="Arial"/>
                        </a:rPr>
                        <a:t> </a:t>
                      </a:r>
                      <a:r>
                        <a:rPr sz="700" u="sng" dirty="0">
                          <a:solidFill>
                            <a:srgbClr val="008000"/>
                          </a:solidFill>
                          <a:uFill>
                            <a:solidFill>
                              <a:srgbClr val="008000"/>
                            </a:solidFill>
                          </a:uFill>
                          <a:latin typeface="Arial"/>
                          <a:ea typeface="+mn-ea"/>
                          <a:cs typeface="Arial"/>
                        </a:rPr>
                        <a:t>grant.rev</a:t>
                      </a:r>
                      <a:r>
                        <a:rPr sz="700" u="sng" dirty="0">
                          <a:solidFill>
                            <a:srgbClr val="008000"/>
                          </a:solidFill>
                          <a:uFill>
                            <a:solidFill>
                              <a:srgbClr val="008000"/>
                            </a:solidFill>
                          </a:uFill>
                          <a:latin typeface="Arial"/>
                          <a:ea typeface="+mn-ea"/>
                          <a:cs typeface="Arial"/>
                          <a:hlinkClick r:id="rId7">
                            <a:extLst>
                              <a:ext uri="{A12FA001-AC4F-418D-AE19-62706E023703}">
                                <ahyp:hlinkClr xmlns:ahyp="http://schemas.microsoft.com/office/drawing/2018/hyperlinkcolor" val="tx"/>
                              </a:ext>
                            </a:extLst>
                          </a:hlinkClick>
                        </a:rPr>
                        <a:t>iew@usask.ca, </a:t>
                      </a:r>
                      <a:r>
                        <a:rPr sz="700" spc="-10" dirty="0">
                          <a:latin typeface="Arial"/>
                          <a:cs typeface="Arial"/>
                        </a:rPr>
                        <a:t>directly</a:t>
                      </a:r>
                      <a:r>
                        <a:rPr sz="700" spc="40" dirty="0">
                          <a:latin typeface="Arial"/>
                          <a:cs typeface="Arial"/>
                        </a:rPr>
                        <a:t> </a:t>
                      </a:r>
                      <a:r>
                        <a:rPr sz="700" dirty="0">
                          <a:latin typeface="Arial"/>
                          <a:cs typeface="Arial"/>
                        </a:rPr>
                        <a:t>from</a:t>
                      </a:r>
                      <a:r>
                        <a:rPr sz="700" spc="-55" dirty="0">
                          <a:latin typeface="Arial"/>
                          <a:cs typeface="Arial"/>
                        </a:rPr>
                        <a:t> </a:t>
                      </a:r>
                      <a:r>
                        <a:rPr sz="700" spc="-10" dirty="0">
                          <a:latin typeface="Arial"/>
                          <a:cs typeface="Arial"/>
                        </a:rPr>
                        <a:t>internal</a:t>
                      </a:r>
                      <a:r>
                        <a:rPr sz="700" dirty="0">
                          <a:latin typeface="Arial"/>
                          <a:cs typeface="Arial"/>
                        </a:rPr>
                        <a:t> reviewers</a:t>
                      </a:r>
                      <a:r>
                        <a:rPr sz="700" spc="35" dirty="0">
                          <a:latin typeface="Arial"/>
                          <a:cs typeface="Arial"/>
                        </a:rPr>
                        <a:t> </a:t>
                      </a:r>
                      <a:r>
                        <a:rPr sz="700" dirty="0">
                          <a:latin typeface="Arial"/>
                          <a:cs typeface="Arial"/>
                        </a:rPr>
                        <a:t>(or</a:t>
                      </a:r>
                      <a:r>
                        <a:rPr sz="700" spc="-5" dirty="0">
                          <a:latin typeface="Arial"/>
                          <a:cs typeface="Arial"/>
                        </a:rPr>
                        <a:t> </a:t>
                      </a:r>
                      <a:r>
                        <a:rPr sz="700" spc="-20" dirty="0">
                          <a:latin typeface="Arial"/>
                          <a:cs typeface="Arial"/>
                        </a:rPr>
                        <a:t>from</a:t>
                      </a:r>
                      <a:r>
                        <a:rPr sz="700" spc="500" dirty="0">
                          <a:latin typeface="Arial"/>
                          <a:cs typeface="Arial"/>
                        </a:rPr>
                        <a:t> </a:t>
                      </a:r>
                      <a:r>
                        <a:rPr sz="700" u="sng" dirty="0">
                          <a:solidFill>
                            <a:srgbClr val="008000"/>
                          </a:solidFill>
                          <a:uFill>
                            <a:solidFill>
                              <a:srgbClr val="008000"/>
                            </a:solidFill>
                          </a:uFill>
                          <a:latin typeface="Arial"/>
                          <a:cs typeface="Arial"/>
                          <a:hlinkClick r:id="rId5"/>
                        </a:rPr>
                        <a:t>grant.rev</a:t>
                      </a:r>
                      <a:r>
                        <a:rPr sz="700" u="sng" spc="-10" dirty="0">
                          <a:solidFill>
                            <a:srgbClr val="008000"/>
                          </a:solidFill>
                          <a:uFill>
                            <a:solidFill>
                              <a:srgbClr val="008000"/>
                            </a:solidFill>
                          </a:uFill>
                          <a:latin typeface="Arial"/>
                          <a:cs typeface="Arial"/>
                          <a:hlinkClick r:id="rId5"/>
                        </a:rPr>
                        <a:t>iew@usask.ca</a:t>
                      </a:r>
                      <a:r>
                        <a:rPr sz="700" spc="20" dirty="0">
                          <a:solidFill>
                            <a:srgbClr val="008000"/>
                          </a:solidFill>
                          <a:latin typeface="Arial"/>
                          <a:cs typeface="Arial"/>
                          <a:hlinkClick r:id="rId5"/>
                        </a:rPr>
                        <a:t> </a:t>
                      </a:r>
                      <a:r>
                        <a:rPr sz="700" dirty="0">
                          <a:latin typeface="Arial"/>
                          <a:cs typeface="Arial"/>
                        </a:rPr>
                        <a:t>if</a:t>
                      </a:r>
                      <a:r>
                        <a:rPr sz="700" spc="50" dirty="0">
                          <a:latin typeface="Arial"/>
                          <a:cs typeface="Arial"/>
                        </a:rPr>
                        <a:t> </a:t>
                      </a:r>
                      <a:r>
                        <a:rPr sz="700" dirty="0">
                          <a:latin typeface="Arial"/>
                          <a:cs typeface="Arial"/>
                        </a:rPr>
                        <a:t>assistance</a:t>
                      </a:r>
                      <a:r>
                        <a:rPr sz="700" spc="-5" dirty="0">
                          <a:latin typeface="Arial"/>
                          <a:cs typeface="Arial"/>
                        </a:rPr>
                        <a:t> </a:t>
                      </a:r>
                      <a:r>
                        <a:rPr sz="700" dirty="0">
                          <a:latin typeface="Arial"/>
                          <a:cs typeface="Arial"/>
                        </a:rPr>
                        <a:t>is</a:t>
                      </a:r>
                      <a:r>
                        <a:rPr sz="700" spc="-50" dirty="0">
                          <a:latin typeface="Arial"/>
                          <a:cs typeface="Arial"/>
                        </a:rPr>
                        <a:t> </a:t>
                      </a:r>
                      <a:r>
                        <a:rPr sz="700" spc="-10" dirty="0">
                          <a:latin typeface="Arial"/>
                          <a:cs typeface="Arial"/>
                        </a:rPr>
                        <a:t>needed).</a:t>
                      </a:r>
                      <a:endParaRPr sz="700" dirty="0">
                        <a:latin typeface="Arial"/>
                        <a:cs typeface="Arial"/>
                      </a:endParaRPr>
                    </a:p>
                  </a:txBody>
                  <a:tcPr marL="0" marR="0" marT="50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15"/>
                        </a:spcBef>
                      </a:pPr>
                      <a:endParaRPr sz="1000" dirty="0">
                        <a:latin typeface="Times New Roman"/>
                        <a:cs typeface="Times New Roman"/>
                      </a:endParaRPr>
                    </a:p>
                    <a:p>
                      <a:pPr marL="34925">
                        <a:lnSpc>
                          <a:spcPct val="100000"/>
                        </a:lnSpc>
                      </a:pPr>
                      <a:r>
                        <a:rPr sz="1000" b="1" dirty="0">
                          <a:latin typeface="Arial"/>
                          <a:cs typeface="Arial"/>
                        </a:rPr>
                        <a:t>October</a:t>
                      </a:r>
                      <a:r>
                        <a:rPr sz="1000" b="1" spc="-50" dirty="0">
                          <a:latin typeface="Arial"/>
                          <a:cs typeface="Arial"/>
                        </a:rPr>
                        <a:t> </a:t>
                      </a:r>
                      <a:r>
                        <a:rPr lang="en-US" sz="1000" b="1" spc="-50" dirty="0">
                          <a:latin typeface="Arial"/>
                          <a:cs typeface="Arial"/>
                        </a:rPr>
                        <a:t>6</a:t>
                      </a:r>
                      <a:r>
                        <a:rPr sz="1000" b="1" dirty="0">
                          <a:latin typeface="Arial"/>
                          <a:cs typeface="Arial"/>
                        </a:rPr>
                        <a:t>,</a:t>
                      </a:r>
                      <a:r>
                        <a:rPr sz="1000" b="1" spc="-25" dirty="0">
                          <a:latin typeface="Arial"/>
                          <a:cs typeface="Arial"/>
                        </a:rPr>
                        <a:t> </a:t>
                      </a:r>
                      <a:r>
                        <a:rPr sz="1000" b="1" spc="-20" dirty="0">
                          <a:latin typeface="Arial"/>
                          <a:cs typeface="Arial"/>
                        </a:rPr>
                        <a:t>202</a:t>
                      </a:r>
                      <a:r>
                        <a:rPr lang="en-US" sz="1000" b="1" spc="-20" dirty="0">
                          <a:latin typeface="Arial"/>
                          <a:cs typeface="Arial"/>
                        </a:rPr>
                        <a:t>3</a:t>
                      </a:r>
                      <a:endParaRPr sz="1000" dirty="0">
                        <a:latin typeface="Arial"/>
                        <a:cs typeface="Arial"/>
                      </a:endParaRPr>
                    </a:p>
                  </a:txBody>
                  <a:tcPr marL="0" marR="0" marT="1905"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8"/>
                  </a:ext>
                </a:extLst>
              </a:tr>
              <a:tr h="657860">
                <a:tc>
                  <a:txBody>
                    <a:bodyPr/>
                    <a:lstStyle/>
                    <a:p>
                      <a:pPr>
                        <a:lnSpc>
                          <a:spcPct val="100000"/>
                        </a:lnSpc>
                        <a:spcBef>
                          <a:spcPts val="10"/>
                        </a:spcBef>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127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10"/>
                        </a:spcBef>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127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45"/>
                        </a:spcBef>
                      </a:pPr>
                      <a:endParaRPr sz="750">
                        <a:latin typeface="Times New Roman"/>
                        <a:cs typeface="Times New Roman"/>
                      </a:endParaRPr>
                    </a:p>
                    <a:p>
                      <a:pPr marL="31750" marR="127635">
                        <a:lnSpc>
                          <a:spcPct val="114500"/>
                        </a:lnSpc>
                      </a:pPr>
                      <a:r>
                        <a:rPr sz="700" dirty="0">
                          <a:latin typeface="Arial"/>
                          <a:cs typeface="Arial"/>
                        </a:rPr>
                        <a:t>Applicants</a:t>
                      </a:r>
                      <a:r>
                        <a:rPr sz="700" spc="65" dirty="0">
                          <a:latin typeface="Arial"/>
                          <a:cs typeface="Arial"/>
                        </a:rPr>
                        <a:t> </a:t>
                      </a:r>
                      <a:r>
                        <a:rPr sz="700" dirty="0">
                          <a:latin typeface="Arial"/>
                          <a:cs typeface="Arial"/>
                        </a:rPr>
                        <a:t>consult</a:t>
                      </a:r>
                      <a:r>
                        <a:rPr sz="700" spc="-45" dirty="0">
                          <a:latin typeface="Arial"/>
                          <a:cs typeface="Arial"/>
                        </a:rPr>
                        <a:t> </a:t>
                      </a:r>
                      <a:r>
                        <a:rPr sz="700" dirty="0">
                          <a:latin typeface="Arial"/>
                          <a:cs typeface="Arial"/>
                        </a:rPr>
                        <a:t>with</a:t>
                      </a:r>
                      <a:r>
                        <a:rPr sz="700" spc="10" dirty="0">
                          <a:latin typeface="Arial"/>
                          <a:cs typeface="Arial"/>
                        </a:rPr>
                        <a:t> </a:t>
                      </a:r>
                      <a:r>
                        <a:rPr sz="700" dirty="0">
                          <a:latin typeface="Arial"/>
                          <a:cs typeface="Arial"/>
                        </a:rPr>
                        <a:t>their</a:t>
                      </a:r>
                      <a:r>
                        <a:rPr sz="700" spc="15" dirty="0">
                          <a:latin typeface="Arial"/>
                          <a:cs typeface="Arial"/>
                        </a:rPr>
                        <a:t> </a:t>
                      </a:r>
                      <a:r>
                        <a:rPr sz="700" spc="-10" dirty="0">
                          <a:latin typeface="Arial"/>
                          <a:cs typeface="Arial"/>
                        </a:rPr>
                        <a:t>suggested</a:t>
                      </a:r>
                      <a:r>
                        <a:rPr sz="700" spc="10" dirty="0">
                          <a:latin typeface="Arial"/>
                          <a:cs typeface="Arial"/>
                        </a:rPr>
                        <a:t> </a:t>
                      </a:r>
                      <a:r>
                        <a:rPr sz="700" spc="-10" dirty="0">
                          <a:latin typeface="Arial"/>
                          <a:cs typeface="Arial"/>
                        </a:rPr>
                        <a:t>reviewers,</a:t>
                      </a:r>
                      <a:r>
                        <a:rPr sz="700" spc="60" dirty="0">
                          <a:latin typeface="Arial"/>
                          <a:cs typeface="Arial"/>
                        </a:rPr>
                        <a:t> </a:t>
                      </a:r>
                      <a:r>
                        <a:rPr sz="700" spc="-10" dirty="0">
                          <a:latin typeface="Arial"/>
                          <a:cs typeface="Arial"/>
                        </a:rPr>
                        <a:t>Research</a:t>
                      </a:r>
                      <a:r>
                        <a:rPr sz="700" spc="10" dirty="0">
                          <a:latin typeface="Arial"/>
                          <a:cs typeface="Arial"/>
                        </a:rPr>
                        <a:t> </a:t>
                      </a:r>
                      <a:r>
                        <a:rPr sz="700" spc="-10" dirty="0">
                          <a:latin typeface="Arial"/>
                          <a:cs typeface="Arial"/>
                        </a:rPr>
                        <a:t>Facilitators,</a:t>
                      </a:r>
                      <a:r>
                        <a:rPr sz="700" spc="500" dirty="0">
                          <a:latin typeface="Arial"/>
                          <a:cs typeface="Arial"/>
                        </a:rPr>
                        <a:t> </a:t>
                      </a:r>
                      <a:r>
                        <a:rPr sz="700" dirty="0">
                          <a:latin typeface="Arial"/>
                          <a:cs typeface="Arial"/>
                        </a:rPr>
                        <a:t>Associate/Vice-</a:t>
                      </a:r>
                      <a:r>
                        <a:rPr sz="700" spc="-10" dirty="0">
                          <a:latin typeface="Arial"/>
                          <a:cs typeface="Arial"/>
                        </a:rPr>
                        <a:t>Deans</a:t>
                      </a:r>
                      <a:r>
                        <a:rPr sz="700" spc="-45" dirty="0">
                          <a:latin typeface="Arial"/>
                          <a:cs typeface="Arial"/>
                        </a:rPr>
                        <a:t> </a:t>
                      </a:r>
                      <a:r>
                        <a:rPr sz="700" dirty="0">
                          <a:latin typeface="Arial"/>
                          <a:cs typeface="Arial"/>
                        </a:rPr>
                        <a:t>Research,</a:t>
                      </a:r>
                      <a:r>
                        <a:rPr sz="700" spc="65" dirty="0">
                          <a:latin typeface="Arial"/>
                          <a:cs typeface="Arial"/>
                        </a:rPr>
                        <a:t> </a:t>
                      </a:r>
                      <a:r>
                        <a:rPr sz="700" dirty="0">
                          <a:latin typeface="Arial"/>
                          <a:cs typeface="Arial"/>
                        </a:rPr>
                        <a:t>or</a:t>
                      </a:r>
                      <a:r>
                        <a:rPr sz="700" spc="20" dirty="0">
                          <a:latin typeface="Arial"/>
                          <a:cs typeface="Arial"/>
                        </a:rPr>
                        <a:t> </a:t>
                      </a:r>
                      <a:r>
                        <a:rPr sz="700" spc="-10" dirty="0">
                          <a:latin typeface="Arial"/>
                          <a:cs typeface="Arial"/>
                        </a:rPr>
                        <a:t>mentorship</a:t>
                      </a:r>
                      <a:r>
                        <a:rPr sz="700" spc="20" dirty="0">
                          <a:latin typeface="Arial"/>
                          <a:cs typeface="Arial"/>
                        </a:rPr>
                        <a:t> </a:t>
                      </a:r>
                      <a:r>
                        <a:rPr sz="700" dirty="0">
                          <a:latin typeface="Arial"/>
                          <a:cs typeface="Arial"/>
                        </a:rPr>
                        <a:t>teams</a:t>
                      </a:r>
                      <a:r>
                        <a:rPr sz="700" spc="-35" dirty="0">
                          <a:latin typeface="Arial"/>
                          <a:cs typeface="Arial"/>
                        </a:rPr>
                        <a:t> </a:t>
                      </a:r>
                      <a:r>
                        <a:rPr sz="700" dirty="0">
                          <a:latin typeface="Arial"/>
                          <a:cs typeface="Arial"/>
                        </a:rPr>
                        <a:t>to</a:t>
                      </a:r>
                      <a:r>
                        <a:rPr sz="700" spc="20" dirty="0">
                          <a:latin typeface="Arial"/>
                          <a:cs typeface="Arial"/>
                        </a:rPr>
                        <a:t> </a:t>
                      </a:r>
                      <a:r>
                        <a:rPr sz="700" spc="-10" dirty="0">
                          <a:latin typeface="Arial"/>
                          <a:cs typeface="Arial"/>
                        </a:rPr>
                        <a:t>incorporate</a:t>
                      </a:r>
                      <a:r>
                        <a:rPr sz="700" spc="500" dirty="0">
                          <a:latin typeface="Arial"/>
                          <a:cs typeface="Arial"/>
                        </a:rPr>
                        <a:t>  </a:t>
                      </a:r>
                      <a:r>
                        <a:rPr sz="700" dirty="0">
                          <a:latin typeface="Arial"/>
                          <a:cs typeface="Arial"/>
                        </a:rPr>
                        <a:t>rev</a:t>
                      </a:r>
                      <a:r>
                        <a:rPr sz="700" spc="-45" dirty="0">
                          <a:latin typeface="Arial"/>
                          <a:cs typeface="Arial"/>
                        </a:rPr>
                        <a:t> </a:t>
                      </a:r>
                      <a:r>
                        <a:rPr sz="700" spc="-10" dirty="0">
                          <a:latin typeface="Arial"/>
                          <a:cs typeface="Arial"/>
                        </a:rPr>
                        <a:t>iewer</a:t>
                      </a:r>
                      <a:r>
                        <a:rPr sz="700" spc="10" dirty="0">
                          <a:latin typeface="Arial"/>
                          <a:cs typeface="Arial"/>
                        </a:rPr>
                        <a:t> </a:t>
                      </a:r>
                      <a:r>
                        <a:rPr sz="700" dirty="0">
                          <a:latin typeface="Arial"/>
                          <a:cs typeface="Arial"/>
                        </a:rPr>
                        <a:t>f</a:t>
                      </a:r>
                      <a:r>
                        <a:rPr sz="700" spc="-50" dirty="0">
                          <a:latin typeface="Arial"/>
                          <a:cs typeface="Arial"/>
                        </a:rPr>
                        <a:t> </a:t>
                      </a:r>
                      <a:r>
                        <a:rPr sz="700" spc="-10" dirty="0">
                          <a:latin typeface="Arial"/>
                          <a:cs typeface="Arial"/>
                        </a:rPr>
                        <a:t>eedback.</a:t>
                      </a:r>
                      <a:r>
                        <a:rPr sz="700" spc="-40" dirty="0">
                          <a:latin typeface="Arial"/>
                          <a:cs typeface="Arial"/>
                        </a:rPr>
                        <a:t> </a:t>
                      </a:r>
                      <a:r>
                        <a:rPr sz="700" spc="-10" dirty="0">
                          <a:latin typeface="Arial"/>
                          <a:cs typeface="Arial"/>
                        </a:rPr>
                        <a:t>Research</a:t>
                      </a:r>
                      <a:r>
                        <a:rPr sz="700" spc="5" dirty="0">
                          <a:latin typeface="Arial"/>
                          <a:cs typeface="Arial"/>
                        </a:rPr>
                        <a:t> </a:t>
                      </a:r>
                      <a:r>
                        <a:rPr sz="700" dirty="0">
                          <a:latin typeface="Arial"/>
                          <a:cs typeface="Arial"/>
                        </a:rPr>
                        <a:t>Facilitator</a:t>
                      </a:r>
                      <a:r>
                        <a:rPr sz="700" spc="10" dirty="0">
                          <a:latin typeface="Arial"/>
                          <a:cs typeface="Arial"/>
                        </a:rPr>
                        <a:t> </a:t>
                      </a:r>
                      <a:r>
                        <a:rPr sz="700" dirty="0">
                          <a:latin typeface="Arial"/>
                          <a:cs typeface="Arial"/>
                        </a:rPr>
                        <a:t>reads</a:t>
                      </a:r>
                      <a:r>
                        <a:rPr sz="700" spc="-50" dirty="0">
                          <a:latin typeface="Arial"/>
                          <a:cs typeface="Arial"/>
                        </a:rPr>
                        <a:t> </a:t>
                      </a:r>
                      <a:r>
                        <a:rPr sz="700" dirty="0">
                          <a:latin typeface="Arial"/>
                          <a:cs typeface="Arial"/>
                        </a:rPr>
                        <a:t>for</a:t>
                      </a:r>
                      <a:r>
                        <a:rPr sz="700" spc="10" dirty="0">
                          <a:latin typeface="Arial"/>
                          <a:cs typeface="Arial"/>
                        </a:rPr>
                        <a:t> </a:t>
                      </a:r>
                      <a:r>
                        <a:rPr sz="700" dirty="0">
                          <a:latin typeface="Arial"/>
                          <a:cs typeface="Arial"/>
                        </a:rPr>
                        <a:t>the</a:t>
                      </a:r>
                      <a:r>
                        <a:rPr sz="700" spc="-100" dirty="0">
                          <a:latin typeface="Arial"/>
                          <a:cs typeface="Arial"/>
                        </a:rPr>
                        <a:t> </a:t>
                      </a:r>
                      <a:r>
                        <a:rPr sz="700" spc="-10" dirty="0">
                          <a:latin typeface="Arial"/>
                          <a:cs typeface="Arial"/>
                        </a:rPr>
                        <a:t>logistical</a:t>
                      </a:r>
                      <a:r>
                        <a:rPr sz="700" spc="10" dirty="0">
                          <a:latin typeface="Arial"/>
                          <a:cs typeface="Arial"/>
                        </a:rPr>
                        <a:t> </a:t>
                      </a:r>
                      <a:r>
                        <a:rPr sz="700" dirty="0">
                          <a:latin typeface="Arial"/>
                          <a:cs typeface="Arial"/>
                        </a:rPr>
                        <a:t>flow</a:t>
                      </a:r>
                      <a:r>
                        <a:rPr sz="700" spc="-50" dirty="0">
                          <a:latin typeface="Arial"/>
                          <a:cs typeface="Arial"/>
                        </a:rPr>
                        <a:t> </a:t>
                      </a:r>
                      <a:r>
                        <a:rPr sz="700" spc="-25" dirty="0">
                          <a:latin typeface="Arial"/>
                          <a:cs typeface="Arial"/>
                        </a:rPr>
                        <a:t>and</a:t>
                      </a:r>
                      <a:r>
                        <a:rPr sz="700" spc="500" dirty="0">
                          <a:latin typeface="Arial"/>
                          <a:cs typeface="Arial"/>
                        </a:rPr>
                        <a:t> </a:t>
                      </a:r>
                      <a:r>
                        <a:rPr sz="700" dirty="0">
                          <a:latin typeface="Arial"/>
                          <a:cs typeface="Arial"/>
                        </a:rPr>
                        <a:t>completion</a:t>
                      </a:r>
                      <a:r>
                        <a:rPr sz="700" spc="25" dirty="0">
                          <a:latin typeface="Arial"/>
                          <a:cs typeface="Arial"/>
                        </a:rPr>
                        <a:t> </a:t>
                      </a:r>
                      <a:r>
                        <a:rPr sz="700" dirty="0">
                          <a:latin typeface="Arial"/>
                          <a:cs typeface="Arial"/>
                        </a:rPr>
                        <a:t>of</a:t>
                      </a:r>
                      <a:r>
                        <a:rPr sz="700" spc="75" dirty="0">
                          <a:latin typeface="Arial"/>
                          <a:cs typeface="Arial"/>
                        </a:rPr>
                        <a:t> </a:t>
                      </a:r>
                      <a:r>
                        <a:rPr sz="700" dirty="0">
                          <a:latin typeface="Arial"/>
                          <a:cs typeface="Arial"/>
                        </a:rPr>
                        <a:t>the</a:t>
                      </a:r>
                      <a:r>
                        <a:rPr sz="700" spc="20" dirty="0">
                          <a:latin typeface="Arial"/>
                          <a:cs typeface="Arial"/>
                        </a:rPr>
                        <a:t> </a:t>
                      </a:r>
                      <a:r>
                        <a:rPr sz="700" spc="-10" dirty="0">
                          <a:latin typeface="Arial"/>
                          <a:cs typeface="Arial"/>
                        </a:rPr>
                        <a:t>proposal.</a:t>
                      </a:r>
                      <a:endParaRPr sz="700">
                        <a:latin typeface="Arial"/>
                        <a:cs typeface="Arial"/>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spcBef>
                          <a:spcPts val="20"/>
                        </a:spcBef>
                      </a:pPr>
                      <a:endParaRPr sz="1000" dirty="0">
                        <a:latin typeface="Times New Roman"/>
                        <a:cs typeface="Times New Roman"/>
                      </a:endParaRPr>
                    </a:p>
                    <a:p>
                      <a:pPr marL="34925">
                        <a:lnSpc>
                          <a:spcPct val="100000"/>
                        </a:lnSpc>
                      </a:pPr>
                      <a:r>
                        <a:rPr sz="1000" b="1" dirty="0">
                          <a:latin typeface="Arial"/>
                          <a:cs typeface="Arial"/>
                        </a:rPr>
                        <a:t>October</a:t>
                      </a:r>
                      <a:r>
                        <a:rPr sz="1000" b="1" spc="-65" dirty="0">
                          <a:latin typeface="Arial"/>
                          <a:cs typeface="Arial"/>
                        </a:rPr>
                        <a:t> </a:t>
                      </a:r>
                      <a:r>
                        <a:rPr sz="1000" b="1" dirty="0">
                          <a:latin typeface="Arial"/>
                          <a:cs typeface="Arial"/>
                        </a:rPr>
                        <a:t>7</a:t>
                      </a:r>
                      <a:r>
                        <a:rPr sz="1000" b="1" spc="70" dirty="0">
                          <a:latin typeface="Arial"/>
                          <a:cs typeface="Arial"/>
                        </a:rPr>
                        <a:t> </a:t>
                      </a:r>
                      <a:r>
                        <a:rPr sz="1000" b="1" dirty="0">
                          <a:latin typeface="Arial"/>
                          <a:cs typeface="Arial"/>
                        </a:rPr>
                        <a:t>–</a:t>
                      </a:r>
                      <a:r>
                        <a:rPr sz="1000" b="1" spc="-20" dirty="0">
                          <a:latin typeface="Arial"/>
                          <a:cs typeface="Arial"/>
                        </a:rPr>
                        <a:t> </a:t>
                      </a:r>
                      <a:r>
                        <a:rPr lang="en-US" sz="1000" b="1" dirty="0">
                          <a:latin typeface="Arial"/>
                          <a:cs typeface="Arial"/>
                        </a:rPr>
                        <a:t>13</a:t>
                      </a:r>
                      <a:r>
                        <a:rPr sz="1000" b="1" spc="-15" dirty="0">
                          <a:latin typeface="Arial"/>
                          <a:cs typeface="Arial"/>
                        </a:rPr>
                        <a:t> </a:t>
                      </a:r>
                      <a:r>
                        <a:rPr sz="1000" b="1" spc="-20" dirty="0">
                          <a:latin typeface="Arial"/>
                          <a:cs typeface="Arial"/>
                        </a:rPr>
                        <a:t>(RTI)</a:t>
                      </a:r>
                      <a:endParaRPr sz="1000" dirty="0">
                        <a:latin typeface="Arial"/>
                        <a:cs typeface="Arial"/>
                      </a:endParaRPr>
                    </a:p>
                    <a:p>
                      <a:pPr marL="34925">
                        <a:lnSpc>
                          <a:spcPct val="100000"/>
                        </a:lnSpc>
                        <a:spcBef>
                          <a:spcPts val="165"/>
                        </a:spcBef>
                      </a:pPr>
                      <a:r>
                        <a:rPr sz="1000" b="1" dirty="0">
                          <a:latin typeface="Arial"/>
                          <a:cs typeface="Arial"/>
                        </a:rPr>
                        <a:t>October</a:t>
                      </a:r>
                      <a:r>
                        <a:rPr sz="1000" b="1" spc="-50" dirty="0">
                          <a:latin typeface="Arial"/>
                          <a:cs typeface="Arial"/>
                        </a:rPr>
                        <a:t> </a:t>
                      </a:r>
                      <a:r>
                        <a:rPr sz="1000" b="1" dirty="0">
                          <a:latin typeface="Arial"/>
                          <a:cs typeface="Arial"/>
                        </a:rPr>
                        <a:t>7</a:t>
                      </a:r>
                      <a:r>
                        <a:rPr sz="1000" b="1" spc="7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2</a:t>
                      </a:r>
                      <a:r>
                        <a:rPr lang="en-US" sz="1000" b="1" dirty="0">
                          <a:latin typeface="Arial"/>
                          <a:cs typeface="Arial"/>
                        </a:rPr>
                        <a:t>0</a:t>
                      </a:r>
                      <a:r>
                        <a:rPr sz="1000" b="1" spc="-20" dirty="0">
                          <a:latin typeface="Arial"/>
                          <a:cs typeface="Arial"/>
                        </a:rPr>
                        <a:t> (DG)</a:t>
                      </a:r>
                      <a:endParaRPr sz="1000" dirty="0">
                        <a:latin typeface="Arial"/>
                        <a:cs typeface="Arial"/>
                      </a:endParaRPr>
                    </a:p>
                  </a:txBody>
                  <a:tcPr marL="0" marR="0" marT="254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9"/>
                  </a:ext>
                </a:extLst>
              </a:tr>
              <a:tr h="641985">
                <a:tc>
                  <a:txBody>
                    <a:bodyPr/>
                    <a:lstStyle/>
                    <a:p>
                      <a:pPr>
                        <a:lnSpc>
                          <a:spcPct val="100000"/>
                        </a:lnSpc>
                        <a:spcBef>
                          <a:spcPts val="15"/>
                        </a:spcBef>
                      </a:pPr>
                      <a:endParaRPr sz="1350">
                        <a:latin typeface="Times New Roman"/>
                        <a:cs typeface="Times New Roman"/>
                      </a:endParaRPr>
                    </a:p>
                    <a:p>
                      <a:pPr algn="ctr">
                        <a:lnSpc>
                          <a:spcPct val="100000"/>
                        </a:lnSpc>
                        <a:spcBef>
                          <a:spcPts val="5"/>
                        </a:spcBef>
                      </a:pPr>
                      <a:r>
                        <a:rPr sz="1050" b="1" dirty="0">
                          <a:latin typeface="Arial"/>
                          <a:cs typeface="Arial"/>
                        </a:rPr>
                        <a:t>X</a:t>
                      </a:r>
                      <a:endParaRPr sz="1050">
                        <a:latin typeface="Arial"/>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15"/>
                        </a:spcBef>
                      </a:pPr>
                      <a:endParaRPr sz="1350">
                        <a:latin typeface="Times New Roman"/>
                        <a:cs typeface="Times New Roman"/>
                      </a:endParaRPr>
                    </a:p>
                    <a:p>
                      <a:pPr algn="ctr">
                        <a:lnSpc>
                          <a:spcPct val="100000"/>
                        </a:lnSpc>
                        <a:spcBef>
                          <a:spcPts val="5"/>
                        </a:spcBef>
                      </a:pPr>
                      <a:r>
                        <a:rPr sz="1050" b="1" dirty="0">
                          <a:latin typeface="Arial"/>
                          <a:cs typeface="Arial"/>
                        </a:rPr>
                        <a:t>X</a:t>
                      </a:r>
                      <a:endParaRPr sz="1050">
                        <a:latin typeface="Arial"/>
                        <a:cs typeface="Arial"/>
                      </a:endParaRPr>
                    </a:p>
                  </a:txBody>
                  <a:tcPr marL="0" marR="0" marT="190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marL="31750">
                        <a:lnSpc>
                          <a:spcPts val="819"/>
                        </a:lnSpc>
                        <a:spcBef>
                          <a:spcPts val="75"/>
                        </a:spcBef>
                      </a:pPr>
                      <a:r>
                        <a:rPr sz="700" dirty="0">
                          <a:latin typeface="Arial"/>
                          <a:cs typeface="Arial"/>
                        </a:rPr>
                        <a:t>College/Unit</a:t>
                      </a:r>
                      <a:r>
                        <a:rPr sz="700" spc="-15" dirty="0">
                          <a:latin typeface="Arial"/>
                          <a:cs typeface="Arial"/>
                        </a:rPr>
                        <a:t> </a:t>
                      </a:r>
                      <a:r>
                        <a:rPr sz="700" dirty="0">
                          <a:latin typeface="Arial"/>
                          <a:cs typeface="Arial"/>
                        </a:rPr>
                        <a:t>Internal</a:t>
                      </a:r>
                      <a:r>
                        <a:rPr sz="700" spc="55" dirty="0">
                          <a:latin typeface="Arial"/>
                          <a:cs typeface="Arial"/>
                        </a:rPr>
                        <a:t> </a:t>
                      </a:r>
                      <a:r>
                        <a:rPr sz="700" spc="-10" dirty="0">
                          <a:latin typeface="Arial"/>
                          <a:cs typeface="Arial"/>
                        </a:rPr>
                        <a:t>Approval</a:t>
                      </a:r>
                      <a:endParaRPr sz="700">
                        <a:latin typeface="Arial"/>
                        <a:cs typeface="Arial"/>
                      </a:endParaRPr>
                    </a:p>
                    <a:p>
                      <a:pPr marL="31750">
                        <a:lnSpc>
                          <a:spcPts val="819"/>
                        </a:lnSpc>
                      </a:pPr>
                      <a:r>
                        <a:rPr sz="700" dirty="0">
                          <a:latin typeface="Arial"/>
                          <a:cs typeface="Arial"/>
                        </a:rPr>
                        <a:t>Applicants</a:t>
                      </a:r>
                      <a:r>
                        <a:rPr sz="700" spc="45" dirty="0">
                          <a:latin typeface="Arial"/>
                          <a:cs typeface="Arial"/>
                        </a:rPr>
                        <a:t> </a:t>
                      </a:r>
                      <a:r>
                        <a:rPr sz="700" dirty="0">
                          <a:latin typeface="Arial"/>
                          <a:cs typeface="Arial"/>
                        </a:rPr>
                        <a:t>must</a:t>
                      </a:r>
                      <a:r>
                        <a:rPr sz="700" spc="50" dirty="0">
                          <a:latin typeface="Arial"/>
                          <a:cs typeface="Arial"/>
                        </a:rPr>
                        <a:t> </a:t>
                      </a:r>
                      <a:r>
                        <a:rPr sz="700" dirty="0">
                          <a:latin typeface="Arial"/>
                          <a:cs typeface="Arial"/>
                        </a:rPr>
                        <a:t>submit</a:t>
                      </a:r>
                      <a:r>
                        <a:rPr sz="700" spc="45" dirty="0">
                          <a:latin typeface="Arial"/>
                          <a:cs typeface="Arial"/>
                        </a:rPr>
                        <a:t> </a:t>
                      </a:r>
                      <a:r>
                        <a:rPr sz="700" dirty="0">
                          <a:latin typeface="Arial"/>
                          <a:cs typeface="Arial"/>
                        </a:rPr>
                        <a:t>a full </a:t>
                      </a:r>
                      <a:r>
                        <a:rPr sz="700" spc="-10" dirty="0">
                          <a:latin typeface="Arial"/>
                          <a:cs typeface="Arial"/>
                        </a:rPr>
                        <a:t>application</a:t>
                      </a:r>
                      <a:r>
                        <a:rPr sz="700" spc="-5" dirty="0">
                          <a:latin typeface="Arial"/>
                          <a:cs typeface="Arial"/>
                        </a:rPr>
                        <a:t> </a:t>
                      </a:r>
                      <a:r>
                        <a:rPr sz="700" dirty="0">
                          <a:latin typeface="Arial"/>
                          <a:cs typeface="Arial"/>
                        </a:rPr>
                        <a:t>package</a:t>
                      </a:r>
                      <a:r>
                        <a:rPr sz="700" spc="-100" dirty="0">
                          <a:latin typeface="Arial"/>
                          <a:cs typeface="Arial"/>
                        </a:rPr>
                        <a:t> </a:t>
                      </a:r>
                      <a:r>
                        <a:rPr sz="700" dirty="0">
                          <a:latin typeface="Arial"/>
                          <a:cs typeface="Arial"/>
                        </a:rPr>
                        <a:t>including CCV</a:t>
                      </a:r>
                      <a:r>
                        <a:rPr sz="700" spc="-5" dirty="0">
                          <a:latin typeface="Arial"/>
                          <a:cs typeface="Arial"/>
                        </a:rPr>
                        <a:t> </a:t>
                      </a:r>
                      <a:r>
                        <a:rPr sz="700" spc="-10" dirty="0">
                          <a:latin typeface="Arial"/>
                          <a:cs typeface="Arial"/>
                        </a:rPr>
                        <a:t>through</a:t>
                      </a:r>
                      <a:endParaRPr sz="700">
                        <a:latin typeface="Arial"/>
                        <a:cs typeface="Arial"/>
                      </a:endParaRPr>
                    </a:p>
                    <a:p>
                      <a:pPr marL="31750">
                        <a:lnSpc>
                          <a:spcPts val="819"/>
                        </a:lnSpc>
                        <a:spcBef>
                          <a:spcPts val="45"/>
                        </a:spcBef>
                      </a:pPr>
                      <a:r>
                        <a:rPr sz="700" u="sng" dirty="0">
                          <a:solidFill>
                            <a:srgbClr val="008000"/>
                          </a:solidFill>
                          <a:uFill>
                            <a:solidFill>
                              <a:srgbClr val="008000"/>
                            </a:solidFill>
                          </a:uFill>
                          <a:latin typeface="Arial"/>
                          <a:cs typeface="Arial"/>
                          <a:hlinkClick r:id="rId8"/>
                        </a:rPr>
                        <a:t>Univ</a:t>
                      </a:r>
                      <a:r>
                        <a:rPr sz="700" u="sng" spc="-30" dirty="0">
                          <a:solidFill>
                            <a:srgbClr val="008000"/>
                          </a:solidFill>
                          <a:uFill>
                            <a:solidFill>
                              <a:srgbClr val="008000"/>
                            </a:solidFill>
                          </a:uFill>
                          <a:latin typeface="Arial"/>
                          <a:cs typeface="Arial"/>
                          <a:hlinkClick r:id="rId8"/>
                        </a:rPr>
                        <a:t> </a:t>
                      </a:r>
                      <a:r>
                        <a:rPr sz="700" u="sng" dirty="0">
                          <a:solidFill>
                            <a:srgbClr val="008000"/>
                          </a:solidFill>
                          <a:uFill>
                            <a:solidFill>
                              <a:srgbClr val="008000"/>
                            </a:solidFill>
                          </a:uFill>
                          <a:latin typeface="Arial"/>
                          <a:cs typeface="Arial"/>
                          <a:hlinkClick r:id="rId8"/>
                        </a:rPr>
                        <a:t>RS</a:t>
                      </a:r>
                      <a:r>
                        <a:rPr sz="700" dirty="0">
                          <a:latin typeface="Arial"/>
                          <a:cs typeface="Arial"/>
                        </a:rPr>
                        <a:t>for</a:t>
                      </a:r>
                      <a:r>
                        <a:rPr sz="700" spc="35" dirty="0">
                          <a:latin typeface="Arial"/>
                          <a:cs typeface="Arial"/>
                        </a:rPr>
                        <a:t> </a:t>
                      </a:r>
                      <a:r>
                        <a:rPr sz="700" spc="-10" dirty="0">
                          <a:latin typeface="Arial"/>
                          <a:cs typeface="Arial"/>
                        </a:rPr>
                        <a:t>Department</a:t>
                      </a:r>
                      <a:r>
                        <a:rPr sz="700" spc="-30" dirty="0">
                          <a:latin typeface="Arial"/>
                          <a:cs typeface="Arial"/>
                        </a:rPr>
                        <a:t> </a:t>
                      </a:r>
                      <a:r>
                        <a:rPr sz="700" dirty="0">
                          <a:latin typeface="Arial"/>
                          <a:cs typeface="Arial"/>
                        </a:rPr>
                        <a:t>and</a:t>
                      </a:r>
                      <a:r>
                        <a:rPr sz="700" spc="30" dirty="0">
                          <a:latin typeface="Arial"/>
                          <a:cs typeface="Arial"/>
                        </a:rPr>
                        <a:t> </a:t>
                      </a:r>
                      <a:r>
                        <a:rPr sz="700" dirty="0">
                          <a:latin typeface="Arial"/>
                          <a:cs typeface="Arial"/>
                        </a:rPr>
                        <a:t>College</a:t>
                      </a:r>
                      <a:r>
                        <a:rPr sz="700" spc="-90" dirty="0">
                          <a:latin typeface="Arial"/>
                          <a:cs typeface="Arial"/>
                        </a:rPr>
                        <a:t> </a:t>
                      </a:r>
                      <a:r>
                        <a:rPr sz="700" dirty="0">
                          <a:latin typeface="Arial"/>
                          <a:cs typeface="Arial"/>
                        </a:rPr>
                        <a:t>academic</a:t>
                      </a:r>
                      <a:r>
                        <a:rPr sz="700" spc="-20" dirty="0">
                          <a:latin typeface="Arial"/>
                          <a:cs typeface="Arial"/>
                        </a:rPr>
                        <a:t> </a:t>
                      </a:r>
                      <a:r>
                        <a:rPr sz="700" dirty="0">
                          <a:latin typeface="Arial"/>
                          <a:cs typeface="Arial"/>
                        </a:rPr>
                        <a:t>approval.</a:t>
                      </a:r>
                      <a:r>
                        <a:rPr sz="700" spc="85" dirty="0">
                          <a:latin typeface="Arial"/>
                          <a:cs typeface="Arial"/>
                        </a:rPr>
                        <a:t> </a:t>
                      </a:r>
                      <a:r>
                        <a:rPr sz="700" spc="-10" dirty="0">
                          <a:latin typeface="Arial"/>
                          <a:cs typeface="Arial"/>
                        </a:rPr>
                        <a:t>Applicants</a:t>
                      </a:r>
                      <a:r>
                        <a:rPr sz="700" spc="-25" dirty="0">
                          <a:latin typeface="Arial"/>
                          <a:cs typeface="Arial"/>
                        </a:rPr>
                        <a:t> </a:t>
                      </a:r>
                      <a:r>
                        <a:rPr sz="700" spc="-10" dirty="0">
                          <a:latin typeface="Arial"/>
                          <a:cs typeface="Arial"/>
                        </a:rPr>
                        <a:t>comply</a:t>
                      </a:r>
                      <a:endParaRPr sz="700">
                        <a:latin typeface="Arial"/>
                        <a:cs typeface="Arial"/>
                      </a:endParaRPr>
                    </a:p>
                    <a:p>
                      <a:pPr marL="31750">
                        <a:lnSpc>
                          <a:spcPts val="819"/>
                        </a:lnSpc>
                      </a:pPr>
                      <a:r>
                        <a:rPr sz="700" dirty="0">
                          <a:latin typeface="Arial"/>
                          <a:cs typeface="Arial"/>
                        </a:rPr>
                        <a:t>with</a:t>
                      </a:r>
                      <a:r>
                        <a:rPr sz="700" spc="15" dirty="0">
                          <a:latin typeface="Arial"/>
                          <a:cs typeface="Arial"/>
                        </a:rPr>
                        <a:t> </a:t>
                      </a:r>
                      <a:r>
                        <a:rPr sz="700" dirty="0">
                          <a:latin typeface="Arial"/>
                          <a:cs typeface="Arial"/>
                        </a:rPr>
                        <a:t>college/unit-</a:t>
                      </a:r>
                      <a:r>
                        <a:rPr sz="700" spc="-10" dirty="0">
                          <a:latin typeface="Arial"/>
                          <a:cs typeface="Arial"/>
                        </a:rPr>
                        <a:t>specific</a:t>
                      </a:r>
                      <a:r>
                        <a:rPr sz="700" spc="-35" dirty="0">
                          <a:latin typeface="Arial"/>
                          <a:cs typeface="Arial"/>
                        </a:rPr>
                        <a:t> </a:t>
                      </a:r>
                      <a:r>
                        <a:rPr sz="700" dirty="0">
                          <a:latin typeface="Arial"/>
                          <a:cs typeface="Arial"/>
                        </a:rPr>
                        <a:t>internal</a:t>
                      </a:r>
                      <a:r>
                        <a:rPr sz="700" spc="15" dirty="0">
                          <a:latin typeface="Arial"/>
                          <a:cs typeface="Arial"/>
                        </a:rPr>
                        <a:t> </a:t>
                      </a:r>
                      <a:r>
                        <a:rPr sz="700" dirty="0">
                          <a:latin typeface="Arial"/>
                          <a:cs typeface="Arial"/>
                        </a:rPr>
                        <a:t>approval</a:t>
                      </a:r>
                      <a:r>
                        <a:rPr sz="700" spc="20" dirty="0">
                          <a:latin typeface="Arial"/>
                          <a:cs typeface="Arial"/>
                        </a:rPr>
                        <a:t> </a:t>
                      </a:r>
                      <a:r>
                        <a:rPr sz="700" dirty="0">
                          <a:latin typeface="Arial"/>
                          <a:cs typeface="Arial"/>
                        </a:rPr>
                        <a:t>processes</a:t>
                      </a:r>
                      <a:r>
                        <a:rPr sz="700" spc="-40" dirty="0">
                          <a:latin typeface="Arial"/>
                          <a:cs typeface="Arial"/>
                        </a:rPr>
                        <a:t> </a:t>
                      </a:r>
                      <a:r>
                        <a:rPr sz="700" dirty="0">
                          <a:latin typeface="Arial"/>
                          <a:cs typeface="Arial"/>
                        </a:rPr>
                        <a:t>and</a:t>
                      </a:r>
                      <a:r>
                        <a:rPr sz="700" spc="20" dirty="0">
                          <a:latin typeface="Arial"/>
                          <a:cs typeface="Arial"/>
                        </a:rPr>
                        <a:t> </a:t>
                      </a:r>
                      <a:r>
                        <a:rPr sz="700" spc="-10" dirty="0">
                          <a:latin typeface="Arial"/>
                          <a:cs typeface="Arial"/>
                        </a:rPr>
                        <a:t>deadlines.</a:t>
                      </a:r>
                      <a:endParaRPr sz="700">
                        <a:latin typeface="Arial"/>
                        <a:cs typeface="Arial"/>
                      </a:endParaRPr>
                    </a:p>
                  </a:txBody>
                  <a:tcPr marL="0" marR="0" marT="952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spcBef>
                          <a:spcPts val="45"/>
                        </a:spcBef>
                      </a:pPr>
                      <a:endParaRPr sz="1000" dirty="0">
                        <a:latin typeface="Times New Roman"/>
                        <a:cs typeface="Times New Roman"/>
                      </a:endParaRPr>
                    </a:p>
                    <a:p>
                      <a:pPr marL="34925" marR="506730" algn="ctr">
                        <a:lnSpc>
                          <a:spcPct val="97300"/>
                        </a:lnSpc>
                      </a:pPr>
                      <a:r>
                        <a:rPr sz="800" b="1" dirty="0">
                          <a:latin typeface="Arial"/>
                          <a:cs typeface="Arial"/>
                        </a:rPr>
                        <a:t>Please</a:t>
                      </a:r>
                      <a:r>
                        <a:rPr sz="800" b="1" spc="60" dirty="0">
                          <a:latin typeface="Arial"/>
                          <a:cs typeface="Arial"/>
                        </a:rPr>
                        <a:t> </a:t>
                      </a:r>
                      <a:r>
                        <a:rPr sz="800" b="1" dirty="0">
                          <a:latin typeface="Arial"/>
                          <a:cs typeface="Arial"/>
                        </a:rPr>
                        <a:t>check</a:t>
                      </a:r>
                      <a:r>
                        <a:rPr sz="800" b="1" spc="75" dirty="0">
                          <a:latin typeface="Arial"/>
                          <a:cs typeface="Arial"/>
                        </a:rPr>
                        <a:t> </a:t>
                      </a:r>
                      <a:r>
                        <a:rPr sz="800" b="1" dirty="0">
                          <a:latin typeface="Arial"/>
                          <a:cs typeface="Arial"/>
                        </a:rPr>
                        <a:t>with</a:t>
                      </a:r>
                      <a:r>
                        <a:rPr sz="800" b="1" spc="10" dirty="0">
                          <a:latin typeface="Arial"/>
                          <a:cs typeface="Arial"/>
                        </a:rPr>
                        <a:t> </a:t>
                      </a:r>
                      <a:r>
                        <a:rPr sz="800" b="1" spc="-20" dirty="0">
                          <a:latin typeface="Arial"/>
                          <a:cs typeface="Arial"/>
                        </a:rPr>
                        <a:t>your </a:t>
                      </a:r>
                      <a:r>
                        <a:rPr sz="800" b="1" dirty="0">
                          <a:latin typeface="Arial"/>
                          <a:cs typeface="Arial"/>
                        </a:rPr>
                        <a:t>Research</a:t>
                      </a:r>
                      <a:r>
                        <a:rPr sz="800" b="1" spc="10" dirty="0">
                          <a:latin typeface="Arial"/>
                          <a:cs typeface="Arial"/>
                        </a:rPr>
                        <a:t> </a:t>
                      </a:r>
                      <a:r>
                        <a:rPr sz="800" b="1" dirty="0">
                          <a:latin typeface="Arial"/>
                          <a:cs typeface="Arial"/>
                        </a:rPr>
                        <a:t>Facilitator</a:t>
                      </a:r>
                      <a:r>
                        <a:rPr sz="800" b="1" spc="35" dirty="0">
                          <a:latin typeface="Arial"/>
                          <a:cs typeface="Arial"/>
                        </a:rPr>
                        <a:t> </a:t>
                      </a:r>
                      <a:r>
                        <a:rPr sz="800" b="1" spc="-25" dirty="0">
                          <a:latin typeface="Arial"/>
                          <a:cs typeface="Arial"/>
                        </a:rPr>
                        <a:t>or</a:t>
                      </a:r>
                      <a:r>
                        <a:rPr sz="800" b="1" dirty="0">
                          <a:latin typeface="Arial"/>
                          <a:cs typeface="Arial"/>
                        </a:rPr>
                        <a:t> Associate/Vice</a:t>
                      </a:r>
                      <a:r>
                        <a:rPr sz="800" b="1" spc="150" dirty="0">
                          <a:latin typeface="Arial"/>
                          <a:cs typeface="Arial"/>
                        </a:rPr>
                        <a:t> </a:t>
                      </a:r>
                      <a:r>
                        <a:rPr sz="800" b="1" spc="-20" dirty="0">
                          <a:latin typeface="Arial"/>
                          <a:cs typeface="Arial"/>
                        </a:rPr>
                        <a:t>Dean </a:t>
                      </a:r>
                      <a:r>
                        <a:rPr sz="800" b="1" spc="-10" dirty="0">
                          <a:latin typeface="Arial"/>
                          <a:cs typeface="Arial"/>
                        </a:rPr>
                        <a:t>Research/Director</a:t>
                      </a:r>
                      <a:endParaRPr sz="800" dirty="0">
                        <a:latin typeface="Arial"/>
                        <a:cs typeface="Arial"/>
                      </a:endParaRPr>
                    </a:p>
                  </a:txBody>
                  <a:tcPr marL="0" marR="0" marT="5715"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10"/>
                  </a:ext>
                </a:extLst>
              </a:tr>
              <a:tr h="1153795">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6350">
                      <a:solidFill>
                        <a:srgbClr val="797979"/>
                      </a:solidFill>
                      <a:prstDash val="solid"/>
                    </a:lnB>
                    <a:solidFill>
                      <a:srgbClr val="BADFE2"/>
                    </a:solidFill>
                  </a:tcPr>
                </a:tc>
                <a:tc>
                  <a:txBody>
                    <a:bodyPr/>
                    <a:lstStyle/>
                    <a:p>
                      <a:pPr>
                        <a:lnSpc>
                          <a:spcPct val="100000"/>
                        </a:lnSpc>
                        <a:spcBef>
                          <a:spcPts val="25"/>
                        </a:spcBef>
                      </a:pPr>
                      <a:endParaRPr sz="1350">
                        <a:latin typeface="Times New Roman"/>
                        <a:cs typeface="Times New Roman"/>
                      </a:endParaRPr>
                    </a:p>
                    <a:p>
                      <a:pPr algn="ctr">
                        <a:lnSpc>
                          <a:spcPct val="100000"/>
                        </a:lnSpc>
                      </a:pPr>
                      <a:r>
                        <a:rPr sz="1050" b="1" dirty="0">
                          <a:latin typeface="Arial"/>
                          <a:cs typeface="Arial"/>
                        </a:rPr>
                        <a:t>X</a:t>
                      </a:r>
                      <a:endParaRPr sz="105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6350">
                      <a:solidFill>
                        <a:srgbClr val="797979"/>
                      </a:solidFill>
                      <a:prstDash val="solid"/>
                    </a:lnB>
                    <a:solidFill>
                      <a:srgbClr val="E7F3F4"/>
                    </a:solidFill>
                  </a:tcPr>
                </a:tc>
                <a:tc>
                  <a:txBody>
                    <a:bodyPr/>
                    <a:lstStyle/>
                    <a:p>
                      <a:pPr marL="31750">
                        <a:lnSpc>
                          <a:spcPts val="819"/>
                        </a:lnSpc>
                        <a:spcBef>
                          <a:spcPts val="85"/>
                        </a:spcBef>
                      </a:pPr>
                      <a:r>
                        <a:rPr sz="700" dirty="0">
                          <a:latin typeface="Arial"/>
                          <a:cs typeface="Arial"/>
                        </a:rPr>
                        <a:t>Research</a:t>
                      </a:r>
                      <a:r>
                        <a:rPr sz="700" spc="-15" dirty="0">
                          <a:latin typeface="Arial"/>
                          <a:cs typeface="Arial"/>
                        </a:rPr>
                        <a:t> </a:t>
                      </a:r>
                      <a:r>
                        <a:rPr sz="700" dirty="0">
                          <a:latin typeface="Arial"/>
                          <a:cs typeface="Arial"/>
                        </a:rPr>
                        <a:t>Acceleration</a:t>
                      </a:r>
                      <a:r>
                        <a:rPr sz="700" spc="-10" dirty="0">
                          <a:latin typeface="Arial"/>
                          <a:cs typeface="Arial"/>
                        </a:rPr>
                        <a:t> </a:t>
                      </a:r>
                      <a:r>
                        <a:rPr sz="700" dirty="0">
                          <a:latin typeface="Arial"/>
                          <a:cs typeface="Arial"/>
                        </a:rPr>
                        <a:t>and</a:t>
                      </a:r>
                      <a:r>
                        <a:rPr sz="700" spc="-10" dirty="0">
                          <a:latin typeface="Arial"/>
                          <a:cs typeface="Arial"/>
                        </a:rPr>
                        <a:t> </a:t>
                      </a:r>
                      <a:r>
                        <a:rPr sz="700" dirty="0">
                          <a:latin typeface="Arial"/>
                          <a:cs typeface="Arial"/>
                        </a:rPr>
                        <a:t>Strategic</a:t>
                      </a:r>
                      <a:r>
                        <a:rPr sz="700" spc="40" dirty="0">
                          <a:latin typeface="Arial"/>
                          <a:cs typeface="Arial"/>
                        </a:rPr>
                        <a:t> </a:t>
                      </a:r>
                      <a:r>
                        <a:rPr sz="700" dirty="0">
                          <a:latin typeface="Arial"/>
                          <a:cs typeface="Arial"/>
                        </a:rPr>
                        <a:t>Initiatives</a:t>
                      </a:r>
                      <a:r>
                        <a:rPr sz="700" spc="35" dirty="0">
                          <a:latin typeface="Arial"/>
                          <a:cs typeface="Arial"/>
                        </a:rPr>
                        <a:t> </a:t>
                      </a:r>
                      <a:r>
                        <a:rPr sz="700" dirty="0">
                          <a:latin typeface="Arial"/>
                          <a:cs typeface="Arial"/>
                        </a:rPr>
                        <a:t>(RASI)</a:t>
                      </a:r>
                      <a:r>
                        <a:rPr sz="700" spc="185" dirty="0">
                          <a:latin typeface="Arial"/>
                          <a:cs typeface="Arial"/>
                        </a:rPr>
                        <a:t> </a:t>
                      </a:r>
                      <a:r>
                        <a:rPr sz="700" dirty="0">
                          <a:latin typeface="Arial"/>
                          <a:cs typeface="Arial"/>
                        </a:rPr>
                        <a:t>Compliance</a:t>
                      </a:r>
                      <a:r>
                        <a:rPr sz="700" spc="-110" dirty="0">
                          <a:latin typeface="Arial"/>
                          <a:cs typeface="Arial"/>
                        </a:rPr>
                        <a:t> </a:t>
                      </a:r>
                      <a:r>
                        <a:rPr sz="700" spc="-10" dirty="0">
                          <a:latin typeface="Arial"/>
                          <a:cs typeface="Arial"/>
                        </a:rPr>
                        <a:t>Review</a:t>
                      </a:r>
                      <a:endParaRPr sz="700">
                        <a:latin typeface="Arial"/>
                        <a:cs typeface="Arial"/>
                      </a:endParaRPr>
                    </a:p>
                    <a:p>
                      <a:pPr marL="31750">
                        <a:lnSpc>
                          <a:spcPts val="819"/>
                        </a:lnSpc>
                      </a:pPr>
                      <a:r>
                        <a:rPr sz="700" dirty="0">
                          <a:latin typeface="Arial"/>
                          <a:cs typeface="Arial"/>
                        </a:rPr>
                        <a:t>and</a:t>
                      </a:r>
                      <a:r>
                        <a:rPr sz="700" spc="-20" dirty="0">
                          <a:latin typeface="Arial"/>
                          <a:cs typeface="Arial"/>
                        </a:rPr>
                        <a:t> </a:t>
                      </a:r>
                      <a:r>
                        <a:rPr sz="700" dirty="0">
                          <a:latin typeface="Arial"/>
                          <a:cs typeface="Arial"/>
                        </a:rPr>
                        <a:t>Approv</a:t>
                      </a:r>
                      <a:r>
                        <a:rPr sz="700" spc="-65" dirty="0">
                          <a:latin typeface="Arial"/>
                          <a:cs typeface="Arial"/>
                        </a:rPr>
                        <a:t> </a:t>
                      </a:r>
                      <a:r>
                        <a:rPr sz="700" dirty="0">
                          <a:latin typeface="Arial"/>
                          <a:cs typeface="Arial"/>
                        </a:rPr>
                        <a:t>al</a:t>
                      </a:r>
                      <a:r>
                        <a:rPr sz="700" spc="-5" dirty="0">
                          <a:latin typeface="Arial"/>
                          <a:cs typeface="Arial"/>
                        </a:rPr>
                        <a:t> </a:t>
                      </a:r>
                      <a:r>
                        <a:rPr sz="700" spc="-10" dirty="0">
                          <a:latin typeface="Arial"/>
                          <a:cs typeface="Arial"/>
                        </a:rPr>
                        <a:t>(RTI)</a:t>
                      </a:r>
                      <a:endParaRPr sz="700">
                        <a:latin typeface="Arial"/>
                        <a:cs typeface="Arial"/>
                      </a:endParaRPr>
                    </a:p>
                    <a:p>
                      <a:pPr marL="31750">
                        <a:lnSpc>
                          <a:spcPct val="100000"/>
                        </a:lnSpc>
                        <a:spcBef>
                          <a:spcPts val="40"/>
                        </a:spcBef>
                      </a:pPr>
                      <a:r>
                        <a:rPr sz="700" dirty="0">
                          <a:latin typeface="Arial"/>
                          <a:cs typeface="Arial"/>
                        </a:rPr>
                        <a:t>College/school/unit</a:t>
                      </a:r>
                      <a:r>
                        <a:rPr sz="700" spc="40" dirty="0">
                          <a:latin typeface="Arial"/>
                          <a:cs typeface="Arial"/>
                        </a:rPr>
                        <a:t> </a:t>
                      </a:r>
                      <a:r>
                        <a:rPr sz="700" spc="-20" dirty="0">
                          <a:latin typeface="Arial"/>
                          <a:cs typeface="Arial"/>
                        </a:rPr>
                        <a:t>of</a:t>
                      </a:r>
                      <a:r>
                        <a:rPr sz="700" spc="40" dirty="0">
                          <a:latin typeface="Arial"/>
                          <a:cs typeface="Arial"/>
                        </a:rPr>
                        <a:t> </a:t>
                      </a:r>
                      <a:r>
                        <a:rPr sz="700" dirty="0">
                          <a:latin typeface="Arial"/>
                          <a:cs typeface="Arial"/>
                        </a:rPr>
                        <a:t>the</a:t>
                      </a:r>
                      <a:r>
                        <a:rPr sz="700" spc="-5" dirty="0">
                          <a:latin typeface="Arial"/>
                          <a:cs typeface="Arial"/>
                        </a:rPr>
                        <a:t> </a:t>
                      </a:r>
                      <a:r>
                        <a:rPr sz="700" dirty="0">
                          <a:latin typeface="Arial"/>
                          <a:cs typeface="Arial"/>
                        </a:rPr>
                        <a:t>applicant</a:t>
                      </a:r>
                      <a:r>
                        <a:rPr sz="700" spc="-55" dirty="0">
                          <a:latin typeface="Arial"/>
                          <a:cs typeface="Arial"/>
                        </a:rPr>
                        <a:t> </a:t>
                      </a:r>
                      <a:r>
                        <a:rPr sz="700" dirty="0">
                          <a:latin typeface="Arial"/>
                          <a:cs typeface="Arial"/>
                        </a:rPr>
                        <a:t>must</a:t>
                      </a:r>
                      <a:r>
                        <a:rPr sz="700" spc="-55" dirty="0">
                          <a:latin typeface="Arial"/>
                          <a:cs typeface="Arial"/>
                        </a:rPr>
                        <a:t> </a:t>
                      </a:r>
                      <a:r>
                        <a:rPr sz="700" dirty="0">
                          <a:latin typeface="Arial"/>
                          <a:cs typeface="Arial"/>
                        </a:rPr>
                        <a:t>review</a:t>
                      </a:r>
                      <a:r>
                        <a:rPr sz="700" spc="-55" dirty="0">
                          <a:latin typeface="Arial"/>
                          <a:cs typeface="Arial"/>
                        </a:rPr>
                        <a:t> </a:t>
                      </a:r>
                      <a:r>
                        <a:rPr sz="700" dirty="0">
                          <a:latin typeface="Arial"/>
                          <a:cs typeface="Arial"/>
                        </a:rPr>
                        <a:t>the</a:t>
                      </a:r>
                      <a:r>
                        <a:rPr sz="700" spc="-5" dirty="0">
                          <a:latin typeface="Arial"/>
                          <a:cs typeface="Arial"/>
                        </a:rPr>
                        <a:t> </a:t>
                      </a:r>
                      <a:r>
                        <a:rPr sz="700" dirty="0">
                          <a:latin typeface="Arial"/>
                          <a:cs typeface="Arial"/>
                        </a:rPr>
                        <a:t>application,</a:t>
                      </a:r>
                      <a:r>
                        <a:rPr sz="700" spc="40" dirty="0">
                          <a:latin typeface="Arial"/>
                          <a:cs typeface="Arial"/>
                        </a:rPr>
                        <a:t> </a:t>
                      </a:r>
                      <a:r>
                        <a:rPr sz="700" dirty="0">
                          <a:latin typeface="Arial"/>
                          <a:cs typeface="Arial"/>
                        </a:rPr>
                        <a:t>decide</a:t>
                      </a:r>
                      <a:r>
                        <a:rPr sz="700" spc="-5" dirty="0">
                          <a:latin typeface="Arial"/>
                          <a:cs typeface="Arial"/>
                        </a:rPr>
                        <a:t> </a:t>
                      </a:r>
                      <a:r>
                        <a:rPr sz="700" spc="-25" dirty="0">
                          <a:latin typeface="Arial"/>
                          <a:cs typeface="Arial"/>
                        </a:rPr>
                        <a:t>on</a:t>
                      </a:r>
                      <a:endParaRPr sz="700">
                        <a:latin typeface="Arial"/>
                        <a:cs typeface="Arial"/>
                      </a:endParaRPr>
                    </a:p>
                    <a:p>
                      <a:pPr marL="31750" marR="46990">
                        <a:lnSpc>
                          <a:spcPct val="114399"/>
                        </a:lnSpc>
                      </a:pPr>
                      <a:r>
                        <a:rPr sz="700" dirty="0">
                          <a:latin typeface="Arial"/>
                          <a:cs typeface="Arial"/>
                        </a:rPr>
                        <a:t>approv</a:t>
                      </a:r>
                      <a:r>
                        <a:rPr sz="700" spc="-65" dirty="0">
                          <a:latin typeface="Arial"/>
                          <a:cs typeface="Arial"/>
                        </a:rPr>
                        <a:t> </a:t>
                      </a:r>
                      <a:r>
                        <a:rPr sz="700" dirty="0">
                          <a:latin typeface="Arial"/>
                          <a:cs typeface="Arial"/>
                        </a:rPr>
                        <a:t>al</a:t>
                      </a:r>
                      <a:r>
                        <a:rPr sz="700" spc="-15" dirty="0">
                          <a:latin typeface="Arial"/>
                          <a:cs typeface="Arial"/>
                        </a:rPr>
                        <a:t> </a:t>
                      </a:r>
                      <a:r>
                        <a:rPr sz="700" dirty="0">
                          <a:latin typeface="Arial"/>
                          <a:cs typeface="Arial"/>
                        </a:rPr>
                        <a:t>and</a:t>
                      </a:r>
                      <a:r>
                        <a:rPr sz="700" spc="-20" dirty="0">
                          <a:latin typeface="Arial"/>
                          <a:cs typeface="Arial"/>
                        </a:rPr>
                        <a:t> </a:t>
                      </a:r>
                      <a:r>
                        <a:rPr sz="700" dirty="0">
                          <a:latin typeface="Arial"/>
                          <a:cs typeface="Arial"/>
                        </a:rPr>
                        <a:t>submit</a:t>
                      </a:r>
                      <a:r>
                        <a:rPr sz="700" spc="30" dirty="0">
                          <a:latin typeface="Arial"/>
                          <a:cs typeface="Arial"/>
                        </a:rPr>
                        <a:t> </a:t>
                      </a:r>
                      <a:r>
                        <a:rPr sz="700" dirty="0">
                          <a:latin typeface="Arial"/>
                          <a:cs typeface="Arial"/>
                        </a:rPr>
                        <a:t>the</a:t>
                      </a:r>
                      <a:r>
                        <a:rPr sz="700" spc="-110" dirty="0">
                          <a:latin typeface="Arial"/>
                          <a:cs typeface="Arial"/>
                        </a:rPr>
                        <a:t> </a:t>
                      </a:r>
                      <a:r>
                        <a:rPr sz="700" dirty="0">
                          <a:latin typeface="Arial"/>
                          <a:cs typeface="Arial"/>
                        </a:rPr>
                        <a:t>decision</a:t>
                      </a:r>
                      <a:r>
                        <a:rPr sz="700" spc="-15" dirty="0">
                          <a:latin typeface="Arial"/>
                          <a:cs typeface="Arial"/>
                        </a:rPr>
                        <a:t> </a:t>
                      </a:r>
                      <a:r>
                        <a:rPr sz="700" dirty="0">
                          <a:latin typeface="Arial"/>
                          <a:cs typeface="Arial"/>
                        </a:rPr>
                        <a:t>in</a:t>
                      </a:r>
                      <a:r>
                        <a:rPr sz="700" spc="5" dirty="0">
                          <a:latin typeface="Arial"/>
                          <a:cs typeface="Arial"/>
                        </a:rPr>
                        <a:t> </a:t>
                      </a:r>
                      <a:r>
                        <a:rPr sz="700" u="sng" spc="-10" dirty="0">
                          <a:solidFill>
                            <a:srgbClr val="008000"/>
                          </a:solidFill>
                          <a:uFill>
                            <a:solidFill>
                              <a:srgbClr val="008000"/>
                            </a:solidFill>
                          </a:uFill>
                          <a:latin typeface="Arial"/>
                          <a:cs typeface="Arial"/>
                          <a:hlinkClick r:id="rId8"/>
                        </a:rPr>
                        <a:t>University</a:t>
                      </a:r>
                      <a:r>
                        <a:rPr sz="700" u="sng" spc="35" dirty="0">
                          <a:solidFill>
                            <a:srgbClr val="008000"/>
                          </a:solidFill>
                          <a:uFill>
                            <a:solidFill>
                              <a:srgbClr val="008000"/>
                            </a:solidFill>
                          </a:uFill>
                          <a:latin typeface="Arial"/>
                          <a:cs typeface="Arial"/>
                          <a:hlinkClick r:id="rId8"/>
                        </a:rPr>
                        <a:t> </a:t>
                      </a:r>
                      <a:r>
                        <a:rPr sz="700" u="sng" dirty="0">
                          <a:solidFill>
                            <a:srgbClr val="008000"/>
                          </a:solidFill>
                          <a:uFill>
                            <a:solidFill>
                              <a:srgbClr val="008000"/>
                            </a:solidFill>
                          </a:uFill>
                          <a:latin typeface="Arial"/>
                          <a:cs typeface="Arial"/>
                          <a:hlinkClick r:id="rId8"/>
                        </a:rPr>
                        <a:t>Research</a:t>
                      </a:r>
                      <a:r>
                        <a:rPr sz="700" u="sng" spc="-15" dirty="0">
                          <a:solidFill>
                            <a:srgbClr val="008000"/>
                          </a:solidFill>
                          <a:uFill>
                            <a:solidFill>
                              <a:srgbClr val="008000"/>
                            </a:solidFill>
                          </a:uFill>
                          <a:latin typeface="Arial"/>
                          <a:cs typeface="Arial"/>
                          <a:hlinkClick r:id="rId8"/>
                        </a:rPr>
                        <a:t> </a:t>
                      </a:r>
                      <a:r>
                        <a:rPr sz="700" u="sng" spc="-10" dirty="0">
                          <a:solidFill>
                            <a:srgbClr val="008000"/>
                          </a:solidFill>
                          <a:uFill>
                            <a:solidFill>
                              <a:srgbClr val="008000"/>
                            </a:solidFill>
                          </a:uFill>
                          <a:latin typeface="Arial"/>
                          <a:cs typeface="Arial"/>
                          <a:hlinkClick r:id="rId8"/>
                        </a:rPr>
                        <a:t>System</a:t>
                      </a:r>
                      <a:r>
                        <a:rPr sz="700" u="sng" spc="-65" dirty="0">
                          <a:solidFill>
                            <a:srgbClr val="008000"/>
                          </a:solidFill>
                          <a:uFill>
                            <a:solidFill>
                              <a:srgbClr val="008000"/>
                            </a:solidFill>
                          </a:uFill>
                          <a:latin typeface="Arial"/>
                          <a:cs typeface="Arial"/>
                          <a:hlinkClick r:id="rId8"/>
                        </a:rPr>
                        <a:t> </a:t>
                      </a:r>
                      <a:r>
                        <a:rPr sz="700" u="sng" spc="-10" dirty="0">
                          <a:solidFill>
                            <a:srgbClr val="008000"/>
                          </a:solidFill>
                          <a:uFill>
                            <a:solidFill>
                              <a:srgbClr val="008000"/>
                            </a:solidFill>
                          </a:uFill>
                          <a:latin typeface="Arial"/>
                          <a:cs typeface="Arial"/>
                          <a:hlinkClick r:id="rId8"/>
                        </a:rPr>
                        <a:t>(UnivRS</a:t>
                      </a:r>
                      <a:r>
                        <a:rPr sz="700" spc="-10" dirty="0">
                          <a:solidFill>
                            <a:srgbClr val="008000"/>
                          </a:solidFill>
                          <a:latin typeface="Arial"/>
                          <a:cs typeface="Arial"/>
                          <a:hlinkClick r:id="rId8"/>
                        </a:rPr>
                        <a:t>)</a:t>
                      </a:r>
                      <a:r>
                        <a:rPr sz="700" spc="500" dirty="0">
                          <a:solidFill>
                            <a:srgbClr val="008000"/>
                          </a:solidFill>
                          <a:latin typeface="Arial"/>
                          <a:cs typeface="Arial"/>
                        </a:rPr>
                        <a:t> </a:t>
                      </a:r>
                      <a:r>
                        <a:rPr sz="700" dirty="0">
                          <a:latin typeface="Arial"/>
                          <a:cs typeface="Arial"/>
                        </a:rPr>
                        <a:t>at</a:t>
                      </a:r>
                      <a:r>
                        <a:rPr sz="700" spc="60" dirty="0">
                          <a:latin typeface="Arial"/>
                          <a:cs typeface="Arial"/>
                        </a:rPr>
                        <a:t> </a:t>
                      </a:r>
                      <a:r>
                        <a:rPr sz="700" dirty="0">
                          <a:latin typeface="Arial"/>
                          <a:cs typeface="Arial"/>
                        </a:rPr>
                        <a:t>least</a:t>
                      </a:r>
                      <a:r>
                        <a:rPr sz="700" spc="65" dirty="0">
                          <a:latin typeface="Arial"/>
                          <a:cs typeface="Arial"/>
                        </a:rPr>
                        <a:t> </a:t>
                      </a:r>
                      <a:r>
                        <a:rPr sz="700" dirty="0">
                          <a:latin typeface="Arial"/>
                          <a:cs typeface="Arial"/>
                        </a:rPr>
                        <a:t>5</a:t>
                      </a:r>
                      <a:r>
                        <a:rPr sz="700" spc="10" dirty="0">
                          <a:latin typeface="Arial"/>
                          <a:cs typeface="Arial"/>
                        </a:rPr>
                        <a:t> </a:t>
                      </a:r>
                      <a:r>
                        <a:rPr sz="700" dirty="0">
                          <a:latin typeface="Arial"/>
                          <a:cs typeface="Arial"/>
                        </a:rPr>
                        <a:t>business</a:t>
                      </a:r>
                      <a:r>
                        <a:rPr sz="700" spc="-40" dirty="0">
                          <a:latin typeface="Arial"/>
                          <a:cs typeface="Arial"/>
                        </a:rPr>
                        <a:t> </a:t>
                      </a:r>
                      <a:r>
                        <a:rPr sz="700" dirty="0">
                          <a:latin typeface="Arial"/>
                          <a:cs typeface="Arial"/>
                        </a:rPr>
                        <a:t>days</a:t>
                      </a:r>
                      <a:r>
                        <a:rPr sz="700" spc="-45" dirty="0">
                          <a:latin typeface="Arial"/>
                          <a:cs typeface="Arial"/>
                        </a:rPr>
                        <a:t> </a:t>
                      </a:r>
                      <a:r>
                        <a:rPr sz="700" dirty="0">
                          <a:latin typeface="Arial"/>
                          <a:cs typeface="Arial"/>
                        </a:rPr>
                        <a:t>prior</a:t>
                      </a:r>
                      <a:r>
                        <a:rPr sz="700" spc="10" dirty="0">
                          <a:latin typeface="Arial"/>
                          <a:cs typeface="Arial"/>
                        </a:rPr>
                        <a:t> </a:t>
                      </a:r>
                      <a:r>
                        <a:rPr sz="700" dirty="0">
                          <a:latin typeface="Arial"/>
                          <a:cs typeface="Arial"/>
                        </a:rPr>
                        <a:t>to</a:t>
                      </a:r>
                      <a:r>
                        <a:rPr sz="700" spc="10" dirty="0">
                          <a:latin typeface="Arial"/>
                          <a:cs typeface="Arial"/>
                        </a:rPr>
                        <a:t> </a:t>
                      </a:r>
                      <a:r>
                        <a:rPr sz="700" dirty="0">
                          <a:latin typeface="Arial"/>
                          <a:cs typeface="Arial"/>
                        </a:rPr>
                        <a:t>the</a:t>
                      </a:r>
                      <a:r>
                        <a:rPr sz="700" spc="15" dirty="0">
                          <a:latin typeface="Arial"/>
                          <a:cs typeface="Arial"/>
                        </a:rPr>
                        <a:t> </a:t>
                      </a:r>
                      <a:r>
                        <a:rPr sz="700" dirty="0">
                          <a:latin typeface="Arial"/>
                          <a:cs typeface="Arial"/>
                        </a:rPr>
                        <a:t>agency</a:t>
                      </a:r>
                      <a:r>
                        <a:rPr sz="700" spc="60" dirty="0">
                          <a:latin typeface="Arial"/>
                          <a:cs typeface="Arial"/>
                        </a:rPr>
                        <a:t> </a:t>
                      </a:r>
                      <a:r>
                        <a:rPr sz="700" spc="-10" dirty="0">
                          <a:latin typeface="Arial"/>
                          <a:cs typeface="Arial"/>
                        </a:rPr>
                        <a:t>submission</a:t>
                      </a:r>
                      <a:r>
                        <a:rPr sz="700" spc="10" dirty="0">
                          <a:latin typeface="Arial"/>
                          <a:cs typeface="Arial"/>
                        </a:rPr>
                        <a:t> </a:t>
                      </a:r>
                      <a:r>
                        <a:rPr sz="700" spc="-10" dirty="0">
                          <a:latin typeface="Arial"/>
                          <a:cs typeface="Arial"/>
                        </a:rPr>
                        <a:t>deadline.</a:t>
                      </a:r>
                      <a:r>
                        <a:rPr sz="700" spc="-40" dirty="0">
                          <a:latin typeface="Arial"/>
                          <a:cs typeface="Arial"/>
                        </a:rPr>
                        <a:t> </a:t>
                      </a:r>
                      <a:r>
                        <a:rPr sz="700" spc="-20" dirty="0">
                          <a:latin typeface="Arial"/>
                          <a:cs typeface="Arial"/>
                        </a:rPr>
                        <a:t>RSEO</a:t>
                      </a:r>
                      <a:r>
                        <a:rPr sz="700" spc="500" dirty="0">
                          <a:latin typeface="Arial"/>
                          <a:cs typeface="Arial"/>
                        </a:rPr>
                        <a:t> </a:t>
                      </a:r>
                      <a:r>
                        <a:rPr sz="700" spc="-10" dirty="0">
                          <a:latin typeface="Arial"/>
                          <a:cs typeface="Arial"/>
                        </a:rPr>
                        <a:t>will</a:t>
                      </a:r>
                      <a:r>
                        <a:rPr sz="700" spc="-5" dirty="0">
                          <a:latin typeface="Arial"/>
                          <a:cs typeface="Arial"/>
                        </a:rPr>
                        <a:t> </a:t>
                      </a:r>
                      <a:r>
                        <a:rPr sz="700" dirty="0">
                          <a:latin typeface="Arial"/>
                          <a:cs typeface="Arial"/>
                        </a:rPr>
                        <a:t>rev</a:t>
                      </a:r>
                      <a:r>
                        <a:rPr sz="700" spc="-50" dirty="0">
                          <a:latin typeface="Arial"/>
                          <a:cs typeface="Arial"/>
                        </a:rPr>
                        <a:t> </a:t>
                      </a:r>
                      <a:r>
                        <a:rPr sz="700" dirty="0">
                          <a:latin typeface="Arial"/>
                          <a:cs typeface="Arial"/>
                        </a:rPr>
                        <a:t>iew</a:t>
                      </a:r>
                      <a:r>
                        <a:rPr sz="700" spc="-55" dirty="0">
                          <a:latin typeface="Arial"/>
                          <a:cs typeface="Arial"/>
                        </a:rPr>
                        <a:t> </a:t>
                      </a:r>
                      <a:r>
                        <a:rPr sz="700" dirty="0">
                          <a:latin typeface="Arial"/>
                          <a:cs typeface="Arial"/>
                        </a:rPr>
                        <a:t>f</a:t>
                      </a:r>
                      <a:r>
                        <a:rPr sz="700" spc="-55" dirty="0">
                          <a:latin typeface="Arial"/>
                          <a:cs typeface="Arial"/>
                        </a:rPr>
                        <a:t> </a:t>
                      </a:r>
                      <a:r>
                        <a:rPr sz="700" dirty="0">
                          <a:latin typeface="Arial"/>
                          <a:cs typeface="Arial"/>
                        </a:rPr>
                        <a:t>or</a:t>
                      </a:r>
                      <a:r>
                        <a:rPr sz="700" spc="-5" dirty="0">
                          <a:latin typeface="Arial"/>
                          <a:cs typeface="Arial"/>
                        </a:rPr>
                        <a:t> </a:t>
                      </a:r>
                      <a:r>
                        <a:rPr sz="700" spc="-10" dirty="0">
                          <a:latin typeface="Arial"/>
                          <a:cs typeface="Arial"/>
                        </a:rPr>
                        <a:t>eligibility,</a:t>
                      </a:r>
                      <a:r>
                        <a:rPr sz="700" spc="40" dirty="0">
                          <a:latin typeface="Arial"/>
                          <a:cs typeface="Arial"/>
                        </a:rPr>
                        <a:t> </a:t>
                      </a:r>
                      <a:r>
                        <a:rPr sz="700" dirty="0">
                          <a:latin typeface="Arial"/>
                          <a:cs typeface="Arial"/>
                        </a:rPr>
                        <a:t>conduct</a:t>
                      </a:r>
                      <a:r>
                        <a:rPr sz="700" spc="-50" dirty="0">
                          <a:latin typeface="Arial"/>
                          <a:cs typeface="Arial"/>
                        </a:rPr>
                        <a:t> </a:t>
                      </a:r>
                      <a:r>
                        <a:rPr sz="700" dirty="0">
                          <a:latin typeface="Arial"/>
                          <a:cs typeface="Arial"/>
                        </a:rPr>
                        <a:t>a final</a:t>
                      </a:r>
                      <a:r>
                        <a:rPr sz="700" spc="-5" dirty="0">
                          <a:latin typeface="Arial"/>
                          <a:cs typeface="Arial"/>
                        </a:rPr>
                        <a:t> </a:t>
                      </a:r>
                      <a:r>
                        <a:rPr sz="700" spc="-10" dirty="0">
                          <a:latin typeface="Arial"/>
                          <a:cs typeface="Arial"/>
                        </a:rPr>
                        <a:t>compliance</a:t>
                      </a:r>
                      <a:r>
                        <a:rPr sz="700" spc="-105" dirty="0">
                          <a:latin typeface="Arial"/>
                          <a:cs typeface="Arial"/>
                        </a:rPr>
                        <a:t> </a:t>
                      </a:r>
                      <a:r>
                        <a:rPr sz="700" dirty="0">
                          <a:latin typeface="Arial"/>
                          <a:cs typeface="Arial"/>
                        </a:rPr>
                        <a:t>review</a:t>
                      </a:r>
                      <a:r>
                        <a:rPr sz="700" spc="-55" dirty="0">
                          <a:latin typeface="Arial"/>
                          <a:cs typeface="Arial"/>
                        </a:rPr>
                        <a:t> </a:t>
                      </a:r>
                      <a:r>
                        <a:rPr sz="700" dirty="0">
                          <a:latin typeface="Arial"/>
                          <a:cs typeface="Arial"/>
                        </a:rPr>
                        <a:t>check</a:t>
                      </a:r>
                      <a:r>
                        <a:rPr sz="700" spc="-50" dirty="0">
                          <a:latin typeface="Arial"/>
                          <a:cs typeface="Arial"/>
                        </a:rPr>
                        <a:t> </a:t>
                      </a:r>
                      <a:r>
                        <a:rPr sz="700" spc="-25" dirty="0">
                          <a:latin typeface="Arial"/>
                          <a:cs typeface="Arial"/>
                        </a:rPr>
                        <a:t>and</a:t>
                      </a:r>
                      <a:endParaRPr sz="700">
                        <a:latin typeface="Arial"/>
                        <a:cs typeface="Arial"/>
                      </a:endParaRPr>
                    </a:p>
                    <a:p>
                      <a:pPr marL="31750">
                        <a:lnSpc>
                          <a:spcPct val="100000"/>
                        </a:lnSpc>
                        <a:spcBef>
                          <a:spcPts val="120"/>
                        </a:spcBef>
                      </a:pPr>
                      <a:r>
                        <a:rPr sz="700" dirty="0">
                          <a:latin typeface="Arial"/>
                          <a:cs typeface="Arial"/>
                        </a:rPr>
                        <a:t>prov</a:t>
                      </a:r>
                      <a:r>
                        <a:rPr sz="700" spc="-60" dirty="0">
                          <a:latin typeface="Arial"/>
                          <a:cs typeface="Arial"/>
                        </a:rPr>
                        <a:t> </a:t>
                      </a:r>
                      <a:r>
                        <a:rPr sz="700" dirty="0">
                          <a:latin typeface="Arial"/>
                          <a:cs typeface="Arial"/>
                        </a:rPr>
                        <a:t>ide</a:t>
                      </a:r>
                      <a:r>
                        <a:rPr sz="700" spc="-15" dirty="0">
                          <a:latin typeface="Arial"/>
                          <a:cs typeface="Arial"/>
                        </a:rPr>
                        <a:t> </a:t>
                      </a:r>
                      <a:r>
                        <a:rPr sz="700" dirty="0">
                          <a:latin typeface="Arial"/>
                          <a:cs typeface="Arial"/>
                        </a:rPr>
                        <a:t>Institutional</a:t>
                      </a:r>
                      <a:r>
                        <a:rPr sz="700" spc="-10" dirty="0">
                          <a:latin typeface="Arial"/>
                          <a:cs typeface="Arial"/>
                        </a:rPr>
                        <a:t> </a:t>
                      </a:r>
                      <a:r>
                        <a:rPr sz="700" dirty="0">
                          <a:latin typeface="Arial"/>
                          <a:cs typeface="Arial"/>
                        </a:rPr>
                        <a:t>approval.</a:t>
                      </a:r>
                      <a:r>
                        <a:rPr sz="700" spc="35" dirty="0">
                          <a:latin typeface="Arial"/>
                          <a:cs typeface="Arial"/>
                        </a:rPr>
                        <a:t> </a:t>
                      </a:r>
                      <a:r>
                        <a:rPr sz="700" spc="-10" dirty="0">
                          <a:latin typeface="Arial"/>
                          <a:cs typeface="Arial"/>
                        </a:rPr>
                        <a:t>Applicants</a:t>
                      </a:r>
                      <a:r>
                        <a:rPr sz="700" spc="-55" dirty="0">
                          <a:latin typeface="Arial"/>
                          <a:cs typeface="Arial"/>
                        </a:rPr>
                        <a:t> </a:t>
                      </a:r>
                      <a:r>
                        <a:rPr sz="700" spc="-10" dirty="0">
                          <a:latin typeface="Arial"/>
                          <a:cs typeface="Arial"/>
                        </a:rPr>
                        <a:t>will</a:t>
                      </a:r>
                      <a:r>
                        <a:rPr sz="700" spc="-15" dirty="0">
                          <a:latin typeface="Arial"/>
                          <a:cs typeface="Arial"/>
                        </a:rPr>
                        <a:t> </a:t>
                      </a:r>
                      <a:r>
                        <a:rPr sz="700" dirty="0">
                          <a:latin typeface="Arial"/>
                          <a:cs typeface="Arial"/>
                        </a:rPr>
                        <a:t>have</a:t>
                      </a:r>
                      <a:r>
                        <a:rPr sz="700" spc="-10" dirty="0">
                          <a:latin typeface="Arial"/>
                          <a:cs typeface="Arial"/>
                        </a:rPr>
                        <a:t> </a:t>
                      </a:r>
                      <a:r>
                        <a:rPr sz="700" dirty="0">
                          <a:latin typeface="Arial"/>
                          <a:cs typeface="Arial"/>
                        </a:rPr>
                        <a:t>the</a:t>
                      </a:r>
                      <a:r>
                        <a:rPr sz="700" spc="-10" dirty="0">
                          <a:latin typeface="Arial"/>
                          <a:cs typeface="Arial"/>
                        </a:rPr>
                        <a:t> </a:t>
                      </a:r>
                      <a:r>
                        <a:rPr sz="700" dirty="0">
                          <a:latin typeface="Arial"/>
                          <a:cs typeface="Arial"/>
                        </a:rPr>
                        <a:t>opportunity</a:t>
                      </a:r>
                      <a:r>
                        <a:rPr sz="700" spc="35" dirty="0">
                          <a:latin typeface="Arial"/>
                          <a:cs typeface="Arial"/>
                        </a:rPr>
                        <a:t> </a:t>
                      </a:r>
                      <a:r>
                        <a:rPr sz="700" spc="-25" dirty="0">
                          <a:latin typeface="Arial"/>
                          <a:cs typeface="Arial"/>
                        </a:rPr>
                        <a:t>to</a:t>
                      </a:r>
                      <a:endParaRPr sz="700">
                        <a:latin typeface="Arial"/>
                        <a:cs typeface="Arial"/>
                      </a:endParaRPr>
                    </a:p>
                    <a:p>
                      <a:pPr marL="31750">
                        <a:lnSpc>
                          <a:spcPct val="100000"/>
                        </a:lnSpc>
                        <a:spcBef>
                          <a:spcPts val="125"/>
                        </a:spcBef>
                      </a:pPr>
                      <a:r>
                        <a:rPr sz="700" dirty="0">
                          <a:latin typeface="Arial"/>
                          <a:cs typeface="Arial"/>
                        </a:rPr>
                        <a:t>incorporate</a:t>
                      </a:r>
                      <a:r>
                        <a:rPr sz="700" spc="-15" dirty="0">
                          <a:latin typeface="Arial"/>
                          <a:cs typeface="Arial"/>
                        </a:rPr>
                        <a:t> </a:t>
                      </a:r>
                      <a:r>
                        <a:rPr sz="700" dirty="0">
                          <a:latin typeface="Arial"/>
                          <a:cs typeface="Arial"/>
                        </a:rPr>
                        <a:t>any</a:t>
                      </a:r>
                      <a:r>
                        <a:rPr sz="700" spc="30" dirty="0">
                          <a:latin typeface="Arial"/>
                          <a:cs typeface="Arial"/>
                        </a:rPr>
                        <a:t> </a:t>
                      </a:r>
                      <a:r>
                        <a:rPr sz="700" dirty="0">
                          <a:latin typeface="Arial"/>
                          <a:cs typeface="Arial"/>
                        </a:rPr>
                        <a:t>required</a:t>
                      </a:r>
                      <a:r>
                        <a:rPr sz="700" spc="-15" dirty="0">
                          <a:latin typeface="Arial"/>
                          <a:cs typeface="Arial"/>
                        </a:rPr>
                        <a:t> </a:t>
                      </a:r>
                      <a:r>
                        <a:rPr sz="700" spc="-10" dirty="0">
                          <a:latin typeface="Arial"/>
                          <a:cs typeface="Arial"/>
                        </a:rPr>
                        <a:t>changes</a:t>
                      </a:r>
                      <a:r>
                        <a:rPr sz="700" spc="-65" dirty="0">
                          <a:latin typeface="Arial"/>
                          <a:cs typeface="Arial"/>
                        </a:rPr>
                        <a:t> </a:t>
                      </a:r>
                      <a:r>
                        <a:rPr sz="700" dirty="0">
                          <a:latin typeface="Arial"/>
                          <a:cs typeface="Arial"/>
                        </a:rPr>
                        <a:t>they</a:t>
                      </a:r>
                      <a:r>
                        <a:rPr sz="700" spc="35" dirty="0">
                          <a:latin typeface="Arial"/>
                          <a:cs typeface="Arial"/>
                        </a:rPr>
                        <a:t> </a:t>
                      </a:r>
                      <a:r>
                        <a:rPr sz="700" dirty="0">
                          <a:latin typeface="Arial"/>
                          <a:cs typeface="Arial"/>
                        </a:rPr>
                        <a:t>wish</a:t>
                      </a:r>
                      <a:r>
                        <a:rPr sz="700" spc="-10" dirty="0">
                          <a:latin typeface="Arial"/>
                          <a:cs typeface="Arial"/>
                        </a:rPr>
                        <a:t> </a:t>
                      </a:r>
                      <a:r>
                        <a:rPr sz="700" dirty="0">
                          <a:latin typeface="Arial"/>
                          <a:cs typeface="Arial"/>
                        </a:rPr>
                        <a:t>to</a:t>
                      </a:r>
                      <a:r>
                        <a:rPr sz="700" spc="-15" dirty="0">
                          <a:latin typeface="Arial"/>
                          <a:cs typeface="Arial"/>
                        </a:rPr>
                        <a:t> </a:t>
                      </a:r>
                      <a:r>
                        <a:rPr sz="700" dirty="0">
                          <a:latin typeface="Arial"/>
                          <a:cs typeface="Arial"/>
                        </a:rPr>
                        <a:t>address</a:t>
                      </a:r>
                      <a:r>
                        <a:rPr sz="700" spc="35" dirty="0">
                          <a:latin typeface="Arial"/>
                          <a:cs typeface="Arial"/>
                        </a:rPr>
                        <a:t> </a:t>
                      </a:r>
                      <a:r>
                        <a:rPr sz="700" dirty="0">
                          <a:latin typeface="Arial"/>
                          <a:cs typeface="Arial"/>
                        </a:rPr>
                        <a:t>or</a:t>
                      </a:r>
                      <a:r>
                        <a:rPr sz="700" spc="-10" dirty="0">
                          <a:latin typeface="Arial"/>
                          <a:cs typeface="Arial"/>
                        </a:rPr>
                        <a:t> </a:t>
                      </a:r>
                      <a:r>
                        <a:rPr sz="700" dirty="0">
                          <a:latin typeface="Arial"/>
                          <a:cs typeface="Arial"/>
                        </a:rPr>
                        <a:t>as</a:t>
                      </a:r>
                      <a:r>
                        <a:rPr sz="700" spc="30" dirty="0">
                          <a:latin typeface="Arial"/>
                          <a:cs typeface="Arial"/>
                        </a:rPr>
                        <a:t> </a:t>
                      </a:r>
                      <a:r>
                        <a:rPr sz="700" spc="-10" dirty="0">
                          <a:latin typeface="Arial"/>
                          <a:cs typeface="Arial"/>
                        </a:rPr>
                        <a:t>noted</a:t>
                      </a:r>
                      <a:r>
                        <a:rPr sz="700" spc="-15" dirty="0">
                          <a:latin typeface="Arial"/>
                          <a:cs typeface="Arial"/>
                        </a:rPr>
                        <a:t> </a:t>
                      </a:r>
                      <a:r>
                        <a:rPr sz="700" spc="-25" dirty="0">
                          <a:latin typeface="Arial"/>
                          <a:cs typeface="Arial"/>
                        </a:rPr>
                        <a:t>by</a:t>
                      </a:r>
                      <a:endParaRPr sz="700">
                        <a:latin typeface="Arial"/>
                        <a:cs typeface="Arial"/>
                      </a:endParaRPr>
                    </a:p>
                    <a:p>
                      <a:pPr marL="31750">
                        <a:lnSpc>
                          <a:spcPct val="100000"/>
                        </a:lnSpc>
                        <a:spcBef>
                          <a:spcPts val="200"/>
                        </a:spcBef>
                      </a:pPr>
                      <a:r>
                        <a:rPr sz="700" dirty="0">
                          <a:latin typeface="Arial"/>
                          <a:cs typeface="Arial"/>
                        </a:rPr>
                        <a:t>RASI.</a:t>
                      </a:r>
                      <a:r>
                        <a:rPr sz="700" spc="35" dirty="0">
                          <a:latin typeface="Arial"/>
                          <a:cs typeface="Arial"/>
                        </a:rPr>
                        <a:t> </a:t>
                      </a:r>
                      <a:r>
                        <a:rPr sz="700" dirty="0">
                          <a:latin typeface="Arial"/>
                          <a:cs typeface="Arial"/>
                        </a:rPr>
                        <a:t>Paper</a:t>
                      </a:r>
                      <a:r>
                        <a:rPr sz="700" spc="-10" dirty="0">
                          <a:latin typeface="Arial"/>
                          <a:cs typeface="Arial"/>
                        </a:rPr>
                        <a:t> </a:t>
                      </a:r>
                      <a:r>
                        <a:rPr sz="700" dirty="0">
                          <a:latin typeface="Arial"/>
                          <a:cs typeface="Arial"/>
                        </a:rPr>
                        <a:t>applications</a:t>
                      </a:r>
                      <a:r>
                        <a:rPr sz="700" spc="-55" dirty="0">
                          <a:latin typeface="Arial"/>
                          <a:cs typeface="Arial"/>
                        </a:rPr>
                        <a:t> </a:t>
                      </a:r>
                      <a:r>
                        <a:rPr sz="700" spc="-10" dirty="0">
                          <a:latin typeface="Arial"/>
                          <a:cs typeface="Arial"/>
                        </a:rPr>
                        <a:t>will</a:t>
                      </a:r>
                      <a:r>
                        <a:rPr sz="700" spc="-5" dirty="0">
                          <a:latin typeface="Arial"/>
                          <a:cs typeface="Arial"/>
                        </a:rPr>
                        <a:t> </a:t>
                      </a:r>
                      <a:r>
                        <a:rPr sz="700" dirty="0">
                          <a:latin typeface="Arial"/>
                          <a:cs typeface="Arial"/>
                        </a:rPr>
                        <a:t>not</a:t>
                      </a:r>
                      <a:r>
                        <a:rPr sz="700" spc="40" dirty="0">
                          <a:latin typeface="Arial"/>
                          <a:cs typeface="Arial"/>
                        </a:rPr>
                        <a:t> </a:t>
                      </a:r>
                      <a:r>
                        <a:rPr sz="700" dirty="0">
                          <a:latin typeface="Arial"/>
                          <a:cs typeface="Arial"/>
                        </a:rPr>
                        <a:t>be</a:t>
                      </a:r>
                      <a:r>
                        <a:rPr sz="700" spc="-10" dirty="0">
                          <a:latin typeface="Arial"/>
                          <a:cs typeface="Arial"/>
                        </a:rPr>
                        <a:t> accepted.</a:t>
                      </a:r>
                      <a:endParaRPr sz="700">
                        <a:latin typeface="Arial"/>
                        <a:cs typeface="Arial"/>
                      </a:endParaRPr>
                    </a:p>
                  </a:txBody>
                  <a:tcPr marL="0" marR="0" marT="10795" marB="0">
                    <a:lnL w="12700">
                      <a:solidFill>
                        <a:srgbClr val="797979"/>
                      </a:solidFill>
                      <a:prstDash val="solid"/>
                    </a:lnL>
                    <a:lnR w="12700">
                      <a:solidFill>
                        <a:srgbClr val="797979"/>
                      </a:solidFill>
                      <a:prstDash val="solid"/>
                    </a:lnR>
                    <a:lnT w="12700">
                      <a:solidFill>
                        <a:srgbClr val="797979"/>
                      </a:solidFill>
                      <a:prstDash val="solid"/>
                    </a:lnT>
                    <a:lnB w="6350">
                      <a:solidFill>
                        <a:srgbClr val="797979"/>
                      </a:solidFill>
                      <a:prstDash val="solid"/>
                    </a:lnB>
                    <a:solidFill>
                      <a:srgbClr val="E7F3F4"/>
                    </a:solidFill>
                  </a:tcPr>
                </a:tc>
                <a:tc>
                  <a:txBody>
                    <a:bodyPr/>
                    <a:lstStyle/>
                    <a:p>
                      <a:pPr>
                        <a:lnSpc>
                          <a:spcPct val="100000"/>
                        </a:lnSpc>
                        <a:spcBef>
                          <a:spcPts val="35"/>
                        </a:spcBef>
                      </a:pPr>
                      <a:endParaRPr sz="1000" dirty="0">
                        <a:latin typeface="Times New Roman"/>
                        <a:cs typeface="Times New Roman"/>
                      </a:endParaRPr>
                    </a:p>
                    <a:p>
                      <a:pPr marL="34925">
                        <a:lnSpc>
                          <a:spcPct val="100000"/>
                        </a:lnSpc>
                      </a:pPr>
                      <a:r>
                        <a:rPr sz="1000" b="1" dirty="0">
                          <a:latin typeface="Arial"/>
                          <a:cs typeface="Arial"/>
                        </a:rPr>
                        <a:t>October</a:t>
                      </a:r>
                      <a:r>
                        <a:rPr sz="1000" b="1" spc="-20" dirty="0">
                          <a:latin typeface="Arial"/>
                          <a:cs typeface="Arial"/>
                        </a:rPr>
                        <a:t> </a:t>
                      </a:r>
                      <a:r>
                        <a:rPr sz="1000" b="1" dirty="0">
                          <a:latin typeface="Arial"/>
                          <a:cs typeface="Arial"/>
                        </a:rPr>
                        <a:t>18,</a:t>
                      </a:r>
                      <a:r>
                        <a:rPr sz="1000" b="1" spc="-10" dirty="0">
                          <a:latin typeface="Arial"/>
                          <a:cs typeface="Arial"/>
                        </a:rPr>
                        <a:t> </a:t>
                      </a:r>
                      <a:r>
                        <a:rPr sz="1000" b="1" spc="-20" dirty="0">
                          <a:latin typeface="Arial"/>
                          <a:cs typeface="Arial"/>
                        </a:rPr>
                        <a:t>202</a:t>
                      </a:r>
                      <a:r>
                        <a:rPr lang="en-US" sz="1000" b="1" spc="-20" dirty="0">
                          <a:latin typeface="Arial"/>
                          <a:cs typeface="Arial"/>
                        </a:rPr>
                        <a:t>3</a:t>
                      </a:r>
                      <a:endParaRPr sz="1000" dirty="0">
                        <a:latin typeface="Arial"/>
                        <a:cs typeface="Arial"/>
                      </a:endParaRPr>
                    </a:p>
                  </a:txBody>
                  <a:tcPr marL="0" marR="0" marT="4445" marB="0">
                    <a:lnL w="12700">
                      <a:solidFill>
                        <a:srgbClr val="797979"/>
                      </a:solidFill>
                      <a:prstDash val="solid"/>
                    </a:lnL>
                    <a:lnR w="6350">
                      <a:solidFill>
                        <a:srgbClr val="797979"/>
                      </a:solidFill>
                      <a:prstDash val="solid"/>
                    </a:lnR>
                    <a:lnT w="12700">
                      <a:solidFill>
                        <a:srgbClr val="797979"/>
                      </a:solidFill>
                      <a:prstDash val="solid"/>
                    </a:lnT>
                    <a:lnB w="6350">
                      <a:solidFill>
                        <a:srgbClr val="797979"/>
                      </a:solidFill>
                      <a:prstDash val="solid"/>
                    </a:lnB>
                    <a:solidFill>
                      <a:srgbClr val="E7F3F4"/>
                    </a:solidFill>
                  </a:tcPr>
                </a:tc>
                <a:extLst>
                  <a:ext uri="{0D108BD9-81ED-4DB2-BD59-A6C34878D82A}">
                    <a16:rowId xmlns:a16="http://schemas.microsoft.com/office/drawing/2014/main" val="10011"/>
                  </a:ext>
                </a:extLst>
              </a:tr>
            </a:tbl>
          </a:graphicData>
        </a:graphic>
      </p:graphicFrame>
      <p:sp>
        <p:nvSpPr>
          <p:cNvPr id="15" name="object 15"/>
          <p:cNvSpPr/>
          <p:nvPr/>
        </p:nvSpPr>
        <p:spPr>
          <a:xfrm>
            <a:off x="2796794" y="5357748"/>
            <a:ext cx="719455" cy="559435"/>
          </a:xfrm>
          <a:custGeom>
            <a:avLst/>
            <a:gdLst/>
            <a:ahLst/>
            <a:cxnLst/>
            <a:rect l="l" t="t" r="r" b="b"/>
            <a:pathLst>
              <a:path w="719454" h="559435">
                <a:moveTo>
                  <a:pt x="111760" y="0"/>
                </a:moveTo>
                <a:lnTo>
                  <a:pt x="0" y="199389"/>
                </a:lnTo>
                <a:lnTo>
                  <a:pt x="463804" y="459359"/>
                </a:lnTo>
                <a:lnTo>
                  <a:pt x="407924" y="559066"/>
                </a:lnTo>
                <a:lnTo>
                  <a:pt x="719073" y="471436"/>
                </a:lnTo>
                <a:lnTo>
                  <a:pt x="631444" y="160273"/>
                </a:lnTo>
                <a:lnTo>
                  <a:pt x="575564" y="259956"/>
                </a:lnTo>
                <a:lnTo>
                  <a:pt x="111760" y="0"/>
                </a:lnTo>
                <a:close/>
              </a:path>
            </a:pathLst>
          </a:custGeom>
          <a:solidFill>
            <a:srgbClr val="339933"/>
          </a:solid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90880"/>
            <a:chOff x="0" y="0"/>
            <a:chExt cx="9144000" cy="690880"/>
          </a:xfrm>
        </p:grpSpPr>
        <p:pic>
          <p:nvPicPr>
            <p:cNvPr id="3" name="object 3"/>
            <p:cNvPicPr/>
            <p:nvPr/>
          </p:nvPicPr>
          <p:blipFill>
            <a:blip r:embed="rId2" cstate="print"/>
            <a:stretch>
              <a:fillRect/>
            </a:stretch>
          </p:blipFill>
          <p:spPr>
            <a:xfrm>
              <a:off x="0" y="0"/>
              <a:ext cx="9143999" cy="690879"/>
            </a:xfrm>
            <a:prstGeom prst="rect">
              <a:avLst/>
            </a:prstGeom>
          </p:spPr>
        </p:pic>
        <p:pic>
          <p:nvPicPr>
            <p:cNvPr id="4" name="object 4"/>
            <p:cNvPicPr/>
            <p:nvPr/>
          </p:nvPicPr>
          <p:blipFill>
            <a:blip r:embed="rId3" cstate="print"/>
            <a:stretch>
              <a:fillRect/>
            </a:stretch>
          </p:blipFill>
          <p:spPr>
            <a:xfrm>
              <a:off x="233680" y="203200"/>
              <a:ext cx="1676400" cy="365760"/>
            </a:xfrm>
            <a:prstGeom prst="rect">
              <a:avLst/>
            </a:prstGeom>
          </p:spPr>
        </p:pic>
      </p:grpSp>
      <p:sp>
        <p:nvSpPr>
          <p:cNvPr id="5" name="object 5"/>
          <p:cNvSpPr txBox="1"/>
          <p:nvPr/>
        </p:nvSpPr>
        <p:spPr>
          <a:xfrm>
            <a:off x="7648575" y="6059170"/>
            <a:ext cx="954405" cy="193040"/>
          </a:xfrm>
          <a:prstGeom prst="rect">
            <a:avLst/>
          </a:prstGeom>
        </p:spPr>
        <p:txBody>
          <a:bodyPr vert="horz" wrap="square" lIns="0" tIns="0" rIns="0" bIns="0" rtlCol="0">
            <a:spAutoFit/>
          </a:bodyPr>
          <a:lstStyle/>
          <a:p>
            <a:pPr>
              <a:lnSpc>
                <a:spcPts val="1440"/>
              </a:lnSpc>
            </a:pPr>
            <a:r>
              <a:rPr sz="1500" spc="-10" dirty="0">
                <a:solidFill>
                  <a:srgbClr val="FFFFFF"/>
                </a:solidFill>
                <a:latin typeface="Calibri"/>
                <a:cs typeface="Calibri"/>
              </a:rPr>
              <a:t>www.usask.</a:t>
            </a:r>
            <a:endParaRPr sz="1500">
              <a:latin typeface="Calibri"/>
              <a:cs typeface="Calibri"/>
            </a:endParaRPr>
          </a:p>
        </p:txBody>
      </p:sp>
      <p:sp>
        <p:nvSpPr>
          <p:cNvPr id="6" name="object 6"/>
          <p:cNvSpPr txBox="1"/>
          <p:nvPr/>
        </p:nvSpPr>
        <p:spPr>
          <a:xfrm>
            <a:off x="8604648" y="6059170"/>
            <a:ext cx="164465" cy="193040"/>
          </a:xfrm>
          <a:prstGeom prst="rect">
            <a:avLst/>
          </a:prstGeom>
        </p:spPr>
        <p:txBody>
          <a:bodyPr vert="horz" wrap="square" lIns="0" tIns="0" rIns="0" bIns="0" rtlCol="0">
            <a:spAutoFit/>
          </a:bodyPr>
          <a:lstStyle/>
          <a:p>
            <a:pPr>
              <a:lnSpc>
                <a:spcPts val="1440"/>
              </a:lnSpc>
            </a:pPr>
            <a:r>
              <a:rPr sz="1500" spc="-60" dirty="0">
                <a:solidFill>
                  <a:srgbClr val="FFFFFF"/>
                </a:solidFill>
                <a:latin typeface="Calibri"/>
                <a:cs typeface="Calibri"/>
              </a:rPr>
              <a:t>ca</a:t>
            </a:r>
            <a:endParaRPr sz="1500">
              <a:latin typeface="Calibri"/>
              <a:cs typeface="Calibri"/>
            </a:endParaRPr>
          </a:p>
        </p:txBody>
      </p:sp>
      <p:sp>
        <p:nvSpPr>
          <p:cNvPr id="7" name="object 7"/>
          <p:cNvSpPr/>
          <p:nvPr/>
        </p:nvSpPr>
        <p:spPr>
          <a:xfrm>
            <a:off x="2794000" y="1513839"/>
            <a:ext cx="650240" cy="457200"/>
          </a:xfrm>
          <a:custGeom>
            <a:avLst/>
            <a:gdLst/>
            <a:ahLst/>
            <a:cxnLst/>
            <a:rect l="l" t="t" r="r" b="b"/>
            <a:pathLst>
              <a:path w="650239" h="457200">
                <a:moveTo>
                  <a:pt x="421639" y="0"/>
                </a:moveTo>
                <a:lnTo>
                  <a:pt x="421639" y="114300"/>
                </a:lnTo>
                <a:lnTo>
                  <a:pt x="0" y="114300"/>
                </a:lnTo>
                <a:lnTo>
                  <a:pt x="0" y="342900"/>
                </a:lnTo>
                <a:lnTo>
                  <a:pt x="421639" y="342900"/>
                </a:lnTo>
                <a:lnTo>
                  <a:pt x="421639" y="457200"/>
                </a:lnTo>
                <a:lnTo>
                  <a:pt x="650239" y="228600"/>
                </a:lnTo>
                <a:lnTo>
                  <a:pt x="421639" y="0"/>
                </a:lnTo>
                <a:close/>
              </a:path>
            </a:pathLst>
          </a:custGeom>
          <a:solidFill>
            <a:srgbClr val="339933"/>
          </a:solidFill>
        </p:spPr>
        <p:txBody>
          <a:bodyPr wrap="square" lIns="0" tIns="0" rIns="0" bIns="0" rtlCol="0"/>
          <a:lstStyle/>
          <a:p>
            <a:endParaRPr/>
          </a:p>
        </p:txBody>
      </p:sp>
      <p:sp>
        <p:nvSpPr>
          <p:cNvPr id="8" name="object 8"/>
          <p:cNvSpPr txBox="1"/>
          <p:nvPr/>
        </p:nvSpPr>
        <p:spPr>
          <a:xfrm>
            <a:off x="93344" y="1539811"/>
            <a:ext cx="2751456" cy="1228541"/>
          </a:xfrm>
          <a:prstGeom prst="rect">
            <a:avLst/>
          </a:prstGeom>
        </p:spPr>
        <p:txBody>
          <a:bodyPr vert="horz" wrap="square" lIns="0" tIns="12700" rIns="0" bIns="0" rtlCol="0">
            <a:spAutoFit/>
          </a:bodyPr>
          <a:lstStyle/>
          <a:p>
            <a:pPr marL="12700" marR="5080">
              <a:lnSpc>
                <a:spcPct val="100000"/>
              </a:lnSpc>
              <a:spcBef>
                <a:spcPts val="100"/>
              </a:spcBef>
            </a:pPr>
            <a:r>
              <a:rPr lang="en-US" sz="2000" dirty="0">
                <a:latin typeface="Calibri"/>
                <a:cs typeface="Calibri"/>
              </a:rPr>
              <a:t>Compliance </a:t>
            </a:r>
            <a:r>
              <a:rPr sz="2000" spc="-10" dirty="0">
                <a:latin typeface="Calibri"/>
                <a:cs typeface="Calibri"/>
              </a:rPr>
              <a:t>deadline </a:t>
            </a:r>
            <a:r>
              <a:rPr sz="2000" spc="-20" dirty="0">
                <a:latin typeface="Calibri"/>
                <a:cs typeface="Calibri"/>
              </a:rPr>
              <a:t>(DG)</a:t>
            </a:r>
            <a:endParaRPr sz="2000" dirty="0">
              <a:latin typeface="Calibri"/>
              <a:cs typeface="Calibri"/>
            </a:endParaRPr>
          </a:p>
          <a:p>
            <a:pPr marL="12700" marR="20320">
              <a:lnSpc>
                <a:spcPts val="1680"/>
              </a:lnSpc>
              <a:spcBef>
                <a:spcPts val="105"/>
              </a:spcBef>
            </a:pPr>
            <a:r>
              <a:rPr sz="1450" spc="-20" dirty="0">
                <a:latin typeface="Calibri"/>
                <a:cs typeface="Calibri"/>
              </a:rPr>
              <a:t>(ask</a:t>
            </a:r>
            <a:r>
              <a:rPr sz="1450" spc="-105" dirty="0">
                <a:latin typeface="Calibri"/>
                <a:cs typeface="Calibri"/>
              </a:rPr>
              <a:t> </a:t>
            </a:r>
            <a:r>
              <a:rPr sz="1450" dirty="0">
                <a:latin typeface="Calibri"/>
                <a:cs typeface="Calibri"/>
              </a:rPr>
              <a:t>your</a:t>
            </a:r>
            <a:r>
              <a:rPr sz="1450" spc="-20" dirty="0">
                <a:latin typeface="Calibri"/>
                <a:cs typeface="Calibri"/>
              </a:rPr>
              <a:t> </a:t>
            </a:r>
            <a:r>
              <a:rPr sz="1450" dirty="0">
                <a:latin typeface="Calibri"/>
                <a:cs typeface="Calibri"/>
              </a:rPr>
              <a:t>RF</a:t>
            </a:r>
            <a:r>
              <a:rPr sz="1450" spc="-100" dirty="0">
                <a:latin typeface="Calibri"/>
                <a:cs typeface="Calibri"/>
              </a:rPr>
              <a:t> </a:t>
            </a:r>
            <a:r>
              <a:rPr sz="1450" dirty="0">
                <a:latin typeface="Calibri"/>
                <a:cs typeface="Calibri"/>
              </a:rPr>
              <a:t>for</a:t>
            </a:r>
            <a:r>
              <a:rPr sz="1450" spc="-100" dirty="0">
                <a:latin typeface="Calibri"/>
                <a:cs typeface="Calibri"/>
              </a:rPr>
              <a:t> </a:t>
            </a:r>
            <a:r>
              <a:rPr sz="1450" spc="-10" dirty="0">
                <a:latin typeface="Calibri"/>
                <a:cs typeface="Calibri"/>
              </a:rPr>
              <a:t>earlier</a:t>
            </a:r>
            <a:r>
              <a:rPr sz="1450" spc="-105" dirty="0">
                <a:latin typeface="Calibri"/>
                <a:cs typeface="Calibri"/>
              </a:rPr>
              <a:t> </a:t>
            </a:r>
            <a:r>
              <a:rPr sz="1450" spc="-10" dirty="0">
                <a:latin typeface="Calibri"/>
                <a:cs typeface="Calibri"/>
              </a:rPr>
              <a:t>college/dept deadlines)</a:t>
            </a:r>
            <a:endParaRPr sz="1450" dirty="0">
              <a:latin typeface="Calibri"/>
              <a:cs typeface="Calibri"/>
            </a:endParaRPr>
          </a:p>
          <a:p>
            <a:pPr marL="913130">
              <a:lnSpc>
                <a:spcPct val="100000"/>
              </a:lnSpc>
              <a:spcBef>
                <a:spcPts val="685"/>
              </a:spcBef>
            </a:pPr>
            <a:r>
              <a:rPr sz="2400" dirty="0">
                <a:latin typeface="Calibri"/>
                <a:cs typeface="Calibri"/>
              </a:rPr>
              <a:t>DG</a:t>
            </a:r>
            <a:r>
              <a:rPr sz="2400" spc="-25" dirty="0">
                <a:latin typeface="Calibri"/>
                <a:cs typeface="Calibri"/>
              </a:rPr>
              <a:t> </a:t>
            </a:r>
            <a:r>
              <a:rPr sz="2400" spc="-10" dirty="0">
                <a:latin typeface="Calibri"/>
                <a:cs typeface="Calibri"/>
              </a:rPr>
              <a:t>deadline</a:t>
            </a:r>
            <a:endParaRPr sz="2400" dirty="0">
              <a:latin typeface="Calibri"/>
              <a:cs typeface="Calibri"/>
            </a:endParaRPr>
          </a:p>
        </p:txBody>
      </p:sp>
      <p:graphicFrame>
        <p:nvGraphicFramePr>
          <p:cNvPr id="9" name="object 9"/>
          <p:cNvGraphicFramePr>
            <a:graphicFrameLocks noGrp="1"/>
          </p:cNvGraphicFramePr>
          <p:nvPr>
            <p:extLst>
              <p:ext uri="{D42A27DB-BD31-4B8C-83A1-F6EECF244321}">
                <p14:modId xmlns:p14="http://schemas.microsoft.com/office/powerpoint/2010/main" val="622558753"/>
              </p:ext>
            </p:extLst>
          </p:nvPr>
        </p:nvGraphicFramePr>
        <p:xfrm>
          <a:off x="3498850" y="810513"/>
          <a:ext cx="5636893" cy="5897374"/>
        </p:xfrm>
        <a:graphic>
          <a:graphicData uri="http://schemas.openxmlformats.org/drawingml/2006/table">
            <a:tbl>
              <a:tblPr firstRow="1" bandRow="1">
                <a:tableStyleId>{2D5ABB26-0587-4C30-8999-92F81FD0307C}</a:tableStyleId>
              </a:tblPr>
              <a:tblGrid>
                <a:gridCol w="3377565">
                  <a:extLst>
                    <a:ext uri="{9D8B030D-6E8A-4147-A177-3AD203B41FA5}">
                      <a16:colId xmlns:a16="http://schemas.microsoft.com/office/drawing/2014/main" val="20000"/>
                    </a:ext>
                  </a:extLst>
                </a:gridCol>
                <a:gridCol w="1723389">
                  <a:extLst>
                    <a:ext uri="{9D8B030D-6E8A-4147-A177-3AD203B41FA5}">
                      <a16:colId xmlns:a16="http://schemas.microsoft.com/office/drawing/2014/main" val="20001"/>
                    </a:ext>
                  </a:extLst>
                </a:gridCol>
                <a:gridCol w="535939">
                  <a:extLst>
                    <a:ext uri="{9D8B030D-6E8A-4147-A177-3AD203B41FA5}">
                      <a16:colId xmlns:a16="http://schemas.microsoft.com/office/drawing/2014/main" val="20002"/>
                    </a:ext>
                  </a:extLst>
                </a:gridCol>
              </a:tblGrid>
              <a:tr h="551815">
                <a:tc>
                  <a:txBody>
                    <a:bodyPr/>
                    <a:lstStyle/>
                    <a:p>
                      <a:pPr>
                        <a:lnSpc>
                          <a:spcPct val="100000"/>
                        </a:lnSpc>
                        <a:spcBef>
                          <a:spcPts val="10"/>
                        </a:spcBef>
                      </a:pPr>
                      <a:endParaRPr sz="850">
                        <a:latin typeface="Times New Roman"/>
                        <a:cs typeface="Times New Roman"/>
                      </a:endParaRPr>
                    </a:p>
                    <a:p>
                      <a:pPr marL="33020">
                        <a:lnSpc>
                          <a:spcPct val="100000"/>
                        </a:lnSpc>
                      </a:pPr>
                      <a:r>
                        <a:rPr sz="700" b="1" dirty="0">
                          <a:latin typeface="Arial"/>
                          <a:cs typeface="Arial"/>
                        </a:rPr>
                        <a:t>NSERC</a:t>
                      </a:r>
                      <a:r>
                        <a:rPr sz="700" b="1" spc="75" dirty="0">
                          <a:latin typeface="Arial"/>
                          <a:cs typeface="Arial"/>
                        </a:rPr>
                        <a:t> </a:t>
                      </a:r>
                      <a:r>
                        <a:rPr sz="700" b="1" dirty="0">
                          <a:latin typeface="Arial"/>
                          <a:cs typeface="Arial"/>
                        </a:rPr>
                        <a:t>RTI</a:t>
                      </a:r>
                      <a:r>
                        <a:rPr sz="700" b="1" spc="80" dirty="0">
                          <a:latin typeface="Arial"/>
                          <a:cs typeface="Arial"/>
                        </a:rPr>
                        <a:t> </a:t>
                      </a:r>
                      <a:r>
                        <a:rPr sz="700" b="1" dirty="0">
                          <a:latin typeface="Arial"/>
                          <a:cs typeface="Arial"/>
                        </a:rPr>
                        <a:t>Submission</a:t>
                      </a:r>
                      <a:r>
                        <a:rPr sz="700" b="1" spc="-35" dirty="0">
                          <a:latin typeface="Arial"/>
                          <a:cs typeface="Arial"/>
                        </a:rPr>
                        <a:t> </a:t>
                      </a:r>
                      <a:r>
                        <a:rPr sz="700" b="1" spc="-10" dirty="0">
                          <a:latin typeface="Arial"/>
                          <a:cs typeface="Arial"/>
                        </a:rPr>
                        <a:t>Deadline</a:t>
                      </a:r>
                      <a:endParaRPr sz="700">
                        <a:latin typeface="Arial"/>
                        <a:cs typeface="Arial"/>
                      </a:endParaRPr>
                    </a:p>
                    <a:p>
                      <a:pPr marL="33020" marR="177800">
                        <a:lnSpc>
                          <a:spcPct val="114599"/>
                        </a:lnSpc>
                      </a:pPr>
                      <a:r>
                        <a:rPr sz="700" b="1" dirty="0">
                          <a:latin typeface="Arial"/>
                          <a:cs typeface="Arial"/>
                        </a:rPr>
                        <a:t>Final</a:t>
                      </a:r>
                      <a:r>
                        <a:rPr sz="700" b="1" spc="25" dirty="0">
                          <a:latin typeface="Arial"/>
                          <a:cs typeface="Arial"/>
                        </a:rPr>
                        <a:t> </a:t>
                      </a:r>
                      <a:r>
                        <a:rPr sz="700" b="1" dirty="0">
                          <a:latin typeface="Arial"/>
                          <a:cs typeface="Arial"/>
                        </a:rPr>
                        <a:t>applications</a:t>
                      </a:r>
                      <a:r>
                        <a:rPr sz="700" b="1" spc="-10" dirty="0">
                          <a:latin typeface="Arial"/>
                          <a:cs typeface="Arial"/>
                        </a:rPr>
                        <a:t> </a:t>
                      </a:r>
                      <a:r>
                        <a:rPr sz="700" b="1" dirty="0">
                          <a:latin typeface="Arial"/>
                          <a:cs typeface="Arial"/>
                        </a:rPr>
                        <a:t>must</a:t>
                      </a:r>
                      <a:r>
                        <a:rPr sz="700" b="1" spc="-105" dirty="0">
                          <a:latin typeface="Arial"/>
                          <a:cs typeface="Arial"/>
                        </a:rPr>
                        <a:t> </a:t>
                      </a:r>
                      <a:r>
                        <a:rPr sz="700" b="1" dirty="0">
                          <a:latin typeface="Arial"/>
                          <a:cs typeface="Arial"/>
                        </a:rPr>
                        <a:t>be</a:t>
                      </a:r>
                      <a:r>
                        <a:rPr sz="700" b="1" spc="-10" dirty="0">
                          <a:latin typeface="Arial"/>
                          <a:cs typeface="Arial"/>
                        </a:rPr>
                        <a:t> </a:t>
                      </a:r>
                      <a:r>
                        <a:rPr sz="700" b="1" dirty="0">
                          <a:latin typeface="Arial"/>
                          <a:cs typeface="Arial"/>
                        </a:rPr>
                        <a:t>submitted</a:t>
                      </a:r>
                      <a:r>
                        <a:rPr sz="700" b="1" spc="35" dirty="0">
                          <a:latin typeface="Arial"/>
                          <a:cs typeface="Arial"/>
                        </a:rPr>
                        <a:t> </a:t>
                      </a:r>
                      <a:r>
                        <a:rPr sz="700" b="1" spc="-20" dirty="0">
                          <a:latin typeface="Arial"/>
                          <a:cs typeface="Arial"/>
                        </a:rPr>
                        <a:t>by</a:t>
                      </a:r>
                      <a:r>
                        <a:rPr sz="700" b="1" spc="-10" dirty="0">
                          <a:latin typeface="Arial"/>
                          <a:cs typeface="Arial"/>
                        </a:rPr>
                        <a:t> </a:t>
                      </a:r>
                      <a:r>
                        <a:rPr sz="700" b="1" dirty="0">
                          <a:latin typeface="Arial"/>
                          <a:cs typeface="Arial"/>
                        </a:rPr>
                        <a:t>applicants</a:t>
                      </a:r>
                      <a:r>
                        <a:rPr sz="700" b="1" spc="-15" dirty="0">
                          <a:latin typeface="Arial"/>
                          <a:cs typeface="Arial"/>
                        </a:rPr>
                        <a:t> </a:t>
                      </a:r>
                      <a:r>
                        <a:rPr sz="700" b="1" dirty="0">
                          <a:latin typeface="Arial"/>
                          <a:cs typeface="Arial"/>
                        </a:rPr>
                        <a:t>to</a:t>
                      </a:r>
                      <a:r>
                        <a:rPr sz="700" b="1" spc="35" dirty="0">
                          <a:latin typeface="Arial"/>
                          <a:cs typeface="Arial"/>
                        </a:rPr>
                        <a:t> </a:t>
                      </a:r>
                      <a:r>
                        <a:rPr sz="700" b="1" dirty="0">
                          <a:latin typeface="Arial"/>
                          <a:cs typeface="Arial"/>
                        </a:rPr>
                        <a:t>NSERC</a:t>
                      </a:r>
                      <a:r>
                        <a:rPr sz="700" b="1" spc="35" dirty="0">
                          <a:latin typeface="Arial"/>
                          <a:cs typeface="Arial"/>
                        </a:rPr>
                        <a:t> </a:t>
                      </a:r>
                      <a:r>
                        <a:rPr sz="700" b="1" dirty="0">
                          <a:latin typeface="Arial"/>
                          <a:cs typeface="Arial"/>
                        </a:rPr>
                        <a:t>through</a:t>
                      </a:r>
                      <a:r>
                        <a:rPr sz="700" b="1" spc="-55" dirty="0">
                          <a:latin typeface="Arial"/>
                          <a:cs typeface="Arial"/>
                        </a:rPr>
                        <a:t> </a:t>
                      </a:r>
                      <a:r>
                        <a:rPr sz="700" b="1" spc="-25" dirty="0">
                          <a:latin typeface="Arial"/>
                          <a:cs typeface="Arial"/>
                        </a:rPr>
                        <a:t>the</a:t>
                      </a:r>
                      <a:r>
                        <a:rPr sz="700" b="1" spc="500" dirty="0">
                          <a:latin typeface="Arial"/>
                          <a:cs typeface="Arial"/>
                        </a:rPr>
                        <a:t> </a:t>
                      </a:r>
                      <a:r>
                        <a:rPr sz="700" b="1" u="sng" dirty="0">
                          <a:solidFill>
                            <a:srgbClr val="008000"/>
                          </a:solidFill>
                          <a:uFill>
                            <a:solidFill>
                              <a:srgbClr val="008000"/>
                            </a:solidFill>
                          </a:uFill>
                          <a:latin typeface="Arial"/>
                          <a:cs typeface="Arial"/>
                          <a:hlinkClick r:id="rId4"/>
                        </a:rPr>
                        <a:t>NSERC</a:t>
                      </a:r>
                      <a:r>
                        <a:rPr sz="700" b="1" u="sng" spc="60" dirty="0">
                          <a:solidFill>
                            <a:srgbClr val="008000"/>
                          </a:solidFill>
                          <a:uFill>
                            <a:solidFill>
                              <a:srgbClr val="008000"/>
                            </a:solidFill>
                          </a:uFill>
                          <a:latin typeface="Arial"/>
                          <a:cs typeface="Arial"/>
                          <a:hlinkClick r:id="rId4"/>
                        </a:rPr>
                        <a:t> </a:t>
                      </a:r>
                      <a:r>
                        <a:rPr sz="700" b="1" u="sng" dirty="0">
                          <a:solidFill>
                            <a:srgbClr val="008000"/>
                          </a:solidFill>
                          <a:uFill>
                            <a:solidFill>
                              <a:srgbClr val="008000"/>
                            </a:solidFill>
                          </a:uFill>
                          <a:latin typeface="Arial"/>
                          <a:cs typeface="Arial"/>
                          <a:hlinkClick r:id="rId4"/>
                        </a:rPr>
                        <a:t>Research</a:t>
                      </a:r>
                      <a:r>
                        <a:rPr sz="700" b="1" u="sng" spc="-50" dirty="0">
                          <a:solidFill>
                            <a:srgbClr val="008000"/>
                          </a:solidFill>
                          <a:uFill>
                            <a:solidFill>
                              <a:srgbClr val="008000"/>
                            </a:solidFill>
                          </a:uFill>
                          <a:latin typeface="Arial"/>
                          <a:cs typeface="Arial"/>
                          <a:hlinkClick r:id="rId4"/>
                        </a:rPr>
                        <a:t> </a:t>
                      </a:r>
                      <a:r>
                        <a:rPr sz="700" b="1" u="sng" dirty="0">
                          <a:solidFill>
                            <a:srgbClr val="008000"/>
                          </a:solidFill>
                          <a:uFill>
                            <a:solidFill>
                              <a:srgbClr val="008000"/>
                            </a:solidFill>
                          </a:uFill>
                          <a:latin typeface="Arial"/>
                          <a:cs typeface="Arial"/>
                          <a:hlinkClick r:id="rId4"/>
                        </a:rPr>
                        <a:t>Porta</a:t>
                      </a:r>
                      <a:r>
                        <a:rPr sz="700" b="1" dirty="0">
                          <a:solidFill>
                            <a:srgbClr val="008000"/>
                          </a:solidFill>
                          <a:latin typeface="Arial"/>
                          <a:cs typeface="Arial"/>
                          <a:hlinkClick r:id="rId4"/>
                        </a:rPr>
                        <a:t>l</a:t>
                      </a:r>
                      <a:r>
                        <a:rPr sz="700" b="1" dirty="0">
                          <a:latin typeface="Arial"/>
                          <a:cs typeface="Arial"/>
                        </a:rPr>
                        <a:t>,</a:t>
                      </a:r>
                      <a:r>
                        <a:rPr sz="700" b="1" spc="65" dirty="0">
                          <a:latin typeface="Arial"/>
                          <a:cs typeface="Arial"/>
                        </a:rPr>
                        <a:t> </a:t>
                      </a:r>
                      <a:r>
                        <a:rPr sz="700" b="1" dirty="0">
                          <a:latin typeface="Arial"/>
                          <a:cs typeface="Arial"/>
                        </a:rPr>
                        <a:t>and</a:t>
                      </a:r>
                      <a:r>
                        <a:rPr sz="700" b="1" spc="-40" dirty="0">
                          <a:latin typeface="Arial"/>
                          <a:cs typeface="Arial"/>
                        </a:rPr>
                        <a:t> </a:t>
                      </a:r>
                      <a:r>
                        <a:rPr sz="700" b="1" dirty="0">
                          <a:latin typeface="Arial"/>
                          <a:cs typeface="Arial"/>
                        </a:rPr>
                        <a:t>will</a:t>
                      </a:r>
                      <a:r>
                        <a:rPr sz="700" b="1" spc="55" dirty="0">
                          <a:latin typeface="Arial"/>
                          <a:cs typeface="Arial"/>
                        </a:rPr>
                        <a:t> </a:t>
                      </a:r>
                      <a:r>
                        <a:rPr sz="700" b="1" dirty="0">
                          <a:latin typeface="Arial"/>
                          <a:cs typeface="Arial"/>
                        </a:rPr>
                        <a:t>be</a:t>
                      </a:r>
                      <a:r>
                        <a:rPr sz="700" b="1" spc="-100" dirty="0">
                          <a:latin typeface="Arial"/>
                          <a:cs typeface="Arial"/>
                        </a:rPr>
                        <a:t> </a:t>
                      </a:r>
                      <a:r>
                        <a:rPr sz="700" b="1" dirty="0">
                          <a:latin typeface="Arial"/>
                          <a:cs typeface="Arial"/>
                        </a:rPr>
                        <a:t>forwarded</a:t>
                      </a:r>
                      <a:r>
                        <a:rPr sz="700" b="1" spc="-45" dirty="0">
                          <a:latin typeface="Arial"/>
                          <a:cs typeface="Arial"/>
                        </a:rPr>
                        <a:t> </a:t>
                      </a:r>
                      <a:r>
                        <a:rPr sz="700" b="1" dirty="0">
                          <a:latin typeface="Arial"/>
                          <a:cs typeface="Arial"/>
                        </a:rPr>
                        <a:t>by</a:t>
                      </a:r>
                      <a:r>
                        <a:rPr sz="700" b="1" spc="10" dirty="0">
                          <a:latin typeface="Arial"/>
                          <a:cs typeface="Arial"/>
                        </a:rPr>
                        <a:t> </a:t>
                      </a:r>
                      <a:r>
                        <a:rPr sz="700" b="1" dirty="0">
                          <a:latin typeface="Arial"/>
                          <a:cs typeface="Arial"/>
                        </a:rPr>
                        <a:t>the</a:t>
                      </a:r>
                      <a:r>
                        <a:rPr sz="700" b="1" spc="-100" dirty="0">
                          <a:latin typeface="Arial"/>
                          <a:cs typeface="Arial"/>
                        </a:rPr>
                        <a:t> </a:t>
                      </a:r>
                      <a:r>
                        <a:rPr sz="700" b="1" spc="-10" dirty="0">
                          <a:latin typeface="Arial"/>
                          <a:cs typeface="Arial"/>
                        </a:rPr>
                        <a:t>RASI</a:t>
                      </a:r>
                      <a:r>
                        <a:rPr sz="700" b="1" spc="55" dirty="0">
                          <a:latin typeface="Arial"/>
                          <a:cs typeface="Arial"/>
                        </a:rPr>
                        <a:t> </a:t>
                      </a:r>
                      <a:r>
                        <a:rPr sz="700" b="1" spc="-10" dirty="0">
                          <a:latin typeface="Arial"/>
                          <a:cs typeface="Arial"/>
                        </a:rPr>
                        <a:t>staff.</a:t>
                      </a:r>
                      <a:endParaRPr sz="700">
                        <a:latin typeface="Arial"/>
                        <a:cs typeface="Arial"/>
                      </a:endParaRPr>
                    </a:p>
                  </a:txBody>
                  <a:tcPr marL="0" marR="0" marT="1270"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a:lnSpc>
                          <a:spcPct val="100000"/>
                        </a:lnSpc>
                        <a:spcBef>
                          <a:spcPts val="25"/>
                        </a:spcBef>
                      </a:pPr>
                      <a:endParaRPr sz="1300" dirty="0">
                        <a:latin typeface="Times New Roman"/>
                        <a:cs typeface="Times New Roman"/>
                      </a:endParaRPr>
                    </a:p>
                    <a:p>
                      <a:pPr marL="37465">
                        <a:lnSpc>
                          <a:spcPct val="100000"/>
                        </a:lnSpc>
                      </a:pPr>
                      <a:r>
                        <a:rPr sz="1050" b="1" dirty="0">
                          <a:latin typeface="Arial"/>
                          <a:cs typeface="Arial"/>
                        </a:rPr>
                        <a:t>October</a:t>
                      </a:r>
                      <a:r>
                        <a:rPr sz="1050" b="1" spc="-30" dirty="0">
                          <a:latin typeface="Arial"/>
                          <a:cs typeface="Arial"/>
                        </a:rPr>
                        <a:t> </a:t>
                      </a:r>
                      <a:r>
                        <a:rPr sz="1050" b="1" dirty="0">
                          <a:latin typeface="Arial"/>
                          <a:cs typeface="Arial"/>
                        </a:rPr>
                        <a:t>25,</a:t>
                      </a:r>
                      <a:r>
                        <a:rPr sz="1050" b="1" spc="5" dirty="0">
                          <a:latin typeface="Arial"/>
                          <a:cs typeface="Arial"/>
                        </a:rPr>
                        <a:t> </a:t>
                      </a:r>
                      <a:r>
                        <a:rPr sz="1050" b="1" spc="-20" dirty="0">
                          <a:latin typeface="Arial"/>
                          <a:cs typeface="Arial"/>
                        </a:rPr>
                        <a:t>202</a:t>
                      </a:r>
                      <a:r>
                        <a:rPr lang="en-US" sz="1050" b="1" spc="-20" dirty="0">
                          <a:latin typeface="Arial"/>
                          <a:cs typeface="Arial"/>
                        </a:rPr>
                        <a:t>3</a:t>
                      </a:r>
                      <a:endParaRPr sz="1050" dirty="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38100">
                      <a:solidFill>
                        <a:srgbClr val="797979"/>
                      </a:solidFill>
                      <a:prstDash val="solid"/>
                    </a:lnB>
                    <a:solidFill>
                      <a:srgbClr val="BADFE2"/>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38100">
                      <a:solidFill>
                        <a:srgbClr val="797979"/>
                      </a:solidFill>
                      <a:prstDash val="solid"/>
                    </a:lnB>
                    <a:solidFill>
                      <a:srgbClr val="BADFE2"/>
                    </a:solidFill>
                  </a:tcPr>
                </a:tc>
                <a:extLst>
                  <a:ext uri="{0D108BD9-81ED-4DB2-BD59-A6C34878D82A}">
                    <a16:rowId xmlns:a16="http://schemas.microsoft.com/office/drawing/2014/main" val="10000"/>
                  </a:ext>
                </a:extLst>
              </a:tr>
              <a:tr h="1290320">
                <a:tc>
                  <a:txBody>
                    <a:bodyPr/>
                    <a:lstStyle/>
                    <a:p>
                      <a:pPr marL="33020">
                        <a:lnSpc>
                          <a:spcPct val="100000"/>
                        </a:lnSpc>
                        <a:spcBef>
                          <a:spcPts val="595"/>
                        </a:spcBef>
                      </a:pPr>
                      <a:r>
                        <a:rPr sz="700" b="1" dirty="0">
                          <a:latin typeface="Arial"/>
                          <a:cs typeface="Arial"/>
                        </a:rPr>
                        <a:t>Research</a:t>
                      </a:r>
                      <a:r>
                        <a:rPr sz="700" b="1" spc="45" dirty="0">
                          <a:latin typeface="Arial"/>
                          <a:cs typeface="Arial"/>
                        </a:rPr>
                        <a:t> </a:t>
                      </a:r>
                      <a:r>
                        <a:rPr sz="700" b="1" spc="-10" dirty="0">
                          <a:latin typeface="Arial"/>
                          <a:cs typeface="Arial"/>
                        </a:rPr>
                        <a:t>Acceleration</a:t>
                      </a:r>
                      <a:r>
                        <a:rPr sz="700" b="1" spc="-45" dirty="0">
                          <a:latin typeface="Arial"/>
                          <a:cs typeface="Arial"/>
                        </a:rPr>
                        <a:t> </a:t>
                      </a:r>
                      <a:r>
                        <a:rPr sz="700" b="1" dirty="0">
                          <a:latin typeface="Arial"/>
                          <a:cs typeface="Arial"/>
                        </a:rPr>
                        <a:t>and</a:t>
                      </a:r>
                      <a:r>
                        <a:rPr sz="700" b="1" spc="-50" dirty="0">
                          <a:latin typeface="Arial"/>
                          <a:cs typeface="Arial"/>
                        </a:rPr>
                        <a:t> </a:t>
                      </a:r>
                      <a:r>
                        <a:rPr sz="700" b="1" dirty="0">
                          <a:latin typeface="Arial"/>
                          <a:cs typeface="Arial"/>
                        </a:rPr>
                        <a:t>Strategic</a:t>
                      </a:r>
                      <a:r>
                        <a:rPr sz="700" b="1" spc="5" dirty="0">
                          <a:latin typeface="Arial"/>
                          <a:cs typeface="Arial"/>
                        </a:rPr>
                        <a:t> </a:t>
                      </a:r>
                      <a:r>
                        <a:rPr sz="700" b="1" dirty="0">
                          <a:latin typeface="Arial"/>
                          <a:cs typeface="Arial"/>
                        </a:rPr>
                        <a:t>Initiatives</a:t>
                      </a:r>
                      <a:r>
                        <a:rPr sz="700" b="1" spc="5" dirty="0">
                          <a:latin typeface="Arial"/>
                          <a:cs typeface="Arial"/>
                        </a:rPr>
                        <a:t> </a:t>
                      </a:r>
                      <a:r>
                        <a:rPr sz="700" b="1" dirty="0">
                          <a:latin typeface="Arial"/>
                          <a:cs typeface="Arial"/>
                        </a:rPr>
                        <a:t>(RASI)</a:t>
                      </a:r>
                      <a:r>
                        <a:rPr sz="700" b="1" spc="295" dirty="0">
                          <a:latin typeface="Arial"/>
                          <a:cs typeface="Arial"/>
                        </a:rPr>
                        <a:t> </a:t>
                      </a:r>
                      <a:r>
                        <a:rPr sz="700" b="1" spc="-10" dirty="0">
                          <a:latin typeface="Arial"/>
                          <a:cs typeface="Arial"/>
                        </a:rPr>
                        <a:t>Compliance</a:t>
                      </a:r>
                      <a:r>
                        <a:rPr sz="700" b="1" spc="-5" dirty="0">
                          <a:latin typeface="Arial"/>
                          <a:cs typeface="Arial"/>
                        </a:rPr>
                        <a:t> </a:t>
                      </a:r>
                      <a:r>
                        <a:rPr sz="700" b="1" spc="-10" dirty="0">
                          <a:latin typeface="Arial"/>
                          <a:cs typeface="Arial"/>
                        </a:rPr>
                        <a:t>Review</a:t>
                      </a:r>
                      <a:endParaRPr sz="700">
                        <a:latin typeface="Arial"/>
                        <a:cs typeface="Arial"/>
                      </a:endParaRPr>
                    </a:p>
                    <a:p>
                      <a:pPr>
                        <a:lnSpc>
                          <a:spcPct val="100000"/>
                        </a:lnSpc>
                        <a:spcBef>
                          <a:spcPts val="40"/>
                        </a:spcBef>
                      </a:pPr>
                      <a:endParaRPr sz="700">
                        <a:latin typeface="Times New Roman"/>
                        <a:cs typeface="Times New Roman"/>
                      </a:endParaRPr>
                    </a:p>
                    <a:p>
                      <a:pPr marL="33020">
                        <a:lnSpc>
                          <a:spcPct val="100000"/>
                        </a:lnSpc>
                      </a:pPr>
                      <a:r>
                        <a:rPr sz="700" b="1" dirty="0">
                          <a:latin typeface="Arial"/>
                          <a:cs typeface="Arial"/>
                        </a:rPr>
                        <a:t>and</a:t>
                      </a:r>
                      <a:r>
                        <a:rPr sz="700" b="1" spc="65" dirty="0">
                          <a:latin typeface="Arial"/>
                          <a:cs typeface="Arial"/>
                        </a:rPr>
                        <a:t> </a:t>
                      </a:r>
                      <a:r>
                        <a:rPr sz="700" b="1" dirty="0">
                          <a:latin typeface="Arial"/>
                          <a:cs typeface="Arial"/>
                        </a:rPr>
                        <a:t>Approval</a:t>
                      </a:r>
                      <a:r>
                        <a:rPr sz="700" b="1" spc="75" dirty="0">
                          <a:latin typeface="Arial"/>
                          <a:cs typeface="Arial"/>
                        </a:rPr>
                        <a:t> </a:t>
                      </a:r>
                      <a:r>
                        <a:rPr sz="700" b="1" spc="-20" dirty="0">
                          <a:latin typeface="Arial"/>
                          <a:cs typeface="Arial"/>
                        </a:rPr>
                        <a:t>(DG)</a:t>
                      </a:r>
                      <a:endParaRPr sz="700">
                        <a:latin typeface="Arial"/>
                        <a:cs typeface="Arial"/>
                      </a:endParaRPr>
                    </a:p>
                    <a:p>
                      <a:pPr marL="33020" marR="26670">
                        <a:lnSpc>
                          <a:spcPct val="114500"/>
                        </a:lnSpc>
                        <a:spcBef>
                          <a:spcPts val="215"/>
                        </a:spcBef>
                      </a:pPr>
                      <a:r>
                        <a:rPr sz="700" b="1" dirty="0">
                          <a:latin typeface="Arial"/>
                          <a:cs typeface="Arial"/>
                        </a:rPr>
                        <a:t>College/school/unit</a:t>
                      </a:r>
                      <a:r>
                        <a:rPr sz="700" b="1" spc="35" dirty="0">
                          <a:latin typeface="Arial"/>
                          <a:cs typeface="Arial"/>
                        </a:rPr>
                        <a:t> </a:t>
                      </a:r>
                      <a:r>
                        <a:rPr sz="700" b="1" dirty="0">
                          <a:latin typeface="Arial"/>
                          <a:cs typeface="Arial"/>
                        </a:rPr>
                        <a:t>of</a:t>
                      </a:r>
                      <a:r>
                        <a:rPr sz="700" b="1" spc="40" dirty="0">
                          <a:latin typeface="Arial"/>
                          <a:cs typeface="Arial"/>
                        </a:rPr>
                        <a:t> </a:t>
                      </a:r>
                      <a:r>
                        <a:rPr sz="700" b="1" spc="-10" dirty="0">
                          <a:latin typeface="Arial"/>
                          <a:cs typeface="Arial"/>
                        </a:rPr>
                        <a:t>the</a:t>
                      </a:r>
                      <a:r>
                        <a:rPr sz="700" b="1" spc="30" dirty="0">
                          <a:latin typeface="Arial"/>
                          <a:cs typeface="Arial"/>
                        </a:rPr>
                        <a:t> </a:t>
                      </a:r>
                      <a:r>
                        <a:rPr sz="700" b="1" dirty="0">
                          <a:latin typeface="Arial"/>
                          <a:cs typeface="Arial"/>
                        </a:rPr>
                        <a:t>applicant</a:t>
                      </a:r>
                      <a:r>
                        <a:rPr sz="700" b="1" spc="40" dirty="0">
                          <a:latin typeface="Arial"/>
                          <a:cs typeface="Arial"/>
                        </a:rPr>
                        <a:t> </a:t>
                      </a:r>
                      <a:r>
                        <a:rPr sz="700" b="1" dirty="0">
                          <a:latin typeface="Arial"/>
                          <a:cs typeface="Arial"/>
                        </a:rPr>
                        <a:t>must</a:t>
                      </a:r>
                      <a:r>
                        <a:rPr sz="700" b="1" spc="30" dirty="0">
                          <a:latin typeface="Arial"/>
                          <a:cs typeface="Arial"/>
                        </a:rPr>
                        <a:t> </a:t>
                      </a:r>
                      <a:r>
                        <a:rPr sz="700" b="1" dirty="0">
                          <a:latin typeface="Arial"/>
                          <a:cs typeface="Arial"/>
                        </a:rPr>
                        <a:t>review</a:t>
                      </a:r>
                      <a:r>
                        <a:rPr sz="700" b="1" spc="-85" dirty="0">
                          <a:latin typeface="Arial"/>
                          <a:cs typeface="Arial"/>
                        </a:rPr>
                        <a:t> </a:t>
                      </a:r>
                      <a:r>
                        <a:rPr sz="700" b="1" dirty="0">
                          <a:latin typeface="Arial"/>
                          <a:cs typeface="Arial"/>
                        </a:rPr>
                        <a:t>the</a:t>
                      </a:r>
                      <a:r>
                        <a:rPr sz="700" b="1" spc="35" dirty="0">
                          <a:latin typeface="Arial"/>
                          <a:cs typeface="Arial"/>
                        </a:rPr>
                        <a:t> </a:t>
                      </a:r>
                      <a:r>
                        <a:rPr sz="700" b="1" dirty="0">
                          <a:latin typeface="Arial"/>
                          <a:cs typeface="Arial"/>
                        </a:rPr>
                        <a:t>application,</a:t>
                      </a:r>
                      <a:r>
                        <a:rPr sz="700" b="1" spc="-30" dirty="0">
                          <a:latin typeface="Arial"/>
                          <a:cs typeface="Arial"/>
                        </a:rPr>
                        <a:t> </a:t>
                      </a:r>
                      <a:r>
                        <a:rPr sz="700" b="1" dirty="0">
                          <a:latin typeface="Arial"/>
                          <a:cs typeface="Arial"/>
                        </a:rPr>
                        <a:t>decide</a:t>
                      </a:r>
                      <a:r>
                        <a:rPr sz="700" b="1" spc="-85" dirty="0">
                          <a:latin typeface="Arial"/>
                          <a:cs typeface="Arial"/>
                        </a:rPr>
                        <a:t> </a:t>
                      </a:r>
                      <a:r>
                        <a:rPr sz="700" b="1" spc="-25" dirty="0">
                          <a:latin typeface="Arial"/>
                          <a:cs typeface="Arial"/>
                        </a:rPr>
                        <a:t>on</a:t>
                      </a:r>
                      <a:r>
                        <a:rPr sz="700" b="1" spc="500" dirty="0">
                          <a:latin typeface="Arial"/>
                          <a:cs typeface="Arial"/>
                        </a:rPr>
                        <a:t> </a:t>
                      </a:r>
                      <a:r>
                        <a:rPr sz="700" b="1" dirty="0">
                          <a:latin typeface="Arial"/>
                          <a:cs typeface="Arial"/>
                        </a:rPr>
                        <a:t>approval</a:t>
                      </a:r>
                      <a:r>
                        <a:rPr sz="700" b="1" spc="-35" dirty="0">
                          <a:latin typeface="Arial"/>
                          <a:cs typeface="Arial"/>
                        </a:rPr>
                        <a:t> </a:t>
                      </a:r>
                      <a:r>
                        <a:rPr sz="700" b="1" dirty="0">
                          <a:latin typeface="Arial"/>
                          <a:cs typeface="Arial"/>
                        </a:rPr>
                        <a:t>and</a:t>
                      </a:r>
                      <a:r>
                        <a:rPr sz="700" b="1" spc="-20" dirty="0">
                          <a:latin typeface="Arial"/>
                          <a:cs typeface="Arial"/>
                        </a:rPr>
                        <a:t> </a:t>
                      </a:r>
                      <a:r>
                        <a:rPr sz="700" b="1" dirty="0">
                          <a:latin typeface="Arial"/>
                          <a:cs typeface="Arial"/>
                        </a:rPr>
                        <a:t>submit</a:t>
                      </a:r>
                      <a:r>
                        <a:rPr sz="700" b="1" spc="35" dirty="0">
                          <a:latin typeface="Arial"/>
                          <a:cs typeface="Arial"/>
                        </a:rPr>
                        <a:t> </a:t>
                      </a:r>
                      <a:r>
                        <a:rPr sz="700" b="1" spc="-10" dirty="0">
                          <a:latin typeface="Arial"/>
                          <a:cs typeface="Arial"/>
                        </a:rPr>
                        <a:t>the</a:t>
                      </a:r>
                      <a:r>
                        <a:rPr sz="700" b="1" spc="35" dirty="0">
                          <a:latin typeface="Arial"/>
                          <a:cs typeface="Arial"/>
                        </a:rPr>
                        <a:t> </a:t>
                      </a:r>
                      <a:r>
                        <a:rPr sz="700" b="1" dirty="0">
                          <a:latin typeface="Arial"/>
                          <a:cs typeface="Arial"/>
                        </a:rPr>
                        <a:t>decision</a:t>
                      </a:r>
                      <a:r>
                        <a:rPr sz="700" b="1" spc="-25" dirty="0">
                          <a:latin typeface="Arial"/>
                          <a:cs typeface="Arial"/>
                        </a:rPr>
                        <a:t> </a:t>
                      </a:r>
                      <a:r>
                        <a:rPr sz="700" b="1" dirty="0">
                          <a:latin typeface="Arial"/>
                          <a:cs typeface="Arial"/>
                        </a:rPr>
                        <a:t>in</a:t>
                      </a:r>
                      <a:r>
                        <a:rPr sz="700" b="1" spc="120" dirty="0">
                          <a:latin typeface="Arial"/>
                          <a:cs typeface="Arial"/>
                        </a:rPr>
                        <a:t> </a:t>
                      </a:r>
                      <a:r>
                        <a:rPr sz="700" b="1" u="sng" spc="-10" dirty="0">
                          <a:solidFill>
                            <a:srgbClr val="008000"/>
                          </a:solidFill>
                          <a:uFill>
                            <a:solidFill>
                              <a:srgbClr val="008000"/>
                            </a:solidFill>
                          </a:uFill>
                          <a:latin typeface="Arial"/>
                          <a:cs typeface="Arial"/>
                          <a:hlinkClick r:id="rId5"/>
                        </a:rPr>
                        <a:t>University</a:t>
                      </a:r>
                      <a:r>
                        <a:rPr sz="700" b="1" u="sng" spc="-80" dirty="0">
                          <a:solidFill>
                            <a:srgbClr val="008000"/>
                          </a:solidFill>
                          <a:uFill>
                            <a:solidFill>
                              <a:srgbClr val="008000"/>
                            </a:solidFill>
                          </a:uFill>
                          <a:latin typeface="Arial"/>
                          <a:cs typeface="Arial"/>
                          <a:hlinkClick r:id="rId5"/>
                        </a:rPr>
                        <a:t> </a:t>
                      </a:r>
                      <a:r>
                        <a:rPr sz="700" b="1" u="sng" dirty="0">
                          <a:solidFill>
                            <a:srgbClr val="008000"/>
                          </a:solidFill>
                          <a:uFill>
                            <a:solidFill>
                              <a:srgbClr val="008000"/>
                            </a:solidFill>
                          </a:uFill>
                          <a:latin typeface="Arial"/>
                          <a:cs typeface="Arial"/>
                          <a:hlinkClick r:id="rId5"/>
                        </a:rPr>
                        <a:t>Research</a:t>
                      </a:r>
                      <a:r>
                        <a:rPr sz="700" b="1" u="sng" spc="-30" dirty="0">
                          <a:solidFill>
                            <a:srgbClr val="008000"/>
                          </a:solidFill>
                          <a:uFill>
                            <a:solidFill>
                              <a:srgbClr val="008000"/>
                            </a:solidFill>
                          </a:uFill>
                          <a:latin typeface="Arial"/>
                          <a:cs typeface="Arial"/>
                          <a:hlinkClick r:id="rId5"/>
                        </a:rPr>
                        <a:t> </a:t>
                      </a:r>
                      <a:r>
                        <a:rPr sz="700" b="1" u="sng" dirty="0">
                          <a:solidFill>
                            <a:srgbClr val="008000"/>
                          </a:solidFill>
                          <a:uFill>
                            <a:solidFill>
                              <a:srgbClr val="008000"/>
                            </a:solidFill>
                          </a:uFill>
                          <a:latin typeface="Arial"/>
                          <a:cs typeface="Arial"/>
                          <a:hlinkClick r:id="rId5"/>
                        </a:rPr>
                        <a:t>System</a:t>
                      </a:r>
                      <a:r>
                        <a:rPr sz="700" b="1" u="sng" spc="25" dirty="0">
                          <a:solidFill>
                            <a:srgbClr val="008000"/>
                          </a:solidFill>
                          <a:uFill>
                            <a:solidFill>
                              <a:srgbClr val="008000"/>
                            </a:solidFill>
                          </a:uFill>
                          <a:latin typeface="Arial"/>
                          <a:cs typeface="Arial"/>
                          <a:hlinkClick r:id="rId5"/>
                        </a:rPr>
                        <a:t> </a:t>
                      </a:r>
                      <a:r>
                        <a:rPr sz="700" b="1" u="sng" spc="-10" dirty="0">
                          <a:solidFill>
                            <a:srgbClr val="008000"/>
                          </a:solidFill>
                          <a:uFill>
                            <a:solidFill>
                              <a:srgbClr val="008000"/>
                            </a:solidFill>
                          </a:uFill>
                          <a:latin typeface="Arial"/>
                          <a:cs typeface="Arial"/>
                          <a:hlinkClick r:id="rId5"/>
                        </a:rPr>
                        <a:t>(UnivRS</a:t>
                      </a:r>
                      <a:r>
                        <a:rPr sz="700" b="1" spc="-10" dirty="0">
                          <a:solidFill>
                            <a:srgbClr val="008000"/>
                          </a:solidFill>
                          <a:latin typeface="Arial"/>
                          <a:cs typeface="Arial"/>
                          <a:hlinkClick r:id="rId5"/>
                        </a:rPr>
                        <a:t>)</a:t>
                      </a:r>
                      <a:r>
                        <a:rPr sz="700" b="1" spc="35" dirty="0">
                          <a:solidFill>
                            <a:srgbClr val="008000"/>
                          </a:solidFill>
                          <a:latin typeface="Arial"/>
                          <a:cs typeface="Arial"/>
                          <a:hlinkClick r:id="rId5"/>
                        </a:rPr>
                        <a:t> </a:t>
                      </a:r>
                      <a:r>
                        <a:rPr sz="700" b="1" spc="-25" dirty="0">
                          <a:latin typeface="Arial"/>
                          <a:cs typeface="Arial"/>
                        </a:rPr>
                        <a:t>at</a:t>
                      </a:r>
                      <a:r>
                        <a:rPr sz="700" b="1" spc="500" dirty="0">
                          <a:latin typeface="Arial"/>
                          <a:cs typeface="Arial"/>
                        </a:rPr>
                        <a:t> </a:t>
                      </a:r>
                      <a:r>
                        <a:rPr sz="700" b="1" dirty="0">
                          <a:latin typeface="Arial"/>
                          <a:cs typeface="Arial"/>
                        </a:rPr>
                        <a:t>least</a:t>
                      </a:r>
                      <a:r>
                        <a:rPr sz="700" b="1" spc="5" dirty="0">
                          <a:latin typeface="Arial"/>
                          <a:cs typeface="Arial"/>
                        </a:rPr>
                        <a:t> </a:t>
                      </a:r>
                      <a:r>
                        <a:rPr sz="700" b="1" dirty="0">
                          <a:latin typeface="Arial"/>
                          <a:cs typeface="Arial"/>
                        </a:rPr>
                        <a:t>5</a:t>
                      </a:r>
                      <a:r>
                        <a:rPr sz="700" b="1" spc="10" dirty="0">
                          <a:latin typeface="Arial"/>
                          <a:cs typeface="Arial"/>
                        </a:rPr>
                        <a:t> </a:t>
                      </a:r>
                      <a:r>
                        <a:rPr sz="700" b="1" dirty="0">
                          <a:latin typeface="Arial"/>
                          <a:cs typeface="Arial"/>
                        </a:rPr>
                        <a:t>business</a:t>
                      </a:r>
                      <a:r>
                        <a:rPr sz="700" b="1" spc="5" dirty="0">
                          <a:latin typeface="Arial"/>
                          <a:cs typeface="Arial"/>
                        </a:rPr>
                        <a:t> </a:t>
                      </a:r>
                      <a:r>
                        <a:rPr sz="700" b="1" dirty="0">
                          <a:latin typeface="Arial"/>
                          <a:cs typeface="Arial"/>
                        </a:rPr>
                        <a:t>days</a:t>
                      </a:r>
                      <a:r>
                        <a:rPr sz="700" b="1" spc="10" dirty="0">
                          <a:latin typeface="Arial"/>
                          <a:cs typeface="Arial"/>
                        </a:rPr>
                        <a:t> </a:t>
                      </a:r>
                      <a:r>
                        <a:rPr sz="700" b="1" dirty="0">
                          <a:latin typeface="Arial"/>
                          <a:cs typeface="Arial"/>
                        </a:rPr>
                        <a:t>prior</a:t>
                      </a:r>
                      <a:r>
                        <a:rPr sz="700" b="1" spc="-45" dirty="0">
                          <a:latin typeface="Arial"/>
                          <a:cs typeface="Arial"/>
                        </a:rPr>
                        <a:t> </a:t>
                      </a:r>
                      <a:r>
                        <a:rPr sz="700" b="1" dirty="0">
                          <a:latin typeface="Arial"/>
                          <a:cs typeface="Arial"/>
                        </a:rPr>
                        <a:t>to</a:t>
                      </a:r>
                      <a:r>
                        <a:rPr sz="700" b="1" spc="60" dirty="0">
                          <a:latin typeface="Arial"/>
                          <a:cs typeface="Arial"/>
                        </a:rPr>
                        <a:t> </a:t>
                      </a:r>
                      <a:r>
                        <a:rPr sz="700" b="1" dirty="0">
                          <a:latin typeface="Arial"/>
                          <a:cs typeface="Arial"/>
                        </a:rPr>
                        <a:t>the</a:t>
                      </a:r>
                      <a:r>
                        <a:rPr sz="700" b="1" spc="10" dirty="0">
                          <a:latin typeface="Arial"/>
                          <a:cs typeface="Arial"/>
                        </a:rPr>
                        <a:t> </a:t>
                      </a:r>
                      <a:r>
                        <a:rPr sz="700" b="1" dirty="0">
                          <a:latin typeface="Arial"/>
                          <a:cs typeface="Arial"/>
                        </a:rPr>
                        <a:t>agency</a:t>
                      </a:r>
                      <a:r>
                        <a:rPr sz="700" b="1" spc="-100" dirty="0">
                          <a:latin typeface="Arial"/>
                          <a:cs typeface="Arial"/>
                        </a:rPr>
                        <a:t> </a:t>
                      </a:r>
                      <a:r>
                        <a:rPr sz="700" b="1" dirty="0">
                          <a:latin typeface="Arial"/>
                          <a:cs typeface="Arial"/>
                        </a:rPr>
                        <a:t>submission</a:t>
                      </a:r>
                      <a:r>
                        <a:rPr sz="700" b="1" spc="-45" dirty="0">
                          <a:latin typeface="Arial"/>
                          <a:cs typeface="Arial"/>
                        </a:rPr>
                        <a:t> </a:t>
                      </a:r>
                      <a:r>
                        <a:rPr sz="700" b="1" dirty="0">
                          <a:latin typeface="Arial"/>
                          <a:cs typeface="Arial"/>
                        </a:rPr>
                        <a:t>deadline.</a:t>
                      </a:r>
                      <a:r>
                        <a:rPr sz="700" b="1" spc="60" dirty="0">
                          <a:latin typeface="Arial"/>
                          <a:cs typeface="Arial"/>
                        </a:rPr>
                        <a:t> </a:t>
                      </a:r>
                      <a:r>
                        <a:rPr sz="700" b="1" dirty="0">
                          <a:latin typeface="Arial"/>
                          <a:cs typeface="Arial"/>
                        </a:rPr>
                        <a:t>RSEO</a:t>
                      </a:r>
                      <a:r>
                        <a:rPr sz="700" b="1" spc="10" dirty="0">
                          <a:latin typeface="Arial"/>
                          <a:cs typeface="Arial"/>
                        </a:rPr>
                        <a:t> </a:t>
                      </a:r>
                      <a:r>
                        <a:rPr sz="700" b="1" spc="-20" dirty="0">
                          <a:latin typeface="Arial"/>
                          <a:cs typeface="Arial"/>
                        </a:rPr>
                        <a:t>will</a:t>
                      </a:r>
                      <a:r>
                        <a:rPr sz="700" b="1" spc="500" dirty="0">
                          <a:latin typeface="Arial"/>
                          <a:cs typeface="Arial"/>
                        </a:rPr>
                        <a:t> </a:t>
                      </a:r>
                      <a:r>
                        <a:rPr sz="700" b="1" dirty="0">
                          <a:latin typeface="Arial"/>
                          <a:cs typeface="Arial"/>
                        </a:rPr>
                        <a:t>review</a:t>
                      </a:r>
                      <a:r>
                        <a:rPr sz="700" b="1" spc="5" dirty="0">
                          <a:latin typeface="Arial"/>
                          <a:cs typeface="Arial"/>
                        </a:rPr>
                        <a:t> </a:t>
                      </a:r>
                      <a:r>
                        <a:rPr sz="700" b="1" dirty="0">
                          <a:latin typeface="Arial"/>
                          <a:cs typeface="Arial"/>
                        </a:rPr>
                        <a:t>for</a:t>
                      </a:r>
                      <a:r>
                        <a:rPr sz="700" b="1" spc="45" dirty="0">
                          <a:latin typeface="Arial"/>
                          <a:cs typeface="Arial"/>
                        </a:rPr>
                        <a:t> </a:t>
                      </a:r>
                      <a:r>
                        <a:rPr sz="700" b="1" dirty="0">
                          <a:latin typeface="Arial"/>
                          <a:cs typeface="Arial"/>
                        </a:rPr>
                        <a:t>eligibility,</a:t>
                      </a:r>
                      <a:r>
                        <a:rPr sz="700" b="1" spc="50" dirty="0">
                          <a:latin typeface="Arial"/>
                          <a:cs typeface="Arial"/>
                        </a:rPr>
                        <a:t> </a:t>
                      </a:r>
                      <a:r>
                        <a:rPr sz="700" b="1" spc="-10" dirty="0">
                          <a:latin typeface="Arial"/>
                          <a:cs typeface="Arial"/>
                        </a:rPr>
                        <a:t>conduct</a:t>
                      </a:r>
                      <a:r>
                        <a:rPr sz="700" b="1" spc="5" dirty="0">
                          <a:latin typeface="Arial"/>
                          <a:cs typeface="Arial"/>
                        </a:rPr>
                        <a:t> </a:t>
                      </a:r>
                      <a:r>
                        <a:rPr sz="700" b="1" dirty="0">
                          <a:latin typeface="Arial"/>
                          <a:cs typeface="Arial"/>
                        </a:rPr>
                        <a:t>a</a:t>
                      </a:r>
                      <a:r>
                        <a:rPr sz="700" b="1" spc="5" dirty="0">
                          <a:latin typeface="Arial"/>
                          <a:cs typeface="Arial"/>
                        </a:rPr>
                        <a:t> </a:t>
                      </a:r>
                      <a:r>
                        <a:rPr sz="700" b="1" dirty="0">
                          <a:latin typeface="Arial"/>
                          <a:cs typeface="Arial"/>
                        </a:rPr>
                        <a:t>final</a:t>
                      </a:r>
                      <a:r>
                        <a:rPr sz="700" b="1" spc="-50" dirty="0">
                          <a:latin typeface="Arial"/>
                          <a:cs typeface="Arial"/>
                        </a:rPr>
                        <a:t> </a:t>
                      </a:r>
                      <a:r>
                        <a:rPr sz="700" b="1" dirty="0">
                          <a:latin typeface="Arial"/>
                          <a:cs typeface="Arial"/>
                        </a:rPr>
                        <a:t>compliance review</a:t>
                      </a:r>
                      <a:r>
                        <a:rPr sz="700" b="1" spc="5" dirty="0">
                          <a:latin typeface="Arial"/>
                          <a:cs typeface="Arial"/>
                        </a:rPr>
                        <a:t> </a:t>
                      </a:r>
                      <a:r>
                        <a:rPr sz="700" b="1" spc="-10" dirty="0">
                          <a:latin typeface="Arial"/>
                          <a:cs typeface="Arial"/>
                        </a:rPr>
                        <a:t>check</a:t>
                      </a:r>
                      <a:r>
                        <a:rPr sz="700" b="1" dirty="0">
                          <a:latin typeface="Arial"/>
                          <a:cs typeface="Arial"/>
                        </a:rPr>
                        <a:t> and</a:t>
                      </a:r>
                      <a:r>
                        <a:rPr sz="700" b="1" spc="-45" dirty="0">
                          <a:latin typeface="Arial"/>
                          <a:cs typeface="Arial"/>
                        </a:rPr>
                        <a:t> </a:t>
                      </a:r>
                      <a:r>
                        <a:rPr sz="700" b="1" spc="-10" dirty="0">
                          <a:latin typeface="Arial"/>
                          <a:cs typeface="Arial"/>
                        </a:rPr>
                        <a:t>provide</a:t>
                      </a:r>
                      <a:r>
                        <a:rPr sz="700" b="1" spc="500" dirty="0">
                          <a:latin typeface="Arial"/>
                          <a:cs typeface="Arial"/>
                        </a:rPr>
                        <a:t> </a:t>
                      </a:r>
                      <a:r>
                        <a:rPr sz="700" b="1" dirty="0">
                          <a:latin typeface="Arial"/>
                          <a:cs typeface="Arial"/>
                        </a:rPr>
                        <a:t>Institutional</a:t>
                      </a:r>
                      <a:r>
                        <a:rPr sz="700" b="1" spc="90" dirty="0">
                          <a:latin typeface="Arial"/>
                          <a:cs typeface="Arial"/>
                        </a:rPr>
                        <a:t> </a:t>
                      </a:r>
                      <a:r>
                        <a:rPr sz="700" b="1" dirty="0">
                          <a:latin typeface="Arial"/>
                          <a:cs typeface="Arial"/>
                        </a:rPr>
                        <a:t>approval.</a:t>
                      </a:r>
                      <a:r>
                        <a:rPr sz="700" b="1" spc="-25" dirty="0">
                          <a:latin typeface="Arial"/>
                          <a:cs typeface="Arial"/>
                        </a:rPr>
                        <a:t> </a:t>
                      </a:r>
                      <a:r>
                        <a:rPr sz="700" b="1" dirty="0">
                          <a:latin typeface="Arial"/>
                          <a:cs typeface="Arial"/>
                        </a:rPr>
                        <a:t>Applicants</a:t>
                      </a:r>
                      <a:r>
                        <a:rPr sz="700" b="1" spc="-85" dirty="0">
                          <a:latin typeface="Arial"/>
                          <a:cs typeface="Arial"/>
                        </a:rPr>
                        <a:t> </a:t>
                      </a:r>
                      <a:r>
                        <a:rPr sz="700" b="1" dirty="0">
                          <a:latin typeface="Arial"/>
                          <a:cs typeface="Arial"/>
                        </a:rPr>
                        <a:t>will</a:t>
                      </a:r>
                      <a:r>
                        <a:rPr sz="700" b="1" spc="-25" dirty="0">
                          <a:latin typeface="Arial"/>
                          <a:cs typeface="Arial"/>
                        </a:rPr>
                        <a:t> </a:t>
                      </a:r>
                      <a:r>
                        <a:rPr sz="700" b="1" dirty="0">
                          <a:latin typeface="Arial"/>
                          <a:cs typeface="Arial"/>
                        </a:rPr>
                        <a:t>have</a:t>
                      </a:r>
                      <a:r>
                        <a:rPr sz="700" b="1" spc="35" dirty="0">
                          <a:latin typeface="Arial"/>
                          <a:cs typeface="Arial"/>
                        </a:rPr>
                        <a:t> </a:t>
                      </a:r>
                      <a:r>
                        <a:rPr sz="700" b="1" spc="-10" dirty="0">
                          <a:latin typeface="Arial"/>
                          <a:cs typeface="Arial"/>
                        </a:rPr>
                        <a:t>the</a:t>
                      </a:r>
                      <a:r>
                        <a:rPr sz="700" b="1" spc="30" dirty="0">
                          <a:latin typeface="Arial"/>
                          <a:cs typeface="Arial"/>
                        </a:rPr>
                        <a:t> </a:t>
                      </a:r>
                      <a:r>
                        <a:rPr sz="700" b="1" dirty="0">
                          <a:latin typeface="Arial"/>
                          <a:cs typeface="Arial"/>
                        </a:rPr>
                        <a:t>opportunity</a:t>
                      </a:r>
                      <a:r>
                        <a:rPr sz="700" b="1" spc="-85" dirty="0">
                          <a:latin typeface="Arial"/>
                          <a:cs typeface="Arial"/>
                        </a:rPr>
                        <a:t> </a:t>
                      </a:r>
                      <a:r>
                        <a:rPr sz="700" b="1" dirty="0">
                          <a:latin typeface="Arial"/>
                          <a:cs typeface="Arial"/>
                        </a:rPr>
                        <a:t>to</a:t>
                      </a:r>
                      <a:r>
                        <a:rPr sz="700" b="1" spc="95" dirty="0">
                          <a:latin typeface="Arial"/>
                          <a:cs typeface="Arial"/>
                        </a:rPr>
                        <a:t> </a:t>
                      </a:r>
                      <a:r>
                        <a:rPr sz="700" b="1" dirty="0">
                          <a:latin typeface="Arial"/>
                          <a:cs typeface="Arial"/>
                        </a:rPr>
                        <a:t>incorporate</a:t>
                      </a:r>
                      <a:r>
                        <a:rPr sz="700" b="1" spc="30" dirty="0">
                          <a:latin typeface="Arial"/>
                          <a:cs typeface="Arial"/>
                        </a:rPr>
                        <a:t> </a:t>
                      </a:r>
                      <a:r>
                        <a:rPr sz="700" b="1" spc="-25" dirty="0">
                          <a:latin typeface="Arial"/>
                          <a:cs typeface="Arial"/>
                        </a:rPr>
                        <a:t>any</a:t>
                      </a:r>
                      <a:r>
                        <a:rPr sz="700" b="1" spc="500" dirty="0">
                          <a:latin typeface="Arial"/>
                          <a:cs typeface="Arial"/>
                        </a:rPr>
                        <a:t> </a:t>
                      </a:r>
                      <a:r>
                        <a:rPr sz="700" b="1" dirty="0">
                          <a:latin typeface="Arial"/>
                          <a:cs typeface="Arial"/>
                        </a:rPr>
                        <a:t>required</a:t>
                      </a:r>
                      <a:r>
                        <a:rPr sz="700" b="1" spc="-50" dirty="0">
                          <a:latin typeface="Arial"/>
                          <a:cs typeface="Arial"/>
                        </a:rPr>
                        <a:t> </a:t>
                      </a:r>
                      <a:r>
                        <a:rPr sz="700" b="1" dirty="0">
                          <a:latin typeface="Arial"/>
                          <a:cs typeface="Arial"/>
                        </a:rPr>
                        <a:t>changes</a:t>
                      </a:r>
                      <a:r>
                        <a:rPr sz="700" b="1" spc="10" dirty="0">
                          <a:latin typeface="Arial"/>
                          <a:cs typeface="Arial"/>
                        </a:rPr>
                        <a:t> </a:t>
                      </a:r>
                      <a:r>
                        <a:rPr sz="700" b="1" spc="-10" dirty="0">
                          <a:latin typeface="Arial"/>
                          <a:cs typeface="Arial"/>
                        </a:rPr>
                        <a:t>they</a:t>
                      </a:r>
                      <a:r>
                        <a:rPr sz="700" b="1" spc="10" dirty="0">
                          <a:latin typeface="Arial"/>
                          <a:cs typeface="Arial"/>
                        </a:rPr>
                        <a:t> </a:t>
                      </a:r>
                      <a:r>
                        <a:rPr sz="700" b="1" dirty="0">
                          <a:latin typeface="Arial"/>
                          <a:cs typeface="Arial"/>
                        </a:rPr>
                        <a:t>wish</a:t>
                      </a:r>
                      <a:r>
                        <a:rPr sz="700" b="1" spc="-45" dirty="0">
                          <a:latin typeface="Arial"/>
                          <a:cs typeface="Arial"/>
                        </a:rPr>
                        <a:t> </a:t>
                      </a:r>
                      <a:r>
                        <a:rPr sz="700" b="1" dirty="0">
                          <a:latin typeface="Arial"/>
                          <a:cs typeface="Arial"/>
                        </a:rPr>
                        <a:t>to</a:t>
                      </a:r>
                      <a:r>
                        <a:rPr sz="700" b="1" spc="65" dirty="0">
                          <a:latin typeface="Arial"/>
                          <a:cs typeface="Arial"/>
                        </a:rPr>
                        <a:t> </a:t>
                      </a:r>
                      <a:r>
                        <a:rPr sz="700" b="1" spc="-10" dirty="0">
                          <a:latin typeface="Arial"/>
                          <a:cs typeface="Arial"/>
                        </a:rPr>
                        <a:t>address</a:t>
                      </a:r>
                      <a:r>
                        <a:rPr sz="700" b="1" spc="5" dirty="0">
                          <a:latin typeface="Arial"/>
                          <a:cs typeface="Arial"/>
                        </a:rPr>
                        <a:t> </a:t>
                      </a:r>
                      <a:r>
                        <a:rPr sz="700" b="1" dirty="0">
                          <a:latin typeface="Arial"/>
                          <a:cs typeface="Arial"/>
                        </a:rPr>
                        <a:t>or</a:t>
                      </a:r>
                      <a:r>
                        <a:rPr sz="700" b="1" spc="-45" dirty="0">
                          <a:latin typeface="Arial"/>
                          <a:cs typeface="Arial"/>
                        </a:rPr>
                        <a:t> </a:t>
                      </a:r>
                      <a:r>
                        <a:rPr sz="700" b="1" dirty="0">
                          <a:latin typeface="Arial"/>
                          <a:cs typeface="Arial"/>
                        </a:rPr>
                        <a:t>as</a:t>
                      </a:r>
                      <a:r>
                        <a:rPr sz="700" b="1" spc="10" dirty="0">
                          <a:latin typeface="Arial"/>
                          <a:cs typeface="Arial"/>
                        </a:rPr>
                        <a:t> </a:t>
                      </a:r>
                      <a:r>
                        <a:rPr sz="700" b="1" dirty="0">
                          <a:latin typeface="Arial"/>
                          <a:cs typeface="Arial"/>
                        </a:rPr>
                        <a:t>noted</a:t>
                      </a:r>
                      <a:r>
                        <a:rPr sz="700" b="1" spc="65" dirty="0">
                          <a:latin typeface="Arial"/>
                          <a:cs typeface="Arial"/>
                        </a:rPr>
                        <a:t> </a:t>
                      </a:r>
                      <a:r>
                        <a:rPr sz="700" b="1" dirty="0">
                          <a:latin typeface="Arial"/>
                          <a:cs typeface="Arial"/>
                        </a:rPr>
                        <a:t>by</a:t>
                      </a:r>
                      <a:r>
                        <a:rPr sz="700" b="1" spc="-100" dirty="0">
                          <a:latin typeface="Arial"/>
                          <a:cs typeface="Arial"/>
                        </a:rPr>
                        <a:t> </a:t>
                      </a:r>
                      <a:r>
                        <a:rPr sz="700" b="1" dirty="0">
                          <a:latin typeface="Arial"/>
                          <a:cs typeface="Arial"/>
                        </a:rPr>
                        <a:t>RASI.</a:t>
                      </a:r>
                      <a:r>
                        <a:rPr sz="700" b="1" spc="60" dirty="0">
                          <a:latin typeface="Arial"/>
                          <a:cs typeface="Arial"/>
                        </a:rPr>
                        <a:t> </a:t>
                      </a:r>
                      <a:r>
                        <a:rPr sz="700" b="1" spc="-20" dirty="0">
                          <a:latin typeface="Arial"/>
                          <a:cs typeface="Arial"/>
                        </a:rPr>
                        <a:t>Paper</a:t>
                      </a:r>
                      <a:r>
                        <a:rPr sz="700" b="1" spc="500" dirty="0">
                          <a:latin typeface="Arial"/>
                          <a:cs typeface="Arial"/>
                        </a:rPr>
                        <a:t> </a:t>
                      </a:r>
                      <a:r>
                        <a:rPr sz="700" b="1" dirty="0">
                          <a:latin typeface="Arial"/>
                          <a:cs typeface="Arial"/>
                        </a:rPr>
                        <a:t>applications</a:t>
                      </a:r>
                      <a:r>
                        <a:rPr sz="700" b="1" spc="20" dirty="0">
                          <a:latin typeface="Arial"/>
                          <a:cs typeface="Arial"/>
                        </a:rPr>
                        <a:t> </a:t>
                      </a:r>
                      <a:r>
                        <a:rPr sz="700" b="1" dirty="0">
                          <a:latin typeface="Arial"/>
                          <a:cs typeface="Arial"/>
                        </a:rPr>
                        <a:t>will</a:t>
                      </a:r>
                      <a:r>
                        <a:rPr sz="700" b="1" spc="65" dirty="0">
                          <a:latin typeface="Arial"/>
                          <a:cs typeface="Arial"/>
                        </a:rPr>
                        <a:t> </a:t>
                      </a:r>
                      <a:r>
                        <a:rPr sz="700" b="1" dirty="0">
                          <a:latin typeface="Arial"/>
                          <a:cs typeface="Arial"/>
                        </a:rPr>
                        <a:t>not</a:t>
                      </a:r>
                      <a:r>
                        <a:rPr sz="700" b="1" spc="25" dirty="0">
                          <a:latin typeface="Arial"/>
                          <a:cs typeface="Arial"/>
                        </a:rPr>
                        <a:t> </a:t>
                      </a:r>
                      <a:r>
                        <a:rPr sz="700" b="1" dirty="0">
                          <a:latin typeface="Arial"/>
                          <a:cs typeface="Arial"/>
                        </a:rPr>
                        <a:t>be</a:t>
                      </a:r>
                      <a:r>
                        <a:rPr sz="700" b="1" spc="20" dirty="0">
                          <a:latin typeface="Arial"/>
                          <a:cs typeface="Arial"/>
                        </a:rPr>
                        <a:t> </a:t>
                      </a:r>
                      <a:r>
                        <a:rPr sz="700" b="1" spc="-10" dirty="0">
                          <a:latin typeface="Arial"/>
                          <a:cs typeface="Arial"/>
                        </a:rPr>
                        <a:t>accepted.</a:t>
                      </a:r>
                      <a:endParaRPr sz="700">
                        <a:latin typeface="Arial"/>
                        <a:cs typeface="Arial"/>
                      </a:endParaRPr>
                    </a:p>
                  </a:txBody>
                  <a:tcPr marL="0" marR="0" marT="75565"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30"/>
                        </a:spcBef>
                      </a:pPr>
                      <a:endParaRPr sz="1300" dirty="0">
                        <a:latin typeface="Times New Roman"/>
                        <a:cs typeface="Times New Roman"/>
                      </a:endParaRPr>
                    </a:p>
                    <a:p>
                      <a:pPr marL="37465">
                        <a:lnSpc>
                          <a:spcPct val="100000"/>
                        </a:lnSpc>
                        <a:spcBef>
                          <a:spcPts val="5"/>
                        </a:spcBef>
                      </a:pPr>
                      <a:r>
                        <a:rPr sz="1050" b="1" dirty="0">
                          <a:latin typeface="Arial"/>
                          <a:cs typeface="Arial"/>
                        </a:rPr>
                        <a:t>October</a:t>
                      </a:r>
                      <a:r>
                        <a:rPr sz="1050" b="1" spc="-30" dirty="0">
                          <a:latin typeface="Arial"/>
                          <a:cs typeface="Arial"/>
                        </a:rPr>
                        <a:t> </a:t>
                      </a:r>
                      <a:r>
                        <a:rPr sz="1050" b="1" dirty="0">
                          <a:latin typeface="Arial"/>
                          <a:cs typeface="Arial"/>
                        </a:rPr>
                        <a:t>2</a:t>
                      </a:r>
                      <a:r>
                        <a:rPr lang="en-US" sz="1050" b="1" dirty="0">
                          <a:latin typeface="Arial"/>
                          <a:cs typeface="Arial"/>
                        </a:rPr>
                        <a:t>5</a:t>
                      </a:r>
                      <a:r>
                        <a:rPr sz="1050" b="1" dirty="0">
                          <a:latin typeface="Arial"/>
                          <a:cs typeface="Arial"/>
                        </a:rPr>
                        <a:t>,</a:t>
                      </a:r>
                      <a:r>
                        <a:rPr sz="1050" b="1" spc="5" dirty="0">
                          <a:latin typeface="Arial"/>
                          <a:cs typeface="Arial"/>
                        </a:rPr>
                        <a:t> </a:t>
                      </a:r>
                      <a:r>
                        <a:rPr sz="1050" b="1" spc="-20" dirty="0">
                          <a:latin typeface="Arial"/>
                          <a:cs typeface="Arial"/>
                        </a:rPr>
                        <a:t>202</a:t>
                      </a:r>
                      <a:r>
                        <a:rPr lang="en-US" sz="1050" b="1" spc="-20" dirty="0">
                          <a:latin typeface="Arial"/>
                          <a:cs typeface="Arial"/>
                        </a:rPr>
                        <a:t>3</a:t>
                      </a:r>
                      <a:endParaRPr sz="1050" dirty="0">
                        <a:latin typeface="Arial"/>
                        <a:cs typeface="Arial"/>
                      </a:endParaRPr>
                    </a:p>
                  </a:txBody>
                  <a:tcPr marL="0" marR="0" marT="3810" marB="0">
                    <a:lnL w="12700">
                      <a:solidFill>
                        <a:srgbClr val="797979"/>
                      </a:solidFill>
                      <a:prstDash val="solid"/>
                    </a:lnL>
                    <a:lnR w="12700">
                      <a:solidFill>
                        <a:srgbClr val="797979"/>
                      </a:solidFill>
                      <a:prstDash val="solid"/>
                    </a:lnR>
                    <a:lnT w="38100">
                      <a:solidFill>
                        <a:srgbClr val="797979"/>
                      </a:solidFill>
                      <a:prstDash val="solid"/>
                    </a:lnT>
                    <a:lnB w="12700">
                      <a:solidFill>
                        <a:srgbClr val="797979"/>
                      </a:solidFill>
                      <a:prstDash val="solid"/>
                    </a:lnB>
                    <a:solidFill>
                      <a:srgbClr val="E7F3F4"/>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381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1"/>
                  </a:ext>
                </a:extLst>
              </a:tr>
              <a:tr h="551815">
                <a:tc>
                  <a:txBody>
                    <a:bodyPr/>
                    <a:lstStyle/>
                    <a:p>
                      <a:pPr>
                        <a:lnSpc>
                          <a:spcPct val="100000"/>
                        </a:lnSpc>
                        <a:spcBef>
                          <a:spcPts val="35"/>
                        </a:spcBef>
                      </a:pPr>
                      <a:endParaRPr sz="850">
                        <a:latin typeface="Times New Roman"/>
                        <a:cs typeface="Times New Roman"/>
                      </a:endParaRPr>
                    </a:p>
                    <a:p>
                      <a:pPr marL="33020">
                        <a:lnSpc>
                          <a:spcPct val="100000"/>
                        </a:lnSpc>
                      </a:pPr>
                      <a:r>
                        <a:rPr sz="700" b="1" dirty="0">
                          <a:latin typeface="Arial"/>
                          <a:cs typeface="Arial"/>
                        </a:rPr>
                        <a:t>NSERC</a:t>
                      </a:r>
                      <a:r>
                        <a:rPr sz="700" b="1" spc="75" dirty="0">
                          <a:latin typeface="Arial"/>
                          <a:cs typeface="Arial"/>
                        </a:rPr>
                        <a:t> </a:t>
                      </a:r>
                      <a:r>
                        <a:rPr sz="700" b="1" dirty="0">
                          <a:latin typeface="Arial"/>
                          <a:cs typeface="Arial"/>
                        </a:rPr>
                        <a:t>DG</a:t>
                      </a:r>
                      <a:r>
                        <a:rPr sz="700" b="1" spc="25" dirty="0">
                          <a:latin typeface="Arial"/>
                          <a:cs typeface="Arial"/>
                        </a:rPr>
                        <a:t> </a:t>
                      </a:r>
                      <a:r>
                        <a:rPr sz="700" b="1" dirty="0">
                          <a:latin typeface="Arial"/>
                          <a:cs typeface="Arial"/>
                        </a:rPr>
                        <a:t>Submission</a:t>
                      </a:r>
                      <a:r>
                        <a:rPr sz="700" b="1" spc="-30" dirty="0">
                          <a:latin typeface="Arial"/>
                          <a:cs typeface="Arial"/>
                        </a:rPr>
                        <a:t> </a:t>
                      </a:r>
                      <a:r>
                        <a:rPr sz="700" b="1" spc="-10" dirty="0">
                          <a:latin typeface="Arial"/>
                          <a:cs typeface="Arial"/>
                        </a:rPr>
                        <a:t>Deadline</a:t>
                      </a:r>
                      <a:endParaRPr sz="700">
                        <a:latin typeface="Arial"/>
                        <a:cs typeface="Arial"/>
                      </a:endParaRPr>
                    </a:p>
                    <a:p>
                      <a:pPr marL="33020" marR="177800">
                        <a:lnSpc>
                          <a:spcPts val="960"/>
                        </a:lnSpc>
                        <a:spcBef>
                          <a:spcPts val="50"/>
                        </a:spcBef>
                      </a:pPr>
                      <a:r>
                        <a:rPr sz="700" b="1" dirty="0">
                          <a:latin typeface="Arial"/>
                          <a:cs typeface="Arial"/>
                        </a:rPr>
                        <a:t>Final</a:t>
                      </a:r>
                      <a:r>
                        <a:rPr sz="700" b="1" spc="25" dirty="0">
                          <a:latin typeface="Arial"/>
                          <a:cs typeface="Arial"/>
                        </a:rPr>
                        <a:t> </a:t>
                      </a:r>
                      <a:r>
                        <a:rPr sz="700" b="1" dirty="0">
                          <a:latin typeface="Arial"/>
                          <a:cs typeface="Arial"/>
                        </a:rPr>
                        <a:t>applications</a:t>
                      </a:r>
                      <a:r>
                        <a:rPr sz="700" b="1" spc="-10" dirty="0">
                          <a:latin typeface="Arial"/>
                          <a:cs typeface="Arial"/>
                        </a:rPr>
                        <a:t> </a:t>
                      </a:r>
                      <a:r>
                        <a:rPr sz="700" b="1" dirty="0">
                          <a:latin typeface="Arial"/>
                          <a:cs typeface="Arial"/>
                        </a:rPr>
                        <a:t>must</a:t>
                      </a:r>
                      <a:r>
                        <a:rPr sz="700" b="1" spc="-105" dirty="0">
                          <a:latin typeface="Arial"/>
                          <a:cs typeface="Arial"/>
                        </a:rPr>
                        <a:t> </a:t>
                      </a:r>
                      <a:r>
                        <a:rPr sz="700" b="1" dirty="0">
                          <a:latin typeface="Arial"/>
                          <a:cs typeface="Arial"/>
                        </a:rPr>
                        <a:t>be</a:t>
                      </a:r>
                      <a:r>
                        <a:rPr sz="700" b="1" spc="-10" dirty="0">
                          <a:latin typeface="Arial"/>
                          <a:cs typeface="Arial"/>
                        </a:rPr>
                        <a:t> </a:t>
                      </a:r>
                      <a:r>
                        <a:rPr sz="700" b="1" dirty="0">
                          <a:latin typeface="Arial"/>
                          <a:cs typeface="Arial"/>
                        </a:rPr>
                        <a:t>submitted</a:t>
                      </a:r>
                      <a:r>
                        <a:rPr sz="700" b="1" spc="35" dirty="0">
                          <a:latin typeface="Arial"/>
                          <a:cs typeface="Arial"/>
                        </a:rPr>
                        <a:t> </a:t>
                      </a:r>
                      <a:r>
                        <a:rPr sz="700" b="1" spc="-20" dirty="0">
                          <a:latin typeface="Arial"/>
                          <a:cs typeface="Arial"/>
                        </a:rPr>
                        <a:t>by</a:t>
                      </a:r>
                      <a:r>
                        <a:rPr sz="700" b="1" spc="-10" dirty="0">
                          <a:latin typeface="Arial"/>
                          <a:cs typeface="Arial"/>
                        </a:rPr>
                        <a:t> </a:t>
                      </a:r>
                      <a:r>
                        <a:rPr sz="700" b="1" dirty="0">
                          <a:latin typeface="Arial"/>
                          <a:cs typeface="Arial"/>
                        </a:rPr>
                        <a:t>applicants</a:t>
                      </a:r>
                      <a:r>
                        <a:rPr sz="700" b="1" spc="-15" dirty="0">
                          <a:latin typeface="Arial"/>
                          <a:cs typeface="Arial"/>
                        </a:rPr>
                        <a:t> </a:t>
                      </a:r>
                      <a:r>
                        <a:rPr sz="700" b="1" dirty="0">
                          <a:latin typeface="Arial"/>
                          <a:cs typeface="Arial"/>
                        </a:rPr>
                        <a:t>to</a:t>
                      </a:r>
                      <a:r>
                        <a:rPr sz="700" b="1" spc="35" dirty="0">
                          <a:latin typeface="Arial"/>
                          <a:cs typeface="Arial"/>
                        </a:rPr>
                        <a:t> </a:t>
                      </a:r>
                      <a:r>
                        <a:rPr sz="700" b="1" dirty="0">
                          <a:latin typeface="Arial"/>
                          <a:cs typeface="Arial"/>
                        </a:rPr>
                        <a:t>NSERC</a:t>
                      </a:r>
                      <a:r>
                        <a:rPr sz="700" b="1" spc="35" dirty="0">
                          <a:latin typeface="Arial"/>
                          <a:cs typeface="Arial"/>
                        </a:rPr>
                        <a:t> </a:t>
                      </a:r>
                      <a:r>
                        <a:rPr sz="700" b="1" dirty="0">
                          <a:latin typeface="Arial"/>
                          <a:cs typeface="Arial"/>
                        </a:rPr>
                        <a:t>through</a:t>
                      </a:r>
                      <a:r>
                        <a:rPr sz="700" b="1" spc="-55" dirty="0">
                          <a:latin typeface="Arial"/>
                          <a:cs typeface="Arial"/>
                        </a:rPr>
                        <a:t> </a:t>
                      </a:r>
                      <a:r>
                        <a:rPr sz="700" b="1" spc="-25" dirty="0">
                          <a:latin typeface="Arial"/>
                          <a:cs typeface="Arial"/>
                        </a:rPr>
                        <a:t>the</a:t>
                      </a:r>
                      <a:r>
                        <a:rPr sz="700" b="1" spc="500" dirty="0">
                          <a:latin typeface="Arial"/>
                          <a:cs typeface="Arial"/>
                        </a:rPr>
                        <a:t> </a:t>
                      </a:r>
                      <a:r>
                        <a:rPr sz="700" b="1" u="sng" dirty="0">
                          <a:solidFill>
                            <a:srgbClr val="008000"/>
                          </a:solidFill>
                          <a:uFill>
                            <a:solidFill>
                              <a:srgbClr val="008000"/>
                            </a:solidFill>
                          </a:uFill>
                          <a:latin typeface="Arial"/>
                          <a:cs typeface="Arial"/>
                          <a:hlinkClick r:id="rId4"/>
                        </a:rPr>
                        <a:t>NSERC</a:t>
                      </a:r>
                      <a:r>
                        <a:rPr sz="700" b="1" u="sng" spc="60" dirty="0">
                          <a:solidFill>
                            <a:srgbClr val="008000"/>
                          </a:solidFill>
                          <a:uFill>
                            <a:solidFill>
                              <a:srgbClr val="008000"/>
                            </a:solidFill>
                          </a:uFill>
                          <a:latin typeface="Arial"/>
                          <a:cs typeface="Arial"/>
                          <a:hlinkClick r:id="rId4"/>
                        </a:rPr>
                        <a:t> </a:t>
                      </a:r>
                      <a:r>
                        <a:rPr sz="700" b="1" u="sng" dirty="0">
                          <a:solidFill>
                            <a:srgbClr val="008000"/>
                          </a:solidFill>
                          <a:uFill>
                            <a:solidFill>
                              <a:srgbClr val="008000"/>
                            </a:solidFill>
                          </a:uFill>
                          <a:latin typeface="Arial"/>
                          <a:cs typeface="Arial"/>
                          <a:hlinkClick r:id="rId4"/>
                        </a:rPr>
                        <a:t>Research</a:t>
                      </a:r>
                      <a:r>
                        <a:rPr sz="700" b="1" u="sng" spc="-50" dirty="0">
                          <a:solidFill>
                            <a:srgbClr val="008000"/>
                          </a:solidFill>
                          <a:uFill>
                            <a:solidFill>
                              <a:srgbClr val="008000"/>
                            </a:solidFill>
                          </a:uFill>
                          <a:latin typeface="Arial"/>
                          <a:cs typeface="Arial"/>
                          <a:hlinkClick r:id="rId4"/>
                        </a:rPr>
                        <a:t> </a:t>
                      </a:r>
                      <a:r>
                        <a:rPr sz="700" b="1" u="sng" dirty="0">
                          <a:solidFill>
                            <a:srgbClr val="008000"/>
                          </a:solidFill>
                          <a:uFill>
                            <a:solidFill>
                              <a:srgbClr val="008000"/>
                            </a:solidFill>
                          </a:uFill>
                          <a:latin typeface="Arial"/>
                          <a:cs typeface="Arial"/>
                          <a:hlinkClick r:id="rId4"/>
                        </a:rPr>
                        <a:t>Porta</a:t>
                      </a:r>
                      <a:r>
                        <a:rPr sz="700" b="1" dirty="0">
                          <a:solidFill>
                            <a:srgbClr val="008000"/>
                          </a:solidFill>
                          <a:latin typeface="Arial"/>
                          <a:cs typeface="Arial"/>
                          <a:hlinkClick r:id="rId4"/>
                        </a:rPr>
                        <a:t>l</a:t>
                      </a:r>
                      <a:r>
                        <a:rPr sz="700" b="1" dirty="0">
                          <a:latin typeface="Arial"/>
                          <a:cs typeface="Arial"/>
                        </a:rPr>
                        <a:t>,</a:t>
                      </a:r>
                      <a:r>
                        <a:rPr sz="700" b="1" spc="65" dirty="0">
                          <a:latin typeface="Arial"/>
                          <a:cs typeface="Arial"/>
                        </a:rPr>
                        <a:t> </a:t>
                      </a:r>
                      <a:r>
                        <a:rPr sz="700" b="1" dirty="0">
                          <a:latin typeface="Arial"/>
                          <a:cs typeface="Arial"/>
                        </a:rPr>
                        <a:t>and</a:t>
                      </a:r>
                      <a:r>
                        <a:rPr sz="700" b="1" spc="-40" dirty="0">
                          <a:latin typeface="Arial"/>
                          <a:cs typeface="Arial"/>
                        </a:rPr>
                        <a:t> </a:t>
                      </a:r>
                      <a:r>
                        <a:rPr sz="700" b="1" dirty="0">
                          <a:latin typeface="Arial"/>
                          <a:cs typeface="Arial"/>
                        </a:rPr>
                        <a:t>will</a:t>
                      </a:r>
                      <a:r>
                        <a:rPr sz="700" b="1" spc="55" dirty="0">
                          <a:latin typeface="Arial"/>
                          <a:cs typeface="Arial"/>
                        </a:rPr>
                        <a:t> </a:t>
                      </a:r>
                      <a:r>
                        <a:rPr sz="700" b="1" dirty="0">
                          <a:latin typeface="Arial"/>
                          <a:cs typeface="Arial"/>
                        </a:rPr>
                        <a:t>be</a:t>
                      </a:r>
                      <a:r>
                        <a:rPr sz="700" b="1" spc="-100" dirty="0">
                          <a:latin typeface="Arial"/>
                          <a:cs typeface="Arial"/>
                        </a:rPr>
                        <a:t> </a:t>
                      </a:r>
                      <a:r>
                        <a:rPr sz="700" b="1" dirty="0">
                          <a:latin typeface="Arial"/>
                          <a:cs typeface="Arial"/>
                        </a:rPr>
                        <a:t>forwarded</a:t>
                      </a:r>
                      <a:r>
                        <a:rPr sz="700" b="1" spc="-45" dirty="0">
                          <a:latin typeface="Arial"/>
                          <a:cs typeface="Arial"/>
                        </a:rPr>
                        <a:t> </a:t>
                      </a:r>
                      <a:r>
                        <a:rPr sz="700" b="1" dirty="0">
                          <a:latin typeface="Arial"/>
                          <a:cs typeface="Arial"/>
                        </a:rPr>
                        <a:t>by</a:t>
                      </a:r>
                      <a:r>
                        <a:rPr sz="700" b="1" spc="10" dirty="0">
                          <a:latin typeface="Arial"/>
                          <a:cs typeface="Arial"/>
                        </a:rPr>
                        <a:t> </a:t>
                      </a:r>
                      <a:r>
                        <a:rPr sz="700" b="1" dirty="0">
                          <a:latin typeface="Arial"/>
                          <a:cs typeface="Arial"/>
                        </a:rPr>
                        <a:t>the</a:t>
                      </a:r>
                      <a:r>
                        <a:rPr sz="700" b="1" spc="-100" dirty="0">
                          <a:latin typeface="Arial"/>
                          <a:cs typeface="Arial"/>
                        </a:rPr>
                        <a:t> </a:t>
                      </a:r>
                      <a:r>
                        <a:rPr sz="700" b="1" spc="-10" dirty="0">
                          <a:latin typeface="Arial"/>
                          <a:cs typeface="Arial"/>
                        </a:rPr>
                        <a:t>RASI</a:t>
                      </a:r>
                      <a:r>
                        <a:rPr sz="700" b="1" spc="55" dirty="0">
                          <a:latin typeface="Arial"/>
                          <a:cs typeface="Arial"/>
                        </a:rPr>
                        <a:t> </a:t>
                      </a:r>
                      <a:r>
                        <a:rPr sz="700" b="1" spc="-10" dirty="0">
                          <a:latin typeface="Arial"/>
                          <a:cs typeface="Arial"/>
                        </a:rPr>
                        <a:t>staff.</a:t>
                      </a:r>
                      <a:endParaRPr sz="700">
                        <a:latin typeface="Arial"/>
                        <a:cs typeface="Arial"/>
                      </a:endParaRPr>
                    </a:p>
                  </a:txBody>
                  <a:tcPr marL="0" marR="0" marT="44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spcBef>
                          <a:spcPts val="45"/>
                        </a:spcBef>
                      </a:pPr>
                      <a:endParaRPr sz="1300" dirty="0">
                        <a:latin typeface="Times New Roman"/>
                        <a:cs typeface="Times New Roman"/>
                      </a:endParaRPr>
                    </a:p>
                    <a:p>
                      <a:pPr marL="37465">
                        <a:lnSpc>
                          <a:spcPct val="100000"/>
                        </a:lnSpc>
                        <a:spcBef>
                          <a:spcPts val="5"/>
                        </a:spcBef>
                      </a:pPr>
                      <a:r>
                        <a:rPr sz="1050" b="1" dirty="0">
                          <a:latin typeface="Arial"/>
                          <a:cs typeface="Arial"/>
                        </a:rPr>
                        <a:t>November</a:t>
                      </a:r>
                      <a:r>
                        <a:rPr sz="1050" b="1" spc="-60" dirty="0">
                          <a:latin typeface="Arial"/>
                          <a:cs typeface="Arial"/>
                        </a:rPr>
                        <a:t> </a:t>
                      </a:r>
                      <a:r>
                        <a:rPr sz="1050" b="1" dirty="0">
                          <a:latin typeface="Arial"/>
                          <a:cs typeface="Arial"/>
                        </a:rPr>
                        <a:t>1,</a:t>
                      </a:r>
                      <a:r>
                        <a:rPr sz="1050" b="1" spc="-20" dirty="0">
                          <a:latin typeface="Arial"/>
                          <a:cs typeface="Arial"/>
                        </a:rPr>
                        <a:t> 202</a:t>
                      </a:r>
                      <a:r>
                        <a:rPr lang="en-US" sz="1050" b="1" spc="-20" dirty="0">
                          <a:latin typeface="Arial"/>
                          <a:cs typeface="Arial"/>
                        </a:rPr>
                        <a:t>3</a:t>
                      </a:r>
                      <a:endParaRPr sz="1050" dirty="0">
                        <a:latin typeface="Arial"/>
                        <a:cs typeface="Arial"/>
                      </a:endParaRPr>
                    </a:p>
                  </a:txBody>
                  <a:tcPr marL="0" marR="0" marT="571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2"/>
                  </a:ext>
                </a:extLst>
              </a:tr>
              <a:tr h="1586994">
                <a:tc>
                  <a:txBody>
                    <a:bodyPr/>
                    <a:lstStyle/>
                    <a:p>
                      <a:pPr>
                        <a:lnSpc>
                          <a:spcPct val="100000"/>
                        </a:lnSpc>
                      </a:pPr>
                      <a:endParaRPr sz="800" dirty="0">
                        <a:latin typeface="Times New Roman"/>
                        <a:cs typeface="Times New Roman"/>
                      </a:endParaRPr>
                    </a:p>
                    <a:p>
                      <a:pPr marL="33020">
                        <a:lnSpc>
                          <a:spcPct val="100000"/>
                        </a:lnSpc>
                        <a:spcBef>
                          <a:spcPts val="660"/>
                        </a:spcBef>
                      </a:pPr>
                      <a:r>
                        <a:rPr sz="900" b="1" dirty="0">
                          <a:latin typeface="+mn-lt"/>
                          <a:cs typeface="Arial"/>
                        </a:rPr>
                        <a:t>NSERC</a:t>
                      </a:r>
                      <a:r>
                        <a:rPr sz="900" b="1" spc="80" dirty="0">
                          <a:latin typeface="+mn-lt"/>
                          <a:cs typeface="Arial"/>
                        </a:rPr>
                        <a:t> </a:t>
                      </a:r>
                      <a:r>
                        <a:rPr sz="900" b="1" dirty="0">
                          <a:latin typeface="+mn-lt"/>
                          <a:cs typeface="Arial"/>
                        </a:rPr>
                        <a:t>Discovery</a:t>
                      </a:r>
                      <a:r>
                        <a:rPr sz="900" b="1" spc="30" dirty="0">
                          <a:latin typeface="+mn-lt"/>
                          <a:cs typeface="Arial"/>
                        </a:rPr>
                        <a:t> </a:t>
                      </a:r>
                      <a:r>
                        <a:rPr sz="900" b="1" spc="-10" dirty="0">
                          <a:latin typeface="+mn-lt"/>
                          <a:cs typeface="Arial"/>
                        </a:rPr>
                        <a:t>Grant/RTI</a:t>
                      </a:r>
                      <a:r>
                        <a:rPr sz="900" b="1" spc="80" dirty="0">
                          <a:latin typeface="+mn-lt"/>
                          <a:cs typeface="Arial"/>
                        </a:rPr>
                        <a:t> </a:t>
                      </a:r>
                      <a:r>
                        <a:rPr sz="900" b="1" spc="-10" dirty="0">
                          <a:latin typeface="+mn-lt"/>
                          <a:cs typeface="Arial"/>
                        </a:rPr>
                        <a:t>Workshop:</a:t>
                      </a:r>
                      <a:endParaRPr sz="900" dirty="0">
                        <a:latin typeface="+mn-lt"/>
                        <a:cs typeface="Arial"/>
                      </a:endParaRPr>
                    </a:p>
                    <a:p>
                      <a:pPr marL="33020">
                        <a:lnSpc>
                          <a:spcPct val="100000"/>
                        </a:lnSpc>
                        <a:spcBef>
                          <a:spcPts val="280"/>
                        </a:spcBef>
                      </a:pPr>
                      <a:r>
                        <a:rPr sz="900" b="1" dirty="0">
                          <a:latin typeface="+mn-lt"/>
                          <a:cs typeface="Arial"/>
                        </a:rPr>
                        <a:t>W</a:t>
                      </a:r>
                      <a:r>
                        <a:rPr lang="en-US" sz="900" b="1" spc="-55" dirty="0">
                          <a:latin typeface="+mn-lt"/>
                          <a:cs typeface="Arial"/>
                        </a:rPr>
                        <a:t>orkshop</a:t>
                      </a:r>
                      <a:r>
                        <a:rPr sz="900" b="1" spc="135" dirty="0">
                          <a:latin typeface="+mn-lt"/>
                          <a:cs typeface="Arial"/>
                        </a:rPr>
                        <a:t> </a:t>
                      </a:r>
                      <a:r>
                        <a:rPr sz="900" b="1" spc="-10" dirty="0">
                          <a:latin typeface="+mn-lt"/>
                          <a:cs typeface="Arial"/>
                        </a:rPr>
                        <a:t>Highlights</a:t>
                      </a:r>
                      <a:endParaRPr lang="en-US" sz="900" b="1" spc="-10" dirty="0">
                        <a:latin typeface="+mn-lt"/>
                        <a:cs typeface="Arial"/>
                      </a:endParaRPr>
                    </a:p>
                    <a:p>
                      <a:pPr marL="204470" indent="-171450">
                        <a:lnSpc>
                          <a:spcPct val="100000"/>
                        </a:lnSpc>
                        <a:buFont typeface="Arial" panose="020B0604020202020204" pitchFamily="34" charset="0"/>
                        <a:buChar char="•"/>
                      </a:pPr>
                      <a:r>
                        <a:rPr lang="en-US" sz="900" b="1" dirty="0">
                          <a:solidFill>
                            <a:schemeClr val="tx1"/>
                          </a:solidFill>
                          <a:latin typeface="+mn-lt"/>
                          <a:ea typeface="+mn-ea"/>
                          <a:cs typeface="Arial"/>
                        </a:rPr>
                        <a:t>Specific strategies relevant to the merit indicators; </a:t>
                      </a:r>
                    </a:p>
                    <a:p>
                      <a:pPr marL="204470" indent="-171450">
                        <a:lnSpc>
                          <a:spcPct val="100000"/>
                        </a:lnSpc>
                        <a:buFont typeface="Arial" panose="020B0604020202020204" pitchFamily="34" charset="0"/>
                        <a:buChar char="•"/>
                      </a:pPr>
                      <a:r>
                        <a:rPr lang="en-US" sz="900" b="1" dirty="0">
                          <a:solidFill>
                            <a:schemeClr val="tx1"/>
                          </a:solidFill>
                          <a:latin typeface="+mn-lt"/>
                          <a:ea typeface="+mn-ea"/>
                          <a:cs typeface="Arial"/>
                        </a:rPr>
                        <a:t> Top tips and advice from: </a:t>
                      </a:r>
                    </a:p>
                    <a:p>
                      <a:pPr marL="661670" lvl="1" indent="-171450">
                        <a:lnSpc>
                          <a:spcPct val="100000"/>
                        </a:lnSpc>
                        <a:buFont typeface="Arial" panose="020B0604020202020204" pitchFamily="34" charset="0"/>
                        <a:buChar char="•"/>
                      </a:pPr>
                      <a:r>
                        <a:rPr lang="en-US" sz="900" b="1" dirty="0">
                          <a:solidFill>
                            <a:schemeClr val="tx1"/>
                          </a:solidFill>
                          <a:latin typeface="+mn-lt"/>
                          <a:ea typeface="+mn-ea"/>
                          <a:cs typeface="Arial"/>
                        </a:rPr>
                        <a:t> Research Facilitators on CCV, HQP, Equity, Diversity and Inclusivity (EDI) considerations, and Internal Review; </a:t>
                      </a:r>
                    </a:p>
                    <a:p>
                      <a:pPr marL="661670" lvl="1" indent="-171450">
                        <a:lnSpc>
                          <a:spcPct val="100000"/>
                        </a:lnSpc>
                        <a:buFont typeface="Arial" panose="020B0604020202020204" pitchFamily="34" charset="0"/>
                        <a:buChar char="•"/>
                      </a:pPr>
                      <a:r>
                        <a:rPr lang="en-US" sz="900" b="1" dirty="0">
                          <a:solidFill>
                            <a:schemeClr val="tx1"/>
                          </a:solidFill>
                          <a:latin typeface="+mn-lt"/>
                          <a:ea typeface="+mn-ea"/>
                          <a:cs typeface="Arial"/>
                        </a:rPr>
                        <a:t> Experienced NSERC Evaluation Group members regarding successful applications; </a:t>
                      </a:r>
                    </a:p>
                    <a:p>
                      <a:pPr marL="204470" indent="-171450">
                        <a:lnSpc>
                          <a:spcPct val="100000"/>
                        </a:lnSpc>
                        <a:buFont typeface="Arial" panose="020B0604020202020204" pitchFamily="34" charset="0"/>
                        <a:buChar char="•"/>
                      </a:pPr>
                      <a:endParaRPr lang="en-US" sz="900" b="1" dirty="0">
                        <a:solidFill>
                          <a:schemeClr val="tx1"/>
                        </a:solidFill>
                        <a:latin typeface="+mn-lt"/>
                        <a:ea typeface="+mn-ea"/>
                        <a:cs typeface="Arial"/>
                      </a:endParaRPr>
                    </a:p>
                    <a:p>
                      <a:pPr marL="33020" indent="0">
                        <a:lnSpc>
                          <a:spcPct val="100000"/>
                        </a:lnSpc>
                        <a:buFont typeface="Arial" panose="020B0604020202020204" pitchFamily="34" charset="0"/>
                        <a:buNone/>
                      </a:pPr>
                      <a:r>
                        <a:rPr lang="en-US" sz="900" b="1" dirty="0">
                          <a:solidFill>
                            <a:schemeClr val="tx1"/>
                          </a:solidFill>
                          <a:latin typeface="+mn-lt"/>
                          <a:ea typeface="+mn-ea"/>
                          <a:cs typeface="Arial"/>
                        </a:rPr>
                        <a:t>• Session focused on RTI grants</a:t>
                      </a:r>
                      <a:endParaRPr lang="en-US" sz="900" b="0" i="0" u="none" strike="noStrike" baseline="0" dirty="0">
                        <a:solidFill>
                          <a:schemeClr val="tx1"/>
                        </a:solidFill>
                        <a:latin typeface="+mn-lt"/>
                        <a:ea typeface="+mn-ea"/>
                        <a:cs typeface="+mn-cs"/>
                      </a:endParaRP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gn="ctr"/>
                      <a:r>
                        <a:rPr lang="en-US" sz="1050" b="1" dirty="0">
                          <a:solidFill>
                            <a:schemeClr val="tx1"/>
                          </a:solidFill>
                          <a:latin typeface="Arial"/>
                          <a:ea typeface="+mn-ea"/>
                          <a:cs typeface="Arial"/>
                        </a:rPr>
                        <a:t>May 16, 2023 </a:t>
                      </a:r>
                    </a:p>
                    <a:p>
                      <a:pPr algn="ctr"/>
                      <a:r>
                        <a:rPr lang="en-US" sz="1050" b="1" dirty="0">
                          <a:solidFill>
                            <a:schemeClr val="tx1"/>
                          </a:solidFill>
                          <a:latin typeface="Arial"/>
                          <a:ea typeface="+mn-ea"/>
                          <a:cs typeface="Arial"/>
                        </a:rPr>
                        <a:t>Time: 1:00pm – 3:00 pm 	</a:t>
                      </a:r>
                    </a:p>
                  </a:txBody>
                  <a:tcPr marL="0" marR="0" marT="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pPr>
                      <a:endParaRPr sz="800" dirty="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3"/>
                  </a:ext>
                </a:extLst>
              </a:tr>
              <a:tr h="183515">
                <a:tc gridSpan="3">
                  <a:txBody>
                    <a:bodyPr/>
                    <a:lstStyle/>
                    <a:p>
                      <a:pPr marL="41910" algn="ctr">
                        <a:lnSpc>
                          <a:spcPts val="1220"/>
                        </a:lnSpc>
                        <a:spcBef>
                          <a:spcPts val="130"/>
                        </a:spcBef>
                      </a:pPr>
                      <a:r>
                        <a:rPr sz="1050" b="1" dirty="0">
                          <a:latin typeface="Arial"/>
                          <a:cs typeface="Arial"/>
                        </a:rPr>
                        <a:t>Webinars</a:t>
                      </a:r>
                      <a:r>
                        <a:rPr sz="1050" b="1" spc="-125" dirty="0">
                          <a:latin typeface="Arial"/>
                          <a:cs typeface="Arial"/>
                        </a:rPr>
                        <a:t> </a:t>
                      </a:r>
                      <a:r>
                        <a:rPr sz="1050" b="1" dirty="0">
                          <a:latin typeface="Arial"/>
                          <a:cs typeface="Arial"/>
                        </a:rPr>
                        <a:t>and Information</a:t>
                      </a:r>
                      <a:r>
                        <a:rPr sz="1050" b="1" spc="5" dirty="0">
                          <a:latin typeface="Arial"/>
                          <a:cs typeface="Arial"/>
                        </a:rPr>
                        <a:t> </a:t>
                      </a:r>
                      <a:r>
                        <a:rPr sz="1050" b="1" spc="-20" dirty="0">
                          <a:latin typeface="Arial"/>
                          <a:cs typeface="Arial"/>
                        </a:rPr>
                        <a:t>Sessions</a:t>
                      </a:r>
                      <a:r>
                        <a:rPr sz="1050" b="1" spc="75" dirty="0">
                          <a:latin typeface="Arial"/>
                          <a:cs typeface="Arial"/>
                        </a:rPr>
                        <a:t> </a:t>
                      </a:r>
                      <a:r>
                        <a:rPr sz="1050" b="1" spc="-10" dirty="0">
                          <a:latin typeface="Arial"/>
                          <a:cs typeface="Arial"/>
                        </a:rPr>
                        <a:t>Calendar</a:t>
                      </a:r>
                      <a:endParaRPr sz="1050">
                        <a:latin typeface="Arial"/>
                        <a:cs typeface="Arial"/>
                      </a:endParaRPr>
                    </a:p>
                  </a:txBody>
                  <a:tcPr marL="0" marR="0" marT="1651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BADFE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88342">
                <a:tc>
                  <a:txBody>
                    <a:bodyPr/>
                    <a:lstStyle/>
                    <a:p>
                      <a:pPr marL="12700" algn="ctr">
                        <a:lnSpc>
                          <a:spcPct val="100000"/>
                        </a:lnSpc>
                        <a:spcBef>
                          <a:spcPts val="80"/>
                        </a:spcBef>
                      </a:pPr>
                      <a:r>
                        <a:rPr sz="700" b="1" spc="-10" dirty="0">
                          <a:latin typeface="Arial"/>
                          <a:cs typeface="Arial"/>
                        </a:rPr>
                        <a:t>EVENT</a:t>
                      </a:r>
                      <a:endParaRPr sz="700">
                        <a:latin typeface="Arial"/>
                        <a:cs typeface="Arial"/>
                      </a:endParaRPr>
                    </a:p>
                  </a:txBody>
                  <a:tcPr marL="0" marR="0" marT="1016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marL="26670" algn="ctr">
                        <a:lnSpc>
                          <a:spcPts val="1215"/>
                        </a:lnSpc>
                        <a:spcBef>
                          <a:spcPts val="135"/>
                        </a:spcBef>
                      </a:pPr>
                      <a:r>
                        <a:rPr sz="1050" b="1" spc="-20" dirty="0">
                          <a:latin typeface="Arial"/>
                          <a:cs typeface="Arial"/>
                        </a:rPr>
                        <a:t>DATE</a:t>
                      </a:r>
                      <a:endParaRPr sz="1050">
                        <a:latin typeface="Arial"/>
                        <a:cs typeface="Arial"/>
                      </a:endParaRPr>
                    </a:p>
                  </a:txBody>
                  <a:tcPr marL="0" marR="0" marT="171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5"/>
                  </a:ext>
                </a:extLst>
              </a:tr>
              <a:tr h="294387">
                <a:tc>
                  <a:txBody>
                    <a:bodyPr/>
                    <a:lstStyle/>
                    <a:p>
                      <a:pPr marL="33020">
                        <a:lnSpc>
                          <a:spcPct val="100000"/>
                        </a:lnSpc>
                        <a:spcBef>
                          <a:spcPts val="85"/>
                        </a:spcBef>
                      </a:pPr>
                      <a:r>
                        <a:rPr sz="700" b="1" dirty="0">
                          <a:latin typeface="Arial"/>
                          <a:cs typeface="Arial"/>
                        </a:rPr>
                        <a:t>DG Webinar:</a:t>
                      </a:r>
                      <a:r>
                        <a:rPr sz="700" b="1" spc="5" dirty="0">
                          <a:latin typeface="Arial"/>
                          <a:cs typeface="Arial"/>
                        </a:rPr>
                        <a:t> </a:t>
                      </a:r>
                      <a:r>
                        <a:rPr sz="700" b="1" dirty="0">
                          <a:latin typeface="Arial"/>
                          <a:cs typeface="Arial"/>
                        </a:rPr>
                        <a:t>Submission</a:t>
                      </a:r>
                      <a:r>
                        <a:rPr sz="700" b="1" spc="-45" dirty="0">
                          <a:latin typeface="Arial"/>
                          <a:cs typeface="Arial"/>
                        </a:rPr>
                        <a:t> </a:t>
                      </a:r>
                      <a:r>
                        <a:rPr sz="700" b="1" dirty="0">
                          <a:latin typeface="Arial"/>
                          <a:cs typeface="Arial"/>
                        </a:rPr>
                        <a:t>of</a:t>
                      </a:r>
                      <a:r>
                        <a:rPr sz="700" b="1" spc="5" dirty="0">
                          <a:latin typeface="Arial"/>
                          <a:cs typeface="Arial"/>
                        </a:rPr>
                        <a:t> </a:t>
                      </a:r>
                      <a:r>
                        <a:rPr sz="700" b="1" dirty="0">
                          <a:latin typeface="Arial"/>
                          <a:cs typeface="Arial"/>
                        </a:rPr>
                        <a:t>a</a:t>
                      </a:r>
                      <a:r>
                        <a:rPr sz="700" b="1" spc="5" dirty="0">
                          <a:latin typeface="Arial"/>
                          <a:cs typeface="Arial"/>
                        </a:rPr>
                        <a:t> </a:t>
                      </a:r>
                      <a:r>
                        <a:rPr sz="700" b="1" dirty="0">
                          <a:latin typeface="Arial"/>
                          <a:cs typeface="Arial"/>
                        </a:rPr>
                        <a:t>Notification</a:t>
                      </a:r>
                      <a:r>
                        <a:rPr sz="700" b="1" spc="-45" dirty="0">
                          <a:latin typeface="Arial"/>
                          <a:cs typeface="Arial"/>
                        </a:rPr>
                        <a:t> </a:t>
                      </a:r>
                      <a:r>
                        <a:rPr sz="700" b="1" dirty="0">
                          <a:latin typeface="Arial"/>
                          <a:cs typeface="Arial"/>
                        </a:rPr>
                        <a:t>of</a:t>
                      </a:r>
                      <a:r>
                        <a:rPr sz="700" b="1" spc="5" dirty="0">
                          <a:latin typeface="Arial"/>
                          <a:cs typeface="Arial"/>
                        </a:rPr>
                        <a:t> </a:t>
                      </a:r>
                      <a:r>
                        <a:rPr sz="700" b="1" dirty="0">
                          <a:latin typeface="Arial"/>
                          <a:cs typeface="Arial"/>
                        </a:rPr>
                        <a:t>Intent</a:t>
                      </a:r>
                      <a:r>
                        <a:rPr sz="700" b="1" spc="5" dirty="0">
                          <a:latin typeface="Arial"/>
                          <a:cs typeface="Arial"/>
                        </a:rPr>
                        <a:t> </a:t>
                      </a:r>
                      <a:r>
                        <a:rPr sz="700" b="1" dirty="0">
                          <a:latin typeface="Arial"/>
                          <a:cs typeface="Arial"/>
                        </a:rPr>
                        <a:t>to</a:t>
                      </a:r>
                      <a:r>
                        <a:rPr sz="700" b="1" spc="55" dirty="0">
                          <a:latin typeface="Arial"/>
                          <a:cs typeface="Arial"/>
                        </a:rPr>
                        <a:t> </a:t>
                      </a:r>
                      <a:r>
                        <a:rPr sz="700" b="1" dirty="0">
                          <a:latin typeface="Arial"/>
                          <a:cs typeface="Arial"/>
                        </a:rPr>
                        <a:t>Apply</a:t>
                      </a:r>
                      <a:r>
                        <a:rPr sz="700" b="1" spc="5" dirty="0">
                          <a:latin typeface="Arial"/>
                          <a:cs typeface="Arial"/>
                        </a:rPr>
                        <a:t> </a:t>
                      </a:r>
                      <a:r>
                        <a:rPr sz="700" b="1" spc="-10" dirty="0">
                          <a:latin typeface="Arial"/>
                          <a:cs typeface="Arial"/>
                        </a:rPr>
                        <a:t>(English)</a:t>
                      </a:r>
                      <a:endParaRPr sz="700" dirty="0">
                        <a:latin typeface="Arial"/>
                        <a:cs typeface="Arial"/>
                      </a:endParaRPr>
                    </a:p>
                    <a:p>
                      <a:pPr marL="33020">
                        <a:lnSpc>
                          <a:spcPct val="100000"/>
                        </a:lnSpc>
                        <a:spcBef>
                          <a:spcPts val="120"/>
                        </a:spcBef>
                      </a:pPr>
                      <a:r>
                        <a:rPr sz="700" b="1" dirty="0">
                          <a:latin typeface="Arial"/>
                          <a:cs typeface="Arial"/>
                        </a:rPr>
                        <a:t>Live</a:t>
                      </a:r>
                      <a:r>
                        <a:rPr sz="700" b="1" spc="65" dirty="0">
                          <a:latin typeface="Arial"/>
                          <a:cs typeface="Arial"/>
                        </a:rPr>
                        <a:t> </a:t>
                      </a:r>
                      <a:r>
                        <a:rPr sz="700" b="1" spc="-25" dirty="0">
                          <a:latin typeface="Arial"/>
                          <a:cs typeface="Arial"/>
                        </a:rPr>
                        <a:t>Q</a:t>
                      </a:r>
                      <a:r>
                        <a:rPr sz="700" b="1" spc="-25">
                          <a:latin typeface="Arial"/>
                          <a:cs typeface="Arial"/>
                        </a:rPr>
                        <a:t>&amp;A</a:t>
                      </a:r>
                      <a:endParaRPr sz="700" dirty="0">
                        <a:latin typeface="Arial"/>
                        <a:cs typeface="Arial"/>
                      </a:endParaRPr>
                    </a:p>
                  </a:txBody>
                  <a:tcPr marL="0" marR="0" marT="1079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marL="11430" algn="l">
                        <a:lnSpc>
                          <a:spcPct val="100000"/>
                        </a:lnSpc>
                        <a:spcBef>
                          <a:spcPts val="135"/>
                        </a:spcBef>
                      </a:pPr>
                      <a:r>
                        <a:rPr lang="en-US" sz="1050" b="1" spc="-20" dirty="0">
                          <a:latin typeface="Arial"/>
                          <a:cs typeface="Arial"/>
                        </a:rPr>
                        <a:t>July 4, 2023</a:t>
                      </a:r>
                      <a:endParaRPr sz="1050" dirty="0">
                        <a:latin typeface="Arial"/>
                        <a:cs typeface="Arial"/>
                      </a:endParaRPr>
                    </a:p>
                  </a:txBody>
                  <a:tcPr marL="0" marR="0" marT="17145"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6"/>
                  </a:ext>
                </a:extLst>
              </a:tr>
              <a:tr h="288290">
                <a:tc>
                  <a:txBody>
                    <a:bodyPr/>
                    <a:lstStyle/>
                    <a:p>
                      <a:pPr marL="33020">
                        <a:lnSpc>
                          <a:spcPct val="100000"/>
                        </a:lnSpc>
                        <a:spcBef>
                          <a:spcPts val="90"/>
                        </a:spcBef>
                      </a:pPr>
                      <a:r>
                        <a:rPr sz="700" b="1" dirty="0">
                          <a:latin typeface="Arial"/>
                          <a:cs typeface="Arial"/>
                        </a:rPr>
                        <a:t>RTI</a:t>
                      </a:r>
                      <a:r>
                        <a:rPr sz="700" b="1" spc="45" dirty="0">
                          <a:latin typeface="Arial"/>
                          <a:cs typeface="Arial"/>
                        </a:rPr>
                        <a:t> </a:t>
                      </a:r>
                      <a:r>
                        <a:rPr sz="700" b="1" dirty="0">
                          <a:latin typeface="Arial"/>
                          <a:cs typeface="Arial"/>
                        </a:rPr>
                        <a:t>Webinar:</a:t>
                      </a:r>
                      <a:r>
                        <a:rPr sz="700" b="1" spc="5" dirty="0">
                          <a:latin typeface="Arial"/>
                          <a:cs typeface="Arial"/>
                        </a:rPr>
                        <a:t> </a:t>
                      </a:r>
                      <a:r>
                        <a:rPr sz="700" b="1" dirty="0">
                          <a:latin typeface="Arial"/>
                          <a:cs typeface="Arial"/>
                        </a:rPr>
                        <a:t>Submission</a:t>
                      </a:r>
                      <a:r>
                        <a:rPr sz="700" b="1" spc="-45" dirty="0">
                          <a:latin typeface="Arial"/>
                          <a:cs typeface="Arial"/>
                        </a:rPr>
                        <a:t> </a:t>
                      </a:r>
                      <a:r>
                        <a:rPr sz="700" b="1" dirty="0">
                          <a:latin typeface="Arial"/>
                          <a:cs typeface="Arial"/>
                        </a:rPr>
                        <a:t>of</a:t>
                      </a:r>
                      <a:r>
                        <a:rPr sz="700" b="1" spc="5" dirty="0">
                          <a:latin typeface="Arial"/>
                          <a:cs typeface="Arial"/>
                        </a:rPr>
                        <a:t> </a:t>
                      </a:r>
                      <a:r>
                        <a:rPr sz="700" b="1" dirty="0">
                          <a:latin typeface="Arial"/>
                          <a:cs typeface="Arial"/>
                        </a:rPr>
                        <a:t>an</a:t>
                      </a:r>
                      <a:r>
                        <a:rPr sz="700" b="1" spc="50" dirty="0">
                          <a:latin typeface="Arial"/>
                          <a:cs typeface="Arial"/>
                        </a:rPr>
                        <a:t> </a:t>
                      </a:r>
                      <a:r>
                        <a:rPr sz="700" b="1" spc="-10" dirty="0">
                          <a:latin typeface="Arial"/>
                          <a:cs typeface="Arial"/>
                        </a:rPr>
                        <a:t>Application</a:t>
                      </a:r>
                      <a:r>
                        <a:rPr sz="700" b="1" spc="55" dirty="0">
                          <a:latin typeface="Arial"/>
                          <a:cs typeface="Arial"/>
                        </a:rPr>
                        <a:t> </a:t>
                      </a:r>
                      <a:r>
                        <a:rPr sz="700" b="1" spc="-10" dirty="0">
                          <a:latin typeface="Arial"/>
                          <a:cs typeface="Arial"/>
                        </a:rPr>
                        <a:t>(English)</a:t>
                      </a:r>
                      <a:endParaRPr sz="700">
                        <a:latin typeface="Arial"/>
                        <a:cs typeface="Arial"/>
                      </a:endParaRPr>
                    </a:p>
                  </a:txBody>
                  <a:tcPr marL="0" marR="0" marT="1143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marL="11430" algn="l">
                        <a:lnSpc>
                          <a:spcPct val="100000"/>
                        </a:lnSpc>
                        <a:spcBef>
                          <a:spcPts val="140"/>
                        </a:spcBef>
                      </a:pPr>
                      <a:r>
                        <a:rPr lang="en-US" sz="1050" b="1" spc="-20" dirty="0">
                          <a:latin typeface="Arial"/>
                          <a:cs typeface="Arial"/>
                        </a:rPr>
                        <a:t>September 5, 2023</a:t>
                      </a:r>
                    </a:p>
                    <a:p>
                      <a:pPr marL="11430" algn="l">
                        <a:lnSpc>
                          <a:spcPct val="100000"/>
                        </a:lnSpc>
                        <a:spcBef>
                          <a:spcPts val="140"/>
                        </a:spcBef>
                      </a:pPr>
                      <a:r>
                        <a:rPr lang="en-US" sz="1050" b="1" spc="-20" dirty="0">
                          <a:latin typeface="Arial"/>
                          <a:cs typeface="Arial"/>
                        </a:rPr>
                        <a:t> September 28, 2023</a:t>
                      </a:r>
                      <a:endParaRPr lang="en-US" sz="1050" dirty="0">
                        <a:latin typeface="Arial"/>
                        <a:cs typeface="Arial"/>
                      </a:endParaRPr>
                    </a:p>
                  </a:txBody>
                  <a:tcPr marL="0" marR="0" marT="177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E7F3F4"/>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E7F3F4"/>
                    </a:solidFill>
                  </a:tcPr>
                </a:tc>
                <a:extLst>
                  <a:ext uri="{0D108BD9-81ED-4DB2-BD59-A6C34878D82A}">
                    <a16:rowId xmlns:a16="http://schemas.microsoft.com/office/drawing/2014/main" val="10007"/>
                  </a:ext>
                </a:extLst>
              </a:tr>
              <a:tr h="281305">
                <a:tc>
                  <a:txBody>
                    <a:bodyPr/>
                    <a:lstStyle/>
                    <a:p>
                      <a:pPr marL="33020">
                        <a:lnSpc>
                          <a:spcPct val="100000"/>
                        </a:lnSpc>
                        <a:spcBef>
                          <a:spcPts val="90"/>
                        </a:spcBef>
                      </a:pPr>
                      <a:r>
                        <a:rPr sz="700" b="1" dirty="0">
                          <a:latin typeface="Arial"/>
                          <a:cs typeface="Arial"/>
                        </a:rPr>
                        <a:t>DG</a:t>
                      </a:r>
                      <a:r>
                        <a:rPr sz="700" b="1" spc="5" dirty="0">
                          <a:latin typeface="Arial"/>
                          <a:cs typeface="Arial"/>
                        </a:rPr>
                        <a:t> </a:t>
                      </a:r>
                      <a:r>
                        <a:rPr sz="700" b="1" dirty="0">
                          <a:latin typeface="Arial"/>
                          <a:cs typeface="Arial"/>
                        </a:rPr>
                        <a:t>Webinar:</a:t>
                      </a:r>
                      <a:r>
                        <a:rPr sz="700" b="1" spc="215" dirty="0">
                          <a:latin typeface="Arial"/>
                          <a:cs typeface="Arial"/>
                        </a:rPr>
                        <a:t> </a:t>
                      </a:r>
                      <a:r>
                        <a:rPr sz="700" b="1" dirty="0">
                          <a:latin typeface="Arial"/>
                          <a:cs typeface="Arial"/>
                        </a:rPr>
                        <a:t>Submission</a:t>
                      </a:r>
                      <a:r>
                        <a:rPr sz="700" b="1" spc="60" dirty="0">
                          <a:latin typeface="Arial"/>
                          <a:cs typeface="Arial"/>
                        </a:rPr>
                        <a:t> </a:t>
                      </a:r>
                      <a:r>
                        <a:rPr sz="700" b="1" spc="-20" dirty="0">
                          <a:latin typeface="Arial"/>
                          <a:cs typeface="Arial"/>
                        </a:rPr>
                        <a:t>of</a:t>
                      </a:r>
                      <a:r>
                        <a:rPr sz="700" b="1" spc="15" dirty="0">
                          <a:latin typeface="Arial"/>
                          <a:cs typeface="Arial"/>
                        </a:rPr>
                        <a:t> </a:t>
                      </a:r>
                      <a:r>
                        <a:rPr sz="700" b="1" dirty="0">
                          <a:latin typeface="Arial"/>
                          <a:cs typeface="Arial"/>
                        </a:rPr>
                        <a:t>an</a:t>
                      </a:r>
                      <a:r>
                        <a:rPr sz="700" b="1" spc="55" dirty="0">
                          <a:latin typeface="Arial"/>
                          <a:cs typeface="Arial"/>
                        </a:rPr>
                        <a:t> </a:t>
                      </a:r>
                      <a:r>
                        <a:rPr sz="700" b="1" dirty="0">
                          <a:latin typeface="Arial"/>
                          <a:cs typeface="Arial"/>
                        </a:rPr>
                        <a:t>Application</a:t>
                      </a:r>
                      <a:r>
                        <a:rPr sz="700" b="1" spc="-45" dirty="0">
                          <a:latin typeface="Arial"/>
                          <a:cs typeface="Arial"/>
                        </a:rPr>
                        <a:t> </a:t>
                      </a:r>
                      <a:r>
                        <a:rPr sz="700" b="1" spc="-10" dirty="0">
                          <a:latin typeface="Arial"/>
                          <a:cs typeface="Arial"/>
                        </a:rPr>
                        <a:t>(English)</a:t>
                      </a:r>
                      <a:endParaRPr sz="700">
                        <a:latin typeface="Arial"/>
                        <a:cs typeface="Arial"/>
                      </a:endParaRPr>
                    </a:p>
                  </a:txBody>
                  <a:tcPr marL="0" marR="0" marT="1143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BADFE2"/>
                    </a:solidFill>
                  </a:tcPr>
                </a:tc>
                <a:tc>
                  <a:txBody>
                    <a:bodyPr/>
                    <a:lstStyle/>
                    <a:p>
                      <a:pPr marL="11430" algn="l">
                        <a:lnSpc>
                          <a:spcPct val="100000"/>
                        </a:lnSpc>
                        <a:spcBef>
                          <a:spcPts val="140"/>
                        </a:spcBef>
                      </a:pPr>
                      <a:r>
                        <a:rPr lang="en-US" sz="1050" b="1" spc="-20" dirty="0">
                          <a:latin typeface="Arial"/>
                          <a:cs typeface="Arial"/>
                        </a:rPr>
                        <a:t>August 22, 2023</a:t>
                      </a:r>
                    </a:p>
                    <a:p>
                      <a:pPr marL="11430" algn="l">
                        <a:lnSpc>
                          <a:spcPct val="100000"/>
                        </a:lnSpc>
                        <a:spcBef>
                          <a:spcPts val="140"/>
                        </a:spcBef>
                      </a:pPr>
                      <a:r>
                        <a:rPr lang="en-US" sz="1050" b="1" spc="-20" dirty="0">
                          <a:latin typeface="Arial"/>
                          <a:cs typeface="Arial"/>
                        </a:rPr>
                        <a:t>September 21, 2023</a:t>
                      </a:r>
                      <a:endParaRPr lang="en-US" sz="1050" dirty="0">
                        <a:latin typeface="Arial"/>
                        <a:cs typeface="Arial"/>
                      </a:endParaRPr>
                    </a:p>
                  </a:txBody>
                  <a:tcPr marL="0" marR="0" marT="17780" marB="0">
                    <a:lnL w="12700">
                      <a:solidFill>
                        <a:srgbClr val="797979"/>
                      </a:solidFill>
                      <a:prstDash val="solid"/>
                    </a:lnL>
                    <a:lnR w="12700">
                      <a:solidFill>
                        <a:srgbClr val="797979"/>
                      </a:solidFill>
                      <a:prstDash val="solid"/>
                    </a:lnR>
                    <a:lnT w="12700">
                      <a:solidFill>
                        <a:srgbClr val="797979"/>
                      </a:solidFill>
                      <a:prstDash val="solid"/>
                    </a:lnT>
                    <a:lnB w="12700">
                      <a:solidFill>
                        <a:srgbClr val="797979"/>
                      </a:solidFill>
                      <a:prstDash val="solid"/>
                    </a:lnB>
                    <a:solidFill>
                      <a:srgbClr val="F3F8F9"/>
                    </a:solidFill>
                  </a:tcPr>
                </a:tc>
                <a:tc>
                  <a:txBody>
                    <a:bodyPr/>
                    <a:lstStyle/>
                    <a:p>
                      <a:pPr>
                        <a:lnSpc>
                          <a:spcPct val="100000"/>
                        </a:lnSpc>
                      </a:pPr>
                      <a:endParaRPr sz="80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12700">
                      <a:solidFill>
                        <a:srgbClr val="797979"/>
                      </a:solidFill>
                      <a:prstDash val="solid"/>
                    </a:lnB>
                    <a:solidFill>
                      <a:srgbClr val="F3F8F9"/>
                    </a:solidFill>
                  </a:tcPr>
                </a:tc>
                <a:extLst>
                  <a:ext uri="{0D108BD9-81ED-4DB2-BD59-A6C34878D82A}">
                    <a16:rowId xmlns:a16="http://schemas.microsoft.com/office/drawing/2014/main" val="10008"/>
                  </a:ext>
                </a:extLst>
              </a:tr>
              <a:tr h="378460">
                <a:tc>
                  <a:txBody>
                    <a:bodyPr/>
                    <a:lstStyle/>
                    <a:p>
                      <a:pPr marL="33020" marR="43815">
                        <a:lnSpc>
                          <a:spcPts val="960"/>
                        </a:lnSpc>
                        <a:spcBef>
                          <a:spcPts val="25"/>
                        </a:spcBef>
                      </a:pPr>
                      <a:r>
                        <a:rPr sz="700" b="1" dirty="0">
                          <a:latin typeface="Arial"/>
                          <a:cs typeface="Arial"/>
                        </a:rPr>
                        <a:t>USask </a:t>
                      </a:r>
                      <a:r>
                        <a:rPr sz="700" b="1" spc="-10" dirty="0">
                          <a:latin typeface="Arial"/>
                          <a:cs typeface="Arial"/>
                        </a:rPr>
                        <a:t>Q&amp;A</a:t>
                      </a:r>
                      <a:r>
                        <a:rPr sz="700" b="1" spc="-40" dirty="0">
                          <a:latin typeface="Arial"/>
                          <a:cs typeface="Arial"/>
                        </a:rPr>
                        <a:t> </a:t>
                      </a:r>
                      <a:r>
                        <a:rPr sz="700" b="1" dirty="0">
                          <a:latin typeface="Arial"/>
                          <a:cs typeface="Arial"/>
                        </a:rPr>
                        <a:t>session</a:t>
                      </a:r>
                      <a:r>
                        <a:rPr sz="700" b="1" spc="75" dirty="0">
                          <a:latin typeface="Arial"/>
                          <a:cs typeface="Arial"/>
                        </a:rPr>
                        <a:t> </a:t>
                      </a:r>
                      <a:r>
                        <a:rPr sz="700" b="1" dirty="0">
                          <a:latin typeface="Arial"/>
                          <a:cs typeface="Arial"/>
                        </a:rPr>
                        <a:t>for</a:t>
                      </a:r>
                      <a:r>
                        <a:rPr sz="700" b="1" spc="60" dirty="0">
                          <a:latin typeface="Arial"/>
                          <a:cs typeface="Arial"/>
                        </a:rPr>
                        <a:t> </a:t>
                      </a:r>
                      <a:r>
                        <a:rPr sz="700" b="1" spc="-10" dirty="0">
                          <a:latin typeface="Arial"/>
                          <a:cs typeface="Arial"/>
                        </a:rPr>
                        <a:t>DG</a:t>
                      </a:r>
                      <a:r>
                        <a:rPr sz="700" b="1" spc="10" dirty="0">
                          <a:latin typeface="Arial"/>
                          <a:cs typeface="Arial"/>
                        </a:rPr>
                        <a:t> </a:t>
                      </a:r>
                      <a:r>
                        <a:rPr sz="700" b="1" dirty="0">
                          <a:latin typeface="Arial"/>
                          <a:cs typeface="Arial"/>
                        </a:rPr>
                        <a:t>and</a:t>
                      </a:r>
                      <a:r>
                        <a:rPr sz="700" b="1" spc="-40" dirty="0">
                          <a:latin typeface="Arial"/>
                          <a:cs typeface="Arial"/>
                        </a:rPr>
                        <a:t> </a:t>
                      </a:r>
                      <a:r>
                        <a:rPr sz="700" b="1" dirty="0">
                          <a:latin typeface="Arial"/>
                          <a:cs typeface="Arial"/>
                        </a:rPr>
                        <a:t>RTI</a:t>
                      </a:r>
                      <a:r>
                        <a:rPr sz="700" b="1" spc="55" dirty="0">
                          <a:latin typeface="Arial"/>
                          <a:cs typeface="Arial"/>
                        </a:rPr>
                        <a:t> </a:t>
                      </a:r>
                      <a:r>
                        <a:rPr sz="700" b="1" spc="-10" dirty="0">
                          <a:latin typeface="Arial"/>
                          <a:cs typeface="Arial"/>
                        </a:rPr>
                        <a:t>Applicants</a:t>
                      </a:r>
                      <a:r>
                        <a:rPr sz="700" b="1" spc="10" dirty="0">
                          <a:latin typeface="Arial"/>
                          <a:cs typeface="Arial"/>
                        </a:rPr>
                        <a:t> </a:t>
                      </a:r>
                      <a:r>
                        <a:rPr sz="700" b="1" dirty="0">
                          <a:latin typeface="Arial"/>
                          <a:cs typeface="Arial"/>
                        </a:rPr>
                        <a:t>including</a:t>
                      </a:r>
                      <a:r>
                        <a:rPr sz="700" b="1" spc="-40" dirty="0">
                          <a:latin typeface="Arial"/>
                          <a:cs typeface="Arial"/>
                        </a:rPr>
                        <a:t> </a:t>
                      </a:r>
                      <a:r>
                        <a:rPr sz="700" b="1" dirty="0">
                          <a:latin typeface="Arial"/>
                          <a:cs typeface="Arial"/>
                        </a:rPr>
                        <a:t>information</a:t>
                      </a:r>
                      <a:r>
                        <a:rPr sz="700" b="1" spc="-40" dirty="0">
                          <a:latin typeface="Arial"/>
                          <a:cs typeface="Arial"/>
                        </a:rPr>
                        <a:t> </a:t>
                      </a:r>
                      <a:r>
                        <a:rPr sz="700" b="1" dirty="0">
                          <a:latin typeface="Arial"/>
                          <a:cs typeface="Arial"/>
                        </a:rPr>
                        <a:t>on</a:t>
                      </a:r>
                      <a:r>
                        <a:rPr sz="700" b="1" spc="-40" dirty="0">
                          <a:latin typeface="Arial"/>
                          <a:cs typeface="Arial"/>
                        </a:rPr>
                        <a:t> </a:t>
                      </a:r>
                      <a:r>
                        <a:rPr sz="700" b="1" spc="-25" dirty="0">
                          <a:latin typeface="Arial"/>
                          <a:cs typeface="Arial"/>
                        </a:rPr>
                        <a:t>CCV</a:t>
                      </a:r>
                      <a:r>
                        <a:rPr sz="700" b="1" spc="500" dirty="0">
                          <a:latin typeface="Arial"/>
                          <a:cs typeface="Arial"/>
                        </a:rPr>
                        <a:t> </a:t>
                      </a:r>
                      <a:r>
                        <a:rPr sz="700" b="1" dirty="0">
                          <a:latin typeface="Arial"/>
                          <a:cs typeface="Arial"/>
                        </a:rPr>
                        <a:t>and</a:t>
                      </a:r>
                      <a:r>
                        <a:rPr sz="700" b="1" spc="50" dirty="0">
                          <a:latin typeface="Arial"/>
                          <a:cs typeface="Arial"/>
                        </a:rPr>
                        <a:t> </a:t>
                      </a:r>
                      <a:r>
                        <a:rPr sz="700" b="1" dirty="0">
                          <a:latin typeface="Arial"/>
                          <a:cs typeface="Arial"/>
                        </a:rPr>
                        <a:t>Full</a:t>
                      </a:r>
                      <a:r>
                        <a:rPr sz="700" b="1" spc="40" dirty="0">
                          <a:latin typeface="Arial"/>
                          <a:cs typeface="Arial"/>
                        </a:rPr>
                        <a:t> </a:t>
                      </a:r>
                      <a:r>
                        <a:rPr sz="700" b="1" spc="-10" dirty="0">
                          <a:latin typeface="Arial"/>
                          <a:cs typeface="Arial"/>
                        </a:rPr>
                        <a:t>Application</a:t>
                      </a:r>
                      <a:r>
                        <a:rPr sz="700" b="1" spc="50" dirty="0">
                          <a:latin typeface="Arial"/>
                          <a:cs typeface="Arial"/>
                        </a:rPr>
                        <a:t> </a:t>
                      </a:r>
                      <a:r>
                        <a:rPr sz="700" b="1" dirty="0">
                          <a:latin typeface="Arial"/>
                          <a:cs typeface="Arial"/>
                        </a:rPr>
                        <a:t>in</a:t>
                      </a:r>
                      <a:r>
                        <a:rPr sz="700" b="1" spc="-45" dirty="0">
                          <a:latin typeface="Arial"/>
                          <a:cs typeface="Arial"/>
                        </a:rPr>
                        <a:t> </a:t>
                      </a:r>
                      <a:r>
                        <a:rPr sz="700" b="1" dirty="0">
                          <a:latin typeface="Arial"/>
                          <a:cs typeface="Arial"/>
                        </a:rPr>
                        <a:t>Research</a:t>
                      </a:r>
                      <a:r>
                        <a:rPr sz="700" b="1" spc="50" dirty="0">
                          <a:latin typeface="Arial"/>
                          <a:cs typeface="Arial"/>
                        </a:rPr>
                        <a:t> </a:t>
                      </a:r>
                      <a:r>
                        <a:rPr sz="700" b="1" spc="-10" dirty="0">
                          <a:latin typeface="Arial"/>
                          <a:cs typeface="Arial"/>
                        </a:rPr>
                        <a:t>Portal</a:t>
                      </a:r>
                      <a:endParaRPr sz="700">
                        <a:latin typeface="Arial"/>
                        <a:cs typeface="Arial"/>
                      </a:endParaRPr>
                    </a:p>
                  </a:txBody>
                  <a:tcPr marL="0" marR="0" marT="3175" marB="0">
                    <a:lnL w="12700">
                      <a:solidFill>
                        <a:srgbClr val="797979"/>
                      </a:solidFill>
                      <a:prstDash val="solid"/>
                    </a:lnL>
                    <a:lnR w="12700">
                      <a:solidFill>
                        <a:srgbClr val="797979"/>
                      </a:solidFill>
                      <a:prstDash val="solid"/>
                    </a:lnR>
                    <a:lnT w="12700">
                      <a:solidFill>
                        <a:srgbClr val="797979"/>
                      </a:solidFill>
                      <a:prstDash val="solid"/>
                    </a:lnT>
                    <a:lnB w="9525">
                      <a:solidFill>
                        <a:srgbClr val="797979"/>
                      </a:solidFill>
                      <a:prstDash val="solid"/>
                    </a:lnB>
                    <a:solidFill>
                      <a:srgbClr val="BADFE2"/>
                    </a:solidFill>
                  </a:tcPr>
                </a:tc>
                <a:tc>
                  <a:txBody>
                    <a:bodyPr/>
                    <a:lstStyle/>
                    <a:p>
                      <a:pPr marL="24765" algn="l">
                        <a:lnSpc>
                          <a:spcPct val="100000"/>
                        </a:lnSpc>
                        <a:spcBef>
                          <a:spcPts val="145"/>
                        </a:spcBef>
                      </a:pPr>
                      <a:r>
                        <a:rPr lang="en-US" sz="1050" b="1" spc="-25" dirty="0">
                          <a:latin typeface="Arial"/>
                          <a:cs typeface="Arial"/>
                        </a:rPr>
                        <a:t>September 28, 2023</a:t>
                      </a:r>
                      <a:endParaRPr sz="1050" dirty="0">
                        <a:latin typeface="Arial"/>
                        <a:cs typeface="Arial"/>
                      </a:endParaRPr>
                    </a:p>
                  </a:txBody>
                  <a:tcPr marL="0" marR="0" marT="18415" marB="0">
                    <a:lnL w="12700">
                      <a:solidFill>
                        <a:srgbClr val="797979"/>
                      </a:solidFill>
                      <a:prstDash val="solid"/>
                    </a:lnL>
                    <a:lnR w="12700">
                      <a:solidFill>
                        <a:srgbClr val="797979"/>
                      </a:solidFill>
                      <a:prstDash val="solid"/>
                    </a:lnR>
                    <a:lnT w="12700">
                      <a:solidFill>
                        <a:srgbClr val="797979"/>
                      </a:solidFill>
                      <a:prstDash val="solid"/>
                    </a:lnT>
                    <a:lnB w="9525">
                      <a:solidFill>
                        <a:srgbClr val="797979"/>
                      </a:solidFill>
                      <a:prstDash val="solid"/>
                    </a:lnB>
                    <a:solidFill>
                      <a:srgbClr val="E7F3F4"/>
                    </a:solidFill>
                  </a:tcPr>
                </a:tc>
                <a:tc>
                  <a:txBody>
                    <a:bodyPr/>
                    <a:lstStyle/>
                    <a:p>
                      <a:pPr>
                        <a:lnSpc>
                          <a:spcPct val="100000"/>
                        </a:lnSpc>
                      </a:pPr>
                      <a:endParaRPr sz="800" dirty="0">
                        <a:latin typeface="Times New Roman"/>
                        <a:cs typeface="Times New Roman"/>
                      </a:endParaRPr>
                    </a:p>
                  </a:txBody>
                  <a:tcPr marL="0" marR="0" marT="0" marB="0">
                    <a:lnL w="12700">
                      <a:solidFill>
                        <a:srgbClr val="797979"/>
                      </a:solidFill>
                      <a:prstDash val="solid"/>
                    </a:lnL>
                    <a:lnR w="6350">
                      <a:solidFill>
                        <a:srgbClr val="797979"/>
                      </a:solidFill>
                      <a:prstDash val="solid"/>
                    </a:lnR>
                    <a:lnT w="12700">
                      <a:solidFill>
                        <a:srgbClr val="797979"/>
                      </a:solidFill>
                      <a:prstDash val="solid"/>
                    </a:lnT>
                    <a:lnB w="9525">
                      <a:solidFill>
                        <a:srgbClr val="797979"/>
                      </a:solidFill>
                      <a:prstDash val="solid"/>
                    </a:lnB>
                    <a:solidFill>
                      <a:srgbClr val="E7F3F4"/>
                    </a:solidFill>
                  </a:tcPr>
                </a:tc>
                <a:extLst>
                  <a:ext uri="{0D108BD9-81ED-4DB2-BD59-A6C34878D82A}">
                    <a16:rowId xmlns:a16="http://schemas.microsoft.com/office/drawing/2014/main" val="10009"/>
                  </a:ext>
                </a:extLst>
              </a:tr>
            </a:tbl>
          </a:graphicData>
        </a:graphic>
      </p:graphicFrame>
      <p:sp>
        <p:nvSpPr>
          <p:cNvPr id="10" name="object 10"/>
          <p:cNvSpPr/>
          <p:nvPr/>
        </p:nvSpPr>
        <p:spPr>
          <a:xfrm>
            <a:off x="4571365" y="1284224"/>
            <a:ext cx="30480" cy="10160"/>
          </a:xfrm>
          <a:custGeom>
            <a:avLst/>
            <a:gdLst/>
            <a:ahLst/>
            <a:cxnLst/>
            <a:rect l="l" t="t" r="r" b="b"/>
            <a:pathLst>
              <a:path w="30479" h="10159">
                <a:moveTo>
                  <a:pt x="30479" y="0"/>
                </a:moveTo>
                <a:lnTo>
                  <a:pt x="0" y="0"/>
                </a:lnTo>
                <a:lnTo>
                  <a:pt x="0" y="10160"/>
                </a:lnTo>
                <a:lnTo>
                  <a:pt x="30479" y="10160"/>
                </a:lnTo>
                <a:lnTo>
                  <a:pt x="30479" y="0"/>
                </a:lnTo>
                <a:close/>
              </a:path>
            </a:pathLst>
          </a:custGeom>
          <a:solidFill>
            <a:srgbClr val="000000"/>
          </a:solidFill>
        </p:spPr>
        <p:txBody>
          <a:bodyPr wrap="square" lIns="0" tIns="0" rIns="0" bIns="0" rtlCol="0"/>
          <a:lstStyle/>
          <a:p>
            <a:endParaRPr/>
          </a:p>
        </p:txBody>
      </p:sp>
      <p:sp>
        <p:nvSpPr>
          <p:cNvPr id="11" name="object 11"/>
          <p:cNvSpPr/>
          <p:nvPr/>
        </p:nvSpPr>
        <p:spPr>
          <a:xfrm>
            <a:off x="4571365" y="3126867"/>
            <a:ext cx="30480" cy="10160"/>
          </a:xfrm>
          <a:custGeom>
            <a:avLst/>
            <a:gdLst/>
            <a:ahLst/>
            <a:cxnLst/>
            <a:rect l="l" t="t" r="r" b="b"/>
            <a:pathLst>
              <a:path w="30479" h="10160">
                <a:moveTo>
                  <a:pt x="30479" y="0"/>
                </a:moveTo>
                <a:lnTo>
                  <a:pt x="0" y="0"/>
                </a:lnTo>
                <a:lnTo>
                  <a:pt x="0" y="10160"/>
                </a:lnTo>
                <a:lnTo>
                  <a:pt x="30479" y="10160"/>
                </a:lnTo>
                <a:lnTo>
                  <a:pt x="30479" y="0"/>
                </a:lnTo>
                <a:close/>
              </a:path>
            </a:pathLst>
          </a:custGeom>
          <a:solidFill>
            <a:srgbClr val="000000"/>
          </a:solidFill>
        </p:spPr>
        <p:txBody>
          <a:bodyPr wrap="square" lIns="0" tIns="0" rIns="0" bIns="0" rtlCol="0"/>
          <a:lstStyle/>
          <a:p>
            <a:endParaRPr/>
          </a:p>
        </p:txBody>
      </p:sp>
      <p:sp>
        <p:nvSpPr>
          <p:cNvPr id="12" name="object 12"/>
          <p:cNvSpPr txBox="1">
            <a:spLocks noGrp="1"/>
          </p:cNvSpPr>
          <p:nvPr>
            <p:ph type="title"/>
          </p:nvPr>
        </p:nvSpPr>
        <p:spPr>
          <a:xfrm>
            <a:off x="505459" y="808291"/>
            <a:ext cx="1680845" cy="391795"/>
          </a:xfrm>
          <a:prstGeom prst="rect">
            <a:avLst/>
          </a:prstGeom>
        </p:spPr>
        <p:txBody>
          <a:bodyPr vert="horz" wrap="square" lIns="0" tIns="12700" rIns="0" bIns="0" rtlCol="0">
            <a:spAutoFit/>
          </a:bodyPr>
          <a:lstStyle/>
          <a:p>
            <a:pPr marL="12700">
              <a:lnSpc>
                <a:spcPct val="100000"/>
              </a:lnSpc>
              <a:spcBef>
                <a:spcPts val="100"/>
              </a:spcBef>
            </a:pPr>
            <a:r>
              <a:rPr sz="2400" b="0" dirty="0">
                <a:solidFill>
                  <a:srgbClr val="000000"/>
                </a:solidFill>
                <a:latin typeface="Calibri"/>
                <a:cs typeface="Calibri"/>
              </a:rPr>
              <a:t>RTI</a:t>
            </a:r>
            <a:r>
              <a:rPr sz="2400" b="0" spc="-25" dirty="0">
                <a:solidFill>
                  <a:srgbClr val="000000"/>
                </a:solidFill>
                <a:latin typeface="Calibri"/>
                <a:cs typeface="Calibri"/>
              </a:rPr>
              <a:t> </a:t>
            </a:r>
            <a:r>
              <a:rPr sz="2400" b="0" spc="-10" dirty="0">
                <a:solidFill>
                  <a:srgbClr val="000000"/>
                </a:solidFill>
                <a:latin typeface="Calibri"/>
                <a:cs typeface="Calibri"/>
              </a:rPr>
              <a:t>deadlines</a:t>
            </a:r>
            <a:endParaRPr sz="2400">
              <a:latin typeface="Calibri"/>
              <a:cs typeface="Calibri"/>
            </a:endParaRPr>
          </a:p>
        </p:txBody>
      </p:sp>
      <p:sp>
        <p:nvSpPr>
          <p:cNvPr id="13" name="object 13"/>
          <p:cNvSpPr/>
          <p:nvPr/>
        </p:nvSpPr>
        <p:spPr>
          <a:xfrm>
            <a:off x="2844800" y="812800"/>
            <a:ext cx="640080" cy="589280"/>
          </a:xfrm>
          <a:custGeom>
            <a:avLst/>
            <a:gdLst/>
            <a:ahLst/>
            <a:cxnLst/>
            <a:rect l="l" t="t" r="r" b="b"/>
            <a:pathLst>
              <a:path w="640079" h="589280">
                <a:moveTo>
                  <a:pt x="345439" y="0"/>
                </a:moveTo>
                <a:lnTo>
                  <a:pt x="0" y="0"/>
                </a:lnTo>
                <a:lnTo>
                  <a:pt x="0" y="589279"/>
                </a:lnTo>
                <a:lnTo>
                  <a:pt x="345439" y="589279"/>
                </a:lnTo>
                <a:lnTo>
                  <a:pt x="640079" y="294639"/>
                </a:lnTo>
                <a:lnTo>
                  <a:pt x="345439" y="0"/>
                </a:lnTo>
                <a:close/>
              </a:path>
            </a:pathLst>
          </a:custGeom>
          <a:solidFill>
            <a:srgbClr val="89C5CD"/>
          </a:solidFill>
        </p:spPr>
        <p:txBody>
          <a:bodyPr wrap="square" lIns="0" tIns="0" rIns="0" bIns="0" rtlCol="0"/>
          <a:lstStyle/>
          <a:p>
            <a:endParaRPr/>
          </a:p>
        </p:txBody>
      </p:sp>
      <p:sp>
        <p:nvSpPr>
          <p:cNvPr id="14" name="object 14"/>
          <p:cNvSpPr/>
          <p:nvPr/>
        </p:nvSpPr>
        <p:spPr>
          <a:xfrm>
            <a:off x="2824479" y="2672079"/>
            <a:ext cx="650240" cy="457200"/>
          </a:xfrm>
          <a:custGeom>
            <a:avLst/>
            <a:gdLst/>
            <a:ahLst/>
            <a:cxnLst/>
            <a:rect l="l" t="t" r="r" b="b"/>
            <a:pathLst>
              <a:path w="650239" h="457200">
                <a:moveTo>
                  <a:pt x="421639" y="0"/>
                </a:moveTo>
                <a:lnTo>
                  <a:pt x="421639" y="114300"/>
                </a:lnTo>
                <a:lnTo>
                  <a:pt x="0" y="114300"/>
                </a:lnTo>
                <a:lnTo>
                  <a:pt x="0" y="342900"/>
                </a:lnTo>
                <a:lnTo>
                  <a:pt x="421639" y="342900"/>
                </a:lnTo>
                <a:lnTo>
                  <a:pt x="421639" y="457200"/>
                </a:lnTo>
                <a:lnTo>
                  <a:pt x="650240" y="228600"/>
                </a:lnTo>
                <a:lnTo>
                  <a:pt x="421639" y="0"/>
                </a:lnTo>
                <a:close/>
              </a:path>
            </a:pathLst>
          </a:custGeom>
          <a:solidFill>
            <a:srgbClr val="339933"/>
          </a:solidFill>
        </p:spPr>
        <p:txBody>
          <a:bodyPr wrap="square" lIns="0" tIns="0" rIns="0" bIns="0" rtlCol="0"/>
          <a:lstStyle/>
          <a: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DA112-1C50-40D2-9F24-AC4491C941AA}"/>
              </a:ext>
            </a:extLst>
          </p:cNvPr>
          <p:cNvSpPr txBox="1"/>
          <p:nvPr/>
        </p:nvSpPr>
        <p:spPr>
          <a:xfrm>
            <a:off x="1295400" y="1291021"/>
            <a:ext cx="7162800" cy="1938992"/>
          </a:xfrm>
          <a:prstGeom prst="rect">
            <a:avLst/>
          </a:prstGeom>
          <a:noFill/>
        </p:spPr>
        <p:txBody>
          <a:bodyPr wrap="square" rtlCol="0">
            <a:spAutoFit/>
          </a:bodyPr>
          <a:lstStyle/>
          <a:p>
            <a:pPr algn="ctr"/>
            <a:r>
              <a:rPr lang="en-US" b="1" dirty="0"/>
              <a:t>Important Information</a:t>
            </a:r>
            <a:endParaRPr lang="en-US" b="1" dirty="0">
              <a:hlinkClick r:id="rId3">
                <a:extLst>
                  <a:ext uri="{A12FA001-AC4F-418D-AE19-62706E023703}">
                    <ahyp:hlinkClr xmlns:ahyp="http://schemas.microsoft.com/office/drawing/2018/hyperlinkcolor" val="tx"/>
                  </a:ext>
                </a:extLst>
              </a:hlinkClick>
            </a:endParaRPr>
          </a:p>
          <a:p>
            <a:endParaRPr lang="en-US" dirty="0">
              <a:solidFill>
                <a:srgbClr val="008000"/>
              </a:solidFill>
              <a:hlinkClick r:id="rId3">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
            </a:pPr>
            <a:r>
              <a:rPr lang="en-US" dirty="0"/>
              <a:t>Our Website: </a:t>
            </a:r>
            <a:r>
              <a:rPr lang="en-US" dirty="0">
                <a:solidFill>
                  <a:srgbClr val="008000"/>
                </a:solidFill>
                <a:hlinkClick r:id="rId3">
                  <a:extLst>
                    <a:ext uri="{A12FA001-AC4F-418D-AE19-62706E023703}">
                      <ahyp:hlinkClr xmlns:ahyp="http://schemas.microsoft.com/office/drawing/2018/hyperlinkcolor" val="tx"/>
                    </a:ext>
                  </a:extLst>
                </a:hlinkClick>
              </a:rPr>
              <a:t>Tri-Council Research Support</a:t>
            </a:r>
            <a:endParaRPr lang="en-US" dirty="0">
              <a:solidFill>
                <a:srgbClr val="008000"/>
              </a:solidFill>
            </a:endParaRPr>
          </a:p>
          <a:p>
            <a:pPr marL="342900" indent="-342900">
              <a:buFont typeface="Wingdings" panose="05000000000000000000" pitchFamily="2" charset="2"/>
              <a:buChar char="§"/>
            </a:pPr>
            <a:r>
              <a:rPr lang="en-US" dirty="0"/>
              <a:t>Our announcements:</a:t>
            </a:r>
            <a:r>
              <a:rPr lang="en-US" dirty="0">
                <a:solidFill>
                  <a:srgbClr val="008000"/>
                </a:solidFill>
              </a:rPr>
              <a:t> </a:t>
            </a:r>
            <a:r>
              <a:rPr lang="en-US" dirty="0">
                <a:solidFill>
                  <a:srgbClr val="008000"/>
                </a:solidFill>
                <a:hlinkClick r:id="rId4"/>
              </a:rPr>
              <a:t>Triagency.leaders@usask.ca</a:t>
            </a:r>
            <a:endParaRPr lang="en-US" dirty="0">
              <a:solidFill>
                <a:srgbClr val="008000"/>
              </a:solidFill>
            </a:endParaRPr>
          </a:p>
          <a:p>
            <a:pPr marL="342900" indent="-342900">
              <a:buFont typeface="Wingdings" panose="05000000000000000000" pitchFamily="2" charset="2"/>
              <a:buChar char="§"/>
            </a:pPr>
            <a:r>
              <a:rPr lang="en-US" dirty="0"/>
              <a:t>Subscription to Research </a:t>
            </a:r>
            <a:r>
              <a:rPr lang="en-US" dirty="0" err="1"/>
              <a:t>Listervs</a:t>
            </a:r>
            <a:endParaRPr lang="en-US" dirty="0"/>
          </a:p>
        </p:txBody>
      </p:sp>
      <p:pic>
        <p:nvPicPr>
          <p:cNvPr id="4" name="Picture 3">
            <a:extLst>
              <a:ext uri="{FF2B5EF4-FFF2-40B4-BE49-F238E27FC236}">
                <a16:creationId xmlns:a16="http://schemas.microsoft.com/office/drawing/2014/main" id="{749D67D5-2C89-5237-D348-96424BFA837C}"/>
              </a:ext>
            </a:extLst>
          </p:cNvPr>
          <p:cNvPicPr>
            <a:picLocks noChangeAspect="1"/>
          </p:cNvPicPr>
          <p:nvPr/>
        </p:nvPicPr>
        <p:blipFill>
          <a:blip r:embed="rId5"/>
          <a:stretch>
            <a:fillRect/>
          </a:stretch>
        </p:blipFill>
        <p:spPr>
          <a:xfrm>
            <a:off x="1529812" y="3230013"/>
            <a:ext cx="7582958" cy="1943371"/>
          </a:xfrm>
          <a:prstGeom prst="rect">
            <a:avLst/>
          </a:prstGeom>
        </p:spPr>
      </p:pic>
    </p:spTree>
    <p:extLst>
      <p:ext uri="{BB962C8B-B14F-4D97-AF65-F5344CB8AC3E}">
        <p14:creationId xmlns:p14="http://schemas.microsoft.com/office/powerpoint/2010/main" val="283343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23" y="959588"/>
            <a:ext cx="7886700" cy="994172"/>
          </a:xfrm>
        </p:spPr>
        <p:txBody>
          <a:bodyPr/>
          <a:lstStyle/>
          <a:p>
            <a:r>
              <a:rPr lang="en-US" sz="2700" dirty="0"/>
              <a:t>Submitting Discovery/RTI Applications</a:t>
            </a:r>
          </a:p>
        </p:txBody>
      </p:sp>
      <p:sp>
        <p:nvSpPr>
          <p:cNvPr id="3" name="Content Placeholder 2"/>
          <p:cNvSpPr>
            <a:spLocks noGrp="1"/>
          </p:cNvSpPr>
          <p:nvPr>
            <p:ph idx="1"/>
          </p:nvPr>
        </p:nvSpPr>
        <p:spPr/>
        <p:txBody>
          <a:bodyPr/>
          <a:lstStyle/>
          <a:p>
            <a:pPr marL="331006" indent="-257175" eaLnBrk="1" hangingPunct="1">
              <a:spcAft>
                <a:spcPts val="450"/>
              </a:spcAft>
              <a:buAutoNum type="arabicPeriod"/>
            </a:pPr>
            <a:endParaRPr lang="en-CA" sz="1650" b="1" dirty="0">
              <a:solidFill>
                <a:srgbClr val="C00000"/>
              </a:solidFill>
              <a:latin typeface="Calibri" charset="0"/>
              <a:cs typeface="Calibri" charset="0"/>
            </a:endParaRPr>
          </a:p>
          <a:p>
            <a:pPr marL="814388" lvl="1" indent="-257175" eaLnBrk="1" hangingPunct="1">
              <a:spcAft>
                <a:spcPts val="450"/>
              </a:spcAft>
              <a:buAutoNum type="arabicPeriod"/>
            </a:pPr>
            <a:endParaRPr lang="en-CA" sz="1350" b="1" dirty="0">
              <a:solidFill>
                <a:srgbClr val="C00000"/>
              </a:solidFill>
              <a:latin typeface="Calibri" charset="0"/>
              <a:cs typeface="Calibri" charset="0"/>
            </a:endParaRPr>
          </a:p>
          <a:p>
            <a:pPr marL="0" indent="0">
              <a:buNone/>
            </a:pPr>
            <a:endParaRPr lang="en-US" dirty="0"/>
          </a:p>
        </p:txBody>
      </p:sp>
      <p:pic>
        <p:nvPicPr>
          <p:cNvPr id="5" name="Content Placeholder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192" y="2042925"/>
            <a:ext cx="2268252" cy="3029661"/>
          </a:xfrm>
          <a:prstGeom prst="rect">
            <a:avLst/>
          </a:prstGeom>
        </p:spPr>
      </p:pic>
      <p:sp>
        <p:nvSpPr>
          <p:cNvPr id="6" name="Text Placeholder 4"/>
          <p:cNvSpPr txBox="1">
            <a:spLocks/>
          </p:cNvSpPr>
          <p:nvPr/>
        </p:nvSpPr>
        <p:spPr>
          <a:xfrm>
            <a:off x="328023" y="1864594"/>
            <a:ext cx="6203658" cy="4013468"/>
          </a:xfrm>
          <a:prstGeom prst="rect">
            <a:avLst/>
          </a:prstGeom>
        </p:spPr>
        <p:txBody>
          <a:bodyPr/>
          <a:lstStyle>
            <a:lvl1pPr marL="269868" indent="-269868" algn="l" rtl="0" eaLnBrk="0" fontAlgn="base" hangingPunct="0">
              <a:spcBef>
                <a:spcPct val="20000"/>
              </a:spcBef>
              <a:spcAft>
                <a:spcPct val="0"/>
              </a:spcAft>
              <a:buSzPct val="75000"/>
              <a:buFont typeface="Wingdings" charset="2"/>
              <a:buChar char="§"/>
              <a:defRPr sz="2800">
                <a:solidFill>
                  <a:srgbClr val="000000"/>
                </a:solidFill>
                <a:latin typeface="Calibri"/>
                <a:ea typeface="ＭＳ Ｐゴシック" pitchFamily="-108" charset="-128"/>
                <a:cs typeface="Calibri"/>
              </a:defRPr>
            </a:lvl1pPr>
            <a:lvl2pPr marL="914377" indent="-457189" algn="l" rtl="0" eaLnBrk="0" fontAlgn="base" hangingPunct="0">
              <a:spcBef>
                <a:spcPct val="20000"/>
              </a:spcBef>
              <a:spcAft>
                <a:spcPct val="0"/>
              </a:spcAft>
              <a:buSzPct val="75000"/>
              <a:buFont typeface="Arial" charset="0"/>
              <a:buAutoNum type="alphaLcParenR"/>
              <a:defRPr sz="2400">
                <a:solidFill>
                  <a:srgbClr val="000000"/>
                </a:solidFill>
                <a:latin typeface="Calibri"/>
                <a:ea typeface="ＭＳ Ｐゴシック" pitchFamily="-108" charset="-128"/>
                <a:cs typeface="Calibri"/>
              </a:defRPr>
            </a:lvl2pPr>
            <a:lvl3pPr marL="1371566" indent="-457189" algn="l" rtl="0" eaLnBrk="0" fontAlgn="base" hangingPunct="0">
              <a:spcBef>
                <a:spcPct val="20000"/>
              </a:spcBef>
              <a:spcAft>
                <a:spcPct val="0"/>
              </a:spcAft>
              <a:buFont typeface="Times" charset="0"/>
              <a:buChar char="•"/>
              <a:defRPr sz="2000">
                <a:solidFill>
                  <a:srgbClr val="000000"/>
                </a:solidFill>
                <a:latin typeface="Calibri"/>
                <a:ea typeface="ＭＳ Ｐゴシック" pitchFamily="-108" charset="-128"/>
                <a:cs typeface="Calibri"/>
              </a:defRPr>
            </a:lvl3pPr>
            <a:lvl4pPr marL="1752556"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4pPr>
            <a:lvl5pPr marL="2209745"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5pPr>
            <a:lvl6pPr marL="2666933"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122"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310"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499"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marL="0" indent="0">
              <a:buNone/>
            </a:pPr>
            <a:r>
              <a:rPr lang="en-CA" sz="1500" b="1" kern="0" dirty="0">
                <a:latin typeface="+mn-lt"/>
              </a:rPr>
              <a:t>Discovery Grant applications must be submitted via </a:t>
            </a:r>
            <a:r>
              <a:rPr lang="en-CA" sz="1500" b="1" kern="0" dirty="0" err="1">
                <a:latin typeface="+mn-lt"/>
              </a:rPr>
              <a:t>UnivRS</a:t>
            </a:r>
            <a:r>
              <a:rPr lang="en-CA" sz="1500" b="1" kern="0" dirty="0">
                <a:latin typeface="+mn-lt"/>
              </a:rPr>
              <a:t> for Review and Approval</a:t>
            </a:r>
          </a:p>
          <a:p>
            <a:pPr>
              <a:buFont typeface="Wingdings" panose="05000000000000000000" pitchFamily="2" charset="2"/>
              <a:buChar char="§"/>
            </a:pPr>
            <a:r>
              <a:rPr lang="en-CA" sz="1500" kern="0" dirty="0">
                <a:latin typeface="+mn-lt"/>
              </a:rPr>
              <a:t>Submit a copy of your complete Discovery application, including your CCV for review and approval.</a:t>
            </a:r>
          </a:p>
          <a:p>
            <a:pPr>
              <a:buFont typeface="Wingdings" panose="05000000000000000000" pitchFamily="2" charset="2"/>
              <a:buChar char="§"/>
            </a:pPr>
            <a:r>
              <a:rPr lang="en-CA" sz="1500" kern="0" dirty="0">
                <a:latin typeface="+mn-lt"/>
              </a:rPr>
              <a:t> RASI Internal Deadline for review and approval is</a:t>
            </a:r>
          </a:p>
          <a:p>
            <a:pPr marL="0" indent="0">
              <a:buNone/>
            </a:pPr>
            <a:r>
              <a:rPr lang="en-CA" sz="1500" kern="0" dirty="0">
                <a:latin typeface="+mn-lt"/>
              </a:rPr>
              <a:t>	RTI – Oct 18th</a:t>
            </a:r>
          </a:p>
          <a:p>
            <a:pPr marL="0" indent="0">
              <a:buNone/>
            </a:pPr>
            <a:r>
              <a:rPr lang="en-CA" sz="1500" kern="0" dirty="0">
                <a:latin typeface="+mn-lt"/>
              </a:rPr>
              <a:t> 	Discovery Grant - Oct 25th</a:t>
            </a:r>
          </a:p>
          <a:p>
            <a:pPr>
              <a:buFont typeface="Wingdings" panose="05000000000000000000" pitchFamily="2" charset="2"/>
              <a:buChar char="§"/>
            </a:pPr>
            <a:r>
              <a:rPr lang="en-CA" sz="1500" kern="0" dirty="0">
                <a:latin typeface="+mn-lt"/>
              </a:rPr>
              <a:t>Check with your Department/College to find out how many days they need for review and approval.</a:t>
            </a:r>
          </a:p>
          <a:p>
            <a:pPr>
              <a:buFont typeface="Wingdings" panose="05000000000000000000" pitchFamily="2" charset="2"/>
              <a:buChar char="§"/>
            </a:pPr>
            <a:r>
              <a:rPr lang="en-CA" sz="1500" kern="0" dirty="0">
                <a:latin typeface="+mn-lt"/>
              </a:rPr>
              <a:t>Application should be submitted in </a:t>
            </a:r>
            <a:r>
              <a:rPr lang="en-CA" sz="1500" kern="0" dirty="0" err="1">
                <a:latin typeface="+mn-lt"/>
              </a:rPr>
              <a:t>UnivRS</a:t>
            </a:r>
            <a:r>
              <a:rPr lang="en-CA" sz="1500" kern="0" dirty="0">
                <a:latin typeface="+mn-lt"/>
              </a:rPr>
              <a:t> 7-10 days before the agency deadline.</a:t>
            </a:r>
          </a:p>
          <a:p>
            <a:endParaRPr lang="en-CA" sz="900" kern="0" dirty="0">
              <a:latin typeface="+mn-lt"/>
            </a:endParaRPr>
          </a:p>
          <a:p>
            <a:pPr marL="0" indent="0">
              <a:buNone/>
            </a:pPr>
            <a:r>
              <a:rPr lang="en-CA" sz="1500" b="1" kern="0" dirty="0" err="1">
                <a:latin typeface="+mn-lt"/>
              </a:rPr>
              <a:t>UnivRS</a:t>
            </a:r>
            <a:r>
              <a:rPr lang="en-CA" sz="1500" b="1" kern="0" dirty="0">
                <a:latin typeface="+mn-lt"/>
              </a:rPr>
              <a:t> </a:t>
            </a:r>
            <a:r>
              <a:rPr lang="en-CA" sz="1500" kern="0" dirty="0">
                <a:latin typeface="+mn-lt"/>
              </a:rPr>
              <a:t>– University Research System</a:t>
            </a:r>
          </a:p>
          <a:p>
            <a:pPr>
              <a:buFont typeface="Wingdings" panose="05000000000000000000" pitchFamily="2" charset="2"/>
              <a:buChar char="§"/>
            </a:pPr>
            <a:r>
              <a:rPr lang="en-CA" sz="1500" kern="0" dirty="0">
                <a:latin typeface="+mn-lt"/>
              </a:rPr>
              <a:t>Contact your Facilitator or Research Support Specialist for help with submitting your application in </a:t>
            </a:r>
            <a:r>
              <a:rPr lang="en-CA" sz="1500" kern="0" dirty="0" err="1">
                <a:latin typeface="+mn-lt"/>
              </a:rPr>
              <a:t>UnivRS</a:t>
            </a:r>
            <a:r>
              <a:rPr lang="en-CA" sz="1500" kern="0" dirty="0">
                <a:latin typeface="+mn-lt"/>
              </a:rPr>
              <a:t>.</a:t>
            </a:r>
          </a:p>
        </p:txBody>
      </p:sp>
    </p:spTree>
    <p:extLst>
      <p:ext uri="{BB962C8B-B14F-4D97-AF65-F5344CB8AC3E}">
        <p14:creationId xmlns:p14="http://schemas.microsoft.com/office/powerpoint/2010/main" val="183066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626475" cy="609600"/>
          </a:xfrm>
        </p:spPr>
        <p:txBody>
          <a:bodyPr/>
          <a:lstStyle/>
          <a:p>
            <a:pPr lvl="0"/>
            <a:br>
              <a:rPr lang="en-US" sz="2000" dirty="0">
                <a:solidFill>
                  <a:schemeClr val="tx1"/>
                </a:solidFill>
                <a:latin typeface="Calibri" panose="020F0502020204030204" pitchFamily="34" charset="0"/>
              </a:rPr>
            </a:br>
            <a:endParaRPr lang="en-US" sz="2000" dirty="0">
              <a:solidFill>
                <a:schemeClr val="tx1"/>
              </a:solidFill>
            </a:endParaRPr>
          </a:p>
        </p:txBody>
      </p:sp>
      <p:sp>
        <p:nvSpPr>
          <p:cNvPr id="10" name="Title 1"/>
          <p:cNvSpPr txBox="1">
            <a:spLocks/>
          </p:cNvSpPr>
          <p:nvPr/>
        </p:nvSpPr>
        <p:spPr bwMode="auto">
          <a:xfrm>
            <a:off x="304800" y="0"/>
            <a:ext cx="85502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algn="ctr"/>
            <a:r>
              <a:rPr lang="en-US" sz="3600" kern="0" dirty="0"/>
              <a:t>Excellence of Researcher</a:t>
            </a:r>
          </a:p>
        </p:txBody>
      </p:sp>
      <p:pic>
        <p:nvPicPr>
          <p:cNvPr id="3" name="Picture 2" descr="Screen Shot 2019-05-13 at 1.18.23 PM.png"/>
          <p:cNvPicPr>
            <a:picLocks noChangeAspect="1"/>
          </p:cNvPicPr>
          <p:nvPr/>
        </p:nvPicPr>
        <p:blipFill rotWithShape="1">
          <a:blip r:embed="rId3">
            <a:extLst>
              <a:ext uri="{28A0092B-C50C-407E-A947-70E740481C1C}">
                <a14:useLocalDpi xmlns:a14="http://schemas.microsoft.com/office/drawing/2010/main" val="0"/>
              </a:ext>
            </a:extLst>
          </a:blip>
          <a:srcRect l="16269" t="39355" b="1821"/>
          <a:stretch/>
        </p:blipFill>
        <p:spPr>
          <a:xfrm>
            <a:off x="34869" y="1836549"/>
            <a:ext cx="9009407" cy="3192652"/>
          </a:xfrm>
          <a:prstGeom prst="rect">
            <a:avLst/>
          </a:prstGeom>
        </p:spPr>
      </p:pic>
      <p:pic>
        <p:nvPicPr>
          <p:cNvPr id="5" name="Picture 4" descr="A picture containing text, newspaper, document&#10;&#10;Description automatically generated">
            <a:extLst>
              <a:ext uri="{FF2B5EF4-FFF2-40B4-BE49-F238E27FC236}">
                <a16:creationId xmlns:a16="http://schemas.microsoft.com/office/drawing/2014/main" id="{EACF899A-3AC5-0A46-9267-1737B23F200C}"/>
              </a:ext>
            </a:extLst>
          </p:cNvPr>
          <p:cNvPicPr>
            <a:picLocks noChangeAspect="1"/>
          </p:cNvPicPr>
          <p:nvPr/>
        </p:nvPicPr>
        <p:blipFill rotWithShape="1">
          <a:blip r:embed="rId4"/>
          <a:srcRect b="80206"/>
          <a:stretch/>
        </p:blipFill>
        <p:spPr>
          <a:xfrm>
            <a:off x="-1" y="680342"/>
            <a:ext cx="9144000" cy="1148458"/>
          </a:xfrm>
          <a:prstGeom prst="rect">
            <a:avLst/>
          </a:prstGeom>
        </p:spPr>
      </p:pic>
    </p:spTree>
    <p:extLst>
      <p:ext uri="{BB962C8B-B14F-4D97-AF65-F5344CB8AC3E}">
        <p14:creationId xmlns:p14="http://schemas.microsoft.com/office/powerpoint/2010/main" val="3151855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58" y="1447800"/>
            <a:ext cx="8027988" cy="742950"/>
          </a:xfrm>
        </p:spPr>
        <p:txBody>
          <a:bodyPr/>
          <a:lstStyle/>
          <a:p>
            <a:pPr algn="l"/>
            <a:r>
              <a:rPr lang="en-US" sz="2700" dirty="0"/>
              <a:t>Compliance</a:t>
            </a:r>
            <a:r>
              <a:rPr lang="en-US" sz="2700" b="0" dirty="0"/>
              <a:t> Review</a:t>
            </a:r>
            <a:endParaRPr lang="en-US" dirty="0"/>
          </a:p>
        </p:txBody>
      </p:sp>
      <p:sp>
        <p:nvSpPr>
          <p:cNvPr id="6" name="Subtitle 5"/>
          <p:cNvSpPr>
            <a:spLocks noGrp="1"/>
          </p:cNvSpPr>
          <p:nvPr>
            <p:ph type="subTitle" idx="1"/>
          </p:nvPr>
        </p:nvSpPr>
        <p:spPr>
          <a:xfrm>
            <a:off x="152400" y="2052342"/>
            <a:ext cx="8032750" cy="1818314"/>
          </a:xfrm>
        </p:spPr>
        <p:txBody>
          <a:bodyPr/>
          <a:lstStyle/>
          <a:p>
            <a:pPr algn="l"/>
            <a:r>
              <a:rPr lang="en-US" sz="1500" b="1" dirty="0"/>
              <a:t>Your application will be reviewed to ensure it meets the agency requirements and follows </a:t>
            </a:r>
            <a:r>
              <a:rPr lang="en-US" sz="1500" b="1" dirty="0" err="1"/>
              <a:t>Usask</a:t>
            </a:r>
            <a:r>
              <a:rPr lang="en-US" sz="1500" b="1" dirty="0"/>
              <a:t> policies.</a:t>
            </a:r>
          </a:p>
          <a:p>
            <a:pPr marL="257175" indent="-257175">
              <a:buFont typeface="Wingdings" panose="05000000000000000000" pitchFamily="2" charset="2"/>
              <a:buChar char="§"/>
            </a:pPr>
            <a:r>
              <a:rPr lang="en-US" sz="1500" dirty="0"/>
              <a:t>Research Support Specialist reviews your application and sends you feedback from the review.</a:t>
            </a:r>
          </a:p>
          <a:p>
            <a:pPr marL="257175" indent="-257175">
              <a:buFont typeface="Wingdings" panose="05000000000000000000" pitchFamily="2" charset="2"/>
              <a:buChar char="§"/>
            </a:pPr>
            <a:r>
              <a:rPr lang="en-US" sz="1500" dirty="0"/>
              <a:t>Wait until you receive feedback and make your final revisions before submitting your application in the Research Portal.</a:t>
            </a:r>
          </a:p>
        </p:txBody>
      </p:sp>
      <p:graphicFrame>
        <p:nvGraphicFramePr>
          <p:cNvPr id="2" name="Table 2">
            <a:extLst>
              <a:ext uri="{FF2B5EF4-FFF2-40B4-BE49-F238E27FC236}">
                <a16:creationId xmlns:a16="http://schemas.microsoft.com/office/drawing/2014/main" id="{F1F867E8-7829-48FD-8147-C90336CB8FD1}"/>
              </a:ext>
            </a:extLst>
          </p:cNvPr>
          <p:cNvGraphicFramePr>
            <a:graphicFrameLocks noGrp="1"/>
          </p:cNvGraphicFramePr>
          <p:nvPr>
            <p:extLst>
              <p:ext uri="{D42A27DB-BD31-4B8C-83A1-F6EECF244321}">
                <p14:modId xmlns:p14="http://schemas.microsoft.com/office/powerpoint/2010/main" val="1935410556"/>
              </p:ext>
            </p:extLst>
          </p:nvPr>
        </p:nvGraphicFramePr>
        <p:xfrm>
          <a:off x="1676400" y="3352800"/>
          <a:ext cx="5334000" cy="2186940"/>
        </p:xfrm>
        <a:graphic>
          <a:graphicData uri="http://schemas.openxmlformats.org/drawingml/2006/table">
            <a:tbl>
              <a:tblPr firstRow="1" bandRow="1">
                <a:tableStyleId>{21E4AEA4-8DFA-4A89-87EB-49C32662AFE0}</a:tableStyleId>
              </a:tblPr>
              <a:tblGrid>
                <a:gridCol w="2527712">
                  <a:extLst>
                    <a:ext uri="{9D8B030D-6E8A-4147-A177-3AD203B41FA5}">
                      <a16:colId xmlns:a16="http://schemas.microsoft.com/office/drawing/2014/main" val="2844810737"/>
                    </a:ext>
                  </a:extLst>
                </a:gridCol>
                <a:gridCol w="2806288">
                  <a:extLst>
                    <a:ext uri="{9D8B030D-6E8A-4147-A177-3AD203B41FA5}">
                      <a16:colId xmlns:a16="http://schemas.microsoft.com/office/drawing/2014/main" val="2720204581"/>
                    </a:ext>
                  </a:extLst>
                </a:gridCol>
              </a:tblGrid>
              <a:tr h="423244">
                <a:tc>
                  <a:txBody>
                    <a:bodyPr/>
                    <a:lstStyle/>
                    <a:p>
                      <a:r>
                        <a:rPr lang="en-CA" sz="1400" dirty="0"/>
                        <a:t>Research Support Specialist</a:t>
                      </a:r>
                    </a:p>
                  </a:txBody>
                  <a:tcPr marL="68580" marR="68580" marT="34290" marB="34290"/>
                </a:tc>
                <a:tc>
                  <a:txBody>
                    <a:bodyPr/>
                    <a:lstStyle/>
                    <a:p>
                      <a:r>
                        <a:rPr lang="en-CA" sz="1400" dirty="0"/>
                        <a:t>Email</a:t>
                      </a:r>
                    </a:p>
                  </a:txBody>
                  <a:tcPr marL="68580" marR="68580" marT="34290" marB="34290"/>
                </a:tc>
                <a:extLst>
                  <a:ext uri="{0D108BD9-81ED-4DB2-BD59-A6C34878D82A}">
                    <a16:rowId xmlns:a16="http://schemas.microsoft.com/office/drawing/2014/main" val="3667566327"/>
                  </a:ext>
                </a:extLst>
              </a:tr>
              <a:tr h="2409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dirty="0"/>
                        <a:t>Nicole Benning</a:t>
                      </a:r>
                      <a:endParaRPr lang="en-CA" sz="1400" dirty="0">
                        <a:solidFill>
                          <a:schemeClr val="tx1"/>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dirty="0">
                          <a:solidFill>
                            <a:schemeClr val="tx1"/>
                          </a:solidFill>
                          <a:hlinkClick r:id="rId3">
                            <a:extLst>
                              <a:ext uri="{A12FA001-AC4F-418D-AE19-62706E023703}">
                                <ahyp:hlinkClr xmlns:ahyp="http://schemas.microsoft.com/office/drawing/2018/hyperlinkcolor" val="tx"/>
                              </a:ext>
                            </a:extLst>
                          </a:hlinkClick>
                        </a:rPr>
                        <a:t>nicole.benning@usask.ca</a:t>
                      </a:r>
                      <a:endParaRPr lang="en-CA" sz="1400" dirty="0">
                        <a:solidFill>
                          <a:schemeClr val="tx1"/>
                        </a:solidFill>
                      </a:endParaRPr>
                    </a:p>
                  </a:txBody>
                  <a:tcPr marL="68580" marR="68580" marT="34290" marB="34290"/>
                </a:tc>
                <a:extLst>
                  <a:ext uri="{0D108BD9-81ED-4DB2-BD59-A6C34878D82A}">
                    <a16:rowId xmlns:a16="http://schemas.microsoft.com/office/drawing/2014/main" val="1153526121"/>
                  </a:ext>
                </a:extLst>
              </a:tr>
              <a:tr h="240924">
                <a:tc>
                  <a:txBody>
                    <a:bodyPr/>
                    <a:lstStyle/>
                    <a:p>
                      <a:r>
                        <a:rPr lang="en-CA" sz="1400" dirty="0"/>
                        <a:t>Cameron Berg</a:t>
                      </a:r>
                    </a:p>
                  </a:txBody>
                  <a:tcPr marL="68580" marR="68580" marT="34290" marB="34290"/>
                </a:tc>
                <a:tc>
                  <a:txBody>
                    <a:bodyPr/>
                    <a:lstStyle/>
                    <a:p>
                      <a:r>
                        <a:rPr lang="en-CA" sz="1400" dirty="0">
                          <a:solidFill>
                            <a:schemeClr val="tx1"/>
                          </a:solidFill>
                          <a:hlinkClick r:id="rId4">
                            <a:extLst>
                              <a:ext uri="{A12FA001-AC4F-418D-AE19-62706E023703}">
                                <ahyp:hlinkClr xmlns:ahyp="http://schemas.microsoft.com/office/drawing/2018/hyperlinkcolor" val="tx"/>
                              </a:ext>
                            </a:extLst>
                          </a:hlinkClick>
                        </a:rPr>
                        <a:t>cam.berg@usask.ca</a:t>
                      </a:r>
                      <a:endParaRPr lang="en-CA" sz="1400" dirty="0">
                        <a:solidFill>
                          <a:schemeClr val="tx1"/>
                        </a:solidFill>
                      </a:endParaRPr>
                    </a:p>
                  </a:txBody>
                  <a:tcPr marL="68580" marR="68580" marT="34290" marB="34290"/>
                </a:tc>
                <a:extLst>
                  <a:ext uri="{0D108BD9-81ED-4DB2-BD59-A6C34878D82A}">
                    <a16:rowId xmlns:a16="http://schemas.microsoft.com/office/drawing/2014/main" val="3877491049"/>
                  </a:ext>
                </a:extLst>
              </a:tr>
              <a:tr h="240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dirty="0"/>
                        <a:t>Brenda Meyer-Burt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dirty="0">
                          <a:solidFill>
                            <a:schemeClr val="tx1"/>
                          </a:solidFill>
                          <a:hlinkClick r:id="rId5">
                            <a:extLst>
                              <a:ext uri="{A12FA001-AC4F-418D-AE19-62706E023703}">
                                <ahyp:hlinkClr xmlns:ahyp="http://schemas.microsoft.com/office/drawing/2018/hyperlinkcolor" val="tx"/>
                              </a:ext>
                            </a:extLst>
                          </a:hlinkClick>
                        </a:rPr>
                        <a:t>brenda.meyer-burt@usask.ca</a:t>
                      </a:r>
                      <a:r>
                        <a:rPr lang="en-CA" sz="1400" dirty="0">
                          <a:solidFill>
                            <a:schemeClr val="tx1"/>
                          </a:solidFill>
                        </a:rPr>
                        <a:t> </a:t>
                      </a:r>
                    </a:p>
                  </a:txBody>
                  <a:tcPr marL="68580" marR="68580" marT="34290" marB="34290"/>
                </a:tc>
                <a:extLst>
                  <a:ext uri="{0D108BD9-81ED-4DB2-BD59-A6C34878D82A}">
                    <a16:rowId xmlns:a16="http://schemas.microsoft.com/office/drawing/2014/main" val="2874441413"/>
                  </a:ext>
                </a:extLst>
              </a:tr>
              <a:tr h="240364">
                <a:tc>
                  <a:txBody>
                    <a:bodyPr/>
                    <a:lstStyle/>
                    <a:p>
                      <a:pPr marL="0" algn="l" defTabSz="457200" rtl="0" eaLnBrk="1" latinLnBrk="0" hangingPunct="1"/>
                      <a:r>
                        <a:rPr lang="en-CA" sz="1400" kern="1200" dirty="0" err="1">
                          <a:solidFill>
                            <a:schemeClr val="dk1"/>
                          </a:solidFill>
                          <a:latin typeface="+mn-lt"/>
                          <a:ea typeface="+mn-ea"/>
                          <a:cs typeface="+mn-cs"/>
                        </a:rPr>
                        <a:t>Centaine</a:t>
                      </a:r>
                      <a:r>
                        <a:rPr lang="en-CA" sz="1400" kern="1200" dirty="0">
                          <a:solidFill>
                            <a:schemeClr val="dk1"/>
                          </a:solidFill>
                          <a:latin typeface="+mn-lt"/>
                          <a:ea typeface="+mn-ea"/>
                          <a:cs typeface="+mn-cs"/>
                        </a:rPr>
                        <a:t> </a:t>
                      </a:r>
                      <a:r>
                        <a:rPr lang="en-CA" sz="1400" kern="1200" dirty="0" err="1">
                          <a:solidFill>
                            <a:schemeClr val="dk1"/>
                          </a:solidFill>
                          <a:latin typeface="+mn-lt"/>
                          <a:ea typeface="+mn-ea"/>
                          <a:cs typeface="+mn-cs"/>
                        </a:rPr>
                        <a:t>Raginski</a:t>
                      </a:r>
                      <a:r>
                        <a:rPr lang="en-CA" sz="1400" kern="1200" dirty="0">
                          <a:solidFill>
                            <a:schemeClr val="dk1"/>
                          </a:solidFill>
                          <a:latin typeface="+mn-lt"/>
                          <a:ea typeface="+mn-ea"/>
                          <a:cs typeface="+mn-cs"/>
                        </a:rPr>
                        <a:t> </a:t>
                      </a:r>
                    </a:p>
                  </a:txBody>
                  <a:tcPr marL="68580" marR="68580" marT="34290" marB="34290"/>
                </a:tc>
                <a:tc>
                  <a:txBody>
                    <a:bodyPr/>
                    <a:lstStyle/>
                    <a:p>
                      <a:r>
                        <a:rPr lang="fr-FR" sz="1400" dirty="0">
                          <a:solidFill>
                            <a:schemeClr val="tx1"/>
                          </a:solidFill>
                        </a:rPr>
                        <a:t>centaine.raginski@usask.ca</a:t>
                      </a:r>
                      <a:endParaRPr lang="en-CA" sz="1400" dirty="0">
                        <a:solidFill>
                          <a:schemeClr val="tx1"/>
                        </a:solidFill>
                      </a:endParaRPr>
                    </a:p>
                  </a:txBody>
                  <a:tcPr marL="68580" marR="68580" marT="34290" marB="34290"/>
                </a:tc>
                <a:extLst>
                  <a:ext uri="{0D108BD9-81ED-4DB2-BD59-A6C34878D82A}">
                    <a16:rowId xmlns:a16="http://schemas.microsoft.com/office/drawing/2014/main" val="1895298404"/>
                  </a:ext>
                </a:extLst>
              </a:tr>
              <a:tr h="240924">
                <a:tc>
                  <a:txBody>
                    <a:bodyPr/>
                    <a:lstStyle/>
                    <a:p>
                      <a:r>
                        <a:rPr lang="en-CA" sz="1400" dirty="0"/>
                        <a:t>Laurie </a:t>
                      </a:r>
                      <a:r>
                        <a:rPr lang="en-CA" sz="1400" dirty="0" err="1"/>
                        <a:t>Schmipf</a:t>
                      </a:r>
                      <a:endParaRPr lang="en-CA" sz="1400" dirty="0"/>
                    </a:p>
                  </a:txBody>
                  <a:tcPr marL="68580" marR="68580" marT="34290" marB="34290"/>
                </a:tc>
                <a:tc>
                  <a:txBody>
                    <a:bodyPr/>
                    <a:lstStyle/>
                    <a:p>
                      <a:r>
                        <a:rPr lang="en-CA" sz="1400" kern="120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laurie.Schimpf@usask.ca</a:t>
                      </a:r>
                      <a:r>
                        <a:rPr lang="en-CA" sz="1400" kern="1200" dirty="0">
                          <a:solidFill>
                            <a:schemeClr val="tx1"/>
                          </a:solidFill>
                          <a:latin typeface="+mn-lt"/>
                          <a:ea typeface="+mn-ea"/>
                          <a:cs typeface="+mn-cs"/>
                        </a:rPr>
                        <a:t> </a:t>
                      </a:r>
                    </a:p>
                  </a:txBody>
                  <a:tcPr marL="68580" marR="68580" marT="34290" marB="34290"/>
                </a:tc>
                <a:extLst>
                  <a:ext uri="{0D108BD9-81ED-4DB2-BD59-A6C34878D82A}">
                    <a16:rowId xmlns:a16="http://schemas.microsoft.com/office/drawing/2014/main" val="1828226617"/>
                  </a:ext>
                </a:extLst>
              </a:tr>
              <a:tr h="2409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kern="1200" dirty="0">
                          <a:solidFill>
                            <a:schemeClr val="dk1"/>
                          </a:solidFill>
                          <a:latin typeface="+mn-lt"/>
                          <a:ea typeface="+mn-ea"/>
                          <a:cs typeface="+mn-cs"/>
                        </a:rPr>
                        <a:t>Gerelt Trost </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400" dirty="0">
                          <a:solidFill>
                            <a:schemeClr val="tx1"/>
                          </a:solidFill>
                        </a:rPr>
                        <a:t>gerelt.trost@usask.ca</a:t>
                      </a:r>
                    </a:p>
                  </a:txBody>
                  <a:tcPr marL="68580" marR="68580" marT="34290" marB="34290"/>
                </a:tc>
                <a:extLst>
                  <a:ext uri="{0D108BD9-81ED-4DB2-BD59-A6C34878D82A}">
                    <a16:rowId xmlns:a16="http://schemas.microsoft.com/office/drawing/2014/main" val="1934864602"/>
                  </a:ext>
                </a:extLst>
              </a:tr>
            </a:tbl>
          </a:graphicData>
        </a:graphic>
      </p:graphicFrame>
    </p:spTree>
    <p:extLst>
      <p:ext uri="{BB962C8B-B14F-4D97-AF65-F5344CB8AC3E}">
        <p14:creationId xmlns:p14="http://schemas.microsoft.com/office/powerpoint/2010/main" val="1187300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59845"/>
            <a:ext cx="7239000" cy="873755"/>
          </a:xfrm>
        </p:spPr>
        <p:txBody>
          <a:bodyPr/>
          <a:lstStyle/>
          <a:p>
            <a:r>
              <a:rPr lang="en-US" sz="2700" dirty="0"/>
              <a:t>Common Compliance Issues</a:t>
            </a:r>
            <a:br>
              <a:rPr lang="en-US" sz="2700" dirty="0"/>
            </a:br>
            <a:endParaRPr lang="en-US" sz="2700" dirty="0"/>
          </a:p>
        </p:txBody>
      </p:sp>
      <p:sp>
        <p:nvSpPr>
          <p:cNvPr id="3" name="Content Placeholder 2"/>
          <p:cNvSpPr>
            <a:spLocks noGrp="1"/>
          </p:cNvSpPr>
          <p:nvPr>
            <p:ph idx="1"/>
          </p:nvPr>
        </p:nvSpPr>
        <p:spPr>
          <a:xfrm>
            <a:off x="296863" y="2254017"/>
            <a:ext cx="8550275" cy="2919370"/>
          </a:xfrm>
        </p:spPr>
        <p:txBody>
          <a:bodyPr>
            <a:normAutofit lnSpcReduction="10000"/>
          </a:bodyPr>
          <a:lstStyle/>
          <a:p>
            <a:pPr marL="331006" indent="-257175">
              <a:spcAft>
                <a:spcPts val="450"/>
              </a:spcAft>
              <a:buFont typeface="Wingdings" panose="05000000000000000000" pitchFamily="2" charset="2"/>
              <a:buChar char="§"/>
            </a:pPr>
            <a:r>
              <a:rPr lang="en-CA" sz="1650" dirty="0">
                <a:solidFill>
                  <a:schemeClr val="tx1"/>
                </a:solidFill>
                <a:cs typeface="Calibri" charset="0"/>
              </a:rPr>
              <a:t>Don’t include demographic data in the Equity, Diversity and Inclusion sections of your application. </a:t>
            </a:r>
          </a:p>
          <a:p>
            <a:pPr marL="331006" indent="-257175">
              <a:spcAft>
                <a:spcPts val="450"/>
              </a:spcAft>
              <a:buFont typeface="Wingdings" panose="05000000000000000000" pitchFamily="2" charset="2"/>
              <a:buChar char="§"/>
            </a:pPr>
            <a:r>
              <a:rPr lang="en-CA" sz="1650" dirty="0">
                <a:solidFill>
                  <a:schemeClr val="tx1"/>
                </a:solidFill>
                <a:cs typeface="Calibri" charset="0"/>
              </a:rPr>
              <a:t>Use the headings and sub-headings provided for the free-form sections. </a:t>
            </a:r>
          </a:p>
          <a:p>
            <a:pPr marL="331006" indent="-257175">
              <a:spcAft>
                <a:spcPts val="450"/>
              </a:spcAft>
              <a:buFont typeface="Wingdings" panose="05000000000000000000" pitchFamily="2" charset="2"/>
              <a:buChar char="§"/>
            </a:pPr>
            <a:r>
              <a:rPr lang="en-CA" sz="1650" dirty="0">
                <a:cs typeface="Calibri" charset="0"/>
              </a:rPr>
              <a:t>Provide</a:t>
            </a:r>
            <a:r>
              <a:rPr lang="en-CA" sz="1650" dirty="0">
                <a:solidFill>
                  <a:schemeClr val="tx1"/>
                </a:solidFill>
                <a:cs typeface="Calibri" charset="0"/>
              </a:rPr>
              <a:t> details such as the rates for benefits, fees, per diem, mileage, rental, housing, etc. in your budget justification. </a:t>
            </a:r>
          </a:p>
          <a:p>
            <a:pPr marL="331006" indent="-257175" eaLnBrk="1" hangingPunct="1">
              <a:spcAft>
                <a:spcPts val="450"/>
              </a:spcAft>
              <a:buFont typeface="Wingdings" panose="05000000000000000000" pitchFamily="2" charset="2"/>
              <a:buChar char="§"/>
            </a:pPr>
            <a:r>
              <a:rPr lang="en-CA" sz="1650" dirty="0">
                <a:solidFill>
                  <a:schemeClr val="tx1"/>
                </a:solidFill>
                <a:cs typeface="Calibri" charset="0"/>
              </a:rPr>
              <a:t>Follow the Research portal presentation and attachment standards.  </a:t>
            </a:r>
          </a:p>
          <a:p>
            <a:pPr marL="331006" indent="-257175" eaLnBrk="1" hangingPunct="1">
              <a:spcAft>
                <a:spcPts val="450"/>
              </a:spcAft>
              <a:buFont typeface="Wingdings" panose="05000000000000000000" pitchFamily="2" charset="2"/>
              <a:buChar char="§"/>
            </a:pPr>
            <a:r>
              <a:rPr lang="en-CA" sz="1650" dirty="0">
                <a:solidFill>
                  <a:schemeClr val="tx1"/>
                </a:solidFill>
                <a:cs typeface="Calibri" charset="0"/>
              </a:rPr>
              <a:t>Provide an explanation for all other research support that will be or may be active during the funding period of the Discovery Grant.</a:t>
            </a:r>
          </a:p>
          <a:p>
            <a:pPr marL="331006" indent="-257175" eaLnBrk="1" hangingPunct="1">
              <a:spcAft>
                <a:spcPts val="450"/>
              </a:spcAft>
              <a:buFont typeface="Wingdings" panose="05000000000000000000" pitchFamily="2" charset="2"/>
              <a:buChar char="§"/>
            </a:pPr>
            <a:r>
              <a:rPr lang="en-CA" sz="1650" dirty="0">
                <a:solidFill>
                  <a:schemeClr val="tx1"/>
                </a:solidFill>
                <a:cs typeface="Calibri" charset="0"/>
              </a:rPr>
              <a:t>Update your CCV including the Research Funding History.</a:t>
            </a:r>
          </a:p>
          <a:p>
            <a:pPr marL="73831" indent="0" eaLnBrk="1" hangingPunct="1">
              <a:spcAft>
                <a:spcPts val="450"/>
              </a:spcAft>
              <a:buNone/>
            </a:pPr>
            <a:endParaRPr lang="en-CA" sz="1650" b="1" u="sng" dirty="0">
              <a:solidFill>
                <a:srgbClr val="C00000"/>
              </a:solidFill>
              <a:latin typeface="Calibri" charset="0"/>
              <a:cs typeface="Calibri" charset="0"/>
            </a:endParaRPr>
          </a:p>
          <a:p>
            <a:pPr marL="814388" lvl="1" indent="-257175" eaLnBrk="1" hangingPunct="1">
              <a:spcAft>
                <a:spcPts val="450"/>
              </a:spcAft>
              <a:buAutoNum type="arabicPeriod"/>
            </a:pPr>
            <a:endParaRPr lang="en-CA" sz="1350" b="1" dirty="0">
              <a:solidFill>
                <a:srgbClr val="C00000"/>
              </a:solidFill>
              <a:latin typeface="Calibri" charset="0"/>
              <a:cs typeface="Calibri" charset="0"/>
            </a:endParaRPr>
          </a:p>
        </p:txBody>
      </p:sp>
    </p:spTree>
    <p:extLst>
      <p:ext uri="{BB962C8B-B14F-4D97-AF65-F5344CB8AC3E}">
        <p14:creationId xmlns:p14="http://schemas.microsoft.com/office/powerpoint/2010/main" val="1548501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550275" cy="609600"/>
          </a:xfrm>
        </p:spPr>
        <p:txBody>
          <a:bodyPr/>
          <a:lstStyle/>
          <a:p>
            <a:r>
              <a:rPr lang="en-US" sz="3300" dirty="0"/>
              <a:t>Some useful links: </a:t>
            </a:r>
          </a:p>
        </p:txBody>
      </p:sp>
      <p:sp>
        <p:nvSpPr>
          <p:cNvPr id="3" name="Content Placeholder 2"/>
          <p:cNvSpPr>
            <a:spLocks noGrp="1"/>
          </p:cNvSpPr>
          <p:nvPr>
            <p:ph idx="1"/>
          </p:nvPr>
        </p:nvSpPr>
        <p:spPr>
          <a:xfrm>
            <a:off x="228600" y="1295400"/>
            <a:ext cx="8550275" cy="4267200"/>
          </a:xfrm>
        </p:spPr>
        <p:txBody>
          <a:bodyPr/>
          <a:lstStyle/>
          <a:p>
            <a:r>
              <a:rPr lang="en-US" sz="2000" b="1" dirty="0"/>
              <a:t>NSERC guidelines for Impacts of the COVID-19 pandemic on research:</a:t>
            </a:r>
            <a:endParaRPr lang="en-US" sz="2000" dirty="0">
              <a:hlinkClick r:id="rId3"/>
            </a:endParaRPr>
          </a:p>
          <a:p>
            <a:pPr lvl="1">
              <a:buFont typeface="Arial" panose="020B0604020202020204" pitchFamily="34" charset="0"/>
              <a:buChar char="•"/>
            </a:pPr>
            <a:r>
              <a:rPr lang="en-US" sz="1600" dirty="0">
                <a:hlinkClick r:id="rId3"/>
              </a:rPr>
              <a:t>https://www.nserc-crsng.gc.ca/NSERC-CRSNG/Policies-Politiques/COVID-COVID_eng.asp</a:t>
            </a:r>
            <a:r>
              <a:rPr lang="en-US" sz="1600" dirty="0"/>
              <a:t> </a:t>
            </a:r>
          </a:p>
          <a:p>
            <a:pPr marL="457200" lvl="1" indent="0">
              <a:buNone/>
            </a:pPr>
            <a:endParaRPr lang="en-US" sz="1600" dirty="0"/>
          </a:p>
          <a:p>
            <a:r>
              <a:rPr lang="en-US" sz="2000" b="1" dirty="0"/>
              <a:t>Equity, diversity and inclusion considerations at each stage of the research process:</a:t>
            </a:r>
          </a:p>
          <a:p>
            <a:pPr lvl="1">
              <a:buFont typeface="Arial" panose="020B0604020202020204" pitchFamily="34" charset="0"/>
              <a:buChar char="•"/>
            </a:pPr>
            <a:r>
              <a:rPr lang="en-US" sz="1600" dirty="0"/>
              <a:t> </a:t>
            </a:r>
            <a:r>
              <a:rPr lang="en-US" sz="1600" dirty="0">
                <a:hlinkClick r:id="rId4"/>
              </a:rPr>
              <a:t>https://www.nserc-crsng.gc.ca/NSERC-CRSNG/Policies-Politiques/EDI_guidance-Conseils_EDI_eng.asp</a:t>
            </a:r>
            <a:r>
              <a:rPr lang="en-US" sz="1600" dirty="0"/>
              <a:t> </a:t>
            </a:r>
          </a:p>
          <a:p>
            <a:pPr marL="457200" lvl="1" indent="0">
              <a:buNone/>
            </a:pPr>
            <a:endParaRPr lang="en-US" sz="1600" dirty="0"/>
          </a:p>
          <a:p>
            <a:r>
              <a:rPr lang="en-US" sz="2000" b="1" dirty="0"/>
              <a:t>NSERC DG and RTI  Evaluation Groups</a:t>
            </a:r>
            <a:r>
              <a:rPr lang="en-US" sz="2000" dirty="0"/>
              <a:t>:</a:t>
            </a:r>
          </a:p>
          <a:p>
            <a:pPr marL="930275" lvl="2" indent="-285750">
              <a:spcBef>
                <a:spcPts val="0"/>
              </a:spcBef>
              <a:spcAft>
                <a:spcPts val="0"/>
              </a:spcAft>
              <a:buFont typeface="Arial" panose="020B0604020202020204" pitchFamily="34" charset="0"/>
              <a:buChar char="•"/>
            </a:pPr>
            <a:r>
              <a:rPr lang="en-US" sz="1600" dirty="0">
                <a:solidFill>
                  <a:srgbClr val="339933"/>
                </a:solidFill>
                <a:hlinkClick r:id="rId5">
                  <a:extLst>
                    <a:ext uri="{A12FA001-AC4F-418D-AE19-62706E023703}">
                      <ahyp:hlinkClr xmlns:ahyp="http://schemas.microsoft.com/office/drawing/2018/hyperlinkcolor" val="tx"/>
                    </a:ext>
                  </a:extLst>
                </a:hlinkClick>
              </a:rPr>
              <a:t>https://www.nserc-crsng.gc.ca/NSERC-CRSNG/committees-comites/programs-programmes_eng.asp</a:t>
            </a:r>
            <a:endParaRPr lang="en-US" sz="1600" dirty="0">
              <a:solidFill>
                <a:srgbClr val="339933"/>
              </a:solidFill>
            </a:endParaRPr>
          </a:p>
          <a:p>
            <a:pPr marL="269875" lvl="1" indent="-269875">
              <a:buSzPct val="75000"/>
              <a:buFont typeface="Wingdings" charset="0"/>
              <a:buChar char="§"/>
            </a:pPr>
            <a:r>
              <a:rPr lang="en-US" sz="2000" b="1" dirty="0"/>
              <a:t>Grant Repository:</a:t>
            </a:r>
          </a:p>
          <a:p>
            <a:pPr marL="930275" lvl="2" indent="-285750">
              <a:spcBef>
                <a:spcPts val="0"/>
              </a:spcBef>
              <a:spcAft>
                <a:spcPts val="0"/>
              </a:spcAft>
              <a:buFont typeface="Arial" panose="020B0604020202020204" pitchFamily="34" charset="0"/>
              <a:buChar char="•"/>
            </a:pPr>
            <a:r>
              <a:rPr lang="en-US" sz="1600" dirty="0">
                <a:solidFill>
                  <a:srgbClr val="339933"/>
                </a:solidFill>
                <a:hlinkClick r:id="rId6">
                  <a:extLst>
                    <a:ext uri="{A12FA001-AC4F-418D-AE19-62706E023703}">
                      <ahyp:hlinkClr xmlns:ahyp="http://schemas.microsoft.com/office/drawing/2018/hyperlinkcolor" val="tx"/>
                    </a:ext>
                  </a:extLst>
                </a:hlinkClick>
              </a:rPr>
              <a:t>https://usaskca1.sharepoint.com/sites/GrantsRepository</a:t>
            </a:r>
            <a:endParaRPr lang="en-US" sz="1600" dirty="0">
              <a:solidFill>
                <a:srgbClr val="339933"/>
              </a:solidFill>
            </a:endParaRPr>
          </a:p>
          <a:p>
            <a:pPr marL="644525" lvl="2" indent="0">
              <a:spcBef>
                <a:spcPts val="0"/>
              </a:spcBef>
              <a:spcAft>
                <a:spcPts val="0"/>
              </a:spcAft>
              <a:buNone/>
            </a:pPr>
            <a:endParaRPr lang="en-US" sz="1600" dirty="0">
              <a:solidFill>
                <a:srgbClr val="339933"/>
              </a:solidFill>
            </a:endParaRPr>
          </a:p>
        </p:txBody>
      </p:sp>
    </p:spTree>
    <p:extLst>
      <p:ext uri="{BB962C8B-B14F-4D97-AF65-F5344CB8AC3E}">
        <p14:creationId xmlns:p14="http://schemas.microsoft.com/office/powerpoint/2010/main" val="3687849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217FB2-CE31-CCFD-7DBB-FEB86D8D6484}"/>
              </a:ext>
            </a:extLst>
          </p:cNvPr>
          <p:cNvSpPr txBox="1"/>
          <p:nvPr/>
        </p:nvSpPr>
        <p:spPr>
          <a:xfrm>
            <a:off x="1828800" y="2667000"/>
            <a:ext cx="5181600" cy="646331"/>
          </a:xfrm>
          <a:prstGeom prst="rect">
            <a:avLst/>
          </a:prstGeom>
          <a:noFill/>
        </p:spPr>
        <p:txBody>
          <a:bodyPr wrap="square" rtlCol="0">
            <a:spAutoFit/>
          </a:bodyPr>
          <a:lstStyle/>
          <a:p>
            <a:pPr algn="ctr"/>
            <a:r>
              <a:rPr lang="en-US" sz="3600" dirty="0"/>
              <a:t>Q &amp; A</a:t>
            </a:r>
          </a:p>
        </p:txBody>
      </p:sp>
    </p:spTree>
    <p:extLst>
      <p:ext uri="{BB962C8B-B14F-4D97-AF65-F5344CB8AC3E}">
        <p14:creationId xmlns:p14="http://schemas.microsoft.com/office/powerpoint/2010/main" val="1935291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25" y="0"/>
            <a:ext cx="8550275" cy="609600"/>
          </a:xfrm>
        </p:spPr>
        <p:txBody>
          <a:bodyPr/>
          <a:lstStyle/>
          <a:p>
            <a:pPr algn="ctr"/>
            <a:r>
              <a:rPr lang="en-US" sz="3600" dirty="0"/>
              <a:t>Merit of the Proposal</a:t>
            </a:r>
          </a:p>
        </p:txBody>
      </p:sp>
      <p:pic>
        <p:nvPicPr>
          <p:cNvPr id="7" name="Picture 6" descr="A picture containing text, newspaper, document&#10;&#10;Description automatically generated">
            <a:extLst>
              <a:ext uri="{FF2B5EF4-FFF2-40B4-BE49-F238E27FC236}">
                <a16:creationId xmlns:a16="http://schemas.microsoft.com/office/drawing/2014/main" id="{5B5CC67B-9D07-0D4F-8886-34A2114244B7}"/>
              </a:ext>
            </a:extLst>
          </p:cNvPr>
          <p:cNvPicPr>
            <a:picLocks noChangeAspect="1"/>
          </p:cNvPicPr>
          <p:nvPr/>
        </p:nvPicPr>
        <p:blipFill rotWithShape="1">
          <a:blip r:embed="rId3"/>
          <a:srcRect t="19794" b="44747"/>
          <a:stretch/>
        </p:blipFill>
        <p:spPr>
          <a:xfrm>
            <a:off x="0" y="690965"/>
            <a:ext cx="9144000" cy="2057400"/>
          </a:xfrm>
          <a:prstGeom prst="rect">
            <a:avLst/>
          </a:prstGeom>
        </p:spPr>
      </p:pic>
      <p:pic>
        <p:nvPicPr>
          <p:cNvPr id="8" name="Picture 7" descr="A picture containing text, newspaper, document&#10;&#10;Description automatically generated">
            <a:extLst>
              <a:ext uri="{FF2B5EF4-FFF2-40B4-BE49-F238E27FC236}">
                <a16:creationId xmlns:a16="http://schemas.microsoft.com/office/drawing/2014/main" id="{9461A52C-EE32-5140-85AA-248200A89786}"/>
              </a:ext>
            </a:extLst>
          </p:cNvPr>
          <p:cNvPicPr>
            <a:picLocks noChangeAspect="1"/>
          </p:cNvPicPr>
          <p:nvPr/>
        </p:nvPicPr>
        <p:blipFill rotWithShape="1">
          <a:blip r:embed="rId3"/>
          <a:srcRect b="96901"/>
          <a:stretch/>
        </p:blipFill>
        <p:spPr>
          <a:xfrm>
            <a:off x="-2" y="533400"/>
            <a:ext cx="9144001" cy="179814"/>
          </a:xfrm>
          <a:prstGeom prst="rect">
            <a:avLst/>
          </a:prstGeom>
        </p:spPr>
      </p:pic>
      <p:pic>
        <p:nvPicPr>
          <p:cNvPr id="4" name="Picture 3" descr="Screen Shot 2019-05-13 at 1.20.55 PM.png"/>
          <p:cNvPicPr>
            <a:picLocks noChangeAspect="1"/>
          </p:cNvPicPr>
          <p:nvPr/>
        </p:nvPicPr>
        <p:blipFill rotWithShape="1">
          <a:blip r:embed="rId4">
            <a:extLst>
              <a:ext uri="{28A0092B-C50C-407E-A947-70E740481C1C}">
                <a14:useLocalDpi xmlns:a14="http://schemas.microsoft.com/office/drawing/2010/main" val="0"/>
              </a:ext>
            </a:extLst>
          </a:blip>
          <a:srcRect l="16265" t="44087"/>
          <a:stretch/>
        </p:blipFill>
        <p:spPr>
          <a:xfrm>
            <a:off x="-1" y="2198489"/>
            <a:ext cx="7543801" cy="4695229"/>
          </a:xfrm>
          <a:prstGeom prst="rect">
            <a:avLst/>
          </a:prstGeom>
        </p:spPr>
      </p:pic>
      <p:sp>
        <p:nvSpPr>
          <p:cNvPr id="6" name="Oval 5">
            <a:extLst>
              <a:ext uri="{FF2B5EF4-FFF2-40B4-BE49-F238E27FC236}">
                <a16:creationId xmlns:a16="http://schemas.microsoft.com/office/drawing/2014/main" id="{E6FA7BC7-5363-9789-23DB-5A01B4455079}"/>
              </a:ext>
            </a:extLst>
          </p:cNvPr>
          <p:cNvSpPr/>
          <p:nvPr/>
        </p:nvSpPr>
        <p:spPr bwMode="auto">
          <a:xfrm>
            <a:off x="4495798" y="4548541"/>
            <a:ext cx="152400" cy="14317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
        <p:nvSpPr>
          <p:cNvPr id="9" name="TextBox 8">
            <a:extLst>
              <a:ext uri="{FF2B5EF4-FFF2-40B4-BE49-F238E27FC236}">
                <a16:creationId xmlns:a16="http://schemas.microsoft.com/office/drawing/2014/main" id="{48075F32-B4F6-7D4B-433E-D07E4AB50712}"/>
              </a:ext>
            </a:extLst>
          </p:cNvPr>
          <p:cNvSpPr txBox="1"/>
          <p:nvPr/>
        </p:nvSpPr>
        <p:spPr>
          <a:xfrm>
            <a:off x="6172200" y="4468920"/>
            <a:ext cx="877163" cy="246221"/>
          </a:xfrm>
          <a:prstGeom prst="rect">
            <a:avLst/>
          </a:prstGeom>
          <a:noFill/>
        </p:spPr>
        <p:txBody>
          <a:bodyPr wrap="none" rtlCol="0">
            <a:spAutoFit/>
          </a:bodyPr>
          <a:lstStyle/>
          <a:p>
            <a:r>
              <a:rPr lang="en-US" sz="900" dirty="0">
                <a:solidFill>
                  <a:srgbClr val="FF0000"/>
                </a:solidFill>
                <a:latin typeface="+mn-lt"/>
              </a:rPr>
              <a:t>Now “</a:t>
            </a:r>
            <a:r>
              <a:rPr lang="en-US" sz="1000" dirty="0">
                <a:solidFill>
                  <a:srgbClr val="FF0000"/>
                </a:solidFill>
                <a:latin typeface="+mn-lt"/>
              </a:rPr>
              <a:t>where”</a:t>
            </a:r>
          </a:p>
        </p:txBody>
      </p:sp>
      <p:sp>
        <p:nvSpPr>
          <p:cNvPr id="10" name="Curved Left Arrow 12">
            <a:extLst>
              <a:ext uri="{FF2B5EF4-FFF2-40B4-BE49-F238E27FC236}">
                <a16:creationId xmlns:a16="http://schemas.microsoft.com/office/drawing/2014/main" id="{783F875C-46BF-170A-D462-67B2D6CD10AE}"/>
              </a:ext>
            </a:extLst>
          </p:cNvPr>
          <p:cNvSpPr/>
          <p:nvPr/>
        </p:nvSpPr>
        <p:spPr bwMode="auto">
          <a:xfrm rot="5400000" flipV="1">
            <a:off x="5396655" y="3997898"/>
            <a:ext cx="485273" cy="1764142"/>
          </a:xfrm>
          <a:prstGeom prst="curvedLeftArrow">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Tree>
    <p:extLst>
      <p:ext uri="{BB962C8B-B14F-4D97-AF65-F5344CB8AC3E}">
        <p14:creationId xmlns:p14="http://schemas.microsoft.com/office/powerpoint/2010/main" val="671814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50275" cy="609600"/>
          </a:xfrm>
        </p:spPr>
        <p:txBody>
          <a:bodyPr/>
          <a:lstStyle/>
          <a:p>
            <a:pPr algn="ctr"/>
            <a:r>
              <a:rPr lang="en-US" sz="3600" dirty="0"/>
              <a:t>Training of HQP</a:t>
            </a:r>
          </a:p>
        </p:txBody>
      </p:sp>
      <p:pic>
        <p:nvPicPr>
          <p:cNvPr id="3" name="Picture 2" descr="Screen Shot 2019-05-13 at 1.12.50 PM.png"/>
          <p:cNvPicPr>
            <a:picLocks noChangeAspect="1"/>
          </p:cNvPicPr>
          <p:nvPr/>
        </p:nvPicPr>
        <p:blipFill rotWithShape="1">
          <a:blip r:embed="rId3">
            <a:extLst>
              <a:ext uri="{28A0092B-C50C-407E-A947-70E740481C1C}">
                <a14:useLocalDpi xmlns:a14="http://schemas.microsoft.com/office/drawing/2010/main" val="0"/>
              </a:ext>
            </a:extLst>
          </a:blip>
          <a:srcRect l="16543" t="57238"/>
          <a:stretch/>
        </p:blipFill>
        <p:spPr>
          <a:xfrm>
            <a:off x="16789" y="3249770"/>
            <a:ext cx="8489009" cy="3303430"/>
          </a:xfrm>
          <a:prstGeom prst="rect">
            <a:avLst/>
          </a:prstGeom>
        </p:spPr>
      </p:pic>
      <p:grpSp>
        <p:nvGrpSpPr>
          <p:cNvPr id="8" name="Group 7">
            <a:extLst>
              <a:ext uri="{FF2B5EF4-FFF2-40B4-BE49-F238E27FC236}">
                <a16:creationId xmlns:a16="http://schemas.microsoft.com/office/drawing/2014/main" id="{6CA55AD1-4270-2D44-9186-66BE32BF287A}"/>
              </a:ext>
            </a:extLst>
          </p:cNvPr>
          <p:cNvGrpSpPr/>
          <p:nvPr/>
        </p:nvGrpSpPr>
        <p:grpSpPr>
          <a:xfrm>
            <a:off x="-2" y="533400"/>
            <a:ext cx="9154333" cy="2716370"/>
            <a:chOff x="-2" y="533400"/>
            <a:chExt cx="9154333" cy="2716370"/>
          </a:xfrm>
        </p:grpSpPr>
        <p:pic>
          <p:nvPicPr>
            <p:cNvPr id="6" name="Picture 5" descr="A picture containing text, newspaper, document&#10;&#10;Description automatically generated">
              <a:extLst>
                <a:ext uri="{FF2B5EF4-FFF2-40B4-BE49-F238E27FC236}">
                  <a16:creationId xmlns:a16="http://schemas.microsoft.com/office/drawing/2014/main" id="{50F3A883-560B-5C42-B1A8-DC79AA99A40C}"/>
                </a:ext>
              </a:extLst>
            </p:cNvPr>
            <p:cNvPicPr>
              <a:picLocks noChangeAspect="1"/>
            </p:cNvPicPr>
            <p:nvPr/>
          </p:nvPicPr>
          <p:blipFill rotWithShape="1">
            <a:blip r:embed="rId4"/>
            <a:srcRect t="55810"/>
            <a:stretch/>
          </p:blipFill>
          <p:spPr>
            <a:xfrm>
              <a:off x="10331" y="685800"/>
              <a:ext cx="9144000" cy="2563970"/>
            </a:xfrm>
            <a:prstGeom prst="rect">
              <a:avLst/>
            </a:prstGeom>
          </p:spPr>
        </p:pic>
        <p:pic>
          <p:nvPicPr>
            <p:cNvPr id="7" name="Picture 6" descr="A picture containing text, newspaper, document&#10;&#10;Description automatically generated">
              <a:extLst>
                <a:ext uri="{FF2B5EF4-FFF2-40B4-BE49-F238E27FC236}">
                  <a16:creationId xmlns:a16="http://schemas.microsoft.com/office/drawing/2014/main" id="{DAC0630E-2940-AF49-84F2-D6A33E3CED49}"/>
                </a:ext>
              </a:extLst>
            </p:cNvPr>
            <p:cNvPicPr>
              <a:picLocks noChangeAspect="1"/>
            </p:cNvPicPr>
            <p:nvPr/>
          </p:nvPicPr>
          <p:blipFill rotWithShape="1">
            <a:blip r:embed="rId4"/>
            <a:srcRect b="96901"/>
            <a:stretch/>
          </p:blipFill>
          <p:spPr>
            <a:xfrm>
              <a:off x="-2" y="533400"/>
              <a:ext cx="9144001" cy="179814"/>
            </a:xfrm>
            <a:prstGeom prst="rect">
              <a:avLst/>
            </a:prstGeom>
          </p:spPr>
        </p:pic>
      </p:grpSp>
      <p:sp>
        <p:nvSpPr>
          <p:cNvPr id="9" name="TextBox 8">
            <a:extLst>
              <a:ext uri="{FF2B5EF4-FFF2-40B4-BE49-F238E27FC236}">
                <a16:creationId xmlns:a16="http://schemas.microsoft.com/office/drawing/2014/main" id="{E074AAA7-31EF-8541-B7E0-C44C7B928A8E}"/>
              </a:ext>
            </a:extLst>
          </p:cNvPr>
          <p:cNvSpPr txBox="1"/>
          <p:nvPr/>
        </p:nvSpPr>
        <p:spPr>
          <a:xfrm>
            <a:off x="381000" y="6477000"/>
            <a:ext cx="4629794" cy="307777"/>
          </a:xfrm>
          <a:prstGeom prst="rect">
            <a:avLst/>
          </a:prstGeom>
          <a:noFill/>
        </p:spPr>
        <p:txBody>
          <a:bodyPr wrap="none" rtlCol="0">
            <a:spAutoFit/>
          </a:bodyPr>
          <a:lstStyle/>
          <a:p>
            <a:pPr marL="342900" indent="-342900">
              <a:buFont typeface="Arial" panose="020B0604020202020204" pitchFamily="34" charset="0"/>
              <a:buChar char="•"/>
            </a:pPr>
            <a:r>
              <a:rPr lang="en-US" sz="1400" dirty="0">
                <a:latin typeface="+mn-lt"/>
              </a:rPr>
              <a:t>EDI of HQP! (see slides from our next 2 presenters)</a:t>
            </a:r>
          </a:p>
        </p:txBody>
      </p:sp>
    </p:spTree>
    <p:extLst>
      <p:ext uri="{BB962C8B-B14F-4D97-AF65-F5344CB8AC3E}">
        <p14:creationId xmlns:p14="http://schemas.microsoft.com/office/powerpoint/2010/main" val="1434162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A7A6-BFC1-C360-F472-15F5774C9247}"/>
              </a:ext>
            </a:extLst>
          </p:cNvPr>
          <p:cNvSpPr>
            <a:spLocks noGrp="1"/>
          </p:cNvSpPr>
          <p:nvPr>
            <p:ph type="title"/>
          </p:nvPr>
        </p:nvSpPr>
        <p:spPr>
          <a:xfrm>
            <a:off x="296862" y="2514600"/>
            <a:ext cx="8550275" cy="609600"/>
          </a:xfrm>
        </p:spPr>
        <p:txBody>
          <a:bodyPr/>
          <a:lstStyle/>
          <a:p>
            <a:pPr algn="ctr"/>
            <a:r>
              <a:rPr lang="en-US" dirty="0"/>
              <a:t>Research Portal</a:t>
            </a:r>
          </a:p>
        </p:txBody>
      </p:sp>
    </p:spTree>
    <p:extLst>
      <p:ext uri="{BB962C8B-B14F-4D97-AF65-F5344CB8AC3E}">
        <p14:creationId xmlns:p14="http://schemas.microsoft.com/office/powerpoint/2010/main" val="794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noChangeArrowheads="1"/>
          </p:cNvSpPr>
          <p:nvPr>
            <p:ph type="title"/>
          </p:nvPr>
        </p:nvSpPr>
        <p:spPr/>
        <p:txBody>
          <a:bodyPr/>
          <a:lstStyle/>
          <a:p>
            <a:r>
              <a:rPr lang="en-US" altLang="en-US">
                <a:latin typeface="Calibri" panose="020F0502020204030204" pitchFamily="34" charset="0"/>
                <a:ea typeface="ＭＳ Ｐゴシック" panose="020B0600070205080204" pitchFamily="34" charset="-128"/>
                <a:cs typeface="Calibri" panose="020F0502020204030204" pitchFamily="34" charset="0"/>
              </a:rPr>
              <a:t>Top Tips for CCV</a:t>
            </a:r>
          </a:p>
        </p:txBody>
      </p:sp>
      <p:sp>
        <p:nvSpPr>
          <p:cNvPr id="5123" name="Content Placeholder 4"/>
          <p:cNvSpPr>
            <a:spLocks noGrp="1" noChangeArrowheads="1"/>
          </p:cNvSpPr>
          <p:nvPr>
            <p:ph idx="1"/>
          </p:nvPr>
        </p:nvSpPr>
        <p:spPr/>
        <p:txBody>
          <a:bodyPr/>
          <a:lstStyle/>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Start Early!</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Use the NSERC CCV template (under Funded on the CV tab)</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Follow the PDF Guide provided by NSERC in the NSERC template</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Make good use of extra space</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Mark your HQP with asterisks following their surnames</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Visit the Grants Repository to see samples of CVs from past successful applications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hlinkClick r:id="rId2"/>
              </a:rPr>
              <a:t>https://vpresearch.usask.ca/events/grants-calendar.php</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 </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Contact your RF or RASI with questions or issues</a:t>
            </a:r>
          </a:p>
          <a:p>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Attend the fall CCV and DG application clinic (dates and times will be announced later in the summer).</a:t>
            </a:r>
          </a:p>
        </p:txBody>
      </p:sp>
    </p:spTree>
    <p:extLst>
      <p:ext uri="{BB962C8B-B14F-4D97-AF65-F5344CB8AC3E}">
        <p14:creationId xmlns:p14="http://schemas.microsoft.com/office/powerpoint/2010/main" val="117064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41" t="12982" r="36767" b="16224"/>
          <a:stretch/>
        </p:blipFill>
        <p:spPr bwMode="auto">
          <a:xfrm>
            <a:off x="182857" y="1196131"/>
            <a:ext cx="8778285" cy="4442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971599" y="304800"/>
            <a:ext cx="7344816" cy="769441"/>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2200" dirty="0"/>
              <a:t>To start a new CV, choose either Funding or Generic under the CV tab to open the template to begin building your CV.</a:t>
            </a:r>
          </a:p>
        </p:txBody>
      </p:sp>
      <p:sp>
        <p:nvSpPr>
          <p:cNvPr id="9" name="TextBox 8"/>
          <p:cNvSpPr txBox="1"/>
          <p:nvPr/>
        </p:nvSpPr>
        <p:spPr>
          <a:xfrm>
            <a:off x="838200" y="4191000"/>
            <a:ext cx="7848872" cy="1323439"/>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2700000" scaled="1"/>
            <a:tileRect/>
          </a:gradFill>
        </p:spPr>
        <p:txBody>
          <a:bodyPr wrap="square" rtlCol="0">
            <a:spAutoFit/>
          </a:bodyPr>
          <a:lstStyle/>
          <a:p>
            <a:r>
              <a:rPr lang="en-CA" sz="1600" b="1" dirty="0">
                <a:solidFill>
                  <a:srgbClr val="FF0000"/>
                </a:solidFill>
              </a:rPr>
              <a:t>Tip: “Funding” allows you to choose the specific template for the particular agency you are applying to. Unless you typically apply to many different funding agencies that use CCV, you will save a lot of time and trouble by just selecting the specific funding CV rather than the Generic CV. Anything entered in the specific funding CV is automatically entered in the generic version.</a:t>
            </a:r>
            <a:endParaRPr lang="en-CA" sz="1600" dirty="0">
              <a:solidFill>
                <a:srgbClr val="FF0000"/>
              </a:solidFill>
            </a:endParaRPr>
          </a:p>
        </p:txBody>
      </p:sp>
    </p:spTree>
    <p:extLst>
      <p:ext uri="{BB962C8B-B14F-4D97-AF65-F5344CB8AC3E}">
        <p14:creationId xmlns:p14="http://schemas.microsoft.com/office/powerpoint/2010/main" val="2737746624"/>
      </p:ext>
    </p:extLst>
  </p:cSld>
  <p:clrMapOvr>
    <a:masterClrMapping/>
  </p:clrMapOvr>
</p:sld>
</file>

<file path=ppt/theme/theme1.xml><?xml version="1.0" encoding="utf-8"?>
<a:theme xmlns:a="http://schemas.openxmlformats.org/drawingml/2006/main" name="Blank">
  <a:themeElements>
    <a:clrScheme name="Custom 1">
      <a:dk1>
        <a:srgbClr val="000000"/>
      </a:dk1>
      <a:lt1>
        <a:srgbClr val="797979"/>
      </a:lt1>
      <a:dk2>
        <a:srgbClr val="000000"/>
      </a:dk2>
      <a:lt2>
        <a:srgbClr val="808080"/>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Wisp</Template>
  <TotalTime>63984</TotalTime>
  <Words>4296</Words>
  <Application>Microsoft Office PowerPoint</Application>
  <PresentationFormat>On-screen Show (4:3)</PresentationFormat>
  <Paragraphs>643</Paragraphs>
  <Slides>43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Black</vt:lpstr>
      <vt:lpstr>Arial Narrow</vt:lpstr>
      <vt:lpstr>Calibri</vt:lpstr>
      <vt:lpstr>Georgia</vt:lpstr>
      <vt:lpstr>Times</vt:lpstr>
      <vt:lpstr>Times New Roman</vt:lpstr>
      <vt:lpstr>Wingdings</vt:lpstr>
      <vt:lpstr>Blank</vt:lpstr>
      <vt:lpstr>NSERC Fall Workshop – September 28,                           1:30 – 3:30 PM</vt:lpstr>
      <vt:lpstr>PowerPoint Presentation</vt:lpstr>
      <vt:lpstr>PowerPoint Presentation</vt:lpstr>
      <vt:lpstr> </vt:lpstr>
      <vt:lpstr>Merit of the Proposal</vt:lpstr>
      <vt:lpstr>Training of HQP</vt:lpstr>
      <vt:lpstr>Research Portal</vt:lpstr>
      <vt:lpstr>Top Tips for CCV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Importing Publications</vt:lpstr>
      <vt:lpstr>PowerPoint Presentation</vt:lpstr>
      <vt:lpstr>PowerPoint Presentation</vt:lpstr>
      <vt:lpstr>PowerPoint Presentation</vt:lpstr>
      <vt:lpstr>PowerPoint Presentation</vt:lpstr>
      <vt:lpstr>PowerPoint Presentation</vt:lpstr>
      <vt:lpstr>Where to get help…</vt:lpstr>
      <vt:lpstr>Final Tip</vt:lpstr>
      <vt:lpstr>Equity Diversity and Inclusion (EDI) Discovery Grants Merit Indicators</vt:lpstr>
      <vt:lpstr>Equity Diversity and Inclusion (EDI) on Discovery Grants</vt:lpstr>
      <vt:lpstr>PowerPoint Presentation</vt:lpstr>
      <vt:lpstr>EDI challenges in Discipline</vt:lpstr>
      <vt:lpstr>Specific Actions for Recruiting a Diverse HQP group</vt:lpstr>
      <vt:lpstr>Specific Actions for an Inclusive Research Training Environment</vt:lpstr>
      <vt:lpstr>EDI Example for Application</vt:lpstr>
      <vt:lpstr>Sex and Gender in Research Design</vt:lpstr>
      <vt:lpstr>Resources</vt:lpstr>
      <vt:lpstr>Internal Review</vt:lpstr>
      <vt:lpstr>Internal Review</vt:lpstr>
      <vt:lpstr>Internal Review</vt:lpstr>
      <vt:lpstr>Intention to apply (USask) NOI to NSERC</vt:lpstr>
      <vt:lpstr>RTI deadlines</vt:lpstr>
      <vt:lpstr>PowerPoint Presentation</vt:lpstr>
      <vt:lpstr>Submitting Discovery/RTI Applications</vt:lpstr>
      <vt:lpstr>Compliance Review</vt:lpstr>
      <vt:lpstr>Common Compliance Issues </vt:lpstr>
      <vt:lpstr>Some useful links: </vt:lpstr>
      <vt:lpstr>PowerPoint Presentation</vt:lpstr>
    </vt:vector>
  </TitlesOfParts>
  <Company>Division of Media and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David Snell</dc:creator>
  <cp:lastModifiedBy>Jafarieh Yazdi, Elmira</cp:lastModifiedBy>
  <cp:revision>541</cp:revision>
  <cp:lastPrinted>2021-05-05T21:21:38Z</cp:lastPrinted>
  <dcterms:created xsi:type="dcterms:W3CDTF">2010-08-15T00:58:23Z</dcterms:created>
  <dcterms:modified xsi:type="dcterms:W3CDTF">2023-09-27T21:39:17Z</dcterms:modified>
</cp:coreProperties>
</file>