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8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4" r:id="rId2"/>
    <p:sldId id="399" r:id="rId3"/>
    <p:sldId id="335" r:id="rId4"/>
    <p:sldId id="392" r:id="rId5"/>
    <p:sldId id="393" r:id="rId6"/>
    <p:sldId id="391" r:id="rId7"/>
    <p:sldId id="400" r:id="rId8"/>
    <p:sldId id="401" r:id="rId9"/>
    <p:sldId id="402" r:id="rId10"/>
    <p:sldId id="403" r:id="rId11"/>
    <p:sldId id="404" r:id="rId12"/>
    <p:sldId id="408" r:id="rId13"/>
    <p:sldId id="409" r:id="rId14"/>
    <p:sldId id="410" r:id="rId15"/>
    <p:sldId id="411" r:id="rId16"/>
    <p:sldId id="412" r:id="rId17"/>
    <p:sldId id="413" r:id="rId18"/>
    <p:sldId id="415" r:id="rId19"/>
    <p:sldId id="414" r:id="rId20"/>
    <p:sldId id="416" r:id="rId21"/>
    <p:sldId id="405" r:id="rId22"/>
    <p:sldId id="406" r:id="rId23"/>
    <p:sldId id="407" r:id="rId24"/>
    <p:sldId id="41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tegaonkar, Lisa" initials="J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20754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85442" autoAdjust="0"/>
  </p:normalViewPr>
  <p:slideViewPr>
    <p:cSldViewPr>
      <p:cViewPr varScale="1">
        <p:scale>
          <a:sx n="94" d="100"/>
          <a:sy n="94" d="100"/>
        </p:scale>
        <p:origin x="19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2DCB0A-603E-EF4B-B6F5-61B4CE671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46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08EDAF-2046-0C41-8DCB-CB2CB6C57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76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7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2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87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5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39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13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wer_img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494713" y="5318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6" name="Picture 11" descr="Usask-Logo-70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828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8027988" cy="990600"/>
          </a:xfrm>
          <a:effectLst/>
        </p:spPr>
        <p:txBody>
          <a:bodyPr/>
          <a:lstStyle>
            <a:lvl1pPr algn="l">
              <a:defRPr sz="4800" b="1" i="0">
                <a:solidFill>
                  <a:schemeClr val="accent4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200400"/>
            <a:ext cx="8032750" cy="685800"/>
          </a:xfrm>
          <a:effectLst/>
        </p:spPr>
        <p:txBody>
          <a:bodyPr/>
          <a:lstStyle>
            <a:lvl1pPr marL="0" indent="0" algn="l">
              <a:buFont typeface="Wingdings" pitchFamily="-108" charset="2"/>
              <a:buNone/>
              <a:defRPr sz="2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680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3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8800" y="1066800"/>
            <a:ext cx="1946275" cy="51816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066800"/>
            <a:ext cx="5689600" cy="51816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7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a_Title and Content w/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6255" y="217842"/>
            <a:ext cx="8811491" cy="379207"/>
          </a:xfrm>
        </p:spPr>
        <p:txBody>
          <a:bodyPr anchor="b" anchorCtr="0"/>
          <a:lstStyle>
            <a:lvl1pPr>
              <a:defRPr sz="1765" b="1" i="1">
                <a:latin typeface="Arial Narrow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440575" y="6373906"/>
            <a:ext cx="548640" cy="365592"/>
          </a:xfrm>
          <a:prstGeom prst="rect">
            <a:avLst/>
          </a:prstGeom>
        </p:spPr>
        <p:txBody>
          <a:bodyPr/>
          <a:lstStyle/>
          <a:p>
            <a:fld id="{D442FEC2-C4C0-684E-9C0D-AAB39C335F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9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50275" cy="4495800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662" y="1524000"/>
            <a:ext cx="381793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0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476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8750"/>
            <a:ext cx="4041775" cy="476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1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9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92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914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26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42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ower_img_Blank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3575"/>
            <a:ext cx="918051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upper_img_Blank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550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550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3505200" y="6011863"/>
            <a:ext cx="5349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20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www.usask.ca</a:t>
            </a:r>
            <a:endParaRPr lang="en-US" sz="20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31" name="Picture 13" descr="Usask-Logo-70K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438"/>
            <a:ext cx="16764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/>
          <a:ea typeface="ＭＳ Ｐゴシック" pitchFamily="-108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0"/>
        <a:buChar char="§"/>
        <a:defRPr sz="32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Arial"/>
        <a:buChar char="•"/>
        <a:defRPr sz="28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Arial"/>
        <a:buChar char="•"/>
        <a:defRPr sz="24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Arial"/>
        <a:buChar char="•"/>
        <a:defRPr sz="20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Arial"/>
        <a:buChar char="•"/>
        <a:defRPr sz="18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llness.usask.ca/safety/equity-diversity.php" TargetMode="External"/><Relationship Id="rId5" Type="http://schemas.openxmlformats.org/officeDocument/2006/relationships/hyperlink" Target="https://wiki.usask.ca/display/public/CPKB/Equity%2C%2BDiversity%2C%2Band%2BInclusion%2B%28EDI%29%2Bin%2BRecruitment" TargetMode="External"/><Relationship Id="rId4" Type="http://schemas.openxmlformats.org/officeDocument/2006/relationships/hyperlink" Target="http://www.usask.c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hrc-crsh.gc.ca/funding-financement/nfrf-fnfr/edi-eng.aspx" TargetMode="External"/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ut.ca/sites/default/files/caut_equity_report_2018-04final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erc-crsng.gc.ca/NSERC-CRSNG/Policies-Politiques/EDI_guidance-Conseils_EDI_eng.asp" TargetMode="External"/><Relationship Id="rId7" Type="http://schemas.openxmlformats.org/officeDocument/2006/relationships/hyperlink" Target="https://www.nserc-crsng.gc.ca/NSERC-CRSNG/EDI-EDI/framework_cadre-de-reference_eng.asp" TargetMode="External"/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ra.usask.ca/servicedesk/customer/kb/view/1346961465?q=Equity%2C%2BDiversity%2C%2Band%2BInclusion%2B%28EDI%29%2Bin%2BRecruitment" TargetMode="External"/><Relationship Id="rId5" Type="http://schemas.openxmlformats.org/officeDocument/2006/relationships/hyperlink" Target="https://vpresearch.usask.ca/rasi/resource-hub/edi-equity-diversity-inclusion.php" TargetMode="External"/><Relationship Id="rId4" Type="http://schemas.openxmlformats.org/officeDocument/2006/relationships/hyperlink" Target="https://www.sshrc-crsh.gc.ca/funding-financement/nfrf-fnfr/edi-eng.asp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.benning@usask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aurie.Schimpf@usask.ca" TargetMode="External"/><Relationship Id="rId5" Type="http://schemas.openxmlformats.org/officeDocument/2006/relationships/hyperlink" Target="mailto:Brenda.meyer-burt@usask.ca" TargetMode="External"/><Relationship Id="rId4" Type="http://schemas.openxmlformats.org/officeDocument/2006/relationships/hyperlink" Target="mailto:cam.berg@usask.ca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erc-crsng.gc.ca/NSERC-CRSNG/Policies-Politiques/EDI_guidance-Conseils_EDI_eng.asp" TargetMode="External"/><Relationship Id="rId2" Type="http://schemas.openxmlformats.org/officeDocument/2006/relationships/hyperlink" Target="https://www.nserc-crsng.gc.ca/NSERC-CRSNG/Policies-Politiques/COVID-COVID_eng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serc-crsng.gc.ca/NSERC-CRSNG/committees-comites/programs-programmes_eng.asp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presearch.usask.ca/events/grants-calendar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2" y="1066800"/>
            <a:ext cx="8770937" cy="838200"/>
          </a:xfrm>
        </p:spPr>
        <p:txBody>
          <a:bodyPr/>
          <a:lstStyle/>
          <a:p>
            <a:pPr algn="ctr"/>
            <a:r>
              <a:rPr lang="en-US" sz="3200" dirty="0"/>
              <a:t>NSERC Fall Workshop – </a:t>
            </a:r>
            <a:r>
              <a:rPr lang="en-US" sz="3200" dirty="0">
                <a:solidFill>
                  <a:schemeClr val="bg1"/>
                </a:solidFill>
              </a:rPr>
              <a:t>September 28,                           10:00 – 11:30 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2150806"/>
            <a:ext cx="8991598" cy="364039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10:00 –  10:15      Welcome, Merit Grid and Ratings Reminders – Ron Borowsky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10:15 – 10:35          Research Portal – Danielle Baron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10:35– 10:50           CCV – Heidi Smithson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10:50– 11:05           Equity Diversity and Inclusion – Tera Ebach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11:05 – 11:30         Q &amp;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60768-5223-1E41-A914-E02EEB5FE002}"/>
              </a:ext>
            </a:extLst>
          </p:cNvPr>
          <p:cNvSpPr txBox="1"/>
          <p:nvPr/>
        </p:nvSpPr>
        <p:spPr>
          <a:xfrm>
            <a:off x="1828801" y="-39707"/>
            <a:ext cx="731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i="1" dirty="0"/>
              <a:t>We acknowledge that we live and work on Treaty 6 Territory and the Homeland of the Métis. We pay our respect to the First Nations and Métis ancestors of this place and reaffirm our relationship with one another.</a:t>
            </a:r>
          </a:p>
          <a:p>
            <a:r>
              <a:rPr lang="en-CA" sz="1800" i="1" dirty="0">
                <a:latin typeface="+mn-lt"/>
              </a:rPr>
              <a:t>~ </a:t>
            </a:r>
            <a:r>
              <a:rPr lang="en-CA" sz="1800" dirty="0">
                <a:latin typeface="+mn-lt"/>
              </a:rPr>
              <a:t>Please note: this workshop is being recorded</a:t>
            </a:r>
            <a:r>
              <a:rPr lang="en-CA" sz="1800" i="1" dirty="0"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15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Make good use of extra space</a:t>
            </a:r>
          </a:p>
        </p:txBody>
      </p:sp>
      <p:sp>
        <p:nvSpPr>
          <p:cNvPr id="819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Note that many of the text boxes in CCV have a lot of space. You can use this space to provide additional information about entries (e.g., award received for a paper, etc.)</a:t>
            </a: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215900" y="2393950"/>
            <a:ext cx="9385300" cy="3092450"/>
            <a:chOff x="0" y="0"/>
            <a:chExt cx="8229600" cy="2710815"/>
          </a:xfrm>
        </p:grpSpPr>
        <p:pic>
          <p:nvPicPr>
            <p:cNvPr id="8197" name="Picture 13" descr="Graphical user interface, text, application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" y="561975"/>
              <a:ext cx="6713220" cy="214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505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Mark your HQP with asterisks following their surnames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-161925" y="1676400"/>
            <a:ext cx="9534525" cy="3144838"/>
            <a:chOff x="0" y="0"/>
            <a:chExt cx="8229600" cy="2714625"/>
          </a:xfrm>
        </p:grpSpPr>
        <p:pic>
          <p:nvPicPr>
            <p:cNvPr id="9220" name="Picture 16" descr="Graphical user interface, text, application, email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04825"/>
              <a:ext cx="6575425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677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253" y="1321964"/>
            <a:ext cx="8738289" cy="379409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  <a:tabLst>
                <a:tab pos="950655" algn="l"/>
              </a:tabLst>
            </a:pPr>
            <a:r>
              <a:rPr sz="2403" spc="-8" dirty="0"/>
              <a:t>Equity	Diversity </a:t>
            </a:r>
            <a:r>
              <a:rPr sz="2403" dirty="0"/>
              <a:t>and Inclusion </a:t>
            </a:r>
            <a:r>
              <a:rPr sz="2403" spc="-4" dirty="0"/>
              <a:t>(EDI)Discovery </a:t>
            </a:r>
            <a:r>
              <a:rPr sz="2403" spc="-11" dirty="0"/>
              <a:t>Grants </a:t>
            </a:r>
            <a:r>
              <a:rPr sz="2403" spc="-4" dirty="0"/>
              <a:t>Merit</a:t>
            </a:r>
            <a:r>
              <a:rPr sz="2403" spc="-86" dirty="0"/>
              <a:t> </a:t>
            </a:r>
            <a:r>
              <a:rPr sz="2403" spc="-11" dirty="0"/>
              <a:t>Indicators</a:t>
            </a:r>
            <a:endParaRPr sz="2403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pic>
        <p:nvPicPr>
          <p:cNvPr id="6" name="Picture 5" descr="Timeline">
            <a:extLst>
              <a:ext uri="{FF2B5EF4-FFF2-40B4-BE49-F238E27FC236}">
                <a16:creationId xmlns:a16="http://schemas.microsoft.com/office/drawing/2014/main" id="{290646E0-0960-61AE-30A8-218470EC0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09" y="2293834"/>
            <a:ext cx="7835736" cy="266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1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27851" y="854568"/>
            <a:ext cx="780329" cy="457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3" name="object 3"/>
          <p:cNvSpPr/>
          <p:nvPr/>
        </p:nvSpPr>
        <p:spPr>
          <a:xfrm>
            <a:off x="1138471" y="1657790"/>
            <a:ext cx="69700" cy="105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" y="1266040"/>
            <a:ext cx="8861146" cy="994031"/>
          </a:xfrm>
          <a:prstGeom prst="rect">
            <a:avLst/>
          </a:prstGeom>
        </p:spPr>
        <p:txBody>
          <a:bodyPr vert="horz" wrap="square" lIns="0" tIns="9058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396">
              <a:spcBef>
                <a:spcPts val="71"/>
              </a:spcBef>
              <a:tabLst>
                <a:tab pos="1192372" algn="l"/>
              </a:tabLst>
            </a:pPr>
            <a:r>
              <a:rPr sz="3200" spc="-11" dirty="0"/>
              <a:t>Equity	Diversity </a:t>
            </a:r>
            <a:r>
              <a:rPr sz="3200" spc="-4" dirty="0"/>
              <a:t>and Inclusion (EDI) on </a:t>
            </a:r>
            <a:r>
              <a:rPr sz="3200" spc="-11" dirty="0"/>
              <a:t>Discovery</a:t>
            </a:r>
            <a:r>
              <a:rPr sz="3200" spc="135" dirty="0"/>
              <a:t> </a:t>
            </a:r>
            <a:r>
              <a:rPr sz="3200" spc="-23" dirty="0"/>
              <a:t>Grants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099" y="2473788"/>
            <a:ext cx="6871826" cy="3084188"/>
          </a:xfrm>
          <a:prstGeom prst="rect">
            <a:avLst/>
          </a:prstGeom>
        </p:spPr>
        <p:txBody>
          <a:bodyPr vert="horz" wrap="square" lIns="0" tIns="9535" rIns="0" bIns="0" rtlCol="0">
            <a:spAutoFit/>
          </a:bodyPr>
          <a:lstStyle/>
          <a:p>
            <a:pPr marL="352324" indent="-343266">
              <a:spcBef>
                <a:spcPts val="75"/>
              </a:spcBef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Institution or </a:t>
            </a:r>
            <a:r>
              <a:rPr sz="1802" spc="-8" dirty="0">
                <a:latin typeface="Arial"/>
                <a:cs typeface="Arial"/>
              </a:rPr>
              <a:t>College </a:t>
            </a:r>
            <a:r>
              <a:rPr sz="1802" spc="-4" dirty="0">
                <a:latin typeface="Arial"/>
                <a:cs typeface="Arial"/>
              </a:rPr>
              <a:t>EDI</a:t>
            </a:r>
            <a:r>
              <a:rPr sz="1802" spc="30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challenges</a:t>
            </a:r>
            <a:endParaRPr sz="1802" dirty="0">
              <a:latin typeface="Arial"/>
              <a:cs typeface="Arial"/>
            </a:endParaRPr>
          </a:p>
          <a:p>
            <a:pPr marL="352324" indent="-343266">
              <a:buAutoNum type="arabicPeriod"/>
              <a:tabLst>
                <a:tab pos="352324" algn="l"/>
                <a:tab pos="352801" algn="l"/>
              </a:tabLst>
            </a:pPr>
            <a:r>
              <a:rPr sz="1802" spc="-8" dirty="0">
                <a:latin typeface="Arial"/>
                <a:cs typeface="Arial"/>
              </a:rPr>
              <a:t>Field </a:t>
            </a:r>
            <a:r>
              <a:rPr sz="1802" dirty="0">
                <a:latin typeface="Arial"/>
                <a:cs typeface="Arial"/>
              </a:rPr>
              <a:t>of </a:t>
            </a:r>
            <a:r>
              <a:rPr sz="1802" spc="-4" dirty="0">
                <a:latin typeface="Arial"/>
                <a:cs typeface="Arial"/>
              </a:rPr>
              <a:t>Research EDI</a:t>
            </a:r>
            <a:r>
              <a:rPr sz="1802" spc="34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challenges</a:t>
            </a:r>
            <a:endParaRPr sz="1802" dirty="0">
              <a:latin typeface="Arial"/>
              <a:cs typeface="Arial"/>
            </a:endParaRPr>
          </a:p>
          <a:p>
            <a:pPr marL="352801" marR="1110369" indent="-343266"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USask commitments </a:t>
            </a:r>
            <a:r>
              <a:rPr sz="1802" dirty="0">
                <a:latin typeface="Arial"/>
                <a:cs typeface="Arial"/>
              </a:rPr>
              <a:t>for</a:t>
            </a:r>
            <a:r>
              <a:rPr sz="1802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  <a:hlinkClick r:id="rId5"/>
              </a:rPr>
              <a:t>EDI recruitment</a:t>
            </a:r>
            <a:r>
              <a:rPr sz="1802" spc="-4" dirty="0">
                <a:solidFill>
                  <a:srgbClr val="008000"/>
                </a:solidFill>
                <a:latin typeface="Arial"/>
                <a:cs typeface="Arial"/>
                <a:hlinkClick r:id="rId5"/>
              </a:rPr>
              <a:t> </a:t>
            </a:r>
            <a:r>
              <a:rPr sz="1802" spc="-4" dirty="0">
                <a:latin typeface="Arial"/>
                <a:cs typeface="Arial"/>
              </a:rPr>
              <a:t>that address  Institution</a:t>
            </a:r>
            <a:r>
              <a:rPr sz="1802" spc="-15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challenges</a:t>
            </a:r>
            <a:endParaRPr sz="1802" dirty="0">
              <a:latin typeface="Arial"/>
              <a:cs typeface="Arial"/>
            </a:endParaRPr>
          </a:p>
          <a:p>
            <a:pPr marL="352801" marR="3814" indent="-343266"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Include your own specific EDI recruitment practices that address  both USask and discipline EDI</a:t>
            </a:r>
            <a:r>
              <a:rPr sz="1802" spc="56" dirty="0">
                <a:latin typeface="Arial"/>
                <a:cs typeface="Arial"/>
              </a:rPr>
              <a:t> </a:t>
            </a:r>
            <a:r>
              <a:rPr sz="1802" spc="-8" dirty="0">
                <a:latin typeface="Arial"/>
                <a:cs typeface="Arial"/>
              </a:rPr>
              <a:t>Challenges.</a:t>
            </a:r>
            <a:endParaRPr sz="1802" dirty="0">
              <a:latin typeface="Arial"/>
              <a:cs typeface="Arial"/>
            </a:endParaRPr>
          </a:p>
          <a:p>
            <a:pPr marL="352801" marR="77712" indent="-343266">
              <a:lnSpc>
                <a:spcPts val="2162"/>
              </a:lnSpc>
              <a:spcBef>
                <a:spcPts val="71"/>
              </a:spcBef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USask resources </a:t>
            </a:r>
            <a:r>
              <a:rPr sz="1802" dirty="0">
                <a:latin typeface="Arial"/>
                <a:cs typeface="Arial"/>
              </a:rPr>
              <a:t>for </a:t>
            </a:r>
            <a:r>
              <a:rPr sz="1802" spc="-4" dirty="0">
                <a:latin typeface="Arial"/>
                <a:cs typeface="Arial"/>
              </a:rPr>
              <a:t>an</a:t>
            </a:r>
            <a:r>
              <a:rPr sz="1802" spc="-4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  <a:hlinkClick r:id="rId6"/>
              </a:rPr>
              <a:t>Inclusive research training environment </a:t>
            </a:r>
            <a:r>
              <a:rPr sz="1802" spc="-4" dirty="0">
                <a:latin typeface="Arial"/>
                <a:cs typeface="Arial"/>
              </a:rPr>
              <a:t> that address EDI</a:t>
            </a:r>
            <a:r>
              <a:rPr sz="1802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challenges.</a:t>
            </a:r>
            <a:endParaRPr sz="1802" dirty="0">
              <a:latin typeface="Arial"/>
              <a:cs typeface="Arial"/>
            </a:endParaRPr>
          </a:p>
          <a:p>
            <a:pPr marL="352801" marR="344696" indent="-343266">
              <a:lnSpc>
                <a:spcPts val="2162"/>
              </a:lnSpc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Include your own specific training plan practices </a:t>
            </a:r>
            <a:r>
              <a:rPr sz="1802" dirty="0">
                <a:latin typeface="Arial"/>
                <a:cs typeface="Arial"/>
              </a:rPr>
              <a:t>that </a:t>
            </a:r>
            <a:r>
              <a:rPr sz="1802" spc="-4" dirty="0">
                <a:latin typeface="Arial"/>
                <a:cs typeface="Arial"/>
              </a:rPr>
              <a:t>address  USask and Field EDI</a:t>
            </a:r>
            <a:r>
              <a:rPr sz="1802" spc="34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challenges</a:t>
            </a:r>
            <a:endParaRPr sz="1802" dirty="0">
              <a:latin typeface="Arial"/>
              <a:cs typeface="Arial"/>
            </a:endParaRPr>
          </a:p>
          <a:p>
            <a:pPr marL="352324" indent="-343266">
              <a:lnSpc>
                <a:spcPts val="2091"/>
              </a:lnSpc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Sex and Gender in research</a:t>
            </a:r>
            <a:r>
              <a:rPr sz="1802" spc="26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design</a:t>
            </a:r>
            <a:endParaRPr sz="180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355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8" y="1427680"/>
            <a:ext cx="5708564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dirty="0"/>
              <a:t>EDI challenges </a:t>
            </a:r>
            <a:r>
              <a:rPr sz="3304" spc="-4" dirty="0"/>
              <a:t>for the</a:t>
            </a:r>
            <a:r>
              <a:rPr sz="3304" spc="-68" dirty="0"/>
              <a:t> </a:t>
            </a:r>
            <a:r>
              <a:rPr sz="3304" spc="-4" dirty="0"/>
              <a:t>institution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9" y="1989569"/>
            <a:ext cx="8285379" cy="2393338"/>
          </a:xfrm>
          <a:prstGeom prst="rect">
            <a:avLst/>
          </a:prstGeom>
        </p:spPr>
        <p:txBody>
          <a:bodyPr vert="horz" wrap="square" lIns="0" tIns="82477" rIns="0" bIns="0" rtlCol="0">
            <a:spAutoFit/>
          </a:bodyPr>
          <a:lstStyle/>
          <a:p>
            <a:pPr marL="211681" indent="-202622">
              <a:spcBef>
                <a:spcPts val="649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spc="-4" dirty="0">
                <a:latin typeface="Calibri"/>
                <a:cs typeface="Calibri"/>
              </a:rPr>
              <a:t>Accessing information </a:t>
            </a:r>
            <a:r>
              <a:rPr sz="2403" dirty="0">
                <a:latin typeface="Calibri"/>
                <a:cs typeface="Calibri"/>
              </a:rPr>
              <a:t>available on </a:t>
            </a:r>
            <a:r>
              <a:rPr sz="2403" spc="-4" dirty="0">
                <a:latin typeface="Calibri"/>
                <a:cs typeface="Calibri"/>
              </a:rPr>
              <a:t>the </a:t>
            </a:r>
            <a:r>
              <a:rPr sz="2403" dirty="0">
                <a:latin typeface="Calibri"/>
                <a:cs typeface="Calibri"/>
              </a:rPr>
              <a:t>RASI</a:t>
            </a:r>
            <a:r>
              <a:rPr sz="2403" spc="45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website</a:t>
            </a:r>
            <a:endParaRPr sz="2403">
              <a:latin typeface="Calibri"/>
              <a:cs typeface="Calibri"/>
            </a:endParaRPr>
          </a:p>
          <a:p>
            <a:pPr marL="211681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Work </a:t>
            </a:r>
            <a:r>
              <a:rPr sz="2403" spc="-4" dirty="0">
                <a:latin typeface="Calibri"/>
                <a:cs typeface="Calibri"/>
              </a:rPr>
              <a:t>with facilitators </a:t>
            </a:r>
            <a:r>
              <a:rPr sz="2403" dirty="0">
                <a:latin typeface="Calibri"/>
                <a:cs typeface="Calibri"/>
              </a:rPr>
              <a:t>and </a:t>
            </a:r>
            <a:r>
              <a:rPr sz="2403" spc="-4" dirty="0">
                <a:latin typeface="Calibri"/>
                <a:cs typeface="Calibri"/>
              </a:rPr>
              <a:t>EDI</a:t>
            </a:r>
            <a:r>
              <a:rPr sz="2403" spc="30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specialists</a:t>
            </a:r>
            <a:endParaRPr sz="2403">
              <a:latin typeface="Calibri"/>
              <a:cs typeface="Calibri"/>
            </a:endParaRPr>
          </a:p>
          <a:p>
            <a:pPr marL="211681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USask </a:t>
            </a:r>
            <a:r>
              <a:rPr sz="2403" spc="-4" dirty="0">
                <a:latin typeface="Calibri"/>
                <a:cs typeface="Calibri"/>
              </a:rPr>
              <a:t>priorities include Indigenization (Embrace</a:t>
            </a:r>
            <a:r>
              <a:rPr sz="2403" spc="98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Manacihitowin)</a:t>
            </a:r>
            <a:endParaRPr sz="2403">
              <a:latin typeface="Calibri"/>
              <a:cs typeface="Calibri"/>
            </a:endParaRPr>
          </a:p>
          <a:p>
            <a:pPr marL="211681" indent="-202622">
              <a:spcBef>
                <a:spcPts val="574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Systemic </a:t>
            </a:r>
            <a:r>
              <a:rPr sz="2403" spc="-4" dirty="0">
                <a:latin typeface="Calibri"/>
                <a:cs typeface="Calibri"/>
              </a:rPr>
              <a:t>barriers</a:t>
            </a:r>
            <a:r>
              <a:rPr sz="2403" spc="-4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3" u="heavy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3"/>
              </a:rPr>
              <a:t>NFRF</a:t>
            </a:r>
            <a:r>
              <a:rPr sz="2403" u="heavy" spc="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403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3"/>
              </a:rPr>
              <a:t>information</a:t>
            </a:r>
            <a:endParaRPr sz="2403">
              <a:latin typeface="Calibri"/>
              <a:cs typeface="Calibri"/>
            </a:endParaRPr>
          </a:p>
          <a:p>
            <a:pPr marL="211681" marR="3814" indent="-202622">
              <a:lnSpc>
                <a:spcPct val="98700"/>
              </a:lnSpc>
              <a:spcBef>
                <a:spcPts val="42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The 2018 report published by the Canadian </a:t>
            </a:r>
            <a:r>
              <a:rPr sz="1201" dirty="0">
                <a:solidFill>
                  <a:srgbClr val="333333"/>
                </a:solidFill>
                <a:latin typeface="Arial"/>
                <a:cs typeface="Arial"/>
              </a:rPr>
              <a:t>Association 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of University Teachers,</a:t>
            </a:r>
            <a:r>
              <a:rPr sz="1201" spc="-4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201" i="1" u="sng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  <a:hlinkClick r:id="rId4"/>
              </a:rPr>
              <a:t>Underrepresented and Underpaid:  Diversity &amp; Equity Among </a:t>
            </a:r>
            <a:r>
              <a:rPr sz="1201" i="1" u="sng" spc="-8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  <a:hlinkClick r:id="rId4"/>
              </a:rPr>
              <a:t>Canada’s </a:t>
            </a:r>
            <a:r>
              <a:rPr sz="1201" i="1" u="sng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  <a:hlinkClick r:id="rId4"/>
              </a:rPr>
              <a:t>Postsecondary Education Teachers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, highlights the persistent </a:t>
            </a:r>
            <a:r>
              <a:rPr sz="1201" dirty="0">
                <a:solidFill>
                  <a:srgbClr val="333333"/>
                </a:solidFill>
                <a:latin typeface="Arial"/>
                <a:cs typeface="Arial"/>
              </a:rPr>
              <a:t>lack 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of diversity </a:t>
            </a:r>
            <a:r>
              <a:rPr sz="1201" dirty="0">
                <a:solidFill>
                  <a:srgbClr val="333333"/>
                </a:solidFill>
                <a:latin typeface="Arial"/>
                <a:cs typeface="Arial"/>
              </a:rPr>
              <a:t>in 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the  academic workforce, and </a:t>
            </a:r>
            <a:r>
              <a:rPr sz="1201" spc="-8" dirty="0">
                <a:solidFill>
                  <a:srgbClr val="333333"/>
                </a:solidFill>
                <a:latin typeface="Arial"/>
                <a:cs typeface="Arial"/>
              </a:rPr>
              <a:t>wage 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gaps between men and women, and between white and Indigenous and racialized</a:t>
            </a:r>
            <a:r>
              <a:rPr sz="1201" spc="23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staff.</a:t>
            </a:r>
            <a:endParaRPr sz="120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3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9" y="1427680"/>
            <a:ext cx="4682605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dirty="0"/>
              <a:t>EDI challenges in</a:t>
            </a:r>
            <a:r>
              <a:rPr sz="3304" spc="-71" dirty="0"/>
              <a:t> </a:t>
            </a:r>
            <a:r>
              <a:rPr sz="3304" spc="-4" dirty="0"/>
              <a:t>discipline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025" y="2529212"/>
            <a:ext cx="8339252" cy="1346513"/>
          </a:xfrm>
          <a:prstGeom prst="rect">
            <a:avLst/>
          </a:prstGeom>
        </p:spPr>
        <p:txBody>
          <a:bodyPr vert="horz" wrap="square" lIns="0" tIns="82477" rIns="0" bIns="0" rtlCol="0">
            <a:spAutoFit/>
          </a:bodyPr>
          <a:lstStyle/>
          <a:p>
            <a:pPr marL="211681" indent="-202622">
              <a:spcBef>
                <a:spcPts val="649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spc="-4" dirty="0">
                <a:latin typeface="Calibri"/>
                <a:cs typeface="Calibri"/>
              </a:rPr>
              <a:t>Contact </a:t>
            </a:r>
            <a:r>
              <a:rPr sz="2403" dirty="0">
                <a:latin typeface="Calibri"/>
                <a:cs typeface="Calibri"/>
              </a:rPr>
              <a:t>Research </a:t>
            </a:r>
            <a:r>
              <a:rPr sz="2403" spc="-4" dirty="0">
                <a:latin typeface="Calibri"/>
                <a:cs typeface="Calibri"/>
              </a:rPr>
              <a:t>Facilitator for College </a:t>
            </a:r>
            <a:r>
              <a:rPr sz="2403" dirty="0">
                <a:latin typeface="Calibri"/>
                <a:cs typeface="Calibri"/>
              </a:rPr>
              <a:t>and </a:t>
            </a:r>
            <a:r>
              <a:rPr sz="2403" spc="-4" dirty="0">
                <a:latin typeface="Calibri"/>
                <a:cs typeface="Calibri"/>
              </a:rPr>
              <a:t>EDI</a:t>
            </a:r>
            <a:r>
              <a:rPr sz="2403" spc="45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specialist</a:t>
            </a:r>
            <a:endParaRPr sz="2403" dirty="0">
              <a:latin typeface="Calibri"/>
              <a:cs typeface="Calibri"/>
            </a:endParaRPr>
          </a:p>
          <a:p>
            <a:pPr marL="211681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lang="en-US" sz="2403" spc="-4" dirty="0">
                <a:latin typeface="Calibri"/>
                <a:cs typeface="Calibri"/>
              </a:rPr>
              <a:t>Review </a:t>
            </a:r>
            <a:r>
              <a:rPr sz="2403" spc="-4" dirty="0">
                <a:latin typeface="Calibri"/>
                <a:cs typeface="Calibri"/>
              </a:rPr>
              <a:t>Association website</a:t>
            </a:r>
            <a:r>
              <a:rPr lang="en-US" sz="2403" spc="-4" dirty="0">
                <a:latin typeface="Calibri"/>
                <a:cs typeface="Calibri"/>
              </a:rPr>
              <a:t>s</a:t>
            </a:r>
            <a:r>
              <a:rPr sz="2403" spc="-4" dirty="0">
                <a:latin typeface="Calibri"/>
                <a:cs typeface="Calibri"/>
              </a:rPr>
              <a:t> </a:t>
            </a:r>
            <a:endParaRPr lang="en-US" sz="2403" spc="-4" dirty="0">
              <a:latin typeface="Calibri"/>
              <a:cs typeface="Calibri"/>
            </a:endParaRPr>
          </a:p>
          <a:p>
            <a:pPr marL="668881" lvl="1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lang="en-US" sz="2403" spc="-4" dirty="0">
                <a:latin typeface="Calibri"/>
                <a:cs typeface="Calibri"/>
              </a:rPr>
              <a:t>Example </a:t>
            </a:r>
            <a:r>
              <a:rPr sz="2403" spc="-4" dirty="0">
                <a:latin typeface="Calibri"/>
                <a:cs typeface="Calibri"/>
              </a:rPr>
              <a:t>Engineering </a:t>
            </a:r>
            <a:r>
              <a:rPr sz="2403" dirty="0">
                <a:latin typeface="Calibri"/>
                <a:cs typeface="Calibri"/>
              </a:rPr>
              <a:t>– </a:t>
            </a:r>
            <a:r>
              <a:rPr sz="2403" spc="-4" dirty="0">
                <a:latin typeface="Calibri"/>
                <a:cs typeface="Calibri"/>
              </a:rPr>
              <a:t>Enrollment </a:t>
            </a:r>
            <a:r>
              <a:rPr sz="2403" dirty="0">
                <a:latin typeface="Calibri"/>
                <a:cs typeface="Calibri"/>
              </a:rPr>
              <a:t>of</a:t>
            </a:r>
            <a:r>
              <a:rPr sz="2403" spc="124" dirty="0">
                <a:latin typeface="Calibri"/>
                <a:cs typeface="Calibri"/>
              </a:rPr>
              <a:t> </a:t>
            </a:r>
            <a:r>
              <a:rPr sz="2403" dirty="0">
                <a:latin typeface="Calibri"/>
                <a:cs typeface="Calibri"/>
              </a:rPr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81229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8" y="1427680"/>
            <a:ext cx="8713975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spc="-4" dirty="0"/>
              <a:t>Specific actions for recruiting </a:t>
            </a:r>
            <a:r>
              <a:rPr sz="3304" dirty="0"/>
              <a:t>a </a:t>
            </a:r>
            <a:r>
              <a:rPr sz="3304" spc="-4" dirty="0"/>
              <a:t>diverse </a:t>
            </a:r>
            <a:r>
              <a:rPr sz="3304" dirty="0"/>
              <a:t>HQP</a:t>
            </a:r>
            <a:r>
              <a:rPr sz="3304" spc="-53" dirty="0"/>
              <a:t> </a:t>
            </a:r>
            <a:r>
              <a:rPr sz="3304" spc="-4" dirty="0"/>
              <a:t>group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9" y="1989569"/>
            <a:ext cx="8302065" cy="2086075"/>
          </a:xfrm>
          <a:prstGeom prst="rect">
            <a:avLst/>
          </a:prstGeom>
        </p:spPr>
        <p:txBody>
          <a:bodyPr vert="horz" wrap="square" lIns="0" tIns="82477" rIns="0" bIns="0" rtlCol="0">
            <a:spAutoFit/>
          </a:bodyPr>
          <a:lstStyle/>
          <a:p>
            <a:pPr marL="211681" indent="-202622">
              <a:spcBef>
                <a:spcPts val="649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What </a:t>
            </a:r>
            <a:r>
              <a:rPr sz="2403" spc="-4" dirty="0">
                <a:latin typeface="Calibri"/>
                <a:cs typeface="Calibri"/>
              </a:rPr>
              <a:t>is </a:t>
            </a:r>
            <a:r>
              <a:rPr sz="2403" dirty="0">
                <a:latin typeface="Calibri"/>
                <a:cs typeface="Calibri"/>
              </a:rPr>
              <a:t>USask </a:t>
            </a:r>
            <a:r>
              <a:rPr sz="2403" spc="-4" dirty="0">
                <a:latin typeface="Calibri"/>
                <a:cs typeface="Calibri"/>
              </a:rPr>
              <a:t>doing to address institutional</a:t>
            </a:r>
            <a:r>
              <a:rPr sz="2403" spc="68" dirty="0">
                <a:latin typeface="Calibri"/>
                <a:cs typeface="Calibri"/>
              </a:rPr>
              <a:t> </a:t>
            </a:r>
            <a:r>
              <a:rPr lang="en-US" sz="2403" spc="-4" dirty="0">
                <a:latin typeface="Calibri"/>
                <a:cs typeface="Calibri"/>
              </a:rPr>
              <a:t>c</a:t>
            </a:r>
            <a:r>
              <a:rPr sz="2403" spc="-4" dirty="0">
                <a:latin typeface="Calibri"/>
                <a:cs typeface="Calibri"/>
              </a:rPr>
              <a:t>hallenges</a:t>
            </a:r>
            <a:r>
              <a:rPr lang="en-US" sz="2403" spc="-4" dirty="0">
                <a:latin typeface="Calibri"/>
                <a:cs typeface="Calibri"/>
              </a:rPr>
              <a:t>?</a:t>
            </a:r>
            <a:endParaRPr sz="2403" dirty="0">
              <a:latin typeface="Calibri"/>
              <a:cs typeface="Calibri"/>
            </a:endParaRPr>
          </a:p>
          <a:p>
            <a:pPr marL="211681" marR="3814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What </a:t>
            </a:r>
            <a:r>
              <a:rPr sz="2403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specific </a:t>
            </a:r>
            <a:r>
              <a:rPr sz="2403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action</a:t>
            </a:r>
            <a:r>
              <a:rPr sz="2403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item </a:t>
            </a:r>
            <a:r>
              <a:rPr sz="2403" dirty="0">
                <a:latin typeface="Calibri"/>
                <a:cs typeface="Calibri"/>
              </a:rPr>
              <a:t>can you </a:t>
            </a:r>
            <a:r>
              <a:rPr sz="2403" spc="-4" dirty="0">
                <a:latin typeface="Calibri"/>
                <a:cs typeface="Calibri"/>
              </a:rPr>
              <a:t>include to address institutional  challenges?</a:t>
            </a:r>
            <a:endParaRPr sz="2403" dirty="0">
              <a:latin typeface="Calibri"/>
              <a:cs typeface="Calibri"/>
            </a:endParaRPr>
          </a:p>
          <a:p>
            <a:pPr marL="211681" marR="366627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In your </a:t>
            </a:r>
            <a:r>
              <a:rPr sz="2403" spc="-4" dirty="0">
                <a:latin typeface="Calibri"/>
                <a:cs typeface="Calibri"/>
              </a:rPr>
              <a:t>discipline, </a:t>
            </a:r>
            <a:r>
              <a:rPr sz="2403" dirty="0">
                <a:latin typeface="Calibri"/>
                <a:cs typeface="Calibri"/>
              </a:rPr>
              <a:t>what </a:t>
            </a:r>
            <a:r>
              <a:rPr sz="2403" spc="-4" dirty="0">
                <a:latin typeface="Calibri"/>
                <a:cs typeface="Calibri"/>
              </a:rPr>
              <a:t>specific action </a:t>
            </a:r>
            <a:r>
              <a:rPr sz="2403" dirty="0">
                <a:latin typeface="Calibri"/>
                <a:cs typeface="Calibri"/>
              </a:rPr>
              <a:t>can you take </a:t>
            </a:r>
            <a:r>
              <a:rPr sz="2403" spc="-4" dirty="0">
                <a:latin typeface="Calibri"/>
                <a:cs typeface="Calibri"/>
              </a:rPr>
              <a:t>to address  this </a:t>
            </a:r>
            <a:r>
              <a:rPr sz="2403" dirty="0">
                <a:latin typeface="Calibri"/>
                <a:cs typeface="Calibri"/>
              </a:rPr>
              <a:t>challenge </a:t>
            </a:r>
            <a:r>
              <a:rPr sz="2403" spc="-4" dirty="0">
                <a:latin typeface="Calibri"/>
                <a:cs typeface="Calibri"/>
              </a:rPr>
              <a:t>for</a:t>
            </a:r>
            <a:r>
              <a:rPr sz="2403" spc="11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recruitment?</a:t>
            </a:r>
            <a:endParaRPr sz="2403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173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9" y="1427680"/>
            <a:ext cx="7026768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dirty="0"/>
              <a:t>Inclusive Research </a:t>
            </a:r>
            <a:r>
              <a:rPr sz="3304" spc="-4" dirty="0"/>
              <a:t>training</a:t>
            </a:r>
            <a:r>
              <a:rPr sz="3304" spc="-60" dirty="0"/>
              <a:t> </a:t>
            </a:r>
            <a:r>
              <a:rPr sz="3304" spc="-4" dirty="0"/>
              <a:t>environment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8" y="2062549"/>
            <a:ext cx="8274414" cy="2382201"/>
          </a:xfrm>
          <a:prstGeom prst="rect">
            <a:avLst/>
          </a:prstGeom>
        </p:spPr>
        <p:txBody>
          <a:bodyPr vert="horz" wrap="square" lIns="0" tIns="9535" rIns="0" bIns="0" rtlCol="0">
            <a:spAutoFit/>
          </a:bodyPr>
          <a:lstStyle/>
          <a:p>
            <a:pPr marL="211681" marR="3814" indent="-202622">
              <a:spcBef>
                <a:spcPts val="75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What </a:t>
            </a:r>
            <a:r>
              <a:rPr sz="2403" spc="-4" dirty="0">
                <a:latin typeface="Calibri"/>
                <a:cs typeface="Calibri"/>
              </a:rPr>
              <a:t>resources does </a:t>
            </a:r>
            <a:r>
              <a:rPr sz="2403" dirty="0">
                <a:latin typeface="Calibri"/>
                <a:cs typeface="Calibri"/>
              </a:rPr>
              <a:t>USask </a:t>
            </a:r>
            <a:r>
              <a:rPr sz="2403" spc="-4" dirty="0">
                <a:latin typeface="Calibri"/>
                <a:cs typeface="Calibri"/>
              </a:rPr>
              <a:t>have that </a:t>
            </a:r>
            <a:r>
              <a:rPr sz="2403" dirty="0">
                <a:latin typeface="Calibri"/>
                <a:cs typeface="Calibri"/>
              </a:rPr>
              <a:t>you can </a:t>
            </a:r>
            <a:r>
              <a:rPr sz="2403" spc="-8" dirty="0">
                <a:latin typeface="Calibri"/>
                <a:cs typeface="Calibri"/>
              </a:rPr>
              <a:t>use to </a:t>
            </a:r>
            <a:r>
              <a:rPr sz="2403" spc="-4" dirty="0">
                <a:latin typeface="Calibri"/>
                <a:cs typeface="Calibri"/>
              </a:rPr>
              <a:t>address EDI  challenges in </a:t>
            </a:r>
            <a:r>
              <a:rPr sz="2403" dirty="0">
                <a:latin typeface="Calibri"/>
                <a:cs typeface="Calibri"/>
              </a:rPr>
              <a:t>your </a:t>
            </a:r>
            <a:r>
              <a:rPr sz="2403" spc="-4" dirty="0">
                <a:latin typeface="Calibri"/>
                <a:cs typeface="Calibri"/>
              </a:rPr>
              <a:t>training</a:t>
            </a:r>
            <a:r>
              <a:rPr sz="2403" spc="23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plan</a:t>
            </a:r>
            <a:endParaRPr sz="2403" dirty="0">
              <a:latin typeface="Calibri"/>
              <a:cs typeface="Calibri"/>
            </a:endParaRPr>
          </a:p>
          <a:p>
            <a:pPr marL="211681" marR="132062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What </a:t>
            </a:r>
            <a:r>
              <a:rPr sz="2403" spc="-4" dirty="0">
                <a:latin typeface="Calibri"/>
                <a:cs typeface="Calibri"/>
              </a:rPr>
              <a:t>actions </a:t>
            </a:r>
            <a:r>
              <a:rPr sz="2403" dirty="0">
                <a:latin typeface="Calibri"/>
                <a:cs typeface="Calibri"/>
              </a:rPr>
              <a:t>can you </a:t>
            </a:r>
            <a:r>
              <a:rPr sz="2403" spc="-4" dirty="0">
                <a:latin typeface="Calibri"/>
                <a:cs typeface="Calibri"/>
              </a:rPr>
              <a:t>take to </a:t>
            </a:r>
            <a:r>
              <a:rPr sz="2403" dirty="0">
                <a:latin typeface="Calibri"/>
                <a:cs typeface="Calibri"/>
              </a:rPr>
              <a:t>address </a:t>
            </a:r>
            <a:r>
              <a:rPr sz="2403" spc="-4" dirty="0">
                <a:latin typeface="Calibri"/>
                <a:cs typeface="Calibri"/>
              </a:rPr>
              <a:t>the EDI </a:t>
            </a:r>
            <a:r>
              <a:rPr sz="2403" dirty="0">
                <a:latin typeface="Calibri"/>
                <a:cs typeface="Calibri"/>
              </a:rPr>
              <a:t>challenges </a:t>
            </a:r>
            <a:r>
              <a:rPr sz="2403" spc="-4" dirty="0">
                <a:latin typeface="Calibri"/>
                <a:cs typeface="Calibri"/>
              </a:rPr>
              <a:t>in </a:t>
            </a:r>
            <a:r>
              <a:rPr sz="2403" dirty="0">
                <a:latin typeface="Calibri"/>
                <a:cs typeface="Calibri"/>
              </a:rPr>
              <a:t>your  </a:t>
            </a:r>
            <a:r>
              <a:rPr sz="2403" spc="-4" dirty="0">
                <a:latin typeface="Calibri"/>
                <a:cs typeface="Calibri"/>
              </a:rPr>
              <a:t>discipline in </a:t>
            </a:r>
            <a:r>
              <a:rPr sz="2403" dirty="0">
                <a:latin typeface="Calibri"/>
                <a:cs typeface="Calibri"/>
              </a:rPr>
              <a:t>your </a:t>
            </a:r>
            <a:r>
              <a:rPr sz="2403" spc="-4" dirty="0">
                <a:latin typeface="Calibri"/>
                <a:cs typeface="Calibri"/>
              </a:rPr>
              <a:t>training</a:t>
            </a:r>
            <a:r>
              <a:rPr sz="2403" spc="38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plan</a:t>
            </a:r>
            <a:endParaRPr sz="2403" dirty="0">
              <a:latin typeface="Calibri"/>
              <a:cs typeface="Calibri"/>
            </a:endParaRPr>
          </a:p>
          <a:p>
            <a:pPr marL="211681" marR="187365" indent="-202622">
              <a:spcBef>
                <a:spcPts val="574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spc="-4" dirty="0">
                <a:latin typeface="Calibri"/>
                <a:cs typeface="Calibri"/>
              </a:rPr>
              <a:t>SMART EDI plans -Specific Measurable </a:t>
            </a:r>
            <a:r>
              <a:rPr sz="2403" dirty="0">
                <a:latin typeface="Calibri"/>
                <a:cs typeface="Calibri"/>
              </a:rPr>
              <a:t>Achievable Relevant and  Time-Bound</a:t>
            </a:r>
          </a:p>
        </p:txBody>
      </p:sp>
    </p:spTree>
    <p:extLst>
      <p:ext uri="{BB962C8B-B14F-4D97-AF65-F5344CB8AC3E}">
        <p14:creationId xmlns:p14="http://schemas.microsoft.com/office/powerpoint/2010/main" val="365197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9" y="1479328"/>
            <a:ext cx="5738121" cy="425576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2703" spc="-4" dirty="0">
                <a:solidFill>
                  <a:srgbClr val="585858"/>
                </a:solidFill>
              </a:rPr>
              <a:t>Example Alliance-</a:t>
            </a:r>
            <a:r>
              <a:rPr sz="2703" spc="-4" dirty="0"/>
              <a:t>EDI </a:t>
            </a:r>
            <a:r>
              <a:rPr sz="2703" dirty="0"/>
              <a:t>plan </a:t>
            </a:r>
            <a:r>
              <a:rPr sz="2703" spc="-4" dirty="0"/>
              <a:t>for</a:t>
            </a:r>
            <a:r>
              <a:rPr sz="2703" spc="-41" dirty="0"/>
              <a:t> </a:t>
            </a:r>
            <a:r>
              <a:rPr sz="2703" dirty="0"/>
              <a:t>application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9" y="2003146"/>
            <a:ext cx="8407426" cy="3363655"/>
          </a:xfrm>
          <a:prstGeom prst="rect">
            <a:avLst/>
          </a:prstGeom>
        </p:spPr>
        <p:txBody>
          <a:bodyPr vert="horz" wrap="square" lIns="0" tIns="9058" rIns="0" bIns="0" rtlCol="0">
            <a:spAutoFit/>
          </a:bodyPr>
          <a:lstStyle/>
          <a:p>
            <a:pPr marL="211681" marR="497259" indent="-202622">
              <a:lnSpc>
                <a:spcPct val="110000"/>
              </a:lnSpc>
              <a:spcBef>
                <a:spcPts val="71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Team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members and new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students will complete USask’s unconscious bias training. </a:t>
            </a:r>
            <a:r>
              <a:rPr sz="1351" b="1" dirty="0">
                <a:latin typeface="Calibri"/>
                <a:cs typeface="Calibri"/>
              </a:rPr>
              <a:t>Specific action item can be  </a:t>
            </a:r>
            <a:r>
              <a:rPr sz="1351" b="1" spc="-4" dirty="0">
                <a:latin typeface="Calibri"/>
                <a:cs typeface="Calibri"/>
              </a:rPr>
              <a:t>evaluated.</a:t>
            </a:r>
            <a:endParaRPr sz="1351">
              <a:latin typeface="Calibri"/>
              <a:cs typeface="Calibri"/>
            </a:endParaRPr>
          </a:p>
          <a:p>
            <a:pPr marL="211681" marR="3814" indent="-202622">
              <a:lnSpc>
                <a:spcPct val="110000"/>
              </a:lnSpc>
              <a:spcBef>
                <a:spcPts val="326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The Association showed that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high percentage of the students identify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white. My research group is committed to  counteracting this systemic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bias.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We direct candidates to visit Dr. X’s research group webpage.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 statement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on EDI is  posted,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previously recruited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GS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cited the importance of this approach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how it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enabled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them to apply for their  positions.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As part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of the recruitment process, we will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seek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HQP candidates from visible minorities through social  media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campaigns 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working with professional associations for minority groups such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the American Association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of 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field Latin group. </a:t>
            </a:r>
            <a:r>
              <a:rPr sz="1351" b="1" dirty="0">
                <a:latin typeface="Calibri"/>
                <a:cs typeface="Calibri"/>
              </a:rPr>
              <a:t>Data </a:t>
            </a:r>
            <a:r>
              <a:rPr sz="1351" b="1" spc="-4" dirty="0">
                <a:latin typeface="Calibri"/>
                <a:cs typeface="Calibri"/>
              </a:rPr>
              <a:t>from </a:t>
            </a:r>
            <a:r>
              <a:rPr sz="1351" b="1" dirty="0">
                <a:latin typeface="Calibri"/>
                <a:cs typeface="Calibri"/>
              </a:rPr>
              <a:t>the </a:t>
            </a:r>
            <a:r>
              <a:rPr sz="1351" b="1" spc="-4" dirty="0">
                <a:latin typeface="Calibri"/>
                <a:cs typeface="Calibri"/>
              </a:rPr>
              <a:t>field </a:t>
            </a:r>
            <a:r>
              <a:rPr sz="1351" b="1" dirty="0">
                <a:latin typeface="Calibri"/>
                <a:cs typeface="Calibri"/>
              </a:rPr>
              <a:t>and a specific </a:t>
            </a:r>
            <a:r>
              <a:rPr sz="1351" b="1" spc="-4" dirty="0">
                <a:latin typeface="Calibri"/>
                <a:cs typeface="Calibri"/>
              </a:rPr>
              <a:t>issue they are addressing </a:t>
            </a:r>
            <a:r>
              <a:rPr sz="1351" b="1" dirty="0">
                <a:latin typeface="Calibri"/>
                <a:cs typeface="Calibri"/>
              </a:rPr>
              <a:t>in and plan </a:t>
            </a:r>
            <a:r>
              <a:rPr sz="1351" b="1" spc="-4" dirty="0">
                <a:latin typeface="Calibri"/>
                <a:cs typeface="Calibri"/>
              </a:rPr>
              <a:t>for PI </a:t>
            </a:r>
            <a:r>
              <a:rPr sz="1351" b="1" dirty="0">
                <a:latin typeface="Calibri"/>
                <a:cs typeface="Calibri"/>
              </a:rPr>
              <a:t>to address</a:t>
            </a:r>
            <a:r>
              <a:rPr sz="1351" b="1" spc="-11" dirty="0">
                <a:latin typeface="Calibri"/>
                <a:cs typeface="Calibri"/>
              </a:rPr>
              <a:t> </a:t>
            </a:r>
            <a:r>
              <a:rPr sz="1351" b="1" spc="-4" dirty="0">
                <a:latin typeface="Calibri"/>
                <a:cs typeface="Calibri"/>
              </a:rPr>
              <a:t>issue.</a:t>
            </a:r>
            <a:endParaRPr sz="1351">
              <a:latin typeface="Calibri"/>
              <a:cs typeface="Calibri"/>
            </a:endParaRPr>
          </a:p>
          <a:p>
            <a:pPr marL="211681" marR="140644" indent="-202622">
              <a:lnSpc>
                <a:spcPct val="110000"/>
              </a:lnSpc>
              <a:spcBef>
                <a:spcPts val="326"/>
              </a:spcBef>
              <a:buClr>
                <a:srgbClr val="404040"/>
              </a:buClr>
              <a:buSzPct val="75000"/>
              <a:buFont typeface="Wingdings"/>
              <a:buChar char=""/>
              <a:tabLst>
                <a:tab pos="250775" algn="l"/>
                <a:tab pos="251251" algn="l"/>
              </a:tabLst>
            </a:pPr>
            <a:r>
              <a:rPr sz="1802" dirty="0"/>
              <a:t>	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Lab keeps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code of conduct on the lab website to promote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inclusive environment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regularly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meets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(as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 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group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individually) to address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any emerging issues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related to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member mental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health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work progress. To  support students' participation in lab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social events, child-friendly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venues,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flexible work hours, diverse dietary  choices, support to attend conferences,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student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stipend above the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suggested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minimum are arranged.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role  models for students, we support them through the discriminatory challenges that our team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members have faced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in  their careers. </a:t>
            </a:r>
            <a:r>
              <a:rPr sz="1351" b="1" dirty="0">
                <a:latin typeface="Calibri"/>
                <a:cs typeface="Calibri"/>
              </a:rPr>
              <a:t>Specific action</a:t>
            </a:r>
            <a:r>
              <a:rPr sz="1351" b="1" spc="-34" dirty="0">
                <a:latin typeface="Calibri"/>
                <a:cs typeface="Calibri"/>
              </a:rPr>
              <a:t> </a:t>
            </a:r>
            <a:r>
              <a:rPr sz="1351" b="1" dirty="0">
                <a:latin typeface="Calibri"/>
                <a:cs typeface="Calibri"/>
              </a:rPr>
              <a:t>items.</a:t>
            </a:r>
            <a:endParaRPr sz="135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0712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9" y="1427680"/>
            <a:ext cx="6125240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spc="-4" dirty="0"/>
              <a:t>Sex and </a:t>
            </a:r>
            <a:r>
              <a:rPr sz="3304" dirty="0"/>
              <a:t>Gender in Research</a:t>
            </a:r>
            <a:r>
              <a:rPr sz="3304" spc="-68" dirty="0"/>
              <a:t> </a:t>
            </a:r>
            <a:r>
              <a:rPr sz="3304" spc="-4" dirty="0"/>
              <a:t>Design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9" y="2062549"/>
            <a:ext cx="8437938" cy="2367005"/>
          </a:xfrm>
          <a:prstGeom prst="rect">
            <a:avLst/>
          </a:prstGeom>
        </p:spPr>
        <p:txBody>
          <a:bodyPr vert="horz" wrap="square" lIns="0" tIns="9535" rIns="0" bIns="0" rtlCol="0">
            <a:spAutoFit/>
          </a:bodyPr>
          <a:lstStyle/>
          <a:p>
            <a:pPr marL="211681" marR="3814" indent="-202622">
              <a:spcBef>
                <a:spcPts val="75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spc="-4" dirty="0">
                <a:latin typeface="Calibri"/>
                <a:cs typeface="Calibri"/>
              </a:rPr>
              <a:t>Rationale </a:t>
            </a:r>
            <a:r>
              <a:rPr sz="2403" dirty="0">
                <a:latin typeface="Calibri"/>
                <a:cs typeface="Calibri"/>
              </a:rPr>
              <a:t>and </a:t>
            </a:r>
            <a:r>
              <a:rPr sz="2403" spc="-4" dirty="0">
                <a:latin typeface="Calibri"/>
                <a:cs typeface="Calibri"/>
              </a:rPr>
              <a:t>methodology for including sex, gender </a:t>
            </a:r>
            <a:r>
              <a:rPr sz="2403" dirty="0">
                <a:latin typeface="Calibri"/>
                <a:cs typeface="Calibri"/>
              </a:rPr>
              <a:t>and </a:t>
            </a:r>
            <a:r>
              <a:rPr sz="2403" spc="-4" dirty="0">
                <a:latin typeface="Calibri"/>
                <a:cs typeface="Calibri"/>
              </a:rPr>
              <a:t>diversity  in the </a:t>
            </a:r>
            <a:r>
              <a:rPr sz="2403" dirty="0">
                <a:latin typeface="Calibri"/>
                <a:cs typeface="Calibri"/>
              </a:rPr>
              <a:t>research </a:t>
            </a:r>
            <a:r>
              <a:rPr sz="2403" spc="-4" dirty="0">
                <a:latin typeface="Calibri"/>
                <a:cs typeface="Calibri"/>
              </a:rPr>
              <a:t>design </a:t>
            </a:r>
            <a:r>
              <a:rPr sz="2403" dirty="0">
                <a:latin typeface="Calibri"/>
                <a:cs typeface="Calibri"/>
              </a:rPr>
              <a:t>are clearly </a:t>
            </a:r>
            <a:r>
              <a:rPr sz="2403" spc="-4" dirty="0">
                <a:latin typeface="Calibri"/>
                <a:cs typeface="Calibri"/>
              </a:rPr>
              <a:t>described;</a:t>
            </a:r>
            <a:r>
              <a:rPr sz="2403" spc="11" dirty="0">
                <a:latin typeface="Calibri"/>
                <a:cs typeface="Calibri"/>
              </a:rPr>
              <a:t> </a:t>
            </a:r>
            <a:r>
              <a:rPr sz="2403" dirty="0">
                <a:latin typeface="Calibri"/>
                <a:cs typeface="Calibri"/>
              </a:rPr>
              <a:t>and</a:t>
            </a:r>
            <a:endParaRPr sz="2403">
              <a:latin typeface="Calibri"/>
              <a:cs typeface="Calibri"/>
            </a:endParaRPr>
          </a:p>
          <a:p>
            <a:pPr>
              <a:spcBef>
                <a:spcPts val="4"/>
              </a:spcBef>
              <a:buFont typeface="Wingdings"/>
              <a:buChar char=""/>
            </a:pPr>
            <a:endParaRPr sz="3304">
              <a:latin typeface="Calibri"/>
              <a:cs typeface="Calibri"/>
            </a:endParaRPr>
          </a:p>
          <a:p>
            <a:pPr marL="211681" marR="408105" indent="-202622"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spc="-4" dirty="0">
                <a:latin typeface="Calibri"/>
                <a:cs typeface="Calibri"/>
              </a:rPr>
              <a:t>Aspects </a:t>
            </a:r>
            <a:r>
              <a:rPr sz="2403" dirty="0">
                <a:latin typeface="Calibri"/>
                <a:cs typeface="Calibri"/>
              </a:rPr>
              <a:t>of </a:t>
            </a:r>
            <a:r>
              <a:rPr sz="2403" spc="-4" dirty="0">
                <a:latin typeface="Calibri"/>
                <a:cs typeface="Calibri"/>
              </a:rPr>
              <a:t>sex (biological), </a:t>
            </a:r>
            <a:r>
              <a:rPr sz="2403" dirty="0">
                <a:latin typeface="Calibri"/>
                <a:cs typeface="Calibri"/>
              </a:rPr>
              <a:t>gender </a:t>
            </a:r>
            <a:r>
              <a:rPr sz="2403" spc="-4" dirty="0">
                <a:latin typeface="Calibri"/>
                <a:cs typeface="Calibri"/>
              </a:rPr>
              <a:t>(socio-cultural) </a:t>
            </a:r>
            <a:r>
              <a:rPr sz="2403" dirty="0">
                <a:latin typeface="Calibri"/>
                <a:cs typeface="Calibri"/>
              </a:rPr>
              <a:t>and </a:t>
            </a:r>
            <a:r>
              <a:rPr sz="2403" spc="-4" dirty="0">
                <a:latin typeface="Calibri"/>
                <a:cs typeface="Calibri"/>
              </a:rPr>
              <a:t>diversity  </a:t>
            </a:r>
            <a:r>
              <a:rPr sz="2403" dirty="0">
                <a:latin typeface="Calibri"/>
                <a:cs typeface="Calibri"/>
              </a:rPr>
              <a:t>are </a:t>
            </a:r>
            <a:r>
              <a:rPr sz="2403" spc="-4" dirty="0">
                <a:latin typeface="Calibri"/>
                <a:cs typeface="Calibri"/>
              </a:rPr>
              <a:t>addressed in the </a:t>
            </a:r>
            <a:r>
              <a:rPr sz="2403" dirty="0">
                <a:latin typeface="Calibri"/>
                <a:cs typeface="Calibri"/>
              </a:rPr>
              <a:t>research </a:t>
            </a:r>
            <a:r>
              <a:rPr sz="2403" spc="-4" dirty="0">
                <a:latin typeface="Calibri"/>
                <a:cs typeface="Calibri"/>
              </a:rPr>
              <a:t>design, making it </a:t>
            </a:r>
            <a:r>
              <a:rPr sz="2403" dirty="0">
                <a:latin typeface="Calibri"/>
                <a:cs typeface="Calibri"/>
              </a:rPr>
              <a:t>more </a:t>
            </a:r>
            <a:r>
              <a:rPr sz="2403" spc="-4" dirty="0">
                <a:latin typeface="Calibri"/>
                <a:cs typeface="Calibri"/>
              </a:rPr>
              <a:t>ethically  sound, </a:t>
            </a:r>
            <a:r>
              <a:rPr sz="2403" dirty="0">
                <a:latin typeface="Calibri"/>
                <a:cs typeface="Calibri"/>
              </a:rPr>
              <a:t>rigorous and</a:t>
            </a:r>
            <a:r>
              <a:rPr sz="2403" spc="11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useful</a:t>
            </a:r>
            <a:endParaRPr sz="24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87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ewspaper, document, screenshot&#10;&#10;Description automatically generated">
            <a:extLst>
              <a:ext uri="{FF2B5EF4-FFF2-40B4-BE49-F238E27FC236}">
                <a16:creationId xmlns:a16="http://schemas.microsoft.com/office/drawing/2014/main" id="{B243C005-90FD-1241-B450-DCD4D1614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694"/>
            <a:ext cx="9144000" cy="59167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04FDE3-7082-8140-B4D8-71709530966A}"/>
              </a:ext>
            </a:extLst>
          </p:cNvPr>
          <p:cNvSpPr txBox="1"/>
          <p:nvPr/>
        </p:nvSpPr>
        <p:spPr>
          <a:xfrm>
            <a:off x="2819400" y="26719"/>
            <a:ext cx="308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The Merit “Grid”</a:t>
            </a:r>
          </a:p>
        </p:txBody>
      </p:sp>
    </p:spTree>
    <p:extLst>
      <p:ext uri="{BB962C8B-B14F-4D97-AF65-F5344CB8AC3E}">
        <p14:creationId xmlns:p14="http://schemas.microsoft.com/office/powerpoint/2010/main" val="3805412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1789230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spc="-4" dirty="0"/>
              <a:t>Resources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8" y="1827893"/>
            <a:ext cx="8245301" cy="3542005"/>
          </a:xfrm>
          <a:prstGeom prst="rect">
            <a:avLst/>
          </a:prstGeom>
        </p:spPr>
        <p:txBody>
          <a:bodyPr vert="horz" wrap="square" lIns="0" tIns="9535" rIns="0" bIns="0" rtlCol="0">
            <a:spAutoFit/>
          </a:bodyPr>
          <a:lstStyle/>
          <a:p>
            <a:pPr marL="211681" marR="2994517" indent="-202622">
              <a:spcBef>
                <a:spcPts val="75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802" dirty="0">
                <a:latin typeface="Calibri"/>
                <a:cs typeface="Calibri"/>
              </a:rPr>
              <a:t>NSERC </a:t>
            </a:r>
            <a:r>
              <a:rPr sz="1802" spc="-4" dirty="0">
                <a:latin typeface="Calibri"/>
                <a:cs typeface="Calibri"/>
              </a:rPr>
              <a:t>EDI guide for applicants-</a:t>
            </a:r>
            <a:r>
              <a:rPr lang="en-US" sz="1802" spc="-4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NSERC - NSERC guide on integrating equity, diversity and inclusion considerations in research (nserc-crsng.gc.ca)</a:t>
            </a:r>
            <a:endParaRPr lang="en-US" sz="1800" spc="-4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1681" marR="858164" indent="-202622">
              <a:spcBef>
                <a:spcPts val="432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802" dirty="0">
                <a:latin typeface="Calibri"/>
                <a:cs typeface="Calibri"/>
              </a:rPr>
              <a:t>NFRF </a:t>
            </a:r>
            <a:r>
              <a:rPr sz="1802" spc="-4" dirty="0">
                <a:latin typeface="Calibri"/>
                <a:cs typeface="Calibri"/>
              </a:rPr>
              <a:t>EDI</a:t>
            </a:r>
            <a:r>
              <a:rPr sz="1802" spc="-4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4"/>
              </a:rPr>
              <a:t>https://www.sshrc-crsh.gc.ca/funding-financement/nfrf-fnfr/edi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</a:rPr>
              <a:t>-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4"/>
              </a:rPr>
              <a:t> eng.aspx#3</a:t>
            </a:r>
            <a:endParaRPr sz="1802" dirty="0">
              <a:latin typeface="Calibri"/>
              <a:cs typeface="Calibri"/>
            </a:endParaRPr>
          </a:p>
          <a:p>
            <a:pPr marL="211681" marR="674136" indent="-202622">
              <a:spcBef>
                <a:spcPts val="432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802" dirty="0">
                <a:latin typeface="Calibri"/>
                <a:cs typeface="Calibri"/>
              </a:rPr>
              <a:t>RASI </a:t>
            </a:r>
            <a:r>
              <a:rPr sz="1802" spc="-4" dirty="0">
                <a:latin typeface="Calibri"/>
                <a:cs typeface="Calibri"/>
              </a:rPr>
              <a:t>EDI</a:t>
            </a:r>
            <a:r>
              <a:rPr sz="1802" spc="-4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5"/>
              </a:rPr>
              <a:t>https://vpresearch.usask.ca/rasi/resource-hub/edi-equity-diversity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</a:rPr>
              <a:t>-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5"/>
              </a:rPr>
              <a:t> inclusion.php</a:t>
            </a:r>
            <a:endParaRPr sz="1802" dirty="0">
              <a:latin typeface="Calibri"/>
              <a:cs typeface="Calibri"/>
            </a:endParaRPr>
          </a:p>
          <a:p>
            <a:pPr marL="211681" marR="3814" indent="-202622">
              <a:spcBef>
                <a:spcPts val="435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802" spc="-4" dirty="0">
                <a:latin typeface="Calibri"/>
                <a:cs typeface="Calibri"/>
              </a:rPr>
              <a:t>EDI- Recruitment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</a:rPr>
              <a:t>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6"/>
              </a:rPr>
              <a:t>https://jira.usask.ca/servicedesk/customer/kb/view/1346961465?q=Equity%2C+Div  ersity%2C+and+Inclusion+%28EDI%29+in+Recruitment</a:t>
            </a:r>
            <a:endParaRPr sz="1802" dirty="0">
              <a:latin typeface="Calibri"/>
              <a:cs typeface="Calibri"/>
            </a:endParaRPr>
          </a:p>
          <a:p>
            <a:pPr marL="211681" marR="1580453" indent="-202622">
              <a:spcBef>
                <a:spcPts val="432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802" dirty="0">
                <a:latin typeface="Calibri"/>
                <a:cs typeface="Calibri"/>
              </a:rPr>
              <a:t>EDI </a:t>
            </a:r>
            <a:r>
              <a:rPr sz="1802" spc="-4" dirty="0">
                <a:latin typeface="Calibri"/>
                <a:cs typeface="Calibri"/>
              </a:rPr>
              <a:t>Framework-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7"/>
              </a:rPr>
              <a:t>https://www.nserc-crsng.gc.ca/NSERC-CRSNG/EDI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</a:rPr>
              <a:t>-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7"/>
              </a:rPr>
              <a:t> EDI/framework_cadre-de-reference_eng.asp</a:t>
            </a:r>
            <a:endParaRPr sz="1802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401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23" y="959588"/>
            <a:ext cx="7886700" cy="994172"/>
          </a:xfrm>
        </p:spPr>
        <p:txBody>
          <a:bodyPr/>
          <a:lstStyle/>
          <a:p>
            <a:r>
              <a:rPr lang="en-US" sz="2700" dirty="0"/>
              <a:t>Submitting Discovery/RTI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1006" indent="-257175" eaLnBrk="1" hangingPunct="1">
              <a:spcAft>
                <a:spcPts val="450"/>
              </a:spcAft>
              <a:buAutoNum type="arabicPeriod"/>
            </a:pPr>
            <a:endParaRPr lang="en-CA" sz="1650" b="1" dirty="0">
              <a:solidFill>
                <a:srgbClr val="C00000"/>
              </a:solidFill>
              <a:latin typeface="Calibri" charset="0"/>
              <a:cs typeface="Calibri" charset="0"/>
            </a:endParaRPr>
          </a:p>
          <a:p>
            <a:pPr marL="814388" lvl="1" indent="-257175" eaLnBrk="1" hangingPunct="1">
              <a:spcAft>
                <a:spcPts val="450"/>
              </a:spcAft>
              <a:buAutoNum type="arabicPeriod"/>
            </a:pPr>
            <a:endParaRPr lang="en-CA" sz="1350" b="1" dirty="0">
              <a:solidFill>
                <a:srgbClr val="C00000"/>
              </a:solidFill>
              <a:latin typeface="Calibri" charset="0"/>
              <a:cs typeface="Calibri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92" y="2042925"/>
            <a:ext cx="2268252" cy="3029661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328023" y="1864594"/>
            <a:ext cx="6203658" cy="4013468"/>
          </a:xfrm>
          <a:prstGeom prst="rect">
            <a:avLst/>
          </a:prstGeom>
        </p:spPr>
        <p:txBody>
          <a:bodyPr/>
          <a:lstStyle>
            <a:lvl1pPr marL="269868" indent="-269868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§"/>
              <a:defRPr sz="280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defRPr>
            </a:lvl1pPr>
            <a:lvl2pPr marL="914377" indent="-457189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charset="0"/>
              <a:buAutoNum type="alphaLcParenR"/>
              <a:defRPr sz="240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defRPr>
            </a:lvl2pPr>
            <a:lvl3pPr marL="1371566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defRPr>
            </a:lvl3pPr>
            <a:lvl4pPr marL="1752556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defRPr>
            </a:lvl4pPr>
            <a:lvl5pPr marL="220974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defRPr>
            </a:lvl5pPr>
            <a:lvl6pPr marL="2666933" indent="-380990" algn="l" rtl="0" fontAlgn="base">
              <a:spcBef>
                <a:spcPct val="20000"/>
              </a:spcBef>
              <a:spcAft>
                <a:spcPct val="0"/>
              </a:spcAft>
              <a:buFont typeface="Times" pitchFamily="-108" charset="0"/>
              <a:buChar char="•"/>
              <a:defRPr sz="2000">
                <a:solidFill>
                  <a:srgbClr val="FFFFFF"/>
                </a:solidFill>
                <a:latin typeface="Georgia" pitchFamily="-108" charset="0"/>
                <a:ea typeface="ＭＳ Ｐゴシック" pitchFamily="-108" charset="-128"/>
              </a:defRPr>
            </a:lvl6pPr>
            <a:lvl7pPr marL="3124122" indent="-380990" algn="l" rtl="0" fontAlgn="base">
              <a:spcBef>
                <a:spcPct val="20000"/>
              </a:spcBef>
              <a:spcAft>
                <a:spcPct val="0"/>
              </a:spcAft>
              <a:buFont typeface="Times" pitchFamily="-108" charset="0"/>
              <a:buChar char="•"/>
              <a:defRPr sz="2000">
                <a:solidFill>
                  <a:srgbClr val="FFFFFF"/>
                </a:solidFill>
                <a:latin typeface="Georgia" pitchFamily="-108" charset="0"/>
                <a:ea typeface="ＭＳ Ｐゴシック" pitchFamily="-108" charset="-128"/>
              </a:defRPr>
            </a:lvl7pPr>
            <a:lvl8pPr marL="3581310" indent="-380990" algn="l" rtl="0" fontAlgn="base">
              <a:spcBef>
                <a:spcPct val="20000"/>
              </a:spcBef>
              <a:spcAft>
                <a:spcPct val="0"/>
              </a:spcAft>
              <a:buFont typeface="Times" pitchFamily="-108" charset="0"/>
              <a:buChar char="•"/>
              <a:defRPr sz="2000">
                <a:solidFill>
                  <a:srgbClr val="FFFFFF"/>
                </a:solidFill>
                <a:latin typeface="Georgia" pitchFamily="-108" charset="0"/>
                <a:ea typeface="ＭＳ Ｐゴシック" pitchFamily="-108" charset="-128"/>
              </a:defRPr>
            </a:lvl8pPr>
            <a:lvl9pPr marL="4038499" indent="-380990" algn="l" rtl="0" fontAlgn="base">
              <a:spcBef>
                <a:spcPct val="20000"/>
              </a:spcBef>
              <a:spcAft>
                <a:spcPct val="0"/>
              </a:spcAft>
              <a:buFont typeface="Times" pitchFamily="-108" charset="0"/>
              <a:buChar char="•"/>
              <a:defRPr sz="2000">
                <a:solidFill>
                  <a:srgbClr val="FFFFFF"/>
                </a:solidFill>
                <a:latin typeface="Georgia" pitchFamily="-108" charset="0"/>
                <a:ea typeface="ＭＳ Ｐゴシック" pitchFamily="-108" charset="-128"/>
              </a:defRPr>
            </a:lvl9pPr>
          </a:lstStyle>
          <a:p>
            <a:pPr marL="0" indent="0">
              <a:buNone/>
            </a:pPr>
            <a:r>
              <a:rPr lang="en-CA" sz="1500" b="1" kern="0" dirty="0">
                <a:latin typeface="+mn-lt"/>
              </a:rPr>
              <a:t>Discovery Grant applications must be submitted via </a:t>
            </a:r>
            <a:r>
              <a:rPr lang="en-CA" sz="1500" b="1" kern="0" dirty="0" err="1">
                <a:latin typeface="+mn-lt"/>
              </a:rPr>
              <a:t>UnivRS</a:t>
            </a:r>
            <a:r>
              <a:rPr lang="en-CA" sz="1500" b="1" kern="0" dirty="0">
                <a:latin typeface="+mn-lt"/>
              </a:rPr>
              <a:t> for Review and Approval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500" kern="0" dirty="0">
                <a:latin typeface="+mn-lt"/>
              </a:rPr>
              <a:t>Submit a copy of your complete Discovery application, including your CCV for review and approval.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500" kern="0" dirty="0">
                <a:latin typeface="+mn-lt"/>
              </a:rPr>
              <a:t> RASI Internal Deadline for review and approval is</a:t>
            </a:r>
          </a:p>
          <a:p>
            <a:pPr marL="0" indent="0">
              <a:buNone/>
            </a:pPr>
            <a:r>
              <a:rPr lang="en-CA" sz="1500" kern="0" dirty="0">
                <a:latin typeface="+mn-lt"/>
              </a:rPr>
              <a:t>	RTI – Oct 18th</a:t>
            </a:r>
          </a:p>
          <a:p>
            <a:pPr marL="0" indent="0">
              <a:buNone/>
            </a:pPr>
            <a:r>
              <a:rPr lang="en-CA" sz="1500" kern="0" dirty="0">
                <a:latin typeface="+mn-lt"/>
              </a:rPr>
              <a:t> 	Discovery Grant - Oct 24th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500" kern="0" dirty="0">
                <a:latin typeface="+mn-lt"/>
              </a:rPr>
              <a:t>Check with your Department/College to find out how many days they need for review and approval.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500" kern="0" dirty="0">
                <a:latin typeface="+mn-lt"/>
              </a:rPr>
              <a:t>Application should be submitted in </a:t>
            </a:r>
            <a:r>
              <a:rPr lang="en-CA" sz="1500" kern="0" dirty="0" err="1">
                <a:latin typeface="+mn-lt"/>
              </a:rPr>
              <a:t>UnivRS</a:t>
            </a:r>
            <a:r>
              <a:rPr lang="en-CA" sz="1500" kern="0" dirty="0">
                <a:latin typeface="+mn-lt"/>
              </a:rPr>
              <a:t> 7-10 days before the agency deadline.</a:t>
            </a:r>
          </a:p>
          <a:p>
            <a:endParaRPr lang="en-CA" sz="900" kern="0" dirty="0">
              <a:latin typeface="+mn-lt"/>
            </a:endParaRPr>
          </a:p>
          <a:p>
            <a:pPr marL="0" indent="0">
              <a:buNone/>
            </a:pPr>
            <a:r>
              <a:rPr lang="en-CA" sz="1500" b="1" kern="0" dirty="0" err="1">
                <a:latin typeface="+mn-lt"/>
              </a:rPr>
              <a:t>UnivRS</a:t>
            </a:r>
            <a:r>
              <a:rPr lang="en-CA" sz="1500" b="1" kern="0" dirty="0">
                <a:latin typeface="+mn-lt"/>
              </a:rPr>
              <a:t> </a:t>
            </a:r>
            <a:r>
              <a:rPr lang="en-CA" sz="1500" kern="0" dirty="0">
                <a:latin typeface="+mn-lt"/>
              </a:rPr>
              <a:t>– University Research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500" kern="0" dirty="0">
                <a:latin typeface="+mn-lt"/>
              </a:rPr>
              <a:t>Contact your Facilitator or Research Support Specialist for help with submitting your application in </a:t>
            </a:r>
            <a:r>
              <a:rPr lang="en-CA" sz="1500" kern="0" dirty="0" err="1">
                <a:latin typeface="+mn-lt"/>
              </a:rPr>
              <a:t>UnivRS</a:t>
            </a:r>
            <a:r>
              <a:rPr lang="en-CA" sz="1500" kern="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60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58" y="1447800"/>
            <a:ext cx="8027988" cy="742950"/>
          </a:xfrm>
        </p:spPr>
        <p:txBody>
          <a:bodyPr/>
          <a:lstStyle/>
          <a:p>
            <a:pPr algn="l"/>
            <a:r>
              <a:rPr lang="en-US" sz="2700" dirty="0"/>
              <a:t>Compliance</a:t>
            </a:r>
            <a:r>
              <a:rPr lang="en-US" sz="2700" b="0" dirty="0"/>
              <a:t> Review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2052342"/>
            <a:ext cx="8032750" cy="1818314"/>
          </a:xfrm>
        </p:spPr>
        <p:txBody>
          <a:bodyPr/>
          <a:lstStyle/>
          <a:p>
            <a:pPr algn="l"/>
            <a:r>
              <a:rPr lang="en-US" sz="1500" b="1" dirty="0"/>
              <a:t>Your application will be reviewed to ensure it meets the agency requirements and follows </a:t>
            </a:r>
            <a:r>
              <a:rPr lang="en-US" sz="1500" b="1" dirty="0" err="1"/>
              <a:t>Usask</a:t>
            </a:r>
            <a:r>
              <a:rPr lang="en-US" sz="1500" b="1" dirty="0"/>
              <a:t> policies.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500" dirty="0"/>
              <a:t>Research Support Specialist reviews your application and sends you feedback from the review.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500" dirty="0"/>
              <a:t>Wait until you receive feedback and make your final revisions before submitting your application in the Research Portal.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1F867E8-7829-48FD-8147-C90336CB8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410556"/>
              </p:ext>
            </p:extLst>
          </p:nvPr>
        </p:nvGraphicFramePr>
        <p:xfrm>
          <a:off x="1676400" y="3352800"/>
          <a:ext cx="5334000" cy="21869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7712">
                  <a:extLst>
                    <a:ext uri="{9D8B030D-6E8A-4147-A177-3AD203B41FA5}">
                      <a16:colId xmlns:a16="http://schemas.microsoft.com/office/drawing/2014/main" val="2844810737"/>
                    </a:ext>
                  </a:extLst>
                </a:gridCol>
                <a:gridCol w="2806288">
                  <a:extLst>
                    <a:ext uri="{9D8B030D-6E8A-4147-A177-3AD203B41FA5}">
                      <a16:colId xmlns:a16="http://schemas.microsoft.com/office/drawing/2014/main" val="2720204581"/>
                    </a:ext>
                  </a:extLst>
                </a:gridCol>
              </a:tblGrid>
              <a:tr h="423244">
                <a:tc>
                  <a:txBody>
                    <a:bodyPr/>
                    <a:lstStyle/>
                    <a:p>
                      <a:r>
                        <a:rPr lang="en-CA" sz="1400" dirty="0"/>
                        <a:t>Research Support Specialist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Email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67566327"/>
                  </a:ext>
                </a:extLst>
              </a:tr>
              <a:tr h="2409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Nicole Benning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nicole.benning@usask.ca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3526121"/>
                  </a:ext>
                </a:extLst>
              </a:tr>
              <a:tr h="240924">
                <a:tc>
                  <a:txBody>
                    <a:bodyPr/>
                    <a:lstStyle/>
                    <a:p>
                      <a:r>
                        <a:rPr lang="en-CA" sz="1400" dirty="0"/>
                        <a:t>Cameron Berg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cam.berg@usask.ca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77491049"/>
                  </a:ext>
                </a:extLst>
              </a:tr>
              <a:tr h="2403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Brenda Meyer-Burt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brenda.meyer-burt@usask.ca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4441413"/>
                  </a:ext>
                </a:extLst>
              </a:tr>
              <a:tr h="24036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CA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Centaine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Raginski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centaine.raginski@usask.ca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95298404"/>
                  </a:ext>
                </a:extLst>
              </a:tr>
              <a:tr h="240924">
                <a:tc>
                  <a:txBody>
                    <a:bodyPr/>
                    <a:lstStyle/>
                    <a:p>
                      <a:r>
                        <a:rPr lang="en-CA" sz="1400" dirty="0"/>
                        <a:t>Laurie </a:t>
                      </a:r>
                      <a:r>
                        <a:rPr lang="en-CA" sz="1400" dirty="0" err="1"/>
                        <a:t>Schmipf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laurie.Schimpf@usask.ca</a:t>
                      </a:r>
                      <a:r>
                        <a:rPr lang="en-C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28226617"/>
                  </a:ext>
                </a:extLst>
              </a:tr>
              <a:tr h="2409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Gerelt Trost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gerelt.trost@usask.ca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486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300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3" y="1357511"/>
            <a:ext cx="7886700" cy="994172"/>
          </a:xfrm>
        </p:spPr>
        <p:txBody>
          <a:bodyPr/>
          <a:lstStyle/>
          <a:p>
            <a:r>
              <a:rPr lang="en-US" sz="2700" dirty="0"/>
              <a:t>Common Compliance Issues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2254017"/>
            <a:ext cx="8550275" cy="2919370"/>
          </a:xfrm>
        </p:spPr>
        <p:txBody>
          <a:bodyPr>
            <a:normAutofit lnSpcReduction="10000"/>
          </a:bodyPr>
          <a:lstStyle/>
          <a:p>
            <a:pPr marL="331006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solidFill>
                  <a:schemeClr val="tx1"/>
                </a:solidFill>
                <a:cs typeface="Calibri" charset="0"/>
              </a:rPr>
              <a:t>Don’t include demographic data in the Equity, Diversity and Inclusion sections of your application. </a:t>
            </a:r>
          </a:p>
          <a:p>
            <a:pPr marL="331006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solidFill>
                  <a:schemeClr val="tx1"/>
                </a:solidFill>
                <a:cs typeface="Calibri" charset="0"/>
              </a:rPr>
              <a:t>Use the headings and sub-headings provided for the free-form sections. </a:t>
            </a:r>
          </a:p>
          <a:p>
            <a:pPr marL="331006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cs typeface="Calibri" charset="0"/>
              </a:rPr>
              <a:t>Provide</a:t>
            </a:r>
            <a:r>
              <a:rPr lang="en-CA" sz="1650" dirty="0">
                <a:solidFill>
                  <a:schemeClr val="tx1"/>
                </a:solidFill>
                <a:cs typeface="Calibri" charset="0"/>
              </a:rPr>
              <a:t> details such as the rates for benefits, fees, per diem, mileage, rental, housing, etc. in your budget justification. </a:t>
            </a:r>
          </a:p>
          <a:p>
            <a:pPr marL="331006" indent="-257175" eaLnBrk="1" hangingPunct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solidFill>
                  <a:schemeClr val="tx1"/>
                </a:solidFill>
                <a:cs typeface="Calibri" charset="0"/>
              </a:rPr>
              <a:t>Follow the Research portal presentation and attachment standards.  </a:t>
            </a:r>
          </a:p>
          <a:p>
            <a:pPr marL="331006" indent="-257175" eaLnBrk="1" hangingPunct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solidFill>
                  <a:schemeClr val="tx1"/>
                </a:solidFill>
                <a:cs typeface="Calibri" charset="0"/>
              </a:rPr>
              <a:t>Provide an explanation for all other research support that will be or may be active during the funding period of the Discovery Grant.</a:t>
            </a:r>
          </a:p>
          <a:p>
            <a:pPr marL="331006" indent="-257175" eaLnBrk="1" hangingPunct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solidFill>
                  <a:schemeClr val="tx1"/>
                </a:solidFill>
                <a:cs typeface="Calibri" charset="0"/>
              </a:rPr>
              <a:t>Update your CCV including the Research Funding History.</a:t>
            </a:r>
          </a:p>
          <a:p>
            <a:pPr marL="73831" indent="0" eaLnBrk="1" hangingPunct="1">
              <a:spcAft>
                <a:spcPts val="450"/>
              </a:spcAft>
              <a:buNone/>
            </a:pPr>
            <a:endParaRPr lang="en-CA" sz="1650" b="1" u="sng" dirty="0">
              <a:solidFill>
                <a:srgbClr val="C00000"/>
              </a:solidFill>
              <a:latin typeface="Calibri" charset="0"/>
              <a:cs typeface="Calibri" charset="0"/>
            </a:endParaRPr>
          </a:p>
          <a:p>
            <a:pPr marL="814388" lvl="1" indent="-257175" eaLnBrk="1" hangingPunct="1">
              <a:spcAft>
                <a:spcPts val="450"/>
              </a:spcAft>
              <a:buAutoNum type="arabicPeriod"/>
            </a:pPr>
            <a:endParaRPr lang="en-CA" sz="1350" b="1" dirty="0">
              <a:solidFill>
                <a:srgbClr val="C0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0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550275" cy="609600"/>
          </a:xfrm>
        </p:spPr>
        <p:txBody>
          <a:bodyPr/>
          <a:lstStyle/>
          <a:p>
            <a:r>
              <a:rPr lang="en-US" dirty="0"/>
              <a:t>Some useful links: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50275" cy="4495800"/>
          </a:xfrm>
        </p:spPr>
        <p:txBody>
          <a:bodyPr/>
          <a:lstStyle/>
          <a:p>
            <a:r>
              <a:rPr lang="en-US" sz="2000" b="1" dirty="0"/>
              <a:t>NSERC guidelines for Impacts of the COVID-19 pandemic on research:</a:t>
            </a:r>
            <a:endParaRPr lang="en-US" sz="2000" dirty="0">
              <a:hlinkClick r:id="rId2"/>
            </a:endParaRPr>
          </a:p>
          <a:p>
            <a:pPr lvl="1"/>
            <a:r>
              <a:rPr lang="en-US" sz="1600" dirty="0">
                <a:hlinkClick r:id="rId2"/>
              </a:rPr>
              <a:t>https://www.nserc-crsng.gc.ca/NSERC-CRSNG/Policies-Politiques/COVID-COVID_eng.asp</a:t>
            </a:r>
            <a:r>
              <a:rPr lang="en-US" sz="1600" dirty="0"/>
              <a:t> 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b="1" dirty="0"/>
              <a:t>Equity, diversity and inclusion considerations at each stage of the research process:</a:t>
            </a:r>
          </a:p>
          <a:p>
            <a:pPr lvl="1"/>
            <a:r>
              <a:rPr lang="en-US" sz="1600" dirty="0"/>
              <a:t> </a:t>
            </a:r>
            <a:r>
              <a:rPr lang="en-US" sz="1600" dirty="0">
                <a:hlinkClick r:id="rId3"/>
              </a:rPr>
              <a:t>https://www.nserc-crsng.gc.ca/NSERC-CRSNG/Policies-Politiques/EDI_guidance-Conseils_EDI_eng.asp</a:t>
            </a:r>
            <a:r>
              <a:rPr lang="en-US" sz="1600" dirty="0"/>
              <a:t> 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b="1" dirty="0"/>
              <a:t>NSERC DG and RTI  Evaluation Groups</a:t>
            </a:r>
            <a:r>
              <a:rPr lang="en-US" sz="2000" dirty="0"/>
              <a:t>:</a:t>
            </a:r>
          </a:p>
          <a:p>
            <a:pPr marL="644525" lvl="1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https://www.nserc-crsng.gc.ca/NSERC-CRSNG/committees-comites/programs-programmes_eng.asp</a:t>
            </a:r>
            <a:endParaRPr lang="en-US" sz="160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784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79667" y="3198168"/>
            <a:ext cx="184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7796" y="101638"/>
            <a:ext cx="508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NSERC DG Rating Form – Ron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Borowsky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485DDA-2789-B943-8815-200357DA50EA}"/>
              </a:ext>
            </a:extLst>
          </p:cNvPr>
          <p:cNvGrpSpPr/>
          <p:nvPr/>
        </p:nvGrpSpPr>
        <p:grpSpPr>
          <a:xfrm>
            <a:off x="1143000" y="685801"/>
            <a:ext cx="5715793" cy="6021324"/>
            <a:chOff x="1143000" y="685801"/>
            <a:chExt cx="5715793" cy="6021324"/>
          </a:xfrm>
        </p:grpSpPr>
        <p:sp>
          <p:nvSpPr>
            <p:cNvPr id="7" name="Right Arrow 6"/>
            <p:cNvSpPr/>
            <p:nvPr/>
          </p:nvSpPr>
          <p:spPr bwMode="auto">
            <a:xfrm>
              <a:off x="1181746" y="685801"/>
              <a:ext cx="457200" cy="457200"/>
            </a:xfrm>
            <a:prstGeom prst="rightArrow">
              <a:avLst/>
            </a:prstGeom>
            <a:solidFill>
              <a:srgbClr val="33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1143000" y="1676400"/>
              <a:ext cx="457200" cy="457200"/>
            </a:xfrm>
            <a:prstGeom prst="rightArrow">
              <a:avLst/>
            </a:prstGeom>
            <a:solidFill>
              <a:srgbClr val="33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1143000" y="4572000"/>
              <a:ext cx="457200" cy="457200"/>
            </a:xfrm>
            <a:prstGeom prst="rightArrow">
              <a:avLst/>
            </a:prstGeom>
            <a:solidFill>
              <a:srgbClr val="33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pic>
          <p:nvPicPr>
            <p:cNvPr id="14" name="Picture 13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2170E4CA-BED1-A44B-B17D-0F2257290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7193" y="1780803"/>
              <a:ext cx="5121600" cy="2922933"/>
            </a:xfrm>
            <a:prstGeom prst="rect">
              <a:avLst/>
            </a:prstGeom>
          </p:spPr>
        </p:pic>
        <p:pic>
          <p:nvPicPr>
            <p:cNvPr id="16" name="Picture 1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8182CED-07CF-5F41-85B2-FA460D429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7193" y="4648200"/>
              <a:ext cx="5119257" cy="2058925"/>
            </a:xfrm>
            <a:prstGeom prst="rect">
              <a:avLst/>
            </a:prstGeom>
          </p:spPr>
        </p:pic>
        <p:pic>
          <p:nvPicPr>
            <p:cNvPr id="18" name="Picture 1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3CD66C78-8211-C848-B19B-2F56D38FB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8743" y="685801"/>
              <a:ext cx="5119257" cy="1105932"/>
            </a:xfrm>
            <a:prstGeom prst="rect">
              <a:avLst/>
            </a:prstGeom>
          </p:spPr>
        </p:pic>
      </p:grpSp>
      <p:pic>
        <p:nvPicPr>
          <p:cNvPr id="21" name="Picture 20" descr="Screen Shot 2019-05-13 at 1.18.23 PM.png">
            <a:extLst>
              <a:ext uri="{FF2B5EF4-FFF2-40B4-BE49-F238E27FC236}">
                <a16:creationId xmlns:a16="http://schemas.microsoft.com/office/drawing/2014/main" id="{ECE2EA81-088A-F54F-A8A1-12C01F526F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39355" b="1821"/>
          <a:stretch/>
        </p:blipFill>
        <p:spPr>
          <a:xfrm>
            <a:off x="3828096" y="1032408"/>
            <a:ext cx="2065820" cy="732062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Screen Shot 2019-05-13 at 1.20.55 PM.png">
            <a:extLst>
              <a:ext uri="{FF2B5EF4-FFF2-40B4-BE49-F238E27FC236}">
                <a16:creationId xmlns:a16="http://schemas.microsoft.com/office/drawing/2014/main" id="{188951FF-F965-6C42-8D14-0B380C1233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t="44087"/>
          <a:stretch/>
        </p:blipFill>
        <p:spPr>
          <a:xfrm>
            <a:off x="3820347" y="2118841"/>
            <a:ext cx="2972413" cy="1850017"/>
          </a:xfrm>
          <a:prstGeom prst="rect">
            <a:avLst/>
          </a:prstGeom>
        </p:spPr>
      </p:pic>
      <p:pic>
        <p:nvPicPr>
          <p:cNvPr id="24" name="Picture 23" descr="Screen Shot 2019-05-13 at 1.12.50 PM.png">
            <a:extLst>
              <a:ext uri="{FF2B5EF4-FFF2-40B4-BE49-F238E27FC236}">
                <a16:creationId xmlns:a16="http://schemas.microsoft.com/office/drawing/2014/main" id="{28DD7E93-5B2C-C846-B020-681C79FA8B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t="57238"/>
          <a:stretch/>
        </p:blipFill>
        <p:spPr>
          <a:xfrm>
            <a:off x="3828096" y="5007536"/>
            <a:ext cx="2979624" cy="11594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0B9CA45-22AA-1E4A-A13B-51CF7D86002E}"/>
              </a:ext>
            </a:extLst>
          </p:cNvPr>
          <p:cNvSpPr txBox="1"/>
          <p:nvPr/>
        </p:nvSpPr>
        <p:spPr>
          <a:xfrm>
            <a:off x="3865107" y="6148127"/>
            <a:ext cx="1621293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400" dirty="0">
                <a:latin typeface="+mn-lt"/>
              </a:rPr>
              <a:t>EDI of HQP! (see slides from our next 2 presenters)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D4B5B9-6F48-BE4B-B49B-FEEBF3822DD0}"/>
              </a:ext>
            </a:extLst>
          </p:cNvPr>
          <p:cNvSpPr/>
          <p:nvPr/>
        </p:nvSpPr>
        <p:spPr bwMode="auto">
          <a:xfrm>
            <a:off x="2456941" y="3276600"/>
            <a:ext cx="152400" cy="14317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CFB58E-1EAB-9E4F-95A1-D47610308B5E}"/>
              </a:ext>
            </a:extLst>
          </p:cNvPr>
          <p:cNvSpPr txBox="1"/>
          <p:nvPr/>
        </p:nvSpPr>
        <p:spPr>
          <a:xfrm>
            <a:off x="959951" y="3199505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+mn-lt"/>
              </a:rPr>
              <a:t>Now </a:t>
            </a:r>
            <a:r>
              <a:rPr lang="en-US" sz="1000" dirty="0">
                <a:solidFill>
                  <a:srgbClr val="FF0000"/>
                </a:solidFill>
                <a:latin typeface="+mn-lt"/>
              </a:rPr>
              <a:t>“where”</a:t>
            </a:r>
          </a:p>
        </p:txBody>
      </p:sp>
      <p:sp>
        <p:nvSpPr>
          <p:cNvPr id="13" name="Curved Left Arrow 12">
            <a:extLst>
              <a:ext uri="{FF2B5EF4-FFF2-40B4-BE49-F238E27FC236}">
                <a16:creationId xmlns:a16="http://schemas.microsoft.com/office/drawing/2014/main" id="{8A1F5D96-13B2-7E49-A35E-BB646F4156AB}"/>
              </a:ext>
            </a:extLst>
          </p:cNvPr>
          <p:cNvSpPr/>
          <p:nvPr/>
        </p:nvSpPr>
        <p:spPr bwMode="auto">
          <a:xfrm rot="5400000">
            <a:off x="1777717" y="2971933"/>
            <a:ext cx="368850" cy="1218561"/>
          </a:xfrm>
          <a:prstGeom prst="curvedLeftArrow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6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626475" cy="609600"/>
          </a:xfrm>
        </p:spPr>
        <p:txBody>
          <a:bodyPr/>
          <a:lstStyle/>
          <a:p>
            <a:pPr lvl="0"/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04800" y="0"/>
            <a:ext cx="8550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/>
                <a:ea typeface="ＭＳ Ｐゴシック" pitchFamily="-108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9pPr>
          </a:lstStyle>
          <a:p>
            <a:pPr algn="ctr"/>
            <a:r>
              <a:rPr lang="en-US" sz="3600" kern="0" dirty="0"/>
              <a:t>Excellence of Researcher</a:t>
            </a:r>
          </a:p>
        </p:txBody>
      </p:sp>
      <p:pic>
        <p:nvPicPr>
          <p:cNvPr id="3" name="Picture 2" descr="Screen Shot 2019-05-13 at 1.18.2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39355" b="1821"/>
          <a:stretch/>
        </p:blipFill>
        <p:spPr>
          <a:xfrm>
            <a:off x="34869" y="1836549"/>
            <a:ext cx="9009407" cy="3192652"/>
          </a:xfrm>
          <a:prstGeom prst="rect">
            <a:avLst/>
          </a:prstGeom>
        </p:spPr>
      </p:pic>
      <p:pic>
        <p:nvPicPr>
          <p:cNvPr id="5" name="Picture 4" descr="A picture containing text, newspaper, document&#10;&#10;Description automatically generated">
            <a:extLst>
              <a:ext uri="{FF2B5EF4-FFF2-40B4-BE49-F238E27FC236}">
                <a16:creationId xmlns:a16="http://schemas.microsoft.com/office/drawing/2014/main" id="{EACF899A-3AC5-0A46-9267-1737B23F20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206"/>
          <a:stretch/>
        </p:blipFill>
        <p:spPr>
          <a:xfrm>
            <a:off x="-1" y="680342"/>
            <a:ext cx="9144000" cy="11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5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0"/>
            <a:ext cx="8550275" cy="609600"/>
          </a:xfrm>
        </p:spPr>
        <p:txBody>
          <a:bodyPr/>
          <a:lstStyle/>
          <a:p>
            <a:pPr algn="ctr"/>
            <a:r>
              <a:rPr lang="en-US" sz="3600" dirty="0"/>
              <a:t>Merit of the Proposal</a:t>
            </a:r>
          </a:p>
        </p:txBody>
      </p:sp>
      <p:pic>
        <p:nvPicPr>
          <p:cNvPr id="7" name="Picture 6" descr="A picture containing text, newspaper, document&#10;&#10;Description automatically generated">
            <a:extLst>
              <a:ext uri="{FF2B5EF4-FFF2-40B4-BE49-F238E27FC236}">
                <a16:creationId xmlns:a16="http://schemas.microsoft.com/office/drawing/2014/main" id="{5B5CC67B-9D07-0D4F-8886-34A211424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94" b="44747"/>
          <a:stretch/>
        </p:blipFill>
        <p:spPr>
          <a:xfrm>
            <a:off x="0" y="690965"/>
            <a:ext cx="9144000" cy="2057400"/>
          </a:xfrm>
          <a:prstGeom prst="rect">
            <a:avLst/>
          </a:prstGeom>
        </p:spPr>
      </p:pic>
      <p:pic>
        <p:nvPicPr>
          <p:cNvPr id="8" name="Picture 7" descr="A picture containing text, newspaper, document&#10;&#10;Description automatically generated">
            <a:extLst>
              <a:ext uri="{FF2B5EF4-FFF2-40B4-BE49-F238E27FC236}">
                <a16:creationId xmlns:a16="http://schemas.microsoft.com/office/drawing/2014/main" id="{9461A52C-EE32-5140-85AA-248200A89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901"/>
          <a:stretch/>
        </p:blipFill>
        <p:spPr>
          <a:xfrm>
            <a:off x="-2" y="533400"/>
            <a:ext cx="9144001" cy="179814"/>
          </a:xfrm>
          <a:prstGeom prst="rect">
            <a:avLst/>
          </a:prstGeom>
        </p:spPr>
      </p:pic>
      <p:pic>
        <p:nvPicPr>
          <p:cNvPr id="4" name="Picture 3" descr="Screen Shot 2019-05-13 at 1.20.55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t="44087"/>
          <a:stretch/>
        </p:blipFill>
        <p:spPr>
          <a:xfrm>
            <a:off x="-1" y="2198489"/>
            <a:ext cx="7543801" cy="46952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FA7BC7-5363-9789-23DB-5A01B4455079}"/>
              </a:ext>
            </a:extLst>
          </p:cNvPr>
          <p:cNvSpPr/>
          <p:nvPr/>
        </p:nvSpPr>
        <p:spPr bwMode="auto">
          <a:xfrm>
            <a:off x="4495798" y="4548541"/>
            <a:ext cx="152400" cy="14317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075F32-B4F6-7D4B-433E-D07E4AB50712}"/>
              </a:ext>
            </a:extLst>
          </p:cNvPr>
          <p:cNvSpPr txBox="1"/>
          <p:nvPr/>
        </p:nvSpPr>
        <p:spPr>
          <a:xfrm>
            <a:off x="6172200" y="4468920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+mn-lt"/>
              </a:rPr>
              <a:t>Now “</a:t>
            </a:r>
            <a:r>
              <a:rPr lang="en-US" sz="1000" dirty="0">
                <a:solidFill>
                  <a:srgbClr val="FF0000"/>
                </a:solidFill>
                <a:latin typeface="+mn-lt"/>
              </a:rPr>
              <a:t>where”</a:t>
            </a:r>
          </a:p>
        </p:txBody>
      </p:sp>
      <p:sp>
        <p:nvSpPr>
          <p:cNvPr id="10" name="Curved Left Arrow 12">
            <a:extLst>
              <a:ext uri="{FF2B5EF4-FFF2-40B4-BE49-F238E27FC236}">
                <a16:creationId xmlns:a16="http://schemas.microsoft.com/office/drawing/2014/main" id="{783F875C-46BF-170A-D462-67B2D6CD10AE}"/>
              </a:ext>
            </a:extLst>
          </p:cNvPr>
          <p:cNvSpPr/>
          <p:nvPr/>
        </p:nvSpPr>
        <p:spPr bwMode="auto">
          <a:xfrm rot="5400000" flipV="1">
            <a:off x="5396655" y="3997898"/>
            <a:ext cx="485273" cy="1764142"/>
          </a:xfrm>
          <a:prstGeom prst="curvedLeftArrow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1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50275" cy="609600"/>
          </a:xfrm>
        </p:spPr>
        <p:txBody>
          <a:bodyPr/>
          <a:lstStyle/>
          <a:p>
            <a:pPr algn="ctr"/>
            <a:r>
              <a:rPr lang="en-US" sz="3600" dirty="0"/>
              <a:t>Training of HQP</a:t>
            </a:r>
          </a:p>
        </p:txBody>
      </p:sp>
      <p:pic>
        <p:nvPicPr>
          <p:cNvPr id="3" name="Picture 2" descr="Screen Shot 2019-05-13 at 1.12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t="57238"/>
          <a:stretch/>
        </p:blipFill>
        <p:spPr>
          <a:xfrm>
            <a:off x="16789" y="3249770"/>
            <a:ext cx="8489009" cy="330343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CA55AD1-4270-2D44-9186-66BE32BF287A}"/>
              </a:ext>
            </a:extLst>
          </p:cNvPr>
          <p:cNvGrpSpPr/>
          <p:nvPr/>
        </p:nvGrpSpPr>
        <p:grpSpPr>
          <a:xfrm>
            <a:off x="-2" y="533400"/>
            <a:ext cx="9154333" cy="2716370"/>
            <a:chOff x="-2" y="533400"/>
            <a:chExt cx="9154333" cy="2716370"/>
          </a:xfrm>
        </p:grpSpPr>
        <p:pic>
          <p:nvPicPr>
            <p:cNvPr id="6" name="Picture 5" descr="A picture containing text, newspaper, document&#10;&#10;Description automatically generated">
              <a:extLst>
                <a:ext uri="{FF2B5EF4-FFF2-40B4-BE49-F238E27FC236}">
                  <a16:creationId xmlns:a16="http://schemas.microsoft.com/office/drawing/2014/main" id="{50F3A883-560B-5C42-B1A8-DC79AA99A4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10"/>
            <a:stretch/>
          </p:blipFill>
          <p:spPr>
            <a:xfrm>
              <a:off x="10331" y="685800"/>
              <a:ext cx="9144000" cy="2563970"/>
            </a:xfrm>
            <a:prstGeom prst="rect">
              <a:avLst/>
            </a:prstGeom>
          </p:spPr>
        </p:pic>
        <p:pic>
          <p:nvPicPr>
            <p:cNvPr id="7" name="Picture 6" descr="A picture containing text, newspaper, document&#10;&#10;Description automatically generated">
              <a:extLst>
                <a:ext uri="{FF2B5EF4-FFF2-40B4-BE49-F238E27FC236}">
                  <a16:creationId xmlns:a16="http://schemas.microsoft.com/office/drawing/2014/main" id="{DAC0630E-2940-AF49-84F2-D6A33E3CE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6901"/>
            <a:stretch/>
          </p:blipFill>
          <p:spPr>
            <a:xfrm>
              <a:off x="-2" y="533400"/>
              <a:ext cx="9144001" cy="17981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74AAA7-31EF-8541-B7E0-C44C7B928A8E}"/>
              </a:ext>
            </a:extLst>
          </p:cNvPr>
          <p:cNvSpPr txBox="1"/>
          <p:nvPr/>
        </p:nvSpPr>
        <p:spPr>
          <a:xfrm>
            <a:off x="381000" y="6477000"/>
            <a:ext cx="4629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EDI of HQP! (see slides from our next 2 presenters)</a:t>
            </a:r>
          </a:p>
        </p:txBody>
      </p:sp>
    </p:spTree>
    <p:extLst>
      <p:ext uri="{BB962C8B-B14F-4D97-AF65-F5344CB8AC3E}">
        <p14:creationId xmlns:p14="http://schemas.microsoft.com/office/powerpoint/2010/main" val="143416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Top Tips for CCV</a:t>
            </a:r>
          </a:p>
        </p:txBody>
      </p:sp>
      <p:sp>
        <p:nvSpPr>
          <p:cNvPr id="5123" name="Content Placeholder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Start Early!</a:t>
            </a:r>
          </a:p>
          <a:p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the NSERC CCV template (under Funded on the CV tab)</a:t>
            </a:r>
          </a:p>
          <a:p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Follow the PDF Guide provided by NSERC in the NSERC template</a:t>
            </a:r>
          </a:p>
          <a:p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Make good use of extra space</a:t>
            </a:r>
          </a:p>
          <a:p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Mark your HQP with asterisks following their surnames</a:t>
            </a:r>
          </a:p>
          <a:p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Visit the Grants Repository to see samples of CVs from past successful applications (</a:t>
            </a:r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2"/>
              </a:rPr>
              <a:t>https://vpresearch.usask.ca/events/grants-calendar.php</a:t>
            </a:r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</a:t>
            </a:r>
          </a:p>
          <a:p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Contact your RF or RASI with questions or issues</a:t>
            </a:r>
          </a:p>
          <a:p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Attend the fall CCV and DG application clinic (dates and times will be announced later in the summer).</a:t>
            </a:r>
          </a:p>
        </p:txBody>
      </p:sp>
    </p:spTree>
    <p:extLst>
      <p:ext uri="{BB962C8B-B14F-4D97-AF65-F5344CB8AC3E}">
        <p14:creationId xmlns:p14="http://schemas.microsoft.com/office/powerpoint/2010/main" val="117064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the NSERC CV Template</a:t>
            </a:r>
          </a:p>
        </p:txBody>
      </p:sp>
      <p:sp>
        <p:nvSpPr>
          <p:cNvPr id="614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550275" cy="44958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select the NSERC CCV template, choose ‘Funded’ under the CV tab, search for NSERC under funding source, then select NSERC_Researcher for CV Type.</a:t>
            </a:r>
          </a:p>
        </p:txBody>
      </p:sp>
      <p:grpSp>
        <p:nvGrpSpPr>
          <p:cNvPr id="6148" name="Group 1"/>
          <p:cNvGrpSpPr>
            <a:grpSpLocks/>
          </p:cNvGrpSpPr>
          <p:nvPr/>
        </p:nvGrpSpPr>
        <p:grpSpPr bwMode="auto">
          <a:xfrm>
            <a:off x="457200" y="2352675"/>
            <a:ext cx="8229600" cy="2905125"/>
            <a:chOff x="457200" y="2352675"/>
            <a:chExt cx="8229600" cy="2905125"/>
          </a:xfrm>
        </p:grpSpPr>
        <p:grpSp>
          <p:nvGrpSpPr>
            <p:cNvPr id="6149" name="Group 4"/>
            <p:cNvGrpSpPr>
              <a:grpSpLocks/>
            </p:cNvGrpSpPr>
            <p:nvPr/>
          </p:nvGrpSpPr>
          <p:grpSpPr bwMode="auto">
            <a:xfrm>
              <a:off x="457200" y="2352675"/>
              <a:ext cx="8229600" cy="2905125"/>
              <a:chOff x="0" y="0"/>
              <a:chExt cx="8229600" cy="2905760"/>
            </a:xfrm>
          </p:grpSpPr>
          <p:pic>
            <p:nvPicPr>
              <p:cNvPr id="6151" name="Picture 7" descr="&#10;&#10;Description automatically generated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095375"/>
                <a:ext cx="8229600" cy="1810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0" name="Arrow: Down 6"/>
            <p:cNvSpPr>
              <a:spLocks noChangeArrowheads="1"/>
            </p:cNvSpPr>
            <p:nvPr/>
          </p:nvSpPr>
          <p:spPr bwMode="auto">
            <a:xfrm>
              <a:off x="1295400" y="2971800"/>
              <a:ext cx="304800" cy="381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82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Follow the PDF provided by NSERC</a:t>
            </a:r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172" name="Content Placeholder 4" descr="Graphical user interface, application&#10;&#10;Description automatically generated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390775"/>
            <a:ext cx="8229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4840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79797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EBEBE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99CC00"/>
      </a:folHlink>
    </a:clrScheme>
    <a:fontScheme name="Blan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63252</TotalTime>
  <Words>1555</Words>
  <Application>Microsoft Office PowerPoint</Application>
  <PresentationFormat>On-screen Show (4:3)</PresentationFormat>
  <Paragraphs>137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Arial Narrow</vt:lpstr>
      <vt:lpstr>Calibri</vt:lpstr>
      <vt:lpstr>Georgia</vt:lpstr>
      <vt:lpstr>Times</vt:lpstr>
      <vt:lpstr>Wingdings</vt:lpstr>
      <vt:lpstr>Blank</vt:lpstr>
      <vt:lpstr>NSERC Fall Workshop – September 28,                           10:00 – 11:30 AM</vt:lpstr>
      <vt:lpstr>PowerPoint Presentation</vt:lpstr>
      <vt:lpstr>PowerPoint Presentation</vt:lpstr>
      <vt:lpstr> </vt:lpstr>
      <vt:lpstr>Merit of the Proposal</vt:lpstr>
      <vt:lpstr>Training of HQP</vt:lpstr>
      <vt:lpstr>Top Tips for CCV</vt:lpstr>
      <vt:lpstr>Use the NSERC CV Template</vt:lpstr>
      <vt:lpstr>Follow the PDF provided by NSERC</vt:lpstr>
      <vt:lpstr>Make good use of extra space</vt:lpstr>
      <vt:lpstr>Mark your HQP with asterisks following their surnames</vt:lpstr>
      <vt:lpstr>Equity Diversity and Inclusion (EDI)Discovery Grants Merit Indicators</vt:lpstr>
      <vt:lpstr>Equity Diversity and Inclusion (EDI) on Discovery Grants</vt:lpstr>
      <vt:lpstr>EDI challenges for the institution</vt:lpstr>
      <vt:lpstr>EDI challenges in discipline</vt:lpstr>
      <vt:lpstr>Specific actions for recruiting a diverse HQP group</vt:lpstr>
      <vt:lpstr>Inclusive Research training environment</vt:lpstr>
      <vt:lpstr>Example Alliance-EDI plan for application</vt:lpstr>
      <vt:lpstr>Sex and Gender in Research Design</vt:lpstr>
      <vt:lpstr>Resources</vt:lpstr>
      <vt:lpstr>Submitting Discovery/RTI Applications</vt:lpstr>
      <vt:lpstr>Compliance Review</vt:lpstr>
      <vt:lpstr>Common Compliance Issues </vt:lpstr>
      <vt:lpstr>Some useful links: </vt:lpstr>
    </vt:vector>
  </TitlesOfParts>
  <Company>Division of Media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W. David Snell</dc:creator>
  <cp:lastModifiedBy>Rissling Olson, Kristina</cp:lastModifiedBy>
  <cp:revision>527</cp:revision>
  <cp:lastPrinted>2021-05-05T21:21:38Z</cp:lastPrinted>
  <dcterms:created xsi:type="dcterms:W3CDTF">2010-08-15T00:58:23Z</dcterms:created>
  <dcterms:modified xsi:type="dcterms:W3CDTF">2023-02-07T15:38:44Z</dcterms:modified>
</cp:coreProperties>
</file>