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70" r:id="rId12"/>
    <p:sldId id="267" r:id="rId13"/>
    <p:sldId id="268" r:id="rId14"/>
    <p:sldId id="269" r:id="rId15"/>
    <p:sldId id="273"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519FA-F504-4EF2-A20A-7775257CC81F}"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6501A-CA11-40FF-AEA6-67C43CF3139F}" type="slidenum">
              <a:rPr lang="en-US" smtClean="0"/>
              <a:t>‹#›</a:t>
            </a:fld>
            <a:endParaRPr lang="en-US"/>
          </a:p>
        </p:txBody>
      </p:sp>
    </p:spTree>
    <p:extLst>
      <p:ext uri="{BB962C8B-B14F-4D97-AF65-F5344CB8AC3E}">
        <p14:creationId xmlns:p14="http://schemas.microsoft.com/office/powerpoint/2010/main" val="127822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ＭＳ Ｐゴシック" charset="-128"/>
              </a:defRPr>
            </a:lvl1pPr>
            <a:lvl2pPr marL="770662" indent="-296408">
              <a:defRPr sz="2500">
                <a:solidFill>
                  <a:schemeClr val="tx1"/>
                </a:solidFill>
                <a:latin typeface="Times" charset="0"/>
                <a:ea typeface="ＭＳ Ｐゴシック" charset="-128"/>
              </a:defRPr>
            </a:lvl2pPr>
            <a:lvl3pPr marL="1185634" indent="-237127">
              <a:defRPr sz="2500">
                <a:solidFill>
                  <a:schemeClr val="tx1"/>
                </a:solidFill>
                <a:latin typeface="Times" charset="0"/>
                <a:ea typeface="ＭＳ Ｐゴシック" charset="-128"/>
              </a:defRPr>
            </a:lvl3pPr>
            <a:lvl4pPr marL="1659887" indent="-237127">
              <a:defRPr sz="2500">
                <a:solidFill>
                  <a:schemeClr val="tx1"/>
                </a:solidFill>
                <a:latin typeface="Times" charset="0"/>
                <a:ea typeface="ＭＳ Ｐゴシック" charset="-128"/>
              </a:defRPr>
            </a:lvl4pPr>
            <a:lvl5pPr marL="2134141" indent="-237127">
              <a:defRPr sz="2500">
                <a:solidFill>
                  <a:schemeClr val="tx1"/>
                </a:solidFill>
                <a:latin typeface="Times" charset="0"/>
                <a:ea typeface="ＭＳ Ｐゴシック" charset="-128"/>
              </a:defRPr>
            </a:lvl5pPr>
            <a:lvl6pPr marL="2608395" indent="-237127" eaLnBrk="0" fontAlgn="base" hangingPunct="0">
              <a:spcBef>
                <a:spcPct val="0"/>
              </a:spcBef>
              <a:spcAft>
                <a:spcPct val="0"/>
              </a:spcAft>
              <a:defRPr sz="2500">
                <a:solidFill>
                  <a:schemeClr val="tx1"/>
                </a:solidFill>
                <a:latin typeface="Times" charset="0"/>
                <a:ea typeface="ＭＳ Ｐゴシック" charset="-128"/>
              </a:defRPr>
            </a:lvl6pPr>
            <a:lvl7pPr marL="3082648" indent="-237127" eaLnBrk="0" fontAlgn="base" hangingPunct="0">
              <a:spcBef>
                <a:spcPct val="0"/>
              </a:spcBef>
              <a:spcAft>
                <a:spcPct val="0"/>
              </a:spcAft>
              <a:defRPr sz="2500">
                <a:solidFill>
                  <a:schemeClr val="tx1"/>
                </a:solidFill>
                <a:latin typeface="Times" charset="0"/>
                <a:ea typeface="ＭＳ Ｐゴシック" charset="-128"/>
              </a:defRPr>
            </a:lvl7pPr>
            <a:lvl8pPr marL="3556902" indent="-237127" eaLnBrk="0" fontAlgn="base" hangingPunct="0">
              <a:spcBef>
                <a:spcPct val="0"/>
              </a:spcBef>
              <a:spcAft>
                <a:spcPct val="0"/>
              </a:spcAft>
              <a:defRPr sz="2500">
                <a:solidFill>
                  <a:schemeClr val="tx1"/>
                </a:solidFill>
                <a:latin typeface="Times" charset="0"/>
                <a:ea typeface="ＭＳ Ｐゴシック" charset="-128"/>
              </a:defRPr>
            </a:lvl8pPr>
            <a:lvl9pPr marL="4031155" indent="-237127" eaLnBrk="0" fontAlgn="base" hangingPunct="0">
              <a:spcBef>
                <a:spcPct val="0"/>
              </a:spcBef>
              <a:spcAft>
                <a:spcPct val="0"/>
              </a:spcAft>
              <a:defRPr sz="2500">
                <a:solidFill>
                  <a:schemeClr val="tx1"/>
                </a:solidFill>
                <a:latin typeface="Times"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C626AC-3647-F14B-905E-844C6F117A5B}" type="slidenum">
              <a:rPr kumimoji="0" lang="en-US" altLang="en-US" sz="1200" b="0" i="0" u="none" strike="noStrike" kern="1200" cap="none" spc="0" normalizeH="0" baseline="0" noProof="0">
                <a:ln>
                  <a:noFill/>
                </a:ln>
                <a:solidFill>
                  <a:srgbClr val="000000"/>
                </a:solidFill>
                <a:effectLst/>
                <a:uLnTx/>
                <a:uFillTx/>
                <a:latin typeface="Times"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charset="0"/>
              <a:ea typeface="ＭＳ Ｐゴシック" charset="-128"/>
              <a:cs typeface="+mn-cs"/>
            </a:endParaRPr>
          </a:p>
        </p:txBody>
      </p:sp>
      <p:sp>
        <p:nvSpPr>
          <p:cNvPr id="6146" name="Rectangle 2"/>
          <p:cNvSpPr>
            <a:spLocks noGrp="1" noRot="1" noChangeAspect="1" noChangeArrowheads="1" noTextEdit="1"/>
          </p:cNvSpPr>
          <p:nvPr>
            <p:ph type="sldImg"/>
          </p:nvPr>
        </p:nvSpPr>
        <p:spPr>
          <a:xfrm>
            <a:off x="457200" y="719138"/>
            <a:ext cx="6400800" cy="36004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Times" charset="0"/>
              <a:ea typeface="ＭＳ Ｐゴシック" charset="-128"/>
            </a:endParaRPr>
          </a:p>
        </p:txBody>
      </p:sp>
    </p:spTree>
    <p:extLst>
      <p:ext uri="{BB962C8B-B14F-4D97-AF65-F5344CB8AC3E}">
        <p14:creationId xmlns:p14="http://schemas.microsoft.com/office/powerpoint/2010/main" val="392966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C94906BE-5DA6-403E-8B37-72E692088AA4}" type="slidenum">
              <a:rPr lang="en-US" altLang="en-US" sz="1200"/>
              <a:pPr/>
              <a:t>2</a:t>
            </a:fld>
            <a:endParaRPr lang="en-US" altLang="en-US" sz="1200"/>
          </a:p>
        </p:txBody>
      </p:sp>
      <p:sp>
        <p:nvSpPr>
          <p:cNvPr id="5123" name="Rectangle 2"/>
          <p:cNvSpPr>
            <a:spLocks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604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B624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a:solidFill>
                  <a:schemeClr val="tx1"/>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261346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2216" y="1524000"/>
            <a:ext cx="5090584" cy="4495800"/>
          </a:xfrm>
          <a:prstGeom prst="rect">
            <a:avLst/>
          </a:prstGeo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5994400" y="1524000"/>
            <a:ext cx="5080000" cy="4495800"/>
          </a:xfrm>
          <a:prstGeom prst="rect">
            <a:avLst/>
          </a:prstGeo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itle 1"/>
          <p:cNvSpPr>
            <a:spLocks noGrp="1"/>
          </p:cNvSpPr>
          <p:nvPr>
            <p:ph type="title"/>
          </p:nvPr>
        </p:nvSpPr>
        <p:spPr>
          <a:xfrm>
            <a:off x="685800" y="685800"/>
            <a:ext cx="10972800" cy="685800"/>
          </a:xfrm>
          <a:prstGeom prst="rect">
            <a:avLst/>
          </a:prstGeom>
        </p:spPr>
        <p:txBody>
          <a:bodyPr/>
          <a:lstStyle>
            <a:lvl1pPr>
              <a:defRPr sz="4000">
                <a:solidFill>
                  <a:srgbClr val="006A40"/>
                </a:solidFill>
                <a:latin typeface="+mn-lt"/>
              </a:defRPr>
            </a:lvl1pPr>
          </a:lstStyle>
          <a:p>
            <a:r>
              <a:rPr lang="en-CA" dirty="0"/>
              <a:t>Click to edit Master title style</a:t>
            </a:r>
            <a:endParaRPr lang="en-US" dirty="0"/>
          </a:p>
        </p:txBody>
      </p:sp>
    </p:spTree>
    <p:extLst>
      <p:ext uri="{BB962C8B-B14F-4D97-AF65-F5344CB8AC3E}">
        <p14:creationId xmlns:p14="http://schemas.microsoft.com/office/powerpoint/2010/main" val="122811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972800" cy="685800"/>
          </a:xfrm>
          <a:prstGeom prst="rect">
            <a:avLst/>
          </a:prstGeom>
        </p:spPr>
        <p:txBody>
          <a:bodyPr/>
          <a:lstStyle>
            <a:lvl1pPr>
              <a:defRPr sz="4000">
                <a:solidFill>
                  <a:srgbClr val="006A40"/>
                </a:solidFill>
                <a:latin typeface="+mn-lt"/>
              </a:defRPr>
            </a:lvl1pPr>
          </a:lstStyle>
          <a:p>
            <a:r>
              <a:rPr lang="en-CA" dirty="0"/>
              <a:t>Click to edit Master title style</a:t>
            </a:r>
            <a:endParaRPr lang="en-US" dirty="0"/>
          </a:p>
        </p:txBody>
      </p:sp>
      <p:sp>
        <p:nvSpPr>
          <p:cNvPr id="3" name="Text Placeholder 2"/>
          <p:cNvSpPr>
            <a:spLocks noGrp="1"/>
          </p:cNvSpPr>
          <p:nvPr>
            <p:ph type="body" idx="1"/>
          </p:nvPr>
        </p:nvSpPr>
        <p:spPr>
          <a:xfrm>
            <a:off x="609600" y="1428750"/>
            <a:ext cx="5386917" cy="639763"/>
          </a:xfrm>
          <a:prstGeom prst="rect">
            <a:avLst/>
          </a:prstGeo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6193370" y="1428750"/>
            <a:ext cx="5389033" cy="639763"/>
          </a:xfrm>
          <a:prstGeom prst="rect">
            <a:avLst/>
          </a:prstGeo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6193370" y="2068512"/>
            <a:ext cx="5389033"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748749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762000"/>
            <a:ext cx="4011084" cy="914400"/>
          </a:xfrm>
          <a:prstGeom prst="rect">
            <a:avLst/>
          </a:prstGeom>
        </p:spPr>
        <p:txBody>
          <a:bodyPr anchor="b"/>
          <a:lstStyle>
            <a:lvl1pPr algn="l">
              <a:defRPr sz="2000" b="1">
                <a:solidFill>
                  <a:srgbClr val="006A40"/>
                </a:solidFill>
                <a:latin typeface="+mn-lt"/>
              </a:defRPr>
            </a:lvl1pPr>
          </a:lstStyle>
          <a:p>
            <a:r>
              <a:rPr lang="en-CA" dirty="0"/>
              <a:t>Click to edit Master title style</a:t>
            </a:r>
            <a:endParaRPr lang="en-US" dirty="0"/>
          </a:p>
        </p:txBody>
      </p:sp>
      <p:sp>
        <p:nvSpPr>
          <p:cNvPr id="3" name="Content Placeholder 2"/>
          <p:cNvSpPr>
            <a:spLocks noGrp="1"/>
          </p:cNvSpPr>
          <p:nvPr>
            <p:ph idx="1"/>
          </p:nvPr>
        </p:nvSpPr>
        <p:spPr>
          <a:xfrm>
            <a:off x="4766733" y="762002"/>
            <a:ext cx="6815667" cy="536416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609603" y="1676402"/>
            <a:ext cx="4011084" cy="4449763"/>
          </a:xfrm>
          <a:prstGeom prst="rect">
            <a:avLst/>
          </a:prstGeom>
        </p:spPr>
        <p:txBody>
          <a:bodyPr/>
          <a:lstStyle>
            <a:lvl1pPr marL="0" indent="0">
              <a:buNone/>
              <a:defRPr sz="1400">
                <a:solidFill>
                  <a:srgbClr val="006A40"/>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edit Master text styles</a:t>
            </a:r>
          </a:p>
        </p:txBody>
      </p:sp>
    </p:spTree>
    <p:extLst>
      <p:ext uri="{BB962C8B-B14F-4D97-AF65-F5344CB8AC3E}">
        <p14:creationId xmlns:p14="http://schemas.microsoft.com/office/powerpoint/2010/main" val="4263162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solidFill>
                  <a:srgbClr val="006A40"/>
                </a:solidFill>
                <a:latin typeface="+mn-lt"/>
              </a:defRPr>
            </a:lvl1pPr>
          </a:lstStyle>
          <a:p>
            <a:r>
              <a:rPr lang="en-CA" dirty="0"/>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400">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edit Master text styles</a:t>
            </a:r>
          </a:p>
        </p:txBody>
      </p:sp>
    </p:spTree>
    <p:extLst>
      <p:ext uri="{BB962C8B-B14F-4D97-AF65-F5344CB8AC3E}">
        <p14:creationId xmlns:p14="http://schemas.microsoft.com/office/powerpoint/2010/main" val="3787340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6A40"/>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45067"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45067"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8" name="Picture 7">
            <a:extLst>
              <a:ext uri="{FF2B5EF4-FFF2-40B4-BE49-F238E27FC236}">
                <a16:creationId xmlns:a16="http://schemas.microsoft.com/office/drawing/2014/main" id="{C0C00D72-CF87-D048-A84A-75363AC0F1D8}"/>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7" name="Picture 6">
            <a:extLst>
              <a:ext uri="{FF2B5EF4-FFF2-40B4-BE49-F238E27FC236}">
                <a16:creationId xmlns:a16="http://schemas.microsoft.com/office/drawing/2014/main" id="{E3143B79-7B38-B543-9E1A-FCAC11C2DF37}"/>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431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FD204"/>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0000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000" baseline="0">
                <a:solidFill>
                  <a:srgbClr val="000000"/>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199341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0000"/>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9" name="Picture 8">
            <a:extLst>
              <a:ext uri="{FF2B5EF4-FFF2-40B4-BE49-F238E27FC236}">
                <a16:creationId xmlns:a16="http://schemas.microsoft.com/office/drawing/2014/main" id="{9724FC3B-25F5-E343-AF74-8EC6EE37D9B6}"/>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2B805318-7A1C-4D4F-A85E-E23A7798776B}"/>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0053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6D6E71"/>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9" name="Picture 8">
            <a:extLst>
              <a:ext uri="{FF2B5EF4-FFF2-40B4-BE49-F238E27FC236}">
                <a16:creationId xmlns:a16="http://schemas.microsoft.com/office/drawing/2014/main" id="{C5733A66-5669-1B4A-A9C5-CD1D589744A7}"/>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1029F5DD-1176-DB45-84D6-CD73BD218B87}"/>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3075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0000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000000"/>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324223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9" name="Picture 8">
            <a:extLst>
              <a:ext uri="{FF2B5EF4-FFF2-40B4-BE49-F238E27FC236}">
                <a16:creationId xmlns:a16="http://schemas.microsoft.com/office/drawing/2014/main" id="{F9183619-D7D0-9F47-AD00-E38AB704CB48}"/>
              </a:ext>
            </a:extLst>
          </p:cNvPr>
          <p:cNvPicPr>
            <a:picLocks noChangeAspect="1"/>
          </p:cNvPicPr>
          <p:nvPr userDrawn="1"/>
        </p:nvPicPr>
        <p:blipFill>
          <a:blip r:embed="rId3"/>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4CE7DBCD-5E97-0E46-98F8-0608EBC59A5E}"/>
              </a:ext>
            </a:extLst>
          </p:cNvPr>
          <p:cNvPicPr>
            <a:picLocks noChangeAspect="1"/>
          </p:cNvPicPr>
          <p:nvPr userDrawn="1"/>
        </p:nvPicPr>
        <p:blipFill>
          <a:blip r:embed="rId4"/>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452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3" y="838200"/>
            <a:ext cx="11400367" cy="609600"/>
          </a:xfrm>
          <a:prstGeom prst="rect">
            <a:avLst/>
          </a:prstGeom>
        </p:spPr>
        <p:txBody>
          <a:bodyPr/>
          <a:lstStyle>
            <a:lvl1pPr algn="ctr">
              <a:defRPr baseline="0">
                <a:solidFill>
                  <a:srgbClr val="006A40"/>
                </a:solidFill>
                <a:latin typeface="+mn-lt"/>
              </a:defRPr>
            </a:lvl1pPr>
          </a:lstStyle>
          <a:p>
            <a:r>
              <a:rPr lang="en-CA" dirty="0"/>
              <a:t>Click to edit Master title style</a:t>
            </a:r>
            <a:endParaRPr lang="en-US" dirty="0"/>
          </a:p>
        </p:txBody>
      </p:sp>
      <p:sp>
        <p:nvSpPr>
          <p:cNvPr id="3" name="Content Placeholder 2"/>
          <p:cNvSpPr>
            <a:spLocks noGrp="1"/>
          </p:cNvSpPr>
          <p:nvPr>
            <p:ph idx="1"/>
          </p:nvPr>
        </p:nvSpPr>
        <p:spPr>
          <a:xfrm>
            <a:off x="304803" y="1600200"/>
            <a:ext cx="11400367" cy="4495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09392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3600" b="1" cap="all" baseline="0">
                <a:solidFill>
                  <a:srgbClr val="006A40"/>
                </a:solidFill>
                <a:latin typeface="+mn-lt"/>
              </a:defRPr>
            </a:lvl1pPr>
          </a:lstStyle>
          <a:p>
            <a:r>
              <a:rPr lang="en-CA" dirty="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mn-lt"/>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CA" dirty="0"/>
              <a:t>Click to edit Master text styles</a:t>
            </a:r>
          </a:p>
        </p:txBody>
      </p:sp>
    </p:spTree>
    <p:extLst>
      <p:ext uri="{BB962C8B-B14F-4D97-AF65-F5344CB8AC3E}">
        <p14:creationId xmlns:p14="http://schemas.microsoft.com/office/powerpoint/2010/main" val="265398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DCB66-9CC0-AB49-8C68-9E86F298E35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275249" y="231590"/>
            <a:ext cx="1683405"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ACB2E2DC-F0E0-3A4D-90ED-9A7C96DF606E}"/>
              </a:ext>
            </a:extLst>
          </p:cNvPr>
          <p:cNvPicPr>
            <a:picLocks noChangeAspect="1"/>
          </p:cNvPicPr>
          <p:nvPr userDrawn="1"/>
        </p:nvPicPr>
        <p:blipFill>
          <a:blip r:embed="rId17"/>
          <a:stretch>
            <a:fillRect/>
          </a:stretch>
        </p:blipFill>
        <p:spPr>
          <a:xfrm>
            <a:off x="9829892" y="6249600"/>
            <a:ext cx="2163988" cy="426240"/>
          </a:xfrm>
          <a:prstGeom prst="rect">
            <a:avLst/>
          </a:prstGeom>
        </p:spPr>
      </p:pic>
    </p:spTree>
    <p:extLst>
      <p:ext uri="{BB962C8B-B14F-4D97-AF65-F5344CB8AC3E}">
        <p14:creationId xmlns:p14="http://schemas.microsoft.com/office/powerpoint/2010/main" val="172499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4400">
          <a:solidFill>
            <a:srgbClr val="595959"/>
          </a:solidFill>
          <a:latin typeface="Calibri"/>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189" algn="l" rtl="0" fontAlgn="base">
        <a:spcBef>
          <a:spcPct val="0"/>
        </a:spcBef>
        <a:spcAft>
          <a:spcPct val="0"/>
        </a:spcAft>
        <a:defRPr sz="3200" b="1">
          <a:solidFill>
            <a:srgbClr val="FFFFFF"/>
          </a:solidFill>
          <a:latin typeface="Arial Black" pitchFamily="-108" charset="0"/>
        </a:defRPr>
      </a:lvl6pPr>
      <a:lvl7pPr marL="914377" algn="l" rtl="0" fontAlgn="base">
        <a:spcBef>
          <a:spcPct val="0"/>
        </a:spcBef>
        <a:spcAft>
          <a:spcPct val="0"/>
        </a:spcAft>
        <a:defRPr sz="3200" b="1">
          <a:solidFill>
            <a:srgbClr val="FFFFFF"/>
          </a:solidFill>
          <a:latin typeface="Arial Black" pitchFamily="-108" charset="0"/>
        </a:defRPr>
      </a:lvl7pPr>
      <a:lvl8pPr marL="1371566" algn="l" rtl="0" fontAlgn="base">
        <a:spcBef>
          <a:spcPct val="0"/>
        </a:spcBef>
        <a:spcAft>
          <a:spcPct val="0"/>
        </a:spcAft>
        <a:defRPr sz="3200" b="1">
          <a:solidFill>
            <a:srgbClr val="FFFFFF"/>
          </a:solidFill>
          <a:latin typeface="Arial Black" pitchFamily="-108" charset="0"/>
        </a:defRPr>
      </a:lvl8pPr>
      <a:lvl9pPr marL="1828754" algn="l" rtl="0" fontAlgn="base">
        <a:spcBef>
          <a:spcPct val="0"/>
        </a:spcBef>
        <a:spcAft>
          <a:spcPct val="0"/>
        </a:spcAft>
        <a:defRPr sz="3200" b="1">
          <a:solidFill>
            <a:srgbClr val="FFFFFF"/>
          </a:solidFill>
          <a:latin typeface="Arial Black" pitchFamily="-108" charset="0"/>
        </a:defRPr>
      </a:lvl9pPr>
    </p:titleStyle>
    <p:bodyStyle>
      <a:lvl1pPr marL="269868" indent="-269868" algn="l" rtl="0" eaLnBrk="0" fontAlgn="base" hangingPunct="0">
        <a:spcBef>
          <a:spcPct val="20000"/>
        </a:spcBef>
        <a:spcAft>
          <a:spcPct val="0"/>
        </a:spcAft>
        <a:buSzPct val="75000"/>
        <a:buFont typeface="Wingdings" charset="2"/>
        <a:buChar char="§"/>
        <a:defRPr sz="2800">
          <a:solidFill>
            <a:srgbClr val="000000"/>
          </a:solidFill>
          <a:latin typeface="Calibri"/>
          <a:ea typeface="ＭＳ Ｐゴシック" pitchFamily="-108" charset="-128"/>
          <a:cs typeface="Calibri"/>
        </a:defRPr>
      </a:lvl1pPr>
      <a:lvl2pPr marL="914377" indent="-457189" algn="l" rtl="0" eaLnBrk="0" fontAlgn="base" hangingPunct="0">
        <a:spcBef>
          <a:spcPct val="20000"/>
        </a:spcBef>
        <a:spcAft>
          <a:spcPct val="0"/>
        </a:spcAft>
        <a:buSzPct val="75000"/>
        <a:buFont typeface="Arial" charset="0"/>
        <a:buAutoNum type="alphaLcParenR"/>
        <a:defRPr sz="2400">
          <a:solidFill>
            <a:srgbClr val="000000"/>
          </a:solidFill>
          <a:latin typeface="Calibri"/>
          <a:ea typeface="ＭＳ Ｐゴシック" pitchFamily="-108" charset="-128"/>
          <a:cs typeface="Calibri"/>
        </a:defRPr>
      </a:lvl2pPr>
      <a:lvl3pPr marL="1371566" indent="-457189" algn="l" rtl="0" eaLnBrk="0" fontAlgn="base" hangingPunct="0">
        <a:spcBef>
          <a:spcPct val="20000"/>
        </a:spcBef>
        <a:spcAft>
          <a:spcPct val="0"/>
        </a:spcAft>
        <a:buFont typeface="Times" charset="0"/>
        <a:buChar char="•"/>
        <a:defRPr sz="2000">
          <a:solidFill>
            <a:srgbClr val="000000"/>
          </a:solidFill>
          <a:latin typeface="Calibri"/>
          <a:ea typeface="ＭＳ Ｐゴシック" pitchFamily="-108" charset="-128"/>
          <a:cs typeface="Calibri"/>
        </a:defRPr>
      </a:lvl3pPr>
      <a:lvl4pPr marL="1752556"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4pPr>
      <a:lvl5pPr marL="2209745"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5pPr>
      <a:lvl6pPr marL="2666933"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6pPr>
      <a:lvl7pPr marL="3124122"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7pPr>
      <a:lvl8pPr marL="3581310"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8pPr>
      <a:lvl9pPr marL="4038499"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nserc-crsng.gc.ca/_doc/EDI/Guide_for_Applicants_EN.pdf" TargetMode="External"/><Relationship Id="rId2" Type="http://schemas.openxmlformats.org/officeDocument/2006/relationships/hyperlink" Target="https://usaskca1-my.sharepoint.com/:b:/r/personal/maj944_usask_ca/Documents/NSERC/EDI%20RESOURCES/Combined%20Resource-%20ERIN%20and%20SRI/EDI%20Resources%20for%20NSERC%20DG%20applicants.pdf?csf=1&amp;web=1&amp;e=U3kpY3"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mailto:Nicole.benning@usask.ca" TargetMode="External"/><Relationship Id="rId2" Type="http://schemas.openxmlformats.org/officeDocument/2006/relationships/hyperlink" Target="mailto:Ronda.appell@usask.ca" TargetMode="External"/><Relationship Id="rId1" Type="http://schemas.openxmlformats.org/officeDocument/2006/relationships/slideLayout" Target="../slideLayouts/slideLayout1.xml"/><Relationship Id="rId6" Type="http://schemas.openxmlformats.org/officeDocument/2006/relationships/hyperlink" Target="mailto:Brenda.meyer-burt@usask.ca" TargetMode="External"/><Relationship Id="rId5" Type="http://schemas.openxmlformats.org/officeDocument/2006/relationships/hyperlink" Target="mailto:Tera.ebach@usask.ca" TargetMode="External"/><Relationship Id="rId4" Type="http://schemas.openxmlformats.org/officeDocument/2006/relationships/hyperlink" Target="mailto:cam.berg@usask.c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saskca1-my.sharepoint.com/:v:/g/personal/maj944_usask_ca/Ea0QIPhYwitGs_Zl3xtjI5oBQcl48CB_wTs4XAbJqZCOoA?e=k3ekTe" TargetMode="External"/><Relationship Id="rId2" Type="http://schemas.openxmlformats.org/officeDocument/2006/relationships/hyperlink" Target="https://vpresearch.usask.ca/documents/research-process/research-facilitation/workshops/2019-05-21-nserc-grants-workshop-slides.pdf.pdf" TargetMode="External"/><Relationship Id="rId1" Type="http://schemas.openxmlformats.org/officeDocument/2006/relationships/slideLayout" Target="../slideLayouts/slideLayout8.xml"/><Relationship Id="rId5" Type="http://schemas.openxmlformats.org/officeDocument/2006/relationships/hyperlink" Target="https://www.nserc-crsng.gc.ca/_doc/Reviewers-Examinateurs/RTI-OIR_eng.pdf" TargetMode="External"/><Relationship Id="rId4" Type="http://schemas.openxmlformats.org/officeDocument/2006/relationships/hyperlink" Target="https://www.nserc-crsng.gc.ca/_doc/Reviewers-Examinateurs/CompleteManual-ManualEvalComplet_eng.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hare.usask.ca/go/ovpr/grants_repository/Pages/NSERC-Examples.aspx" TargetMode="External"/><Relationship Id="rId2" Type="http://schemas.openxmlformats.org/officeDocument/2006/relationships/hyperlink" Target="https://usaskca1-my.sharepoint.com/:b:/g/personal/maj944_usask_ca/EWXgjysEAelAvFG7k1wZOQABolypz6MNndk3B8W6nhIKcg?e=H3qJJ8" TargetMode="External"/><Relationship Id="rId1" Type="http://schemas.openxmlformats.org/officeDocument/2006/relationships/slideLayout" Target="../slideLayouts/slideLayout8.xml"/><Relationship Id="rId4" Type="http://schemas.openxmlformats.org/officeDocument/2006/relationships/hyperlink" Target="https://usaskca1-my.sharepoint.com/:b:/g/personal/maj944_usask_ca/EVx3DFLwlDVFh9E_yGdF4RYBAE7riemhRv0Zaftad-H3pA?e=QKlJW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p:cNvPicPr>
          <p:nvPr/>
        </p:nvPicPr>
        <p:blipFill>
          <a:blip r:embed="rId3"/>
          <a:stretch>
            <a:fillRect/>
          </a:stretch>
        </p:blipFill>
        <p:spPr bwMode="auto">
          <a:xfrm>
            <a:off x="0" y="0"/>
            <a:ext cx="121940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5"/>
          <p:cNvSpPr>
            <a:spLocks noChangeArrowheads="1"/>
          </p:cNvSpPr>
          <p:nvPr/>
        </p:nvSpPr>
        <p:spPr bwMode="auto">
          <a:xfrm>
            <a:off x="3929066" y="34385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charset="0"/>
              <a:ea typeface="ＭＳ Ｐゴシック" charset="-128"/>
              <a:cs typeface="+mn-cs"/>
            </a:endParaRPr>
          </a:p>
        </p:txBody>
      </p:sp>
      <p:sp>
        <p:nvSpPr>
          <p:cNvPr id="5124" name="Title 1"/>
          <p:cNvSpPr>
            <a:spLocks noGrp="1"/>
          </p:cNvSpPr>
          <p:nvPr>
            <p:ph type="ctrTitle"/>
          </p:nvPr>
        </p:nvSpPr>
        <p:spPr bwMode="auto">
          <a:xfrm>
            <a:off x="0" y="1254771"/>
            <a:ext cx="12151360" cy="878829"/>
          </a:xfrm>
          <a:solidFill>
            <a:srgbClr val="006A40"/>
          </a:solidFill>
        </p:spPr>
        <p:txBody>
          <a:bodyPr vert="horz" wrap="square" lIns="91440" tIns="45720" rIns="91440" bIns="45720" numCol="1" anchor="t" anchorCtr="0" compatLnSpc="1">
            <a:prstTxWarp prst="textNoShape">
              <a:avLst/>
            </a:prstTxWarp>
          </a:bodyPr>
          <a:lstStyle/>
          <a:p>
            <a:pPr>
              <a:spcBef>
                <a:spcPts val="1800"/>
              </a:spcBef>
              <a:spcAft>
                <a:spcPts val="0"/>
              </a:spcAft>
            </a:pPr>
            <a:r>
              <a:rPr lang="en-US" altLang="en-US" sz="4800" dirty="0" smtClean="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t>NSERC Discovery Grant and RTI Workshop </a:t>
            </a:r>
            <a:r>
              <a:rPr lang="en-US" altLang="en-US" sz="4800" dirty="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t>2020</a:t>
            </a:r>
            <a:r>
              <a:rPr lang="en-US" altLang="en-US" dirty="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t/>
            </a:r>
            <a:br>
              <a:rPr lang="en-US" altLang="en-US" dirty="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br>
            <a:r>
              <a:rPr lang="en-US" altLang="en-US" dirty="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t/>
            </a:r>
            <a:br>
              <a:rPr lang="en-US" altLang="en-US" dirty="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br>
            <a:r>
              <a:rPr lang="en-US" altLang="en-US" dirty="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t/>
            </a:r>
            <a:br>
              <a:rPr lang="en-US" altLang="en-US" dirty="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br>
            <a:r>
              <a:rPr lang="en-US" altLang="en-US" dirty="0" smtClean="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t>Session 1</a:t>
            </a:r>
            <a:br>
              <a:rPr lang="en-US" altLang="en-US" dirty="0" smtClean="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br>
            <a:r>
              <a:rPr lang="en-US" altLang="en-US" dirty="0" smtClean="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t>September 10, 1:30 pm – 3:00 pm</a:t>
            </a:r>
            <a:r>
              <a:rPr lang="en-US" altLang="en-US" spc="50" dirty="0">
                <a:ln w="0"/>
                <a:solidFill>
                  <a:schemeClr val="bg2"/>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t/>
            </a:r>
            <a:br>
              <a:rPr lang="en-US" altLang="en-US" spc="50" dirty="0">
                <a:ln w="0"/>
                <a:solidFill>
                  <a:schemeClr val="bg2"/>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br>
            <a:r>
              <a:rPr lang="en-US" altLang="en-US" spc="50" dirty="0">
                <a:ln w="0"/>
                <a:solidFill>
                  <a:schemeClr val="bg2"/>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t/>
            </a:r>
            <a:br>
              <a:rPr lang="en-US" altLang="en-US" spc="50" dirty="0">
                <a:ln w="0"/>
                <a:solidFill>
                  <a:schemeClr val="bg2"/>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br>
            <a:r>
              <a:rPr lang="en-US" altLang="en-US" spc="50" dirty="0">
                <a:ln w="0"/>
                <a:solidFill>
                  <a:schemeClr val="bg2"/>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t/>
            </a:r>
            <a:br>
              <a:rPr lang="en-US" altLang="en-US" spc="50" dirty="0">
                <a:ln w="0"/>
                <a:solidFill>
                  <a:schemeClr val="bg2"/>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br>
            <a:endParaRPr lang="en-US" altLang="en-US" spc="50" dirty="0">
              <a:ln w="0"/>
              <a:solidFill>
                <a:schemeClr val="bg2"/>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endParaRPr>
          </a:p>
        </p:txBody>
      </p:sp>
      <p:pic>
        <p:nvPicPr>
          <p:cNvPr id="9" name="Picture 8">
            <a:extLst>
              <a:ext uri="{FF2B5EF4-FFF2-40B4-BE49-F238E27FC236}">
                <a16:creationId xmlns:a16="http://schemas.microsoft.com/office/drawing/2014/main" id="{CBF3FFEA-0FE0-064B-9AFE-AB7B13F395EE}"/>
              </a:ext>
            </a:extLst>
          </p:cNvPr>
          <p:cNvPicPr>
            <a:picLocks noChangeAspect="1"/>
          </p:cNvPicPr>
          <p:nvPr/>
        </p:nvPicPr>
        <p:blipFill>
          <a:blip r:embed="rId4"/>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9460" y="187626"/>
            <a:ext cx="1970720" cy="365760"/>
          </a:xfrm>
          <a:prstGeom prst="rect">
            <a:avLst/>
          </a:prstGeom>
        </p:spPr>
      </p:pic>
    </p:spTree>
    <p:extLst>
      <p:ext uri="{BB962C8B-B14F-4D97-AF65-F5344CB8AC3E}">
        <p14:creationId xmlns:p14="http://schemas.microsoft.com/office/powerpoint/2010/main" val="372946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Resources</a:t>
            </a:r>
          </a:p>
        </p:txBody>
      </p:sp>
      <p:sp>
        <p:nvSpPr>
          <p:cNvPr id="3" name="Content Placeholder 2"/>
          <p:cNvSpPr>
            <a:spLocks noGrp="1"/>
          </p:cNvSpPr>
          <p:nvPr>
            <p:ph idx="1"/>
          </p:nvPr>
        </p:nvSpPr>
        <p:spPr/>
        <p:txBody>
          <a:bodyPr/>
          <a:lstStyle/>
          <a:p>
            <a:pPr>
              <a:defRPr/>
            </a:pPr>
            <a:r>
              <a:rPr lang="en-US" sz="2400" dirty="0"/>
              <a:t>USask EDI Sharepoint: </a:t>
            </a:r>
            <a:r>
              <a:rPr lang="en-US" sz="1800" dirty="0">
                <a:hlinkClick r:id="rId2"/>
              </a:rPr>
              <a:t>https://usaskca1-my.sharepoint.com/:b:/r/personal/maj944_usask_ca/Documents/NSERC/EDI%20RESOURCES/Combined%20Resource-%20ERIN%20and%20SRI/EDI%20Resources%20for%20NSERC%20DG%20applicants.pdf?csf=1&amp;web=1&amp;e=U3kpY3</a:t>
            </a:r>
            <a:r>
              <a:rPr lang="en-US" sz="1800" dirty="0"/>
              <a:t> </a:t>
            </a:r>
          </a:p>
          <a:p>
            <a:pPr lvl="1">
              <a:buFont typeface="Arial" panose="020B0604020202020204" pitchFamily="34" charset="0"/>
              <a:buChar char="•"/>
              <a:defRPr/>
            </a:pPr>
            <a:r>
              <a:rPr lang="en-US" sz="1800" dirty="0"/>
              <a:t>Balance and Belonging Speaker Series + Certificate of Attendance</a:t>
            </a:r>
          </a:p>
          <a:p>
            <a:pPr lvl="1">
              <a:buFont typeface="Arial" panose="020B0604020202020204" pitchFamily="34" charset="0"/>
              <a:buChar char="•"/>
              <a:defRPr/>
            </a:pPr>
            <a:r>
              <a:rPr lang="en-US" sz="1800" dirty="0"/>
              <a:t>CRC Unconscious Bias Training Module:</a:t>
            </a:r>
          </a:p>
          <a:p>
            <a:pPr>
              <a:buFont typeface="Arial" panose="020B0604020202020204" pitchFamily="34" charset="0"/>
              <a:buChar char="•"/>
              <a:defRPr/>
            </a:pPr>
            <a:r>
              <a:rPr lang="en-US" dirty="0"/>
              <a:t>NSERC Guide for Applicants: Considering EDI in your application: </a:t>
            </a:r>
            <a:r>
              <a:rPr lang="en-US" sz="2200" dirty="0">
                <a:hlinkClick r:id="rId3"/>
              </a:rPr>
              <a:t>https://www.nserc-crsng.gc.ca/_doc/EDI/Guide_for_Applicants_EN.pdf</a:t>
            </a:r>
            <a:r>
              <a:rPr lang="en-US" sz="2200" dirty="0"/>
              <a:t> </a:t>
            </a:r>
          </a:p>
          <a:p>
            <a:pPr marL="0" indent="0">
              <a:buNone/>
              <a:defRPr/>
            </a:pPr>
            <a:endParaRPr lang="en-US" dirty="0"/>
          </a:p>
        </p:txBody>
      </p:sp>
    </p:spTree>
    <p:extLst>
      <p:ext uri="{BB962C8B-B14F-4D97-AF65-F5344CB8AC3E}">
        <p14:creationId xmlns:p14="http://schemas.microsoft.com/office/powerpoint/2010/main" val="3682813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Compliance Review And </a:t>
            </a:r>
            <a:r>
              <a:rPr lang="en-IN" dirty="0" err="1" smtClean="0"/>
              <a:t>UnivRS</a:t>
            </a:r>
            <a:r>
              <a:rPr lang="en-IN" dirty="0" smtClean="0"/>
              <a:t> </a:t>
            </a:r>
            <a:endParaRPr lang="en-US" dirty="0"/>
          </a:p>
        </p:txBody>
      </p:sp>
    </p:spTree>
    <p:extLst>
      <p:ext uri="{BB962C8B-B14F-4D97-AF65-F5344CB8AC3E}">
        <p14:creationId xmlns:p14="http://schemas.microsoft.com/office/powerpoint/2010/main" val="260307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Submitting Discovery Application</a:t>
            </a:r>
          </a:p>
        </p:txBody>
      </p:sp>
      <p:sp>
        <p:nvSpPr>
          <p:cNvPr id="3" name="Content Placeholder 2"/>
          <p:cNvSpPr>
            <a:spLocks noGrp="1"/>
          </p:cNvSpPr>
          <p:nvPr>
            <p:ph idx="1"/>
          </p:nvPr>
        </p:nvSpPr>
        <p:spPr/>
        <p:txBody>
          <a:bodyPr/>
          <a:lstStyle/>
          <a:p>
            <a:pPr marL="441341" indent="-342900" eaLnBrk="1" hangingPunct="1">
              <a:spcAft>
                <a:spcPts val="600"/>
              </a:spcAft>
              <a:buAutoNum type="arabicPeriod"/>
            </a:pPr>
            <a:endParaRPr lang="en-CA" sz="2200" b="1" dirty="0">
              <a:solidFill>
                <a:srgbClr val="C00000"/>
              </a:solidFill>
              <a:latin typeface="Calibri" charset="0"/>
              <a:cs typeface="Calibri" charset="0"/>
            </a:endParaRPr>
          </a:p>
          <a:p>
            <a:pPr marL="1085850" lvl="1" indent="-342900" eaLnBrk="1" hangingPunct="1">
              <a:spcAft>
                <a:spcPts val="600"/>
              </a:spcAft>
              <a:buAutoNum type="arabicPeriod"/>
            </a:pPr>
            <a:endParaRPr lang="en-CA" sz="1800" b="1" dirty="0">
              <a:solidFill>
                <a:srgbClr val="C00000"/>
              </a:solidFill>
              <a:latin typeface="Calibri" charset="0"/>
              <a:cs typeface="Calibri" charset="0"/>
            </a:endParaRPr>
          </a:p>
          <a:p>
            <a:pPr marL="0" indent="0">
              <a:buNone/>
            </a:pPr>
            <a:endParaRPr lang="en-US" dirty="0"/>
          </a:p>
        </p:txBody>
      </p:sp>
      <p:pic>
        <p:nvPicPr>
          <p:cNvPr id="5" name="Content Placeholder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923" y="1580900"/>
            <a:ext cx="3024336" cy="4039548"/>
          </a:xfrm>
          <a:prstGeom prst="rect">
            <a:avLst/>
          </a:prstGeom>
        </p:spPr>
      </p:pic>
      <p:sp>
        <p:nvSpPr>
          <p:cNvPr id="6" name="Text Placeholder 4"/>
          <p:cNvSpPr txBox="1">
            <a:spLocks/>
          </p:cNvSpPr>
          <p:nvPr/>
        </p:nvSpPr>
        <p:spPr>
          <a:xfrm>
            <a:off x="427839" y="1580900"/>
            <a:ext cx="8271544" cy="4515099"/>
          </a:xfrm>
          <a:prstGeom prst="rect">
            <a:avLst/>
          </a:prstGeom>
        </p:spPr>
        <p:txBody>
          <a:bodyPr/>
          <a:lstStyle>
            <a:lvl1pPr marL="269868" indent="-269868" algn="l" rtl="0" eaLnBrk="0" fontAlgn="base" hangingPunct="0">
              <a:spcBef>
                <a:spcPct val="20000"/>
              </a:spcBef>
              <a:spcAft>
                <a:spcPct val="0"/>
              </a:spcAft>
              <a:buSzPct val="75000"/>
              <a:buFont typeface="Wingdings" charset="2"/>
              <a:buChar char="§"/>
              <a:defRPr sz="2800">
                <a:solidFill>
                  <a:srgbClr val="000000"/>
                </a:solidFill>
                <a:latin typeface="Calibri"/>
                <a:ea typeface="ＭＳ Ｐゴシック" pitchFamily="-108" charset="-128"/>
                <a:cs typeface="Calibri"/>
              </a:defRPr>
            </a:lvl1pPr>
            <a:lvl2pPr marL="914377" indent="-457189" algn="l" rtl="0" eaLnBrk="0" fontAlgn="base" hangingPunct="0">
              <a:spcBef>
                <a:spcPct val="20000"/>
              </a:spcBef>
              <a:spcAft>
                <a:spcPct val="0"/>
              </a:spcAft>
              <a:buSzPct val="75000"/>
              <a:buFont typeface="Arial" charset="0"/>
              <a:buAutoNum type="alphaLcParenR"/>
              <a:defRPr sz="2400">
                <a:solidFill>
                  <a:srgbClr val="000000"/>
                </a:solidFill>
                <a:latin typeface="Calibri"/>
                <a:ea typeface="ＭＳ Ｐゴシック" pitchFamily="-108" charset="-128"/>
                <a:cs typeface="Calibri"/>
              </a:defRPr>
            </a:lvl2pPr>
            <a:lvl3pPr marL="1371566" indent="-457189" algn="l" rtl="0" eaLnBrk="0" fontAlgn="base" hangingPunct="0">
              <a:spcBef>
                <a:spcPct val="20000"/>
              </a:spcBef>
              <a:spcAft>
                <a:spcPct val="0"/>
              </a:spcAft>
              <a:buFont typeface="Times" charset="0"/>
              <a:buChar char="•"/>
              <a:defRPr sz="2000">
                <a:solidFill>
                  <a:srgbClr val="000000"/>
                </a:solidFill>
                <a:latin typeface="Calibri"/>
                <a:ea typeface="ＭＳ Ｐゴシック" pitchFamily="-108" charset="-128"/>
                <a:cs typeface="Calibri"/>
              </a:defRPr>
            </a:lvl3pPr>
            <a:lvl4pPr marL="1752556"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4pPr>
            <a:lvl5pPr marL="2209745"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5pPr>
            <a:lvl6pPr marL="2666933"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6pPr>
            <a:lvl7pPr marL="3124122"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7pPr>
            <a:lvl8pPr marL="3581310"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8pPr>
            <a:lvl9pPr marL="4038499"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9pPr>
          </a:lstStyle>
          <a:p>
            <a:pPr marL="0" indent="0">
              <a:buNone/>
            </a:pPr>
            <a:r>
              <a:rPr lang="en-CA" sz="2000" b="1" kern="0" dirty="0">
                <a:latin typeface="+mn-lt"/>
              </a:rPr>
              <a:t>Discovery Grant applications must be submitted via </a:t>
            </a:r>
            <a:r>
              <a:rPr lang="en-CA" sz="2000" b="1" kern="0" dirty="0" err="1">
                <a:latin typeface="+mn-lt"/>
              </a:rPr>
              <a:t>UnivRS</a:t>
            </a:r>
            <a:r>
              <a:rPr lang="en-CA" sz="2000" b="1" kern="0" dirty="0">
                <a:latin typeface="+mn-lt"/>
              </a:rPr>
              <a:t> for Review and Approval</a:t>
            </a:r>
          </a:p>
          <a:p>
            <a:r>
              <a:rPr lang="en-CA" sz="2000" kern="0" dirty="0">
                <a:latin typeface="+mn-lt"/>
              </a:rPr>
              <a:t>Submit a copy of your complete Discovery application, including your CCV for review and approval.</a:t>
            </a:r>
          </a:p>
          <a:p>
            <a:r>
              <a:rPr lang="en-CA" sz="2000" kern="0" dirty="0">
                <a:latin typeface="+mn-lt"/>
              </a:rPr>
              <a:t> RASI Internal Deadline for review and approval is Oct 26th.  </a:t>
            </a:r>
          </a:p>
          <a:p>
            <a:r>
              <a:rPr lang="en-CA" sz="2000" kern="0" dirty="0">
                <a:latin typeface="+mn-lt"/>
              </a:rPr>
              <a:t>Check with your Department/College to find out how many days they need for review and approval.</a:t>
            </a:r>
          </a:p>
          <a:p>
            <a:r>
              <a:rPr lang="en-CA" sz="2000" kern="0" dirty="0">
                <a:latin typeface="+mn-lt"/>
              </a:rPr>
              <a:t>Application should be submitted in </a:t>
            </a:r>
            <a:r>
              <a:rPr lang="en-CA" sz="2000" kern="0" dirty="0" err="1">
                <a:latin typeface="+mn-lt"/>
              </a:rPr>
              <a:t>UnivRS</a:t>
            </a:r>
            <a:r>
              <a:rPr lang="en-CA" sz="2000" kern="0" dirty="0">
                <a:latin typeface="+mn-lt"/>
              </a:rPr>
              <a:t> 7-10 days before the agency deadline.</a:t>
            </a:r>
          </a:p>
          <a:p>
            <a:endParaRPr lang="en-CA" sz="2000" kern="0" dirty="0">
              <a:latin typeface="+mn-lt"/>
            </a:endParaRPr>
          </a:p>
          <a:p>
            <a:pPr marL="0" indent="0">
              <a:buNone/>
            </a:pPr>
            <a:r>
              <a:rPr lang="en-CA" sz="2000" b="1" kern="0" dirty="0" err="1">
                <a:latin typeface="+mn-lt"/>
              </a:rPr>
              <a:t>UnivRS</a:t>
            </a:r>
            <a:r>
              <a:rPr lang="en-CA" sz="2000" b="1" kern="0" dirty="0">
                <a:latin typeface="+mn-lt"/>
              </a:rPr>
              <a:t> </a:t>
            </a:r>
            <a:r>
              <a:rPr lang="en-CA" sz="2000" kern="0" dirty="0">
                <a:latin typeface="+mn-lt"/>
              </a:rPr>
              <a:t>– University Research System</a:t>
            </a:r>
          </a:p>
          <a:p>
            <a:pPr>
              <a:buFont typeface="Wingdings" panose="05000000000000000000" pitchFamily="2" charset="2"/>
              <a:buChar char="§"/>
            </a:pPr>
            <a:r>
              <a:rPr lang="en-CA" sz="2000" kern="0" dirty="0">
                <a:latin typeface="+mn-lt"/>
              </a:rPr>
              <a:t>Contact your Facilitator or Research Support Specialist for help with submitting your application in </a:t>
            </a:r>
            <a:r>
              <a:rPr lang="en-CA" sz="2000" kern="0" dirty="0" err="1">
                <a:latin typeface="+mn-lt"/>
              </a:rPr>
              <a:t>UnivRS</a:t>
            </a:r>
            <a:r>
              <a:rPr lang="en-CA" sz="2000" kern="0" dirty="0">
                <a:latin typeface="+mn-lt"/>
              </a:rPr>
              <a:t>.</a:t>
            </a:r>
          </a:p>
        </p:txBody>
      </p:sp>
    </p:spTree>
    <p:extLst>
      <p:ext uri="{BB962C8B-B14F-4D97-AF65-F5344CB8AC3E}">
        <p14:creationId xmlns:p14="http://schemas.microsoft.com/office/powerpoint/2010/main" val="224603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1200" y="1049383"/>
            <a:ext cx="10703984" cy="990600"/>
          </a:xfrm>
        </p:spPr>
        <p:txBody>
          <a:bodyPr/>
          <a:lstStyle/>
          <a:p>
            <a:r>
              <a:rPr lang="en-US" sz="3600" b="0" dirty="0"/>
              <a:t>Compliance Review</a:t>
            </a:r>
            <a:endParaRPr lang="en-US" dirty="0"/>
          </a:p>
        </p:txBody>
      </p:sp>
      <p:sp>
        <p:nvSpPr>
          <p:cNvPr id="6" name="Subtitle 5"/>
          <p:cNvSpPr>
            <a:spLocks noGrp="1"/>
          </p:cNvSpPr>
          <p:nvPr>
            <p:ph type="subTitle" idx="1"/>
          </p:nvPr>
        </p:nvSpPr>
        <p:spPr>
          <a:xfrm>
            <a:off x="711200" y="1845579"/>
            <a:ext cx="10710333" cy="2424418"/>
          </a:xfrm>
        </p:spPr>
        <p:txBody>
          <a:bodyPr/>
          <a:lstStyle/>
          <a:p>
            <a:pPr algn="l"/>
            <a:r>
              <a:rPr lang="en-US" sz="2000" b="1" dirty="0"/>
              <a:t>Your application will be reviewed to ensure it meets the agency requirements and follows </a:t>
            </a:r>
            <a:r>
              <a:rPr lang="en-US" sz="2000" b="1" dirty="0" err="1"/>
              <a:t>Usask</a:t>
            </a:r>
            <a:r>
              <a:rPr lang="en-US" sz="2000" b="1" dirty="0"/>
              <a:t> policies.</a:t>
            </a:r>
          </a:p>
          <a:p>
            <a:pPr marL="342900" indent="-342900" algn="l">
              <a:buFont typeface="Wingdings" panose="05000000000000000000" pitchFamily="2" charset="2"/>
              <a:buChar char="§"/>
            </a:pPr>
            <a:r>
              <a:rPr lang="en-US" sz="2000" dirty="0"/>
              <a:t>Research Support Specialist reviews your application and sends you feedback from the review.</a:t>
            </a:r>
          </a:p>
          <a:p>
            <a:pPr marL="342900" indent="-342900" algn="l">
              <a:buFont typeface="Wingdings" panose="05000000000000000000" pitchFamily="2" charset="2"/>
              <a:buChar char="§"/>
            </a:pPr>
            <a:r>
              <a:rPr lang="en-US" sz="2000" dirty="0"/>
              <a:t>Wait until you receive feedback and make your final revisions before submitting your application in the Research Portal.</a:t>
            </a:r>
          </a:p>
        </p:txBody>
      </p:sp>
      <p:graphicFrame>
        <p:nvGraphicFramePr>
          <p:cNvPr id="2" name="Table 2">
            <a:extLst>
              <a:ext uri="{FF2B5EF4-FFF2-40B4-BE49-F238E27FC236}">
                <a16:creationId xmlns:a16="http://schemas.microsoft.com/office/drawing/2014/main" id="{F1F867E8-7829-48FD-8147-C90336CB8FD1}"/>
              </a:ext>
            </a:extLst>
          </p:cNvPr>
          <p:cNvGraphicFramePr>
            <a:graphicFrameLocks noGrp="1"/>
          </p:cNvGraphicFramePr>
          <p:nvPr>
            <p:extLst/>
          </p:nvPr>
        </p:nvGraphicFramePr>
        <p:xfrm>
          <a:off x="1889387" y="4076338"/>
          <a:ext cx="6967212" cy="2225040"/>
        </p:xfrm>
        <a:graphic>
          <a:graphicData uri="http://schemas.openxmlformats.org/drawingml/2006/table">
            <a:tbl>
              <a:tblPr firstRow="1" bandRow="1">
                <a:tableStyleId>{21E4AEA4-8DFA-4A89-87EB-49C32662AFE0}</a:tableStyleId>
              </a:tblPr>
              <a:tblGrid>
                <a:gridCol w="3483606">
                  <a:extLst>
                    <a:ext uri="{9D8B030D-6E8A-4147-A177-3AD203B41FA5}">
                      <a16:colId xmlns:a16="http://schemas.microsoft.com/office/drawing/2014/main" val="2844810737"/>
                    </a:ext>
                  </a:extLst>
                </a:gridCol>
                <a:gridCol w="3483606">
                  <a:extLst>
                    <a:ext uri="{9D8B030D-6E8A-4147-A177-3AD203B41FA5}">
                      <a16:colId xmlns:a16="http://schemas.microsoft.com/office/drawing/2014/main" val="2720204581"/>
                    </a:ext>
                  </a:extLst>
                </a:gridCol>
              </a:tblGrid>
              <a:tr h="370840">
                <a:tc>
                  <a:txBody>
                    <a:bodyPr/>
                    <a:lstStyle/>
                    <a:p>
                      <a:r>
                        <a:rPr lang="en-CA" dirty="0"/>
                        <a:t>Research Support Specialist</a:t>
                      </a:r>
                    </a:p>
                  </a:txBody>
                  <a:tcPr/>
                </a:tc>
                <a:tc>
                  <a:txBody>
                    <a:bodyPr/>
                    <a:lstStyle/>
                    <a:p>
                      <a:r>
                        <a:rPr lang="en-CA" dirty="0"/>
                        <a:t>Email</a:t>
                      </a:r>
                    </a:p>
                  </a:txBody>
                  <a:tcPr/>
                </a:tc>
                <a:extLst>
                  <a:ext uri="{0D108BD9-81ED-4DB2-BD59-A6C34878D82A}">
                    <a16:rowId xmlns:a16="http://schemas.microsoft.com/office/drawing/2014/main" val="3667566327"/>
                  </a:ext>
                </a:extLst>
              </a:tr>
              <a:tr h="370840">
                <a:tc>
                  <a:txBody>
                    <a:bodyPr/>
                    <a:lstStyle/>
                    <a:p>
                      <a:r>
                        <a:rPr lang="en-CA" dirty="0">
                          <a:solidFill>
                            <a:schemeClr val="tx1"/>
                          </a:solidFill>
                        </a:rPr>
                        <a:t>Ronda Appell</a:t>
                      </a:r>
                    </a:p>
                  </a:txBody>
                  <a:tcPr/>
                </a:tc>
                <a:tc>
                  <a:txBody>
                    <a:bodyPr/>
                    <a:lstStyle/>
                    <a:p>
                      <a:r>
                        <a:rPr lang="en-CA" dirty="0">
                          <a:solidFill>
                            <a:schemeClr val="tx1"/>
                          </a:solidFill>
                          <a:hlinkClick r:id="rId2">
                            <a:extLst>
                              <a:ext uri="{A12FA001-AC4F-418D-AE19-62706E023703}">
                                <ahyp:hlinkClr xmlns="" xmlns:ahyp="http://schemas.microsoft.com/office/drawing/2018/hyperlinkcolor" val="tx"/>
                              </a:ext>
                            </a:extLst>
                          </a:hlinkClick>
                        </a:rPr>
                        <a:t>ronda.appell@usask.ca</a:t>
                      </a:r>
                      <a:r>
                        <a:rPr lang="en-CA" dirty="0">
                          <a:solidFill>
                            <a:schemeClr val="tx1"/>
                          </a:solidFill>
                        </a:rPr>
                        <a:t> </a:t>
                      </a:r>
                    </a:p>
                  </a:txBody>
                  <a:tcPr/>
                </a:tc>
                <a:extLst>
                  <a:ext uri="{0D108BD9-81ED-4DB2-BD59-A6C34878D82A}">
                    <a16:rowId xmlns:a16="http://schemas.microsoft.com/office/drawing/2014/main" val="1153526121"/>
                  </a:ext>
                </a:extLst>
              </a:tr>
              <a:tr h="370840">
                <a:tc>
                  <a:txBody>
                    <a:bodyPr/>
                    <a:lstStyle/>
                    <a:p>
                      <a:r>
                        <a:rPr lang="en-CA" dirty="0"/>
                        <a:t>Nicole Benning</a:t>
                      </a:r>
                    </a:p>
                  </a:txBody>
                  <a:tcPr/>
                </a:tc>
                <a:tc>
                  <a:txBody>
                    <a:bodyPr/>
                    <a:lstStyle/>
                    <a:p>
                      <a:r>
                        <a:rPr lang="en-CA" dirty="0">
                          <a:solidFill>
                            <a:schemeClr val="tx1"/>
                          </a:solidFill>
                          <a:hlinkClick r:id="rId3">
                            <a:extLst>
                              <a:ext uri="{A12FA001-AC4F-418D-AE19-62706E023703}">
                                <ahyp:hlinkClr xmlns="" xmlns:ahyp="http://schemas.microsoft.com/office/drawing/2018/hyperlinkcolor" val="tx"/>
                              </a:ext>
                            </a:extLst>
                          </a:hlinkClick>
                        </a:rPr>
                        <a:t>nicole.benning@usask.ca</a:t>
                      </a:r>
                      <a:endParaRPr lang="en-CA" dirty="0">
                        <a:solidFill>
                          <a:schemeClr val="tx1"/>
                        </a:solidFill>
                      </a:endParaRPr>
                    </a:p>
                  </a:txBody>
                  <a:tcPr/>
                </a:tc>
                <a:extLst>
                  <a:ext uri="{0D108BD9-81ED-4DB2-BD59-A6C34878D82A}">
                    <a16:rowId xmlns:a16="http://schemas.microsoft.com/office/drawing/2014/main" val="3877491049"/>
                  </a:ext>
                </a:extLst>
              </a:tr>
              <a:tr h="370840">
                <a:tc>
                  <a:txBody>
                    <a:bodyPr/>
                    <a:lstStyle/>
                    <a:p>
                      <a:r>
                        <a:rPr lang="en-CA" dirty="0"/>
                        <a:t>Cameron Berg</a:t>
                      </a:r>
                    </a:p>
                  </a:txBody>
                  <a:tcPr/>
                </a:tc>
                <a:tc>
                  <a:txBody>
                    <a:bodyPr/>
                    <a:lstStyle/>
                    <a:p>
                      <a:r>
                        <a:rPr lang="en-CA" dirty="0">
                          <a:solidFill>
                            <a:schemeClr val="tx1"/>
                          </a:solidFill>
                          <a:hlinkClick r:id="rId4">
                            <a:extLst>
                              <a:ext uri="{A12FA001-AC4F-418D-AE19-62706E023703}">
                                <ahyp:hlinkClr xmlns="" xmlns:ahyp="http://schemas.microsoft.com/office/drawing/2018/hyperlinkcolor" val="tx"/>
                              </a:ext>
                            </a:extLst>
                          </a:hlinkClick>
                        </a:rPr>
                        <a:t>cam.berg@usask.ca</a:t>
                      </a:r>
                      <a:endParaRPr lang="en-CA" dirty="0">
                        <a:solidFill>
                          <a:schemeClr val="tx1"/>
                        </a:solidFill>
                      </a:endParaRPr>
                    </a:p>
                  </a:txBody>
                  <a:tcPr/>
                </a:tc>
                <a:extLst>
                  <a:ext uri="{0D108BD9-81ED-4DB2-BD59-A6C34878D82A}">
                    <a16:rowId xmlns:a16="http://schemas.microsoft.com/office/drawing/2014/main" val="1709173038"/>
                  </a:ext>
                </a:extLst>
              </a:tr>
              <a:tr h="370840">
                <a:tc>
                  <a:txBody>
                    <a:bodyPr/>
                    <a:lstStyle/>
                    <a:p>
                      <a:r>
                        <a:rPr lang="en-CA" dirty="0"/>
                        <a:t>Tera Ebach</a:t>
                      </a:r>
                    </a:p>
                  </a:txBody>
                  <a:tcPr/>
                </a:tc>
                <a:tc>
                  <a:txBody>
                    <a:bodyPr/>
                    <a:lstStyle/>
                    <a:p>
                      <a:r>
                        <a:rPr lang="en-CA" dirty="0">
                          <a:solidFill>
                            <a:schemeClr val="tx1"/>
                          </a:solidFill>
                          <a:hlinkClick r:id="rId5">
                            <a:extLst>
                              <a:ext uri="{A12FA001-AC4F-418D-AE19-62706E023703}">
                                <ahyp:hlinkClr xmlns="" xmlns:ahyp="http://schemas.microsoft.com/office/drawing/2018/hyperlinkcolor" val="tx"/>
                              </a:ext>
                            </a:extLst>
                          </a:hlinkClick>
                        </a:rPr>
                        <a:t>tera.ebach@usask.ca</a:t>
                      </a:r>
                      <a:endParaRPr lang="en-CA" dirty="0">
                        <a:solidFill>
                          <a:schemeClr val="tx1"/>
                        </a:solidFill>
                      </a:endParaRPr>
                    </a:p>
                  </a:txBody>
                  <a:tcPr/>
                </a:tc>
                <a:extLst>
                  <a:ext uri="{0D108BD9-81ED-4DB2-BD59-A6C34878D82A}">
                    <a16:rowId xmlns:a16="http://schemas.microsoft.com/office/drawing/2014/main" val="1477914369"/>
                  </a:ext>
                </a:extLst>
              </a:tr>
              <a:tr h="370840">
                <a:tc>
                  <a:txBody>
                    <a:bodyPr/>
                    <a:lstStyle/>
                    <a:p>
                      <a:r>
                        <a:rPr lang="en-CA" dirty="0"/>
                        <a:t>Brenda Meyer-Burt</a:t>
                      </a:r>
                    </a:p>
                  </a:txBody>
                  <a:tcPr/>
                </a:tc>
                <a:tc>
                  <a:txBody>
                    <a:bodyPr/>
                    <a:lstStyle/>
                    <a:p>
                      <a:r>
                        <a:rPr lang="en-CA" dirty="0">
                          <a:solidFill>
                            <a:schemeClr val="tx1"/>
                          </a:solidFill>
                          <a:hlinkClick r:id="rId6">
                            <a:extLst>
                              <a:ext uri="{A12FA001-AC4F-418D-AE19-62706E023703}">
                                <ahyp:hlinkClr xmlns="" xmlns:ahyp="http://schemas.microsoft.com/office/drawing/2018/hyperlinkcolor" val="tx"/>
                              </a:ext>
                            </a:extLst>
                          </a:hlinkClick>
                        </a:rPr>
                        <a:t>brenda.meyer-burt@usask.ca</a:t>
                      </a:r>
                      <a:r>
                        <a:rPr lang="en-CA" dirty="0">
                          <a:solidFill>
                            <a:schemeClr val="tx1"/>
                          </a:solidFill>
                        </a:rPr>
                        <a:t> </a:t>
                      </a:r>
                    </a:p>
                  </a:txBody>
                  <a:tcPr/>
                </a:tc>
                <a:extLst>
                  <a:ext uri="{0D108BD9-81ED-4DB2-BD59-A6C34878D82A}">
                    <a16:rowId xmlns:a16="http://schemas.microsoft.com/office/drawing/2014/main" val="2874441413"/>
                  </a:ext>
                </a:extLst>
              </a:tr>
            </a:tbl>
          </a:graphicData>
        </a:graphic>
      </p:graphicFrame>
    </p:spTree>
    <p:extLst>
      <p:ext uri="{BB962C8B-B14F-4D97-AF65-F5344CB8AC3E}">
        <p14:creationId xmlns:p14="http://schemas.microsoft.com/office/powerpoint/2010/main" val="252923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Common Compliance Issues</a:t>
            </a:r>
            <a:br>
              <a:rPr lang="en-US" sz="3600" dirty="0"/>
            </a:br>
            <a:endParaRPr lang="en-US" sz="3600" dirty="0"/>
          </a:p>
        </p:txBody>
      </p:sp>
      <p:sp>
        <p:nvSpPr>
          <p:cNvPr id="3" name="Content Placeholder 2"/>
          <p:cNvSpPr>
            <a:spLocks noGrp="1"/>
          </p:cNvSpPr>
          <p:nvPr>
            <p:ph idx="1"/>
          </p:nvPr>
        </p:nvSpPr>
        <p:spPr>
          <a:xfrm>
            <a:off x="304803" y="1652630"/>
            <a:ext cx="11400367" cy="3892493"/>
          </a:xfrm>
        </p:spPr>
        <p:txBody>
          <a:bodyPr/>
          <a:lstStyle/>
          <a:p>
            <a:pPr marL="441341" indent="-342900" eaLnBrk="1" hangingPunct="1">
              <a:spcAft>
                <a:spcPts val="600"/>
              </a:spcAft>
              <a:buFont typeface="Wingdings" panose="05000000000000000000" pitchFamily="2" charset="2"/>
              <a:buChar char="§"/>
            </a:pPr>
            <a:r>
              <a:rPr lang="en-CA" sz="2200" b="1" dirty="0">
                <a:solidFill>
                  <a:schemeClr val="tx1"/>
                </a:solidFill>
                <a:cs typeface="Calibri" charset="0"/>
              </a:rPr>
              <a:t>Equity, Diversity and Inclusion is a very important part of your application and should be considered and addressed in your application.</a:t>
            </a:r>
          </a:p>
          <a:p>
            <a:pPr marL="441341" indent="-342900" eaLnBrk="1" hangingPunct="1">
              <a:spcAft>
                <a:spcPts val="600"/>
              </a:spcAft>
              <a:buFont typeface="Wingdings" panose="05000000000000000000" pitchFamily="2" charset="2"/>
              <a:buChar char="§"/>
            </a:pPr>
            <a:r>
              <a:rPr lang="en-CA" sz="2200" dirty="0">
                <a:solidFill>
                  <a:schemeClr val="tx1"/>
                </a:solidFill>
                <a:cs typeface="Calibri" charset="0"/>
              </a:rPr>
              <a:t>Provide details such as the rates for benefits, fees, per diem, mileage, rental, housing, etc. in your budget justification. </a:t>
            </a:r>
          </a:p>
          <a:p>
            <a:pPr marL="441341" indent="-342900" eaLnBrk="1" hangingPunct="1">
              <a:spcAft>
                <a:spcPts val="600"/>
              </a:spcAft>
              <a:buFont typeface="Wingdings" panose="05000000000000000000" pitchFamily="2" charset="2"/>
              <a:buChar char="§"/>
            </a:pPr>
            <a:r>
              <a:rPr lang="en-CA" sz="2200" dirty="0">
                <a:solidFill>
                  <a:schemeClr val="tx1"/>
                </a:solidFill>
                <a:cs typeface="Calibri" charset="0"/>
              </a:rPr>
              <a:t>Follow the Research portal presentation and attachment standards.  </a:t>
            </a:r>
          </a:p>
          <a:p>
            <a:pPr marL="441341" indent="-342900" eaLnBrk="1" hangingPunct="1">
              <a:spcAft>
                <a:spcPts val="600"/>
              </a:spcAft>
              <a:buFont typeface="Wingdings" panose="05000000000000000000" pitchFamily="2" charset="2"/>
              <a:buChar char="§"/>
            </a:pPr>
            <a:r>
              <a:rPr lang="en-CA" sz="2200" dirty="0">
                <a:solidFill>
                  <a:schemeClr val="tx1"/>
                </a:solidFill>
                <a:cs typeface="Calibri" charset="0"/>
              </a:rPr>
              <a:t>Provide an explanation for all other research support that will be or may be active during the funding period of the Discovery Grant.</a:t>
            </a:r>
          </a:p>
          <a:p>
            <a:pPr marL="384191" indent="-285750" eaLnBrk="1" hangingPunct="1">
              <a:spcAft>
                <a:spcPts val="600"/>
              </a:spcAft>
              <a:buFont typeface="Wingdings" panose="05000000000000000000" pitchFamily="2" charset="2"/>
              <a:buChar char="§"/>
            </a:pPr>
            <a:r>
              <a:rPr lang="en-CA" sz="2200" dirty="0">
                <a:solidFill>
                  <a:schemeClr val="tx1"/>
                </a:solidFill>
                <a:cs typeface="Calibri" charset="0"/>
              </a:rPr>
              <a:t>Update your CCV including the Research Funding History.</a:t>
            </a:r>
          </a:p>
          <a:p>
            <a:pPr marL="98441" indent="0" eaLnBrk="1" hangingPunct="1">
              <a:spcAft>
                <a:spcPts val="600"/>
              </a:spcAft>
              <a:buNone/>
            </a:pPr>
            <a:endParaRPr lang="en-CA" sz="2200" b="1" u="sng" dirty="0">
              <a:solidFill>
                <a:srgbClr val="C00000"/>
              </a:solidFill>
              <a:latin typeface="Calibri" charset="0"/>
              <a:cs typeface="Calibri" charset="0"/>
            </a:endParaRPr>
          </a:p>
          <a:p>
            <a:pPr marL="1085850" lvl="1" indent="-342900" eaLnBrk="1" hangingPunct="1">
              <a:spcAft>
                <a:spcPts val="600"/>
              </a:spcAft>
              <a:buAutoNum type="arabicPeriod"/>
            </a:pPr>
            <a:endParaRPr lang="en-CA" sz="1800" b="1" dirty="0">
              <a:solidFill>
                <a:srgbClr val="C00000"/>
              </a:solidFill>
              <a:latin typeface="Calibri" charset="0"/>
              <a:cs typeface="Calibri" charset="0"/>
            </a:endParaRPr>
          </a:p>
        </p:txBody>
      </p:sp>
    </p:spTree>
    <p:extLst>
      <p:ext uri="{BB962C8B-B14F-4D97-AF65-F5344CB8AC3E}">
        <p14:creationId xmlns:p14="http://schemas.microsoft.com/office/powerpoint/2010/main" val="419108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Links to Some Useful Resources </a:t>
            </a:r>
            <a:endParaRPr lang="en-US" dirty="0"/>
          </a:p>
        </p:txBody>
      </p:sp>
    </p:spTree>
    <p:extLst>
      <p:ext uri="{BB962C8B-B14F-4D97-AF65-F5344CB8AC3E}">
        <p14:creationId xmlns:p14="http://schemas.microsoft.com/office/powerpoint/2010/main" val="57120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3" y="195348"/>
            <a:ext cx="9036785" cy="802180"/>
          </a:xfrm>
        </p:spPr>
        <p:txBody>
          <a:bodyPr/>
          <a:lstStyle/>
          <a:p>
            <a:r>
              <a:rPr lang="en-IN" sz="2400" b="1" dirty="0" smtClean="0"/>
              <a:t>NSERC DG and RTI Workshop – 2020 </a:t>
            </a:r>
            <a:br>
              <a:rPr lang="en-IN" sz="2400" b="1" dirty="0" smtClean="0"/>
            </a:br>
            <a:r>
              <a:rPr lang="en-IN" sz="2400" b="1" dirty="0" smtClean="0"/>
              <a:t>List of Resources  </a:t>
            </a:r>
            <a:endParaRPr lang="en-US" sz="2400" b="1" dirty="0"/>
          </a:p>
        </p:txBody>
      </p:sp>
      <p:sp>
        <p:nvSpPr>
          <p:cNvPr id="3" name="Content Placeholder 2"/>
          <p:cNvSpPr>
            <a:spLocks noGrp="1"/>
          </p:cNvSpPr>
          <p:nvPr>
            <p:ph idx="1"/>
          </p:nvPr>
        </p:nvSpPr>
        <p:spPr>
          <a:xfrm>
            <a:off x="304803" y="1064029"/>
            <a:ext cx="11400367" cy="5361709"/>
          </a:xfrm>
        </p:spPr>
        <p:txBody>
          <a:bodyPr/>
          <a:lstStyle/>
          <a:p>
            <a:pPr lvl="1">
              <a:buFont typeface="Wingdings" panose="05000000000000000000" pitchFamily="2" charset="2"/>
              <a:buChar char="v"/>
            </a:pPr>
            <a:r>
              <a:rPr lang="en-IN" dirty="0" smtClean="0"/>
              <a:t>Slides from Previous Workshop: </a:t>
            </a:r>
          </a:p>
          <a:p>
            <a:pPr lvl="2"/>
            <a:r>
              <a:rPr lang="en-US" u="sng" dirty="0">
                <a:hlinkClick r:id="rId2"/>
              </a:rPr>
              <a:t>https://</a:t>
            </a:r>
            <a:r>
              <a:rPr lang="en-US" u="sng" dirty="0" smtClean="0">
                <a:hlinkClick r:id="rId2"/>
              </a:rPr>
              <a:t>vpresearch.usask.ca/documents/research-process/research-facilitation/workshops/2019-05-21-nserc-grants-workshop-slides.pdf.pdf</a:t>
            </a:r>
            <a:endParaRPr lang="en-US" u="sng" dirty="0" smtClean="0"/>
          </a:p>
          <a:p>
            <a:pPr lvl="1">
              <a:buFont typeface="Wingdings" panose="05000000000000000000" pitchFamily="2" charset="2"/>
              <a:buChar char="v"/>
            </a:pPr>
            <a:r>
              <a:rPr lang="en-IN" dirty="0" smtClean="0"/>
              <a:t>Video from 2019 workshop </a:t>
            </a:r>
            <a:endParaRPr lang="en-US" dirty="0" smtClean="0"/>
          </a:p>
          <a:p>
            <a:pPr lvl="2"/>
            <a:r>
              <a:rPr lang="en-US" dirty="0">
                <a:hlinkClick r:id="rId3"/>
              </a:rPr>
              <a:t>https://usaskca1-my.sharepoint.com/:v:/</a:t>
            </a:r>
            <a:r>
              <a:rPr lang="en-US" dirty="0" smtClean="0">
                <a:hlinkClick r:id="rId3"/>
              </a:rPr>
              <a:t>g/personal/maj944_usask_ca/Ea0QIPhYwitGs_Zl3xtjI5oBQcl48CB_wTs4XAbJqZCOoA?e=k3ekTe</a:t>
            </a:r>
            <a:r>
              <a:rPr lang="en-US" dirty="0" smtClean="0"/>
              <a:t> </a:t>
            </a:r>
            <a:endParaRPr lang="en-US" dirty="0"/>
          </a:p>
          <a:p>
            <a:pPr lvl="1">
              <a:buFont typeface="Wingdings" panose="05000000000000000000" pitchFamily="2" charset="2"/>
              <a:buChar char="v"/>
            </a:pPr>
            <a:r>
              <a:rPr lang="en-US" dirty="0" smtClean="0"/>
              <a:t>Peer </a:t>
            </a:r>
            <a:r>
              <a:rPr lang="en-US" dirty="0"/>
              <a:t>Review Manuals for DG and RTI </a:t>
            </a:r>
            <a:endParaRPr lang="en-US" dirty="0" smtClean="0"/>
          </a:p>
          <a:p>
            <a:pPr lvl="2"/>
            <a:r>
              <a:rPr lang="en-US" u="sng" dirty="0" smtClean="0">
                <a:hlinkClick r:id="rId4"/>
              </a:rPr>
              <a:t>https</a:t>
            </a:r>
            <a:r>
              <a:rPr lang="en-US" u="sng" dirty="0">
                <a:hlinkClick r:id="rId4"/>
              </a:rPr>
              <a:t>://www.nserc-crsng.gc.ca/_doc/Reviewers-Examinateurs/CompleteManual-ManualEvalComplet_eng.pdf</a:t>
            </a:r>
            <a:endParaRPr lang="en-US" dirty="0"/>
          </a:p>
          <a:p>
            <a:pPr lvl="2"/>
            <a:r>
              <a:rPr lang="en-US" dirty="0"/>
              <a:t> </a:t>
            </a:r>
            <a:r>
              <a:rPr lang="en-US" u="sng" dirty="0" smtClean="0">
                <a:hlinkClick r:id="rId5"/>
              </a:rPr>
              <a:t>https</a:t>
            </a:r>
            <a:r>
              <a:rPr lang="en-US" u="sng" dirty="0">
                <a:hlinkClick r:id="rId5"/>
              </a:rPr>
              <a:t>://www.nserc-crsng.gc.ca/_</a:t>
            </a:r>
            <a:r>
              <a:rPr lang="en-US" u="sng" dirty="0" smtClean="0">
                <a:hlinkClick r:id="rId5"/>
              </a:rPr>
              <a:t>doc/Reviewers-Examinateurs/RTI-OIR_eng.pdf</a:t>
            </a:r>
            <a:endParaRPr lang="en-US" u="sng" dirty="0" smtClean="0"/>
          </a:p>
          <a:p>
            <a:endParaRPr lang="en-US" sz="2000" dirty="0"/>
          </a:p>
        </p:txBody>
      </p:sp>
    </p:spTree>
    <p:extLst>
      <p:ext uri="{BB962C8B-B14F-4D97-AF65-F5344CB8AC3E}">
        <p14:creationId xmlns:p14="http://schemas.microsoft.com/office/powerpoint/2010/main" val="3915539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862" y="98366"/>
            <a:ext cx="9901308" cy="882535"/>
          </a:xfrm>
        </p:spPr>
        <p:txBody>
          <a:bodyPr/>
          <a:lstStyle/>
          <a:p>
            <a:r>
              <a:rPr lang="en-IN" sz="2800" b="1" dirty="0"/>
              <a:t>NSERC DG and RTI Workshop – 2020 </a:t>
            </a:r>
            <a:br>
              <a:rPr lang="en-IN" sz="2800" b="1" dirty="0"/>
            </a:br>
            <a:r>
              <a:rPr lang="en-IN" sz="2800" b="1" dirty="0"/>
              <a:t>List of Resources </a:t>
            </a:r>
            <a:endParaRPr lang="en-US" sz="2800" dirty="0"/>
          </a:p>
        </p:txBody>
      </p:sp>
      <p:sp>
        <p:nvSpPr>
          <p:cNvPr id="3" name="Content Placeholder 2"/>
          <p:cNvSpPr>
            <a:spLocks noGrp="1"/>
          </p:cNvSpPr>
          <p:nvPr>
            <p:ph idx="1"/>
          </p:nvPr>
        </p:nvSpPr>
        <p:spPr/>
        <p:txBody>
          <a:bodyPr/>
          <a:lstStyle/>
          <a:p>
            <a:pPr lvl="1">
              <a:buFont typeface="Wingdings" panose="05000000000000000000" pitchFamily="2" charset="2"/>
              <a:buChar char="v"/>
            </a:pPr>
            <a:r>
              <a:rPr lang="en-IN" dirty="0"/>
              <a:t>For DG/RTI timeline with updated information on DG and RTI webinars </a:t>
            </a:r>
            <a:r>
              <a:rPr lang="en-CA" dirty="0"/>
              <a:t>click</a:t>
            </a:r>
            <a:r>
              <a:rPr lang="en-CA" i="1" dirty="0"/>
              <a:t> </a:t>
            </a:r>
            <a:r>
              <a:rPr lang="en-CA" b="1" i="1" u="sng" dirty="0">
                <a:hlinkClick r:id="rId2"/>
              </a:rPr>
              <a:t>here</a:t>
            </a:r>
            <a:endParaRPr lang="en-CA" b="1" i="1" u="sng" dirty="0"/>
          </a:p>
          <a:p>
            <a:pPr lvl="1">
              <a:buFont typeface="Wingdings" panose="05000000000000000000" pitchFamily="2" charset="2"/>
              <a:buChar char="v"/>
            </a:pPr>
            <a:r>
              <a:rPr lang="en-CA" dirty="0"/>
              <a:t>Successful grant examples on the USask Grants repository: </a:t>
            </a:r>
            <a:endParaRPr lang="en-US" dirty="0"/>
          </a:p>
          <a:p>
            <a:pPr lvl="2"/>
            <a:r>
              <a:rPr lang="en-CA" dirty="0"/>
              <a:t> </a:t>
            </a:r>
            <a:r>
              <a:rPr lang="en-CA" u="sng" dirty="0">
                <a:hlinkClick r:id="rId3"/>
              </a:rPr>
              <a:t>https://share.usask.ca/go/ovpr/grants_repository/Pages/NSERC-Examples.aspx</a:t>
            </a:r>
            <a:r>
              <a:rPr lang="en-CA" dirty="0"/>
              <a:t> </a:t>
            </a:r>
            <a:endParaRPr lang="en-US" sz="2400" dirty="0"/>
          </a:p>
          <a:p>
            <a:pPr lvl="1">
              <a:buFont typeface="Wingdings" panose="05000000000000000000" pitchFamily="2" charset="2"/>
              <a:buChar char="v"/>
            </a:pPr>
            <a:r>
              <a:rPr lang="en-CA" dirty="0"/>
              <a:t> Resources for EDI component of your Discovery Grant  application: </a:t>
            </a:r>
            <a:endParaRPr lang="en-US" sz="2800" dirty="0"/>
          </a:p>
          <a:p>
            <a:pPr marL="1273148" lvl="2" indent="-171450"/>
            <a:r>
              <a:rPr lang="en-CA" dirty="0">
                <a:hlinkClick r:id="rId4"/>
              </a:rPr>
              <a:t>https://usaskca-Equity Diversity and Inclusion Resources </a:t>
            </a:r>
            <a:r>
              <a:rPr lang="en-CA" dirty="0"/>
              <a:t> </a:t>
            </a:r>
            <a:endParaRPr lang="en-US" dirty="0"/>
          </a:p>
          <a:p>
            <a:endParaRPr lang="en-US" dirty="0"/>
          </a:p>
        </p:txBody>
      </p:sp>
    </p:spTree>
    <p:extLst>
      <p:ext uri="{BB962C8B-B14F-4D97-AF65-F5344CB8AC3E}">
        <p14:creationId xmlns:p14="http://schemas.microsoft.com/office/powerpoint/2010/main" val="100609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3929063" y="3438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099" name="Rectangle 12"/>
          <p:cNvSpPr>
            <a:spLocks noChangeArrowheads="1"/>
          </p:cNvSpPr>
          <p:nvPr/>
        </p:nvSpPr>
        <p:spPr bwMode="auto">
          <a:xfrm>
            <a:off x="10018713" y="5318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pic>
        <p:nvPicPr>
          <p:cNvPr id="4100" name="Picture 11" descr="Usask-Logo-70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4495801"/>
            <a:ext cx="1828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0400" y="5003800"/>
            <a:ext cx="279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1" descr="upper_img_greenbar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86201"/>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7"/>
          <p:cNvSpPr>
            <a:spLocks noChangeArrowheads="1"/>
          </p:cNvSpPr>
          <p:nvPr/>
        </p:nvSpPr>
        <p:spPr bwMode="auto">
          <a:xfrm>
            <a:off x="1524000" y="3505200"/>
            <a:ext cx="9144000" cy="381000"/>
          </a:xfrm>
          <a:prstGeom prst="rect">
            <a:avLst/>
          </a:prstGeom>
          <a:solidFill>
            <a:srgbClr val="8FD634">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104" name="Rectangle 3"/>
          <p:cNvSpPr txBox="1">
            <a:spLocks noChangeArrowheads="1"/>
          </p:cNvSpPr>
          <p:nvPr/>
        </p:nvSpPr>
        <p:spPr bwMode="auto">
          <a:xfrm>
            <a:off x="2568632" y="5212313"/>
            <a:ext cx="80279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CA" altLang="en-US" sz="3600" b="1" dirty="0" smtClean="0">
                <a:latin typeface="Calibri" panose="020F0502020204030204" pitchFamily="34" charset="0"/>
                <a:cs typeface="Calibri" panose="020F0502020204030204" pitchFamily="34" charset="0"/>
              </a:rPr>
              <a:t>Addressing EDI in NSERC DG</a:t>
            </a:r>
            <a:endParaRPr lang="en-CA" altLang="en-US" sz="3600" b="1" dirty="0">
              <a:latin typeface="Calibri" panose="020F0502020204030204" pitchFamily="34" charset="0"/>
              <a:cs typeface="Calibri" panose="020F0502020204030204" pitchFamily="34" charset="0"/>
            </a:endParaRPr>
          </a:p>
        </p:txBody>
      </p:sp>
      <p:sp>
        <p:nvSpPr>
          <p:cNvPr id="4105" name="Rectangle 2"/>
          <p:cNvSpPr txBox="1">
            <a:spLocks noChangeArrowheads="1"/>
          </p:cNvSpPr>
          <p:nvPr/>
        </p:nvSpPr>
        <p:spPr bwMode="auto">
          <a:xfrm>
            <a:off x="5029201" y="6096000"/>
            <a:ext cx="5349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a:r>
              <a:rPr lang="en-US" altLang="en-US" sz="2500">
                <a:solidFill>
                  <a:schemeClr val="bg1"/>
                </a:solidFill>
                <a:latin typeface="Calibri" panose="020F0502020204030204" pitchFamily="34" charset="0"/>
                <a:cs typeface="Calibri" panose="020F0502020204030204" pitchFamily="34" charset="0"/>
              </a:rPr>
              <a:t>www.usask.ca</a:t>
            </a:r>
          </a:p>
        </p:txBody>
      </p:sp>
      <p:pic>
        <p:nvPicPr>
          <p:cNvPr id="4106" name="Content Placeholder 2" descr="A picture containing drawing&#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0575" y="630238"/>
            <a:ext cx="795813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027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p:txBody>
          <a:bodyPr/>
          <a:lstStyle/>
          <a:p>
            <a:r>
              <a:rPr lang="en-US" altLang="en-US" sz="3600">
                <a:solidFill>
                  <a:srgbClr val="000000"/>
                </a:solidFill>
                <a:latin typeface="Untitled Regular"/>
                <a:ea typeface="ＭＳ Ｐゴシック" panose="020B0600070205080204" pitchFamily="34" charset="-128"/>
                <a:cs typeface="Calibri" panose="020F0502020204030204" pitchFamily="34" charset="0"/>
              </a:rPr>
              <a:t>Tri-Agency Statement on Equity, Diversity and Inclusion (EDI)</a:t>
            </a:r>
            <a:endParaRPr lang="en-US" altLang="en-US" sz="36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147" name="Content Placeholder 2"/>
          <p:cNvSpPr>
            <a:spLocks noGrp="1" noChangeArrowheads="1"/>
          </p:cNvSpPr>
          <p:nvPr>
            <p:ph idx="1"/>
          </p:nvPr>
        </p:nvSpPr>
        <p:spPr>
          <a:xfrm>
            <a:off x="1752601" y="1828800"/>
            <a:ext cx="8550275" cy="4495800"/>
          </a:xfrm>
        </p:spPr>
        <p:txBody>
          <a:bodyPr/>
          <a:lstStyle/>
          <a:p>
            <a:pPr>
              <a:buFont typeface="Arial" panose="020B0604020202020204" pitchFamily="34" charset="0"/>
              <a:buChar char="•"/>
            </a:pPr>
            <a:r>
              <a:rPr lang="en-US" altLang="en-US" smtClean="0">
                <a:latin typeface="&amp;quot"/>
                <a:ea typeface="ＭＳ Ｐゴシック" panose="020B0600070205080204" pitchFamily="34" charset="-128"/>
                <a:cs typeface="Calibri" panose="020F0502020204030204" pitchFamily="34" charset="0"/>
              </a:rPr>
              <a:t>Support and promote equitable access to funding and training opportunities.</a:t>
            </a:r>
          </a:p>
          <a:p>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055540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Typically shows up in three places</a:t>
            </a:r>
          </a:p>
        </p:txBody>
      </p:sp>
      <p:sp>
        <p:nvSpPr>
          <p:cNvPr id="7171" name="Content Placeholder 2"/>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Research design</a:t>
            </a:r>
          </a:p>
          <a:p>
            <a:pPr lvl="1">
              <a:buFont typeface="Arial" panose="020B0604020202020204" pitchFamily="34" charset="0"/>
              <a:buChar char="•"/>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Ensuring those who can benefit from the research have equal access to participate and receive the benefits and that no single group bares more of the risk</a:t>
            </a:r>
          </a:p>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Team</a:t>
            </a:r>
          </a:p>
          <a:p>
            <a:pPr lvl="1">
              <a:buFont typeface="Arial" panose="020B0604020202020204" pitchFamily="34" charset="0"/>
              <a:buChar char="•"/>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Refers to your co-investigators, collaborators, etc. Those who will help design and execute the research and mentor trainees</a:t>
            </a:r>
          </a:p>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Training</a:t>
            </a:r>
          </a:p>
          <a:p>
            <a:pPr lvl="1">
              <a:buFont typeface="Arial" panose="020B0604020202020204" pitchFamily="34" charset="0"/>
              <a:buChar char="•"/>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Actions you will take to ensure equitable access to research training and promote a culture of EDI in research</a:t>
            </a:r>
          </a:p>
        </p:txBody>
      </p:sp>
    </p:spTree>
    <p:extLst>
      <p:ext uri="{BB962C8B-B14F-4D97-AF65-F5344CB8AC3E}">
        <p14:creationId xmlns:p14="http://schemas.microsoft.com/office/powerpoint/2010/main" val="2038418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HQP Training Plan</a:t>
            </a:r>
          </a:p>
        </p:txBody>
      </p:sp>
      <p:sp>
        <p:nvSpPr>
          <p:cNvPr id="8195" name="Content Placeholder 2"/>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Training philosophy</a:t>
            </a:r>
          </a:p>
          <a:p>
            <a:pPr lvl="1"/>
            <a:r>
              <a:rPr lang="en-US" altLang="en-US" smtClean="0">
                <a:latin typeface="Calibri" panose="020F0502020204030204" pitchFamily="34" charset="0"/>
                <a:ea typeface="ＭＳ Ｐゴシック" panose="020B0600070205080204" pitchFamily="34" charset="-128"/>
                <a:cs typeface="Calibri" panose="020F0502020204030204" pitchFamily="34" charset="0"/>
              </a:rPr>
              <a:t>Barriers or challenges in your area</a:t>
            </a:r>
          </a:p>
          <a:p>
            <a:pPr lvl="2"/>
            <a:r>
              <a:rPr lang="en-US" altLang="en-US" smtClean="0">
                <a:latin typeface="Calibri" panose="020F0502020204030204" pitchFamily="34" charset="0"/>
                <a:ea typeface="ＭＳ Ｐゴシック" panose="020B0600070205080204" pitchFamily="34" charset="-128"/>
                <a:cs typeface="Calibri" panose="020F0502020204030204" pitchFamily="34" charset="0"/>
              </a:rPr>
              <a:t>Identify what some of the challenges are to recruiting and retaining EDI trainees</a:t>
            </a:r>
          </a:p>
          <a:p>
            <a:pPr lvl="1"/>
            <a:r>
              <a:rPr lang="en-US" altLang="en-US" smtClean="0">
                <a:latin typeface="Calibri" panose="020F0502020204030204" pitchFamily="34" charset="0"/>
                <a:ea typeface="ＭＳ Ｐゴシック" panose="020B0600070205080204" pitchFamily="34" charset="-128"/>
                <a:cs typeface="Calibri" panose="020F0502020204030204" pitchFamily="34" charset="0"/>
              </a:rPr>
              <a:t>Actions you will take to promote and support participation of diverse HQP in research:</a:t>
            </a:r>
          </a:p>
          <a:p>
            <a:pPr lvl="2"/>
            <a:r>
              <a:rPr lang="en-US" altLang="en-US" smtClean="0">
                <a:latin typeface="Calibri" panose="020F0502020204030204" pitchFamily="34" charset="0"/>
                <a:ea typeface="ＭＳ Ｐゴシック" panose="020B0600070205080204" pitchFamily="34" charset="-128"/>
                <a:cs typeface="Calibri" panose="020F0502020204030204" pitchFamily="34" charset="0"/>
              </a:rPr>
              <a:t>Inclusive recruitment practices</a:t>
            </a:r>
          </a:p>
          <a:p>
            <a:pPr lvl="2"/>
            <a:r>
              <a:rPr lang="en-US" altLang="en-US" smtClean="0">
                <a:latin typeface="Calibri" panose="020F0502020204030204" pitchFamily="34" charset="0"/>
                <a:ea typeface="ＭＳ Ｐゴシック" panose="020B0600070205080204" pitchFamily="34" charset="-128"/>
                <a:cs typeface="Calibri" panose="020F0502020204030204" pitchFamily="34" charset="0"/>
              </a:rPr>
              <a:t>Equitable access to mentorship</a:t>
            </a:r>
          </a:p>
          <a:p>
            <a:pPr lvl="2"/>
            <a:r>
              <a:rPr lang="en-US" altLang="en-US" smtClean="0">
                <a:latin typeface="Calibri" panose="020F0502020204030204" pitchFamily="34" charset="0"/>
                <a:ea typeface="ＭＳ Ｐゴシック" panose="020B0600070205080204" pitchFamily="34" charset="-128"/>
                <a:cs typeface="Calibri" panose="020F0502020204030204" pitchFamily="34" charset="0"/>
              </a:rPr>
              <a:t>Promote trainee growth</a:t>
            </a:r>
          </a:p>
          <a:p>
            <a:pPr lvl="2"/>
            <a:r>
              <a:rPr lang="en-US" altLang="en-US" smtClean="0">
                <a:latin typeface="Calibri" panose="020F0502020204030204" pitchFamily="34" charset="0"/>
                <a:ea typeface="ＭＳ Ｐゴシック" panose="020B0600070205080204" pitchFamily="34" charset="-128"/>
                <a:cs typeface="Calibri" panose="020F0502020204030204" pitchFamily="34" charset="0"/>
              </a:rPr>
              <a:t>Remove barriers to participation</a:t>
            </a:r>
          </a:p>
          <a:p>
            <a:pPr lvl="1"/>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255441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Examples</a:t>
            </a:r>
          </a:p>
        </p:txBody>
      </p:sp>
      <p:sp>
        <p:nvSpPr>
          <p:cNvPr id="9219" name="Content Placeholder 2"/>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Indicate that: </a:t>
            </a:r>
          </a:p>
          <a:p>
            <a:pPr lvl="1">
              <a:buFont typeface="Arial" panose="020B0604020202020204" pitchFamily="34" charset="0"/>
              <a:buChar char="•"/>
            </a:pPr>
            <a:r>
              <a:rPr lang="en-US" altLang="en-US" sz="2000">
                <a:latin typeface="Calibri" panose="020F0502020204030204" pitchFamily="34" charset="0"/>
                <a:ea typeface="ＭＳ Ｐゴシック" panose="020B0600070205080204" pitchFamily="34" charset="-128"/>
                <a:cs typeface="Calibri" panose="020F0502020204030204" pitchFamily="34" charset="0"/>
              </a:rPr>
              <a:t>You will work with your HR and admin. support to ensure HQP recruitment practices are inclusive</a:t>
            </a:r>
          </a:p>
          <a:p>
            <a:pPr lvl="1">
              <a:buFont typeface="Arial" panose="020B0604020202020204" pitchFamily="34" charset="0"/>
              <a:buChar char="•"/>
            </a:pPr>
            <a:r>
              <a:rPr lang="en-US" altLang="en-US" sz="2000">
                <a:latin typeface="Calibri" panose="020F0502020204030204" pitchFamily="34" charset="0"/>
                <a:ea typeface="ＭＳ Ｐゴシック" panose="020B0600070205080204" pitchFamily="34" charset="-128"/>
                <a:cs typeface="Calibri" panose="020F0502020204030204" pitchFamily="34" charset="0"/>
              </a:rPr>
              <a:t>You have participated in EDI or unconscious bias training</a:t>
            </a:r>
          </a:p>
          <a:p>
            <a:pPr lvl="1">
              <a:buFont typeface="Arial" panose="020B0604020202020204" pitchFamily="34" charset="0"/>
              <a:buChar char="•"/>
            </a:pPr>
            <a:r>
              <a:rPr lang="en-US" altLang="en-US" sz="2000">
                <a:latin typeface="Calibri" panose="020F0502020204030204" pitchFamily="34" charset="0"/>
                <a:ea typeface="ＭＳ Ｐゴシック" panose="020B0600070205080204" pitchFamily="34" charset="-128"/>
                <a:cs typeface="Calibri" panose="020F0502020204030204" pitchFamily="34" charset="0"/>
              </a:rPr>
              <a:t>You will discuss EDI concepts with your trainees and encourage them to participate in EDI and unconscious bias training and other opportunities to learn about EDI, including organizations like Women in Engineering.</a:t>
            </a:r>
          </a:p>
          <a:p>
            <a:pPr lvl="1">
              <a:buFont typeface="Arial" panose="020B0604020202020204" pitchFamily="34" charset="0"/>
              <a:buChar char="•"/>
            </a:pPr>
            <a:r>
              <a:rPr lang="en-US" altLang="en-US" sz="2000">
                <a:latin typeface="Calibri" panose="020F0502020204030204" pitchFamily="34" charset="0"/>
                <a:ea typeface="ＭＳ Ｐゴシック" panose="020B0600070205080204" pitchFamily="34" charset="-128"/>
                <a:cs typeface="Calibri" panose="020F0502020204030204" pitchFamily="34" charset="0"/>
              </a:rPr>
              <a:t>You will give consideration to issues such as family care and other barriers to ensure all trainees have equitable access to opportunities such as conference travel and field work, as well as mentorship.</a:t>
            </a:r>
          </a:p>
          <a:p>
            <a:pPr lvl="1">
              <a:buFont typeface="Arial" panose="020B0604020202020204" pitchFamily="34" charset="0"/>
              <a:buChar char="•"/>
            </a:pPr>
            <a:r>
              <a:rPr lang="en-US" altLang="en-US" sz="2000">
                <a:latin typeface="Calibri" panose="020F0502020204030204" pitchFamily="34" charset="0"/>
                <a:ea typeface="ＭＳ Ｐゴシック" panose="020B0600070205080204" pitchFamily="34" charset="-128"/>
                <a:cs typeface="Calibri" panose="020F0502020204030204" pitchFamily="34" charset="0"/>
              </a:rPr>
              <a:t>You will ensure all of your trainees are aware of resources such as USask Access and Equity Services and their programs and services. </a:t>
            </a:r>
          </a:p>
        </p:txBody>
      </p:sp>
    </p:spTree>
    <p:extLst>
      <p:ext uri="{BB962C8B-B14F-4D97-AF65-F5344CB8AC3E}">
        <p14:creationId xmlns:p14="http://schemas.microsoft.com/office/powerpoint/2010/main" val="3931402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p:txBody>
          <a:bodyPr/>
          <a:lstStyle/>
          <a:p>
            <a:r>
              <a:rPr lang="en-US" altLang="en-US" sz="4000">
                <a:latin typeface="Calibri" panose="020F0502020204030204" pitchFamily="34" charset="0"/>
                <a:ea typeface="ＭＳ Ｐゴシック" panose="020B0600070205080204" pitchFamily="34" charset="-128"/>
                <a:cs typeface="Calibri" panose="020F0502020204030204" pitchFamily="34" charset="0"/>
              </a:rPr>
              <a:t>Past Contributions to training of HQP</a:t>
            </a:r>
          </a:p>
        </p:txBody>
      </p:sp>
      <p:sp>
        <p:nvSpPr>
          <p:cNvPr id="10243" name="Content Placeholder 2"/>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Describe specific actions you have taken to support EDI (similar as above)</a:t>
            </a:r>
          </a:p>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DO NOT include demographic information of your trainees</a:t>
            </a:r>
          </a:p>
          <a:p>
            <a:pPr lvl="1">
              <a:buFont typeface="Arial" panose="020B0604020202020204" pitchFamily="34" charset="0"/>
              <a:buChar char="•"/>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NSERC does not request or require this data</a:t>
            </a:r>
          </a:p>
          <a:p>
            <a:pPr lvl="1">
              <a:buFont typeface="Arial" panose="020B0604020202020204" pitchFamily="34" charset="0"/>
              <a:buChar char="•"/>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This will be insufficient alone to answer the requirements</a:t>
            </a:r>
          </a:p>
        </p:txBody>
      </p:sp>
    </p:spTree>
    <p:extLst>
      <p:ext uri="{BB962C8B-B14F-4D97-AF65-F5344CB8AC3E}">
        <p14:creationId xmlns:p14="http://schemas.microsoft.com/office/powerpoint/2010/main" val="479155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Most significant contributions</a:t>
            </a:r>
          </a:p>
        </p:txBody>
      </p:sp>
      <p:sp>
        <p:nvSpPr>
          <p:cNvPr id="11267" name="Content Placeholder 2"/>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Impact may include ways in which you contributed to increased EDI in research.</a:t>
            </a:r>
          </a:p>
        </p:txBody>
      </p:sp>
    </p:spTree>
    <p:extLst>
      <p:ext uri="{BB962C8B-B14F-4D97-AF65-F5344CB8AC3E}">
        <p14:creationId xmlns:p14="http://schemas.microsoft.com/office/powerpoint/2010/main" val="3290028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Proposal: Methodology</a:t>
            </a:r>
          </a:p>
        </p:txBody>
      </p:sp>
      <p:sp>
        <p:nvSpPr>
          <p:cNvPr id="12291" name="Content Placeholder 2"/>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inclusion of sex (biological), gender (socio-cultural) and diversity considerations in research design </a:t>
            </a:r>
          </a:p>
          <a:p>
            <a:pPr lvl="1">
              <a:buFont typeface="Arial" panose="020B0604020202020204" pitchFamily="34" charset="0"/>
              <a:buChar char="•"/>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If results of your research could be influenced by or could have different impacts on different groups, this must be accounted for in the research design.</a:t>
            </a:r>
          </a:p>
          <a:p>
            <a:pPr lvl="1">
              <a:buFont typeface="Arial" panose="020B0604020202020204" pitchFamily="34" charset="0"/>
              <a:buChar char="•"/>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This may not apply to your research, but if it is at all ambiguous, provide a justification for why it does not apply.</a:t>
            </a:r>
          </a:p>
        </p:txBody>
      </p:sp>
    </p:spTree>
    <p:extLst>
      <p:ext uri="{BB962C8B-B14F-4D97-AF65-F5344CB8AC3E}">
        <p14:creationId xmlns:p14="http://schemas.microsoft.com/office/powerpoint/2010/main" val="3743793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USask">
      <a:dk1>
        <a:srgbClr val="000000"/>
      </a:dk1>
      <a:lt1>
        <a:srgbClr val="FFFFFF"/>
      </a:lt1>
      <a:dk2>
        <a:srgbClr val="006940"/>
      </a:dk2>
      <a:lt2>
        <a:srgbClr val="FFFFFF"/>
      </a:lt2>
      <a:accent1>
        <a:srgbClr val="FFD204"/>
      </a:accent1>
      <a:accent2>
        <a:srgbClr val="006940"/>
      </a:accent2>
      <a:accent3>
        <a:srgbClr val="BDD600"/>
      </a:accent3>
      <a:accent4>
        <a:srgbClr val="000000"/>
      </a:accent4>
      <a:accent5>
        <a:srgbClr val="999B9C"/>
      </a:accent5>
      <a:accent6>
        <a:srgbClr val="D6D6D3"/>
      </a:accent6>
      <a:hlink>
        <a:srgbClr val="BDD600"/>
      </a:hlink>
      <a:folHlink>
        <a:srgbClr val="7195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864</Words>
  <Application>Microsoft Office PowerPoint</Application>
  <PresentationFormat>Widescreen</PresentationFormat>
  <Paragraphs>94</Paragraphs>
  <Slides>17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ＭＳ Ｐゴシック</vt:lpstr>
      <vt:lpstr>&amp;quot</vt:lpstr>
      <vt:lpstr>Arial</vt:lpstr>
      <vt:lpstr>Arial Black</vt:lpstr>
      <vt:lpstr>Calibri</vt:lpstr>
      <vt:lpstr>Georgia</vt:lpstr>
      <vt:lpstr>Times</vt:lpstr>
      <vt:lpstr>Trebuchet MS</vt:lpstr>
      <vt:lpstr>Untitled Regular</vt:lpstr>
      <vt:lpstr>Wingdings</vt:lpstr>
      <vt:lpstr>Blank</vt:lpstr>
      <vt:lpstr>NSERC Discovery Grant and RTI Workshop 2020   Session 1 September 10, 1:30 pm – 3:00 pm   </vt:lpstr>
      <vt:lpstr>PowerPoint Presentation</vt:lpstr>
      <vt:lpstr>Tri-Agency Statement on Equity, Diversity and Inclusion (EDI)</vt:lpstr>
      <vt:lpstr>Typically shows up in three places</vt:lpstr>
      <vt:lpstr>HQP Training Plan</vt:lpstr>
      <vt:lpstr>Examples</vt:lpstr>
      <vt:lpstr>Past Contributions to training of HQP</vt:lpstr>
      <vt:lpstr>Most significant contributions</vt:lpstr>
      <vt:lpstr>Proposal: Methodology</vt:lpstr>
      <vt:lpstr>Resources</vt:lpstr>
      <vt:lpstr>Compliance Review And UnivRS </vt:lpstr>
      <vt:lpstr>Submitting Discovery Application</vt:lpstr>
      <vt:lpstr>Compliance Review</vt:lpstr>
      <vt:lpstr>Common Compliance Issues </vt:lpstr>
      <vt:lpstr>Links to Some Useful Resources </vt:lpstr>
      <vt:lpstr>NSERC DG and RTI Workshop – 2020  List of Resources  </vt:lpstr>
      <vt:lpstr>NSERC DG and RTI Workshop – 2020  List of Resources </vt:lpstr>
    </vt:vector>
  </TitlesOfParts>
  <Company>University of Saskatchewan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NSERC Discovery Grant and RTI Workshop 2020   Session 1 September 10, 1:30 pm – 3:00 pm</dc:title>
  <dc:creator>Jalla, Manisha</dc:creator>
  <cp:lastModifiedBy>Jalla, Manisha</cp:lastModifiedBy>
  <cp:revision>2</cp:revision>
  <dcterms:created xsi:type="dcterms:W3CDTF">2020-09-11T19:15:14Z</dcterms:created>
  <dcterms:modified xsi:type="dcterms:W3CDTF">2020-09-11T19:30:13Z</dcterms:modified>
</cp:coreProperties>
</file>