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8885-EEB5-4013-96C8-15338FDAC2F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6A48-4510-47D0-91B5-9581C454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70662" indent="-296408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85634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59887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134141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626AC-3647-F14B-905E-844C6F117A5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36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32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59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9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22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2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https://vpresearch.usask.ca/rasi/proposal-development/internal-review-process.php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usask.ca/go/ovpr/grants_repository/Pages/CIHR-Examples.aspx" TargetMode="External"/><Relationship Id="rId2" Type="http://schemas.openxmlformats.org/officeDocument/2006/relationships/hyperlink" Target="https://vpresearch.usask.ca/rasi/resource-hub/workshops.php#CIH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istman.usask.ca/subscriptions/manage_page.php?listname=health_science-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ihr.bridgefunding@usask.ca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ihr.bridgefunding@usask.ca" TargetMode="External"/><Relationship Id="rId2" Type="http://schemas.openxmlformats.org/officeDocument/2006/relationships/hyperlink" Target="mailto:Grant.review@usask.ca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Manisha.jalla@usask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46" y="0"/>
            <a:ext cx="12194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929066" y="3438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 bwMode="auto">
          <a:xfrm>
            <a:off x="21348" y="996532"/>
            <a:ext cx="12170652" cy="1214653"/>
          </a:xfrm>
          <a:solidFill>
            <a:srgbClr val="006A4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4800" dirty="0" smtClean="0">
                <a:solidFill>
                  <a:schemeClr val="bg1"/>
                </a:solidFill>
              </a:rPr>
              <a:t>Fall </a:t>
            </a:r>
            <a:r>
              <a:rPr lang="en-US" sz="4800" dirty="0" smtClean="0">
                <a:solidFill>
                  <a:schemeClr val="bg1"/>
                </a:solidFill>
              </a:rPr>
              <a:t>2021 </a:t>
            </a:r>
            <a:r>
              <a:rPr lang="en-US" sz="4800" dirty="0">
                <a:solidFill>
                  <a:schemeClr val="bg1"/>
                </a:solidFill>
              </a:rPr>
              <a:t>CIHR Project Grant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 </a:t>
            </a:r>
            <a:b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Workshop and Panel Q&amp;A</a:t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Presented by: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Darcy D. Marciniuk, MD FRCPC FCCP FCAHS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Associate Vice‐President Research and CIHR Delegate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endParaRPr lang="en-US" altLang="en-US" spc="50" dirty="0">
              <a:ln w="0"/>
              <a:solidFill>
                <a:schemeClr val="bg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  <a:ea typeface="ＭＳ Ｐゴシック" charset="-128"/>
              <a:cs typeface="Calibri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F3FFEA-0FE0-064B-9AFE-AB7B13F39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1697"/>
            <a:ext cx="11400367" cy="609600"/>
          </a:xfrm>
        </p:spPr>
        <p:txBody>
          <a:bodyPr/>
          <a:lstStyle/>
          <a:p>
            <a:r>
              <a:rPr lang="en-US" sz="3600" b="1" dirty="0"/>
              <a:t>Internal Review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297"/>
            <a:ext cx="11400367" cy="4495800"/>
          </a:xfrm>
        </p:spPr>
        <p:txBody>
          <a:bodyPr/>
          <a:lstStyle/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Goal is to provide high quality feedback to researchers during the final stages of grant development</a:t>
            </a:r>
            <a:r>
              <a:rPr lang="en-US" sz="2000" dirty="0" smtClean="0"/>
              <a:t>.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NOI and timelines can be found </a:t>
            </a:r>
            <a:r>
              <a:rPr lang="en-US" sz="2000" dirty="0" smtClean="0">
                <a:hlinkClick r:id="rId2"/>
              </a:rPr>
              <a:t>HERE</a:t>
            </a:r>
            <a:r>
              <a:rPr lang="en-US" sz="2000" dirty="0" smtClean="0"/>
              <a:t> 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Contact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grant.review@usask.ca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F0691-9931-42DD-B3AA-E090A4473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60911"/>
              </p:ext>
            </p:extLst>
          </p:nvPr>
        </p:nvGraphicFramePr>
        <p:xfrm>
          <a:off x="729835" y="2384027"/>
          <a:ext cx="11211949" cy="41912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11705">
                  <a:extLst>
                    <a:ext uri="{9D8B030D-6E8A-4147-A177-3AD203B41FA5}">
                      <a16:colId xmlns:a16="http://schemas.microsoft.com/office/drawing/2014/main" val="401103188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3000587495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2419887400"/>
                    </a:ext>
                  </a:extLst>
                </a:gridCol>
              </a:tblGrid>
              <a:tr h="4984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DATES/DEADLINES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APPLICATION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RESUBMISSION </a:t>
                      </a:r>
                    </a:p>
                    <a:p>
                      <a:pPr algn="ctr"/>
                      <a:r>
                        <a:rPr lang="en-US" sz="1400" dirty="0"/>
                        <a:t>(applications that were submitted to the </a:t>
                      </a:r>
                      <a:r>
                        <a:rPr lang="en-US" sz="1400" dirty="0" smtClean="0"/>
                        <a:t>Spring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2021 </a:t>
                      </a:r>
                      <a:r>
                        <a:rPr lang="en-US" sz="1400" dirty="0"/>
                        <a:t>competition)</a:t>
                      </a:r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42138"/>
                  </a:ext>
                </a:extLst>
              </a:tr>
              <a:tr h="747100">
                <a:tc>
                  <a:txBody>
                    <a:bodyPr/>
                    <a:lstStyle/>
                    <a:p>
                      <a:r>
                        <a:rPr lang="en-US" dirty="0"/>
                        <a:t>NOI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July 8</a:t>
                      </a:r>
                      <a:r>
                        <a:rPr lang="en-CA" b="1" baseline="0" dirty="0" smtClean="0"/>
                        <a:t>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July 27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</a:t>
                      </a:r>
                      <a:r>
                        <a:rPr lang="en-US" sz="14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July 22 </a:t>
                      </a:r>
                      <a:r>
                        <a:rPr lang="en-US" sz="14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notice of decision)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01533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Draft Application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July </a:t>
                      </a:r>
                      <a:r>
                        <a:rPr lang="en-CA" b="1" dirty="0" smtClean="0"/>
                        <a:t>28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August 4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73584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Internal </a:t>
                      </a:r>
                      <a:r>
                        <a:rPr lang="en-US" dirty="0" smtClean="0"/>
                        <a:t>Reviews</a:t>
                      </a:r>
                      <a:r>
                        <a:rPr lang="en-US" baseline="0" dirty="0" smtClean="0"/>
                        <a:t> returned to applicants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August 25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August 31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13684"/>
                  </a:ext>
                </a:extLst>
              </a:tr>
              <a:tr h="516123">
                <a:tc>
                  <a:txBody>
                    <a:bodyPr/>
                    <a:lstStyle/>
                    <a:p>
                      <a:r>
                        <a:rPr lang="en-US" b="0" dirty="0"/>
                        <a:t>CIHR Registration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August 18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911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0" dirty="0"/>
                        <a:t>RASI (</a:t>
                      </a:r>
                      <a:r>
                        <a:rPr lang="en-US" b="0" dirty="0" err="1"/>
                        <a:t>UnivRS</a:t>
                      </a:r>
                      <a:r>
                        <a:rPr lang="en-US" b="0" dirty="0"/>
                        <a:t>)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September 7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2137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CIHR Deadline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highlight>
                            <a:srgbClr val="FFFF00"/>
                          </a:highlight>
                        </a:rPr>
                        <a:t>September 15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613756"/>
            <a:ext cx="11400367" cy="609600"/>
          </a:xfrm>
        </p:spPr>
        <p:txBody>
          <a:bodyPr/>
          <a:lstStyle/>
          <a:p>
            <a:r>
              <a:rPr lang="en-US" sz="3200" b="1" dirty="0"/>
              <a:t>CIHR Project Grant Resources Available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223355"/>
            <a:ext cx="11400367" cy="510262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Slides from previous workshops </a:t>
            </a:r>
          </a:p>
          <a:p>
            <a:pPr marL="644509" lvl="1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000" u="sng" dirty="0">
                <a:hlinkClick r:id="rId2"/>
              </a:rPr>
              <a:t>https://</a:t>
            </a:r>
            <a:r>
              <a:rPr lang="en-US" sz="2000" u="sng" dirty="0" smtClean="0">
                <a:hlinkClick r:id="rId2"/>
              </a:rPr>
              <a:t>vpresearch.usask.ca/rasi/resource-hub/workshops.php#CIHR</a:t>
            </a:r>
            <a:r>
              <a:rPr lang="en-US" sz="2000" u="sng" dirty="0" smtClean="0"/>
              <a:t> </a:t>
            </a:r>
            <a:endParaRPr lang="en-US" sz="2000" u="sng" dirty="0"/>
          </a:p>
          <a:p>
            <a:pPr marL="644509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Successful CIHR grant examples on the USask Grants repository</a:t>
            </a:r>
            <a:endParaRPr lang="en-US" sz="2800" dirty="0"/>
          </a:p>
          <a:p>
            <a:pPr marL="914377" lvl="2" indent="0">
              <a:buNone/>
            </a:pPr>
            <a:r>
              <a:rPr lang="en-US" u="sng" dirty="0">
                <a:hlinkClick r:id="rId3"/>
              </a:rPr>
              <a:t>https://share.usask.ca/go/ovpr/grants_repository/Pages/CIHR-Examples.aspx</a:t>
            </a:r>
            <a:endParaRPr lang="en-US" u="sng" dirty="0"/>
          </a:p>
          <a:p>
            <a:pPr marL="914377" lvl="2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Grant deadlines, internal review and workshop information is distributed </a:t>
            </a:r>
            <a:r>
              <a:rPr lang="en-US" dirty="0" smtClean="0"/>
              <a:t>through the Research Acceleration and Strategic Initiatives (RASI) newsletter - via </a:t>
            </a:r>
            <a:r>
              <a:rPr lang="en-US" dirty="0"/>
              <a:t>the CIHR Research Listserv</a:t>
            </a:r>
          </a:p>
          <a:p>
            <a:pPr marL="914377" lvl="2" indent="0">
              <a:buNone/>
            </a:pPr>
            <a:r>
              <a:rPr lang="en-CA" u="sng" dirty="0">
                <a:hlinkClick r:id="rId4"/>
              </a:rPr>
              <a:t>Health Sciences/CIHR/SHRF</a:t>
            </a:r>
            <a:endParaRPr lang="en-US" dirty="0"/>
          </a:p>
          <a:p>
            <a:pPr marL="91437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USask</a:t>
            </a:r>
            <a:r>
              <a:rPr lang="en-US" sz="3600" b="1" dirty="0"/>
              <a:t> CIHR Bridge Funding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2054662"/>
            <a:ext cx="11400367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The CIHR Project Grant Bridge Funding Program supports </a:t>
            </a:r>
            <a:r>
              <a:rPr lang="en-US" sz="2000" dirty="0" err="1"/>
              <a:t>USask</a:t>
            </a:r>
            <a:r>
              <a:rPr lang="en-US" sz="2000" dirty="0"/>
              <a:t> faculty, who received a high score in the Project Grant competition but were not funded, in re-applying for CIHR funding.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Up to four (4) bridge funding awards of $20k or two (2) awards of $40K </a:t>
            </a:r>
          </a:p>
          <a:p>
            <a:pPr marL="0" indent="0" algn="ctr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will be available for the </a:t>
            </a:r>
            <a:r>
              <a:rPr lang="en-US" sz="2000" b="1" i="1" dirty="0" smtClean="0">
                <a:solidFill>
                  <a:srgbClr val="FF0000"/>
                </a:solidFill>
              </a:rPr>
              <a:t>Fall </a:t>
            </a:r>
            <a:r>
              <a:rPr lang="en-US" sz="2000" b="1" i="1" dirty="0">
                <a:solidFill>
                  <a:srgbClr val="FF0000"/>
                </a:solidFill>
              </a:rPr>
              <a:t>Project Grant </a:t>
            </a:r>
            <a:r>
              <a:rPr lang="en-US" sz="2000" b="1" i="1" dirty="0" smtClean="0">
                <a:solidFill>
                  <a:srgbClr val="FF0000"/>
                </a:solidFill>
              </a:rPr>
              <a:t>2020 </a:t>
            </a:r>
            <a:r>
              <a:rPr lang="en-US" sz="2000" b="1" i="1" dirty="0">
                <a:solidFill>
                  <a:srgbClr val="FF0000"/>
                </a:solidFill>
              </a:rPr>
              <a:t>competition </a:t>
            </a: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NOTE: Applications must have undergone </a:t>
            </a:r>
            <a:r>
              <a:rPr lang="en-US" sz="1800" b="1" dirty="0"/>
              <a:t>formal </a:t>
            </a:r>
            <a:r>
              <a:rPr lang="en-US" sz="1800" b="1" dirty="0" err="1"/>
              <a:t>USask</a:t>
            </a:r>
            <a:r>
              <a:rPr lang="en-US" sz="1800" b="1" dirty="0"/>
              <a:t> CIHR Internal Review.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dirty="0"/>
              <a:t>Contact: </a:t>
            </a:r>
            <a:r>
              <a:rPr lang="en-US" sz="1800" dirty="0">
                <a:hlinkClick r:id="rId2"/>
              </a:rPr>
              <a:t>cihr.bridgefunding@usask.ca</a:t>
            </a:r>
            <a:r>
              <a:rPr lang="en-US" sz="1800" dirty="0"/>
              <a:t>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363287"/>
            <a:ext cx="11400367" cy="473271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For more information, please contact:</a:t>
            </a:r>
          </a:p>
          <a:p>
            <a:pPr marL="457188" lvl="1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pPr marL="457188" lvl="1" indent="0">
              <a:buNone/>
            </a:pPr>
            <a:r>
              <a:rPr lang="en-IN" dirty="0">
                <a:solidFill>
                  <a:schemeClr val="tx1"/>
                </a:solidFill>
              </a:rPr>
              <a:t>Internal Review</a:t>
            </a:r>
            <a:endParaRPr lang="en-IN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457188" lvl="1" indent="0">
              <a:buNone/>
            </a:pPr>
            <a:r>
              <a:rPr lang="en-IN" dirty="0">
                <a:solidFill>
                  <a:srgbClr val="BDD60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grant.review@usask.ca</a:t>
            </a:r>
            <a:r>
              <a:rPr lang="en-IN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dirty="0"/>
          </a:p>
          <a:p>
            <a:pPr marL="457188" lvl="1" indent="0">
              <a:buNone/>
            </a:pPr>
            <a:r>
              <a:rPr lang="en-IN" dirty="0"/>
              <a:t>CIHR Bridge Funding</a:t>
            </a:r>
          </a:p>
          <a:p>
            <a:pPr marL="457188" lvl="1" indent="0">
              <a:buNone/>
            </a:pPr>
            <a:r>
              <a:rPr lang="en-IN" u="sng" dirty="0">
                <a:solidFill>
                  <a:schemeClr val="accent3"/>
                </a:solidFill>
                <a:hlinkClick r:id="rId3"/>
              </a:rPr>
              <a:t>cihr.bridgefunding@usask.ca</a:t>
            </a:r>
            <a:r>
              <a:rPr lang="en-IN" u="sng" dirty="0">
                <a:solidFill>
                  <a:schemeClr val="accent3"/>
                </a:solidFill>
              </a:rPr>
              <a:t> </a:t>
            </a:r>
          </a:p>
          <a:p>
            <a:pPr marL="457188" lvl="1" indent="0">
              <a:buNone/>
            </a:pPr>
            <a:endParaRPr lang="en-IN" dirty="0"/>
          </a:p>
          <a:p>
            <a:pPr marL="457188" lvl="1" indent="0">
              <a:buNone/>
            </a:pPr>
            <a:r>
              <a:rPr lang="en-IN" dirty="0" smtClean="0"/>
              <a:t>Manisha Jalla, </a:t>
            </a:r>
            <a:r>
              <a:rPr lang="en-IN" dirty="0"/>
              <a:t>Research Programs </a:t>
            </a:r>
            <a:r>
              <a:rPr lang="en-IN" dirty="0" smtClean="0"/>
              <a:t>Coordinator</a:t>
            </a:r>
          </a:p>
          <a:p>
            <a:pPr marL="457188" lvl="1" indent="0">
              <a:buNone/>
            </a:pPr>
            <a:r>
              <a:rPr lang="en-IN" dirty="0" smtClean="0">
                <a:hlinkClick r:id="rId4"/>
              </a:rPr>
              <a:t>Manisha.jalla@usask.ca</a:t>
            </a:r>
            <a:r>
              <a:rPr lang="en-IN" dirty="0" smtClean="0"/>
              <a:t> 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68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294</Words>
  <Application>Microsoft Office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Georgia</vt:lpstr>
      <vt:lpstr>Times</vt:lpstr>
      <vt:lpstr>Trebuchet MS</vt:lpstr>
      <vt:lpstr>Wingdings</vt:lpstr>
      <vt:lpstr>Blank</vt:lpstr>
      <vt:lpstr>Fall 2021 CIHR Project Grant      Workshop and Panel Q&amp;A  Presented by:   Darcy D. Marciniuk, MD FRCPC FCCP FCAHS  Associate Vice‐President Research and CIHR Delegate   </vt:lpstr>
      <vt:lpstr>Internal Review </vt:lpstr>
      <vt:lpstr>CIHR Project Grant Resources Available </vt:lpstr>
      <vt:lpstr>USask CIHR Bridge Funding</vt:lpstr>
      <vt:lpstr>PowerPoint Presentation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CIHR Project Grant      Workshop and Panel Q&amp;A  Presented by:   Darcy D. Marciniuk, MD FRCPC FCCP FCAHS  Associate Vice‐President Research and CIHR Delegate</dc:title>
  <dc:creator>Jalla, Manisha</dc:creator>
  <cp:lastModifiedBy>Jalla, Manisha</cp:lastModifiedBy>
  <cp:revision>9</cp:revision>
  <dcterms:created xsi:type="dcterms:W3CDTF">2021-01-06T21:29:50Z</dcterms:created>
  <dcterms:modified xsi:type="dcterms:W3CDTF">2021-07-15T17:42:50Z</dcterms:modified>
</cp:coreProperties>
</file>