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9" r:id="rId1"/>
  </p:sldMasterIdLst>
  <p:notesMasterIdLst>
    <p:notesMasterId r:id="rId27"/>
  </p:notesMasterIdLst>
  <p:sldIdLst>
    <p:sldId id="256" r:id="rId2"/>
    <p:sldId id="277" r:id="rId3"/>
    <p:sldId id="274" r:id="rId4"/>
    <p:sldId id="289" r:id="rId5"/>
    <p:sldId id="287" r:id="rId6"/>
    <p:sldId id="288" r:id="rId7"/>
    <p:sldId id="275" r:id="rId8"/>
    <p:sldId id="257" r:id="rId9"/>
    <p:sldId id="283" r:id="rId10"/>
    <p:sldId id="276" r:id="rId11"/>
    <p:sldId id="280" r:id="rId12"/>
    <p:sldId id="282" r:id="rId13"/>
    <p:sldId id="260" r:id="rId14"/>
    <p:sldId id="284" r:id="rId15"/>
    <p:sldId id="265" r:id="rId16"/>
    <p:sldId id="279" r:id="rId17"/>
    <p:sldId id="285" r:id="rId18"/>
    <p:sldId id="286" r:id="rId19"/>
    <p:sldId id="258" r:id="rId20"/>
    <p:sldId id="263" r:id="rId21"/>
    <p:sldId id="281" r:id="rId22"/>
    <p:sldId id="259" r:id="rId23"/>
    <p:sldId id="278" r:id="rId24"/>
    <p:sldId id="264" r:id="rId25"/>
    <p:sldId id="266" r:id="rId2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95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CAE05-610E-48F0-884F-3C5D43B8A7CD}" type="datetimeFigureOut">
              <a:rPr lang="en-US" smtClean="0"/>
              <a:t>7/29/2024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8AA0E-2A69-4697-8ABA-753787D9635C}" type="slidenum">
              <a:rPr lang="en-US" smtClean="0"/>
              <a:t>‹#›</a:t>
            </a:fld>
            <a:endParaRPr lang="en-US"/>
          </a:p>
        </p:txBody>
      </p:sp>
    </p:spTree>
    <p:extLst>
      <p:ext uri="{BB962C8B-B14F-4D97-AF65-F5344CB8AC3E}">
        <p14:creationId xmlns:p14="http://schemas.microsoft.com/office/powerpoint/2010/main" val="3888416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pursuit of knowledge is expected to respond to Indigenous priorities and be pursued in appropriate partnership and collaboration with Indigenous communities.</a:t>
            </a:r>
          </a:p>
          <a:p>
            <a:endParaRPr lang="en-US" dirty="0"/>
          </a:p>
          <a:p>
            <a:r>
              <a:rPr lang="en-US" dirty="0"/>
              <a:t>The objective of the Iterative Peer Review Process is to allow applicants the opportunity to provide minor clarifications that would see the application improve to become fundable.</a:t>
            </a:r>
            <a:endParaRPr lang="en-CA" dirty="0"/>
          </a:p>
        </p:txBody>
      </p:sp>
      <p:sp>
        <p:nvSpPr>
          <p:cNvPr id="4" name="Slide Number Placeholder 3"/>
          <p:cNvSpPr>
            <a:spLocks noGrp="1"/>
          </p:cNvSpPr>
          <p:nvPr>
            <p:ph type="sldNum" sz="quarter" idx="5"/>
          </p:nvPr>
        </p:nvSpPr>
        <p:spPr/>
        <p:txBody>
          <a:bodyPr/>
          <a:lstStyle/>
          <a:p>
            <a:fld id="{F0A8AA0E-2A69-4697-8ABA-753787D9635C}" type="slidenum">
              <a:rPr lang="en-US" smtClean="0"/>
              <a:t>13</a:t>
            </a:fld>
            <a:endParaRPr lang="en-US"/>
          </a:p>
        </p:txBody>
      </p:sp>
    </p:spTree>
    <p:extLst>
      <p:ext uri="{BB962C8B-B14F-4D97-AF65-F5344CB8AC3E}">
        <p14:creationId xmlns:p14="http://schemas.microsoft.com/office/powerpoint/2010/main" val="24592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rPr>
              <a:t>For example, data related to research by and with First Nations, Inuit, Métis or Urban Indigenous communities whose traditional and ancestral territories are in Canada must be managed in accordance with principles developed and approved by those communities. This includes, but is not limited to, considerations of Indigenous data sovereignty, as well as data collection, ownership, protection, use, and sharing.</a:t>
            </a:r>
          </a:p>
          <a:p>
            <a:endParaRPr lang="en-CA" dirty="0"/>
          </a:p>
        </p:txBody>
      </p:sp>
      <p:sp>
        <p:nvSpPr>
          <p:cNvPr id="4" name="Slide Number Placeholder 3"/>
          <p:cNvSpPr>
            <a:spLocks noGrp="1"/>
          </p:cNvSpPr>
          <p:nvPr>
            <p:ph type="sldNum" sz="quarter" idx="5"/>
          </p:nvPr>
        </p:nvSpPr>
        <p:spPr/>
        <p:txBody>
          <a:bodyPr/>
          <a:lstStyle/>
          <a:p>
            <a:fld id="{F0A8AA0E-2A69-4697-8ABA-753787D9635C}" type="slidenum">
              <a:rPr lang="en-US" smtClean="0"/>
              <a:t>22</a:t>
            </a:fld>
            <a:endParaRPr lang="en-US"/>
          </a:p>
        </p:txBody>
      </p:sp>
    </p:spTree>
    <p:extLst>
      <p:ext uri="{BB962C8B-B14F-4D97-AF65-F5344CB8AC3E}">
        <p14:creationId xmlns:p14="http://schemas.microsoft.com/office/powerpoint/2010/main" val="1233545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B6240"/>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a:solidFill>
                  <a:schemeClr val="tx1"/>
                </a:solidFill>
                <a:latin typeface="+mn-lt"/>
                <a:cs typeface="Calibri"/>
              </a:defRPr>
            </a:lvl1pPr>
          </a:lstStyle>
          <a:p>
            <a:r>
              <a:rPr lang="en-US"/>
              <a:t>Click to edit Master subtitle style</a:t>
            </a:r>
            <a:endParaRPr lang="en-CA" dirty="0"/>
          </a:p>
        </p:txBody>
      </p:sp>
    </p:spTree>
    <p:extLst>
      <p:ext uri="{BB962C8B-B14F-4D97-AF65-F5344CB8AC3E}">
        <p14:creationId xmlns:p14="http://schemas.microsoft.com/office/powerpoint/2010/main" val="196614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2216" y="1524000"/>
            <a:ext cx="5090584" cy="4495800"/>
          </a:xfrm>
          <a:prstGeom prst="rect">
            <a:avLst/>
          </a:prstGeo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94400" y="1524000"/>
            <a:ext cx="5080000" cy="4495800"/>
          </a:xfrm>
          <a:prstGeom prst="rect">
            <a:avLst/>
          </a:prstGeo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609600" y="609600"/>
            <a:ext cx="10972800" cy="685800"/>
          </a:xfrm>
          <a:prstGeom prst="rect">
            <a:avLst/>
          </a:prstGeom>
        </p:spPr>
        <p:txBody>
          <a:bodyPr/>
          <a:lstStyle>
            <a:lvl1pPr>
              <a:defRPr>
                <a:solidFill>
                  <a:schemeClr val="tx2"/>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88246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85800"/>
          </a:xfrm>
          <a:prstGeom prst="rect">
            <a:avLst/>
          </a:prstGeom>
        </p:spPr>
        <p:txBody>
          <a:bodyPr/>
          <a:lstStyle>
            <a:lvl1pPr>
              <a:defRPr>
                <a:solidFill>
                  <a:schemeClr val="tx2"/>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09600" y="1428750"/>
            <a:ext cx="5386917" cy="639762"/>
          </a:xfrm>
          <a:prstGeom prst="rect">
            <a:avLst/>
          </a:prstGeom>
        </p:spPr>
        <p:txBody>
          <a:bodyPr anchor="b"/>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068512"/>
            <a:ext cx="5386917" cy="3951288"/>
          </a:xfrm>
          <a:prstGeom prst="rect">
            <a:avLst/>
          </a:prstGeo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428750"/>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068512"/>
            <a:ext cx="5389033" cy="3951288"/>
          </a:xfrm>
          <a:prstGeom prst="rect">
            <a:avLst/>
          </a:prstGeo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763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62000"/>
            <a:ext cx="4011084" cy="914400"/>
          </a:xfrm>
          <a:prstGeom prst="rect">
            <a:avLst/>
          </a:prstGeom>
        </p:spPr>
        <p:txBody>
          <a:bodyPr anchor="b"/>
          <a:lstStyle>
            <a:lvl1pPr algn="l">
              <a:defRPr sz="2000" b="1">
                <a:solidFill>
                  <a:schemeClr val="tx2"/>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4766733" y="762001"/>
            <a:ext cx="6815667" cy="5364163"/>
          </a:xfrm>
          <a:prstGeom prst="rect">
            <a:avLst/>
          </a:prstGeo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676401"/>
            <a:ext cx="4011084" cy="4449763"/>
          </a:xfrm>
          <a:prstGeom prst="rect">
            <a:avLst/>
          </a:prstGeom>
        </p:spPr>
        <p:txBody>
          <a:bodyPr/>
          <a:lstStyle>
            <a:lvl1pPr marL="0" indent="0">
              <a:buNone/>
              <a:defRPr sz="14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09154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solidFill>
                  <a:schemeClr val="tx2"/>
                </a:solidFill>
                <a:latin typeface="+mn-lt"/>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8676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B28EE1-6EE0-8A4A-ACA8-9143463EBB62}"/>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Rectangle 8"/>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00000"/>
                </a:solidFill>
                <a:latin typeface="+mn-lt"/>
                <a:cs typeface="Calibri"/>
              </a:defRPr>
            </a:lvl1pPr>
          </a:lstStyle>
          <a:p>
            <a:r>
              <a:rPr lang="en-CA"/>
              <a:t>Click to edit Master title style</a:t>
            </a:r>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000000"/>
                </a:solidFill>
                <a:latin typeface="+mn-lt"/>
                <a:cs typeface="Calibri"/>
              </a:defRPr>
            </a:lvl1pPr>
          </a:lstStyle>
          <a:p>
            <a:r>
              <a:rPr lang="en-CA"/>
              <a:t>Click to edit Master subtitle style</a:t>
            </a:r>
          </a:p>
        </p:txBody>
      </p:sp>
    </p:spTree>
    <p:extLst>
      <p:ext uri="{BB962C8B-B14F-4D97-AF65-F5344CB8AC3E}">
        <p14:creationId xmlns:p14="http://schemas.microsoft.com/office/powerpoint/2010/main" val="272360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006A4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7B19842-51BA-4A46-87D1-CAE0031C39C2}"/>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45067"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45067"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US"/>
              <a:t>Click to edit Master subtitle style</a:t>
            </a:r>
            <a:endParaRPr lang="en-CA" dirty="0"/>
          </a:p>
        </p:txBody>
      </p:sp>
      <p:pic>
        <p:nvPicPr>
          <p:cNvPr id="10" name="Picture 9">
            <a:extLst>
              <a:ext uri="{FF2B5EF4-FFF2-40B4-BE49-F238E27FC236}">
                <a16:creationId xmlns:a16="http://schemas.microsoft.com/office/drawing/2014/main" id="{C4C74C71-B206-8D44-BAB8-EDC1BBEE0005}"/>
              </a:ext>
            </a:extLst>
          </p:cNvPr>
          <p:cNvPicPr>
            <a:picLocks noChangeAspect="1"/>
          </p:cNvPicPr>
          <p:nvPr/>
        </p:nvPicPr>
        <p:blipFill>
          <a:blip r:embed="rId3"/>
          <a:stretch>
            <a:fillRect/>
          </a:stretch>
        </p:blipFill>
        <p:spPr bwMode="auto">
          <a:xfrm>
            <a:off x="5154594" y="228600"/>
            <a:ext cx="1866392" cy="419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641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Slide">
    <p:bg>
      <p:bgPr>
        <a:solidFill>
          <a:srgbClr val="FFD20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322B7BF-6A17-1C48-8842-B2E5FE0A5E7E}"/>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00000"/>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000000"/>
                </a:solidFill>
                <a:latin typeface="+mn-lt"/>
                <a:cs typeface="Calibri"/>
              </a:defRPr>
            </a:lvl1pPr>
          </a:lstStyle>
          <a:p>
            <a:r>
              <a:rPr lang="en-US"/>
              <a:t>Click to edit Master subtitle style</a:t>
            </a:r>
            <a:endParaRPr lang="en-CA" dirty="0"/>
          </a:p>
        </p:txBody>
      </p:sp>
      <p:pic>
        <p:nvPicPr>
          <p:cNvPr id="8" name="Picture 7">
            <a:extLst>
              <a:ext uri="{FF2B5EF4-FFF2-40B4-BE49-F238E27FC236}">
                <a16:creationId xmlns:a16="http://schemas.microsoft.com/office/drawing/2014/main" id="{7A3AFE3C-F0FF-9E41-A26A-A7A64587AB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153843" y="228600"/>
            <a:ext cx="1866392" cy="419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605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Title Slide">
    <p:bg>
      <p:bgPr>
        <a:solidFill>
          <a:srgbClr val="00000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99F5884-7C80-4645-8713-6DD228F4B724}"/>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US"/>
              <a:t>Click to edit Master subtitle style</a:t>
            </a:r>
            <a:endParaRPr lang="en-CA" dirty="0"/>
          </a:p>
        </p:txBody>
      </p:sp>
      <p:pic>
        <p:nvPicPr>
          <p:cNvPr id="11" name="Picture 10">
            <a:extLst>
              <a:ext uri="{FF2B5EF4-FFF2-40B4-BE49-F238E27FC236}">
                <a16:creationId xmlns:a16="http://schemas.microsoft.com/office/drawing/2014/main" id="{4D3E615D-C327-6347-901F-40C2881D82A5}"/>
              </a:ext>
            </a:extLst>
          </p:cNvPr>
          <p:cNvPicPr>
            <a:picLocks noChangeAspect="1"/>
          </p:cNvPicPr>
          <p:nvPr/>
        </p:nvPicPr>
        <p:blipFill>
          <a:blip r:embed="rId3"/>
          <a:stretch>
            <a:fillRect/>
          </a:stretch>
        </p:blipFill>
        <p:spPr bwMode="auto">
          <a:xfrm>
            <a:off x="5154594" y="228600"/>
            <a:ext cx="1866392" cy="419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673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Slide">
    <p:bg>
      <p:bgPr>
        <a:solidFill>
          <a:srgbClr val="6D6E7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12127F6-B962-694B-B14C-AF21D650BDCF}"/>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US"/>
              <a:t>Click to edit Master subtitle style</a:t>
            </a:r>
            <a:endParaRPr lang="en-CA" dirty="0"/>
          </a:p>
        </p:txBody>
      </p:sp>
      <p:pic>
        <p:nvPicPr>
          <p:cNvPr id="11" name="Picture 10">
            <a:extLst>
              <a:ext uri="{FF2B5EF4-FFF2-40B4-BE49-F238E27FC236}">
                <a16:creationId xmlns:a16="http://schemas.microsoft.com/office/drawing/2014/main" id="{AA390654-6FE3-D443-8F72-5430EBFA87EA}"/>
              </a:ext>
            </a:extLst>
          </p:cNvPr>
          <p:cNvPicPr>
            <a:picLocks noChangeAspect="1"/>
          </p:cNvPicPr>
          <p:nvPr/>
        </p:nvPicPr>
        <p:blipFill>
          <a:blip r:embed="rId3"/>
          <a:stretch>
            <a:fillRect/>
          </a:stretch>
        </p:blipFill>
        <p:spPr bwMode="auto">
          <a:xfrm>
            <a:off x="5154594" y="228600"/>
            <a:ext cx="1866392" cy="419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525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B28EE1-6EE0-8A4A-ACA8-9143463EBB62}"/>
              </a:ext>
            </a:extLst>
          </p:cNvPr>
          <p:cNvPicPr>
            <a:picLocks noChangeAspect="1"/>
          </p:cNvPicPr>
          <p:nvPr/>
        </p:nvPicPr>
        <p:blipFill>
          <a:blip r:embed="rId3"/>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00000"/>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000000"/>
                </a:solidFill>
                <a:latin typeface="+mn-lt"/>
                <a:cs typeface="Calibri"/>
              </a:defRPr>
            </a:lvl1pPr>
          </a:lstStyle>
          <a:p>
            <a:r>
              <a:rPr lang="en-US"/>
              <a:t>Click to edit Master subtitle style</a:t>
            </a:r>
            <a:endParaRPr lang="en-CA" dirty="0"/>
          </a:p>
        </p:txBody>
      </p:sp>
      <p:pic>
        <p:nvPicPr>
          <p:cNvPr id="6" name="Picture 5">
            <a:extLst>
              <a:ext uri="{FF2B5EF4-FFF2-40B4-BE49-F238E27FC236}">
                <a16:creationId xmlns:a16="http://schemas.microsoft.com/office/drawing/2014/main" id="{6948A431-CB87-72C2-6DF7-2193BDE43ED5}"/>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8" name="Rectangle 8">
            <a:extLst>
              <a:ext uri="{FF2B5EF4-FFF2-40B4-BE49-F238E27FC236}">
                <a16:creationId xmlns:a16="http://schemas.microsoft.com/office/drawing/2014/main" id="{69D2ED41-9B30-56DB-194E-191FD59D6938}"/>
              </a:ext>
            </a:extLst>
          </p:cNvPr>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Tree>
    <p:extLst>
      <p:ext uri="{BB962C8B-B14F-4D97-AF65-F5344CB8AC3E}">
        <p14:creationId xmlns:p14="http://schemas.microsoft.com/office/powerpoint/2010/main" val="1307887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66CA9ED-764C-3A47-998D-A36AD6DF8A53}"/>
              </a:ext>
            </a:extLst>
          </p:cNvPr>
          <p:cNvPicPr>
            <a:picLocks noChangeAspect="1"/>
          </p:cNvPicPr>
          <p:nvPr/>
        </p:nvPicPr>
        <p:blipFill>
          <a:blip r:embed="rId3"/>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US"/>
              <a:t>Click to edit Master subtitle style</a:t>
            </a:r>
            <a:endParaRPr lang="en-CA" dirty="0"/>
          </a:p>
        </p:txBody>
      </p:sp>
      <p:pic>
        <p:nvPicPr>
          <p:cNvPr id="11" name="Picture 10">
            <a:extLst>
              <a:ext uri="{FF2B5EF4-FFF2-40B4-BE49-F238E27FC236}">
                <a16:creationId xmlns:a16="http://schemas.microsoft.com/office/drawing/2014/main" id="{24A6BAAD-D3AE-4C4A-9BAD-931BF8EEF6BA}"/>
              </a:ext>
            </a:extLst>
          </p:cNvPr>
          <p:cNvPicPr>
            <a:picLocks noChangeAspect="1"/>
          </p:cNvPicPr>
          <p:nvPr/>
        </p:nvPicPr>
        <p:blipFill>
          <a:blip r:embed="rId4"/>
          <a:stretch>
            <a:fillRect/>
          </a:stretch>
        </p:blipFill>
        <p:spPr bwMode="auto">
          <a:xfrm>
            <a:off x="5154594" y="228600"/>
            <a:ext cx="1866392" cy="419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173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1" y="838200"/>
            <a:ext cx="11400367" cy="609600"/>
          </a:xfrm>
          <a:prstGeom prst="rect">
            <a:avLst/>
          </a:prstGeom>
        </p:spPr>
        <p:txBody>
          <a:bodyPr/>
          <a:lstStyle>
            <a:lvl1pPr algn="ctr">
              <a:defRPr baseline="0">
                <a:solidFill>
                  <a:schemeClr val="tx2"/>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04801" y="1600200"/>
            <a:ext cx="11400367" cy="4495800"/>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0480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ctr">
              <a:defRPr sz="4000" b="1" cap="none" baseline="0">
                <a:solidFill>
                  <a:schemeClr val="tx2"/>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lgn="ctr">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17213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B9153-8C6A-AB4D-9120-41D35160BEAE}"/>
              </a:ext>
            </a:extLst>
          </p:cNvPr>
          <p:cNvPicPr>
            <a:picLocks noChangeAspect="1"/>
          </p:cNvPicPr>
          <p:nvPr/>
        </p:nvPicPr>
        <p:blipFill>
          <a:blip r:embed="rId16"/>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E94DCB66-9CC0-AB49-8C68-9E86F298E358}"/>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bwMode="auto">
          <a:xfrm>
            <a:off x="5153843" y="228600"/>
            <a:ext cx="1866392" cy="419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50669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18" r:id="rId14"/>
  </p:sldLayoutIdLst>
  <p:txStyles>
    <p:titleStyle>
      <a:lvl1pPr algn="ctr" rtl="0" eaLnBrk="1" fontAlgn="base" hangingPunct="1">
        <a:spcBef>
          <a:spcPct val="0"/>
        </a:spcBef>
        <a:spcAft>
          <a:spcPct val="0"/>
        </a:spcAft>
        <a:defRPr sz="4400" b="1">
          <a:solidFill>
            <a:schemeClr val="tx2"/>
          </a:solidFill>
          <a:latin typeface="Calibri"/>
          <a:ea typeface="ＭＳ Ｐゴシック" pitchFamily="-108" charset="-128"/>
          <a:cs typeface="Calibri"/>
        </a:defRPr>
      </a:lvl1pPr>
      <a:lvl2pPr algn="l" rtl="0" eaLnBrk="1" fontAlgn="base" hangingPunct="1">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2pPr>
      <a:lvl3pPr algn="l" rtl="0" eaLnBrk="1" fontAlgn="base" hangingPunct="1">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3pPr>
      <a:lvl4pPr algn="l" rtl="0" eaLnBrk="1" fontAlgn="base" hangingPunct="1">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4pPr>
      <a:lvl5pPr algn="l" rtl="0" eaLnBrk="1" fontAlgn="base" hangingPunct="1">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5pPr>
      <a:lvl6pPr marL="457200" algn="l" rtl="0" eaLnBrk="1" fontAlgn="base" hangingPunct="1">
        <a:spcBef>
          <a:spcPct val="0"/>
        </a:spcBef>
        <a:spcAft>
          <a:spcPct val="0"/>
        </a:spcAft>
        <a:defRPr sz="3200" b="1">
          <a:solidFill>
            <a:srgbClr val="FFFFFF"/>
          </a:solidFill>
          <a:latin typeface="Arial Black" pitchFamily="-108" charset="0"/>
        </a:defRPr>
      </a:lvl6pPr>
      <a:lvl7pPr marL="914400" algn="l" rtl="0" eaLnBrk="1" fontAlgn="base" hangingPunct="1">
        <a:spcBef>
          <a:spcPct val="0"/>
        </a:spcBef>
        <a:spcAft>
          <a:spcPct val="0"/>
        </a:spcAft>
        <a:defRPr sz="3200" b="1">
          <a:solidFill>
            <a:srgbClr val="FFFFFF"/>
          </a:solidFill>
          <a:latin typeface="Arial Black" pitchFamily="-108" charset="0"/>
        </a:defRPr>
      </a:lvl7pPr>
      <a:lvl8pPr marL="1371600" algn="l" rtl="0" eaLnBrk="1" fontAlgn="base" hangingPunct="1">
        <a:spcBef>
          <a:spcPct val="0"/>
        </a:spcBef>
        <a:spcAft>
          <a:spcPct val="0"/>
        </a:spcAft>
        <a:defRPr sz="3200" b="1">
          <a:solidFill>
            <a:srgbClr val="FFFFFF"/>
          </a:solidFill>
          <a:latin typeface="Arial Black" pitchFamily="-108" charset="0"/>
        </a:defRPr>
      </a:lvl8pPr>
      <a:lvl9pPr marL="1828800" algn="l" rtl="0" eaLnBrk="1" fontAlgn="base" hangingPunct="1">
        <a:spcBef>
          <a:spcPct val="0"/>
        </a:spcBef>
        <a:spcAft>
          <a:spcPct val="0"/>
        </a:spcAft>
        <a:defRPr sz="3200" b="1">
          <a:solidFill>
            <a:srgbClr val="FFFFFF"/>
          </a:solidFill>
          <a:latin typeface="Arial Black" pitchFamily="-108" charset="0"/>
        </a:defRPr>
      </a:lvl9pPr>
    </p:titleStyle>
    <p:bodyStyle>
      <a:lvl1pPr marL="269875" indent="-269875" algn="l" rtl="0" eaLnBrk="1" fontAlgn="base" hangingPunct="1">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1" fontAlgn="base" hangingPunct="1">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1" fontAlgn="base" hangingPunct="1">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1" fontAlgn="base" hangingPunct="1">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1" fontAlgn="base" hangingPunct="1">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eaLnBrk="1" fontAlgn="base" hangingPunct="1">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eaLnBrk="1" fontAlgn="base" hangingPunct="1">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eaLnBrk="1" fontAlgn="base" hangingPunct="1">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eaLnBrk="1" fontAlgn="base" hangingPunct="1">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obin.thurmeier"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hyperlink" Target="https://cihr-irsc.gc.ca/e/49958.html" TargetMode="External"/><Relationship Id="rId3" Type="http://schemas.openxmlformats.org/officeDocument/2006/relationships/hyperlink" Target="https://jira.usask.ca/servicedesk/customer/kb/view/1935650087?pageNumber=1&amp;resultNumber=2&amp;q=research%2520facilitator&amp;q_time=1626710748994" TargetMode="External"/><Relationship Id="rId7" Type="http://schemas.openxmlformats.org/officeDocument/2006/relationships/hyperlink" Target="https://cihr-irsc.gc.ca/e/49957.html" TargetMode="External"/><Relationship Id="rId2" Type="http://schemas.openxmlformats.org/officeDocument/2006/relationships/hyperlink" Target="https://usaskca1.sharepoint.com/sites/GrantsRepository" TargetMode="External"/><Relationship Id="rId1" Type="http://schemas.openxmlformats.org/officeDocument/2006/relationships/slideLayout" Target="../slideLayouts/slideLayout8.xml"/><Relationship Id="rId6" Type="http://schemas.openxmlformats.org/officeDocument/2006/relationships/hyperlink" Target="https://cihr-irsc.gc.ca/e/49347.html" TargetMode="External"/><Relationship Id="rId5" Type="http://schemas.openxmlformats.org/officeDocument/2006/relationships/hyperlink" Target="https://static1.squarespace.com/static/5c869fd0e666695abe893b3b/t/5cc87c154e17b6797d0d79c4/1556642837603/Sex%26Gender+Checklist+2019.pdf" TargetMode="External"/><Relationship Id="rId4" Type="http://schemas.openxmlformats.org/officeDocument/2006/relationships/hyperlink" Target="https://www.scpor.ca/sex-and-gender" TargetMode="External"/><Relationship Id="rId9" Type="http://schemas.openxmlformats.org/officeDocument/2006/relationships/hyperlink" Target="https://cihr-irsc.gc.ca/e/49629.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ihr-irsc.gc.ca/e/52489.html"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cihr-irsc.gc.ca/e/50340.html"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s://ethics.gc.ca/eng/policy-politique_tcps2-eptc2_2022.html"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ethics.gc.ca/eng/policy-politique_tcps2-eptc2_2022.html"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https://www.scpor.ca/s/IRLET-2022.pdf" TargetMode="External"/><Relationship Id="rId7" Type="http://schemas.openxmlformats.org/officeDocument/2006/relationships/hyperlink" Target="https://cihr-irsc.gc.ca/e/50372.html" TargetMode="External"/><Relationship Id="rId2" Type="http://schemas.openxmlformats.org/officeDocument/2006/relationships/hyperlink" Target="https://vpresearch.usask.ca/rasi/engage-community/indigenous-community-engaged-research-and-scholarship.php" TargetMode="External"/><Relationship Id="rId1" Type="http://schemas.openxmlformats.org/officeDocument/2006/relationships/slideLayout" Target="../slideLayouts/slideLayout8.xml"/><Relationship Id="rId6" Type="http://schemas.openxmlformats.org/officeDocument/2006/relationships/hyperlink" Target="https://cihr-irsc.gc.ca/e/50340.html" TargetMode="External"/><Relationship Id="rId5" Type="http://schemas.openxmlformats.org/officeDocument/2006/relationships/hyperlink" Target="https://cihr-irsc.gc.ca/e/52489.html" TargetMode="External"/><Relationship Id="rId4" Type="http://schemas.openxmlformats.org/officeDocument/2006/relationships/hyperlink" Target="https://www.scpor.ca/s/IRLET-Companion-Document_2022.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nserc-crsng.gc.ca/InterAgency-Interorganismes/EDI-EDI/Action-Plan_Plan-dAction_eng.asp"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hyperlink" Target="https://www.nserc-crsng.gc.ca/_doc/EDI/Guide_for_Applicants_EN.pdf"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s://vpresearch.usask.ca/rasi/resource-hub/edi-equity-diversity-inclusion.php"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s://www.nserc-crsng.gc.ca/_doc/EDI/Guide_for_Applicants_EN.pdf" TargetMode="External"/><Relationship Id="rId3" Type="http://schemas.openxmlformats.org/officeDocument/2006/relationships/hyperlink" Target="https://ethics.gc.ca/eng/tcps2-eptc2_2022_chapter4-chapitre4.html" TargetMode="External"/><Relationship Id="rId7" Type="http://schemas.openxmlformats.org/officeDocument/2006/relationships/hyperlink" Target="https://www.sshrc-crsh.gc.ca/funding-financement/nfrf-fnfr/edi-eng.aspx" TargetMode="External"/><Relationship Id="rId2" Type="http://schemas.openxmlformats.org/officeDocument/2006/relationships/hyperlink" Target="https://vpresearch.usask.ca/rasi/resource-hub/edi-equity-diversity-inclusion.php" TargetMode="External"/><Relationship Id="rId1" Type="http://schemas.openxmlformats.org/officeDocument/2006/relationships/slideLayout" Target="../slideLayouts/slideLayout8.xml"/><Relationship Id="rId6" Type="http://schemas.openxmlformats.org/officeDocument/2006/relationships/hyperlink" Target="https://cihr-irsc.gc.ca/e/52551.html" TargetMode="External"/><Relationship Id="rId5" Type="http://schemas.openxmlformats.org/officeDocument/2006/relationships/hyperlink" Target="https://cihr-irsc.gc.ca/e/52543.html" TargetMode="External"/><Relationship Id="rId4" Type="http://schemas.openxmlformats.org/officeDocument/2006/relationships/hyperlink" Target="https://www.nserc-crsng.gc.ca/InterAgency-Interorganismes/EDI-EDI/Action-Plan_Plan-dAction_eng.asp"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science.gc.ca/eic/site/063.nsf/eng/h_97610.html"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hyperlink" Target="https://science.gc.ca/site/science/en/interagency-research-funding/policies-and-guidelines/research-data-management/tri-agency-research-data-management-policy-frequently-asked-questions" TargetMode="External"/><Relationship Id="rId4" Type="http://schemas.openxmlformats.org/officeDocument/2006/relationships/hyperlink" Target="https://vpresearch.usask.ca/research-support/research-data-management.php"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libguides.usask.ca/c.php?g=700768&amp;p=4976380" TargetMode="Externa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s://science.gc.ca/eic/site/063.nsf/eng/h_97610.html" TargetMode="External"/><Relationship Id="rId2" Type="http://schemas.openxmlformats.org/officeDocument/2006/relationships/hyperlink" Target="https://libguides.usask.ca/RDM" TargetMode="External"/><Relationship Id="rId1" Type="http://schemas.openxmlformats.org/officeDocument/2006/relationships/slideLayout" Target="../slideLayouts/slideLayout8.xml"/><Relationship Id="rId6" Type="http://schemas.openxmlformats.org/officeDocument/2006/relationships/hyperlink" Target="https://alliancecan.ca/en/services/research-data-management" TargetMode="External"/><Relationship Id="rId5" Type="http://schemas.openxmlformats.org/officeDocument/2006/relationships/hyperlink" Target="https://www.go-fair.org/" TargetMode="External"/><Relationship Id="rId4" Type="http://schemas.openxmlformats.org/officeDocument/2006/relationships/hyperlink" Target="https://science.gc.ca/eic/site/063.nsf/eng/h_97609.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presearch.usask.ca/rasi/resource-hub/safeguarding-research.php" TargetMode="External"/><Relationship Id="rId2" Type="http://schemas.openxmlformats.org/officeDocument/2006/relationships/hyperlink" Target="https://cihr-irsc.gc.ca/e/53881.html" TargetMode="External"/><Relationship Id="rId1" Type="http://schemas.openxmlformats.org/officeDocument/2006/relationships/slideLayout" Target="../slideLayouts/slideLayout8.xml"/><Relationship Id="rId5" Type="http://schemas.openxmlformats.org/officeDocument/2006/relationships/hyperlink" Target="https://cihr-irsc.gc.ca/e/50838.html" TargetMode="External"/><Relationship Id="rId4" Type="http://schemas.openxmlformats.org/officeDocument/2006/relationships/hyperlink" Target="https://cihr-irsc.gc.ca/e/53965.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laws-lois.justice.gc.ca/eng/acts/A-0.6/" TargetMode="External"/><Relationship Id="rId2" Type="http://schemas.openxmlformats.org/officeDocument/2006/relationships/hyperlink" Target="https://www12.statcan.gc.ca/census-recensement/2021/ref/dict/az/Definition-eng.cfm?ID=pop127" TargetMode="External"/><Relationship Id="rId1" Type="http://schemas.openxmlformats.org/officeDocument/2006/relationships/slideLayout" Target="../slideLayouts/slideLayout8.xml"/><Relationship Id="rId4" Type="http://schemas.openxmlformats.org/officeDocument/2006/relationships/hyperlink" Target="https://cihr-irsc.gc.ca/e/50956.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cihr-irsc.gc.ca/e/39414.html" TargetMode="External"/><Relationship Id="rId2" Type="http://schemas.openxmlformats.org/officeDocument/2006/relationships/hyperlink" Target="https://cihr-irsc.gc.ca/e/50838.html" TargetMode="External"/><Relationship Id="rId1" Type="http://schemas.openxmlformats.org/officeDocument/2006/relationships/slideLayout" Target="../slideLayouts/slideLayout8.xml"/><Relationship Id="rId4" Type="http://schemas.openxmlformats.org/officeDocument/2006/relationships/hyperlink" Target="https://cihr-irsc.gc.ca/e/51310.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lceez1Dx5E" TargetMode="External"/><Relationship Id="rId2" Type="http://schemas.openxmlformats.org/officeDocument/2006/relationships/hyperlink" Target="https://cihr-irsc.gc.ca/e/50838.html" TargetMode="External"/><Relationship Id="rId1" Type="http://schemas.openxmlformats.org/officeDocument/2006/relationships/slideLayout" Target="../slideLayouts/slideLayout8.xml"/><Relationship Id="rId4" Type="http://schemas.openxmlformats.org/officeDocument/2006/relationships/hyperlink" Target="https://cihr-irsc.gc.ca/e/37790.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outsaskatoon.ca/resource-library/identities-terms-an-intro-to-language/" TargetMode="External"/><Relationship Id="rId2" Type="http://schemas.openxmlformats.org/officeDocument/2006/relationships/hyperlink" Target="https://cihr-irsc.gc.ca/e/48642.html"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cihr-irsc.gc.ca/e/49503.html" TargetMode="External"/><Relationship Id="rId2" Type="http://schemas.openxmlformats.org/officeDocument/2006/relationships/hyperlink" Target="http://www.cihr-irsc.gc.ca/e/49347.html" TargetMode="External"/><Relationship Id="rId1" Type="http://schemas.openxmlformats.org/officeDocument/2006/relationships/slideLayout" Target="../slideLayouts/slideLayout8.xml"/><Relationship Id="rId6" Type="http://schemas.openxmlformats.org/officeDocument/2006/relationships/hyperlink" Target="https://cihr-irsc.gc.ca/e/49958.html" TargetMode="External"/><Relationship Id="rId5" Type="http://schemas.openxmlformats.org/officeDocument/2006/relationships/hyperlink" Target="https://cihr-irsc.gc.ca/e/49957.html" TargetMode="External"/><Relationship Id="rId4" Type="http://schemas.openxmlformats.org/officeDocument/2006/relationships/hyperlink" Target="https://cihr-irsc.gc.ca/e/4956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1E466-9D0B-9EFD-D548-B4BAF28E0721}"/>
              </a:ext>
            </a:extLst>
          </p:cNvPr>
          <p:cNvSpPr>
            <a:spLocks noGrp="1"/>
          </p:cNvSpPr>
          <p:nvPr>
            <p:ph type="ctrTitle"/>
          </p:nvPr>
        </p:nvSpPr>
        <p:spPr>
          <a:xfrm>
            <a:off x="711200" y="1399032"/>
            <a:ext cx="10703984" cy="1953768"/>
          </a:xfrm>
        </p:spPr>
        <p:txBody>
          <a:bodyPr/>
          <a:lstStyle/>
          <a:p>
            <a:r>
              <a:rPr lang="en-CA" sz="3600" dirty="0"/>
              <a:t>CIHR Project Grant Workshop: </a:t>
            </a:r>
            <a:r>
              <a:rPr lang="en-US" sz="3600" dirty="0"/>
              <a:t>Special Considerations during Application Development (including Sex &amp; Gender Considerations in Health Research)</a:t>
            </a:r>
            <a:r>
              <a:rPr lang="en-CA" sz="3600" dirty="0"/>
              <a:t> </a:t>
            </a:r>
            <a:endParaRPr lang="en-US" sz="3600" dirty="0"/>
          </a:p>
        </p:txBody>
      </p:sp>
      <p:sp>
        <p:nvSpPr>
          <p:cNvPr id="3" name="Subtitle 2">
            <a:extLst>
              <a:ext uri="{FF2B5EF4-FFF2-40B4-BE49-F238E27FC236}">
                <a16:creationId xmlns:a16="http://schemas.microsoft.com/office/drawing/2014/main" id="{82A63EAD-494E-6B6A-C32A-9A2B23663BEF}"/>
              </a:ext>
            </a:extLst>
          </p:cNvPr>
          <p:cNvSpPr>
            <a:spLocks noGrp="1"/>
          </p:cNvSpPr>
          <p:nvPr>
            <p:ph type="subTitle" idx="1"/>
          </p:nvPr>
        </p:nvSpPr>
        <p:spPr>
          <a:xfrm>
            <a:off x="711200" y="3867912"/>
            <a:ext cx="10710333" cy="886968"/>
          </a:xfrm>
        </p:spPr>
        <p:txBody>
          <a:bodyPr/>
          <a:lstStyle/>
          <a:p>
            <a:r>
              <a:rPr lang="en-CA" dirty="0">
                <a:hlinkClick r:id="rId2"/>
              </a:rPr>
              <a:t>Robin Thurmeier </a:t>
            </a:r>
            <a:r>
              <a:rPr lang="en-CA" dirty="0"/>
              <a:t>(she/her)</a:t>
            </a:r>
          </a:p>
          <a:p>
            <a:r>
              <a:rPr lang="en-CA" dirty="0"/>
              <a:t>July 2024</a:t>
            </a:r>
            <a:endParaRPr lang="en-US" dirty="0"/>
          </a:p>
        </p:txBody>
      </p:sp>
    </p:spTree>
    <p:extLst>
      <p:ext uri="{BB962C8B-B14F-4D97-AF65-F5344CB8AC3E}">
        <p14:creationId xmlns:p14="http://schemas.microsoft.com/office/powerpoint/2010/main" val="3576208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91D5-3DF9-444A-8EC3-DE1384CDBF7D}"/>
              </a:ext>
            </a:extLst>
          </p:cNvPr>
          <p:cNvSpPr>
            <a:spLocks noGrp="1"/>
          </p:cNvSpPr>
          <p:nvPr>
            <p:ph type="title"/>
          </p:nvPr>
        </p:nvSpPr>
        <p:spPr>
          <a:xfrm>
            <a:off x="1559842" y="744850"/>
            <a:ext cx="9072316" cy="827314"/>
          </a:xfrm>
        </p:spPr>
        <p:txBody>
          <a:bodyPr/>
          <a:lstStyle/>
          <a:p>
            <a:r>
              <a:rPr lang="en-CA" dirty="0"/>
              <a:t>Resources</a:t>
            </a:r>
          </a:p>
        </p:txBody>
      </p:sp>
      <p:sp>
        <p:nvSpPr>
          <p:cNvPr id="3" name="Content Placeholder 2">
            <a:extLst>
              <a:ext uri="{FF2B5EF4-FFF2-40B4-BE49-F238E27FC236}">
                <a16:creationId xmlns:a16="http://schemas.microsoft.com/office/drawing/2014/main" id="{31BA6712-D596-41EF-B477-BC1F702E1A0E}"/>
              </a:ext>
            </a:extLst>
          </p:cNvPr>
          <p:cNvSpPr>
            <a:spLocks noGrp="1"/>
          </p:cNvSpPr>
          <p:nvPr>
            <p:ph idx="1"/>
          </p:nvPr>
        </p:nvSpPr>
        <p:spPr>
          <a:xfrm>
            <a:off x="1269508" y="1642368"/>
            <a:ext cx="9547718" cy="4332303"/>
          </a:xfrm>
        </p:spPr>
        <p:txBody>
          <a:bodyPr>
            <a:normAutofit/>
          </a:bodyPr>
          <a:lstStyle/>
          <a:p>
            <a:pPr marL="0" indent="0">
              <a:buNone/>
            </a:pPr>
            <a:r>
              <a:rPr lang="en-US" sz="2000" dirty="0"/>
              <a:t>Available at </a:t>
            </a:r>
            <a:r>
              <a:rPr lang="en-US" sz="2000" dirty="0" err="1"/>
              <a:t>Usask</a:t>
            </a:r>
            <a:r>
              <a:rPr lang="en-US" sz="2000" dirty="0"/>
              <a:t>:</a:t>
            </a:r>
          </a:p>
          <a:p>
            <a:pPr>
              <a:buFont typeface="Wingdings" panose="05000000000000000000" pitchFamily="2" charset="2"/>
              <a:buChar char="ü"/>
            </a:pPr>
            <a:r>
              <a:rPr lang="en-US" sz="2000" dirty="0">
                <a:hlinkClick r:id="rId2"/>
              </a:rPr>
              <a:t>Grants Repository</a:t>
            </a:r>
            <a:endParaRPr lang="en-US" sz="2000" dirty="0"/>
          </a:p>
          <a:p>
            <a:pPr>
              <a:buFont typeface="Wingdings" panose="05000000000000000000" pitchFamily="2" charset="2"/>
              <a:buChar char="ü"/>
            </a:pPr>
            <a:r>
              <a:rPr lang="en-US" sz="2000" dirty="0"/>
              <a:t>Work with your </a:t>
            </a:r>
            <a:r>
              <a:rPr lang="en-US" sz="2000" dirty="0">
                <a:hlinkClick r:id="rId3"/>
              </a:rPr>
              <a:t>Research Facilitator </a:t>
            </a:r>
            <a:endParaRPr lang="en-US" sz="2000" dirty="0"/>
          </a:p>
          <a:p>
            <a:pPr>
              <a:buFont typeface="Wingdings" panose="05000000000000000000" pitchFamily="2" charset="2"/>
              <a:buChar char="ü"/>
            </a:pPr>
            <a:r>
              <a:rPr lang="en-US" sz="2000" dirty="0"/>
              <a:t>SCPOR: </a:t>
            </a:r>
            <a:r>
              <a:rPr lang="en-US" sz="2000" dirty="0">
                <a:hlinkClick r:id="rId4"/>
              </a:rPr>
              <a:t>Sex and Gender in Health Research </a:t>
            </a:r>
            <a:endParaRPr lang="en-US" sz="2000" dirty="0"/>
          </a:p>
          <a:p>
            <a:pPr lvl="1">
              <a:buFont typeface="Wingdings" panose="05000000000000000000" pitchFamily="2" charset="2"/>
              <a:buChar char="ü"/>
            </a:pPr>
            <a:r>
              <a:rPr lang="en-US" sz="2000" dirty="0"/>
              <a:t>Resource: </a:t>
            </a:r>
            <a:r>
              <a:rPr lang="en-US" sz="2000" dirty="0">
                <a:hlinkClick r:id="rId5"/>
              </a:rPr>
              <a:t>Checklist for Integrating Sex and Gender Considerations</a:t>
            </a:r>
            <a:endParaRPr lang="en-US" sz="2000" dirty="0"/>
          </a:p>
          <a:p>
            <a:pPr marL="0" indent="0">
              <a:buNone/>
            </a:pPr>
            <a:endParaRPr lang="en-US" sz="2000" dirty="0"/>
          </a:p>
          <a:p>
            <a:pPr marL="0" indent="0">
              <a:buNone/>
            </a:pPr>
            <a:r>
              <a:rPr lang="en-US" sz="2000" dirty="0"/>
              <a:t>Available at CIHR:</a:t>
            </a:r>
          </a:p>
          <a:p>
            <a:pPr>
              <a:buFont typeface="Wingdings" panose="05000000000000000000" pitchFamily="2" charset="2"/>
              <a:buChar char="ü"/>
            </a:pPr>
            <a:r>
              <a:rPr lang="en-US" sz="2000" dirty="0"/>
              <a:t>Online </a:t>
            </a:r>
            <a:r>
              <a:rPr lang="en-US" sz="2000" dirty="0">
                <a:hlinkClick r:id="rId6"/>
              </a:rPr>
              <a:t>Training Modules</a:t>
            </a:r>
            <a:r>
              <a:rPr lang="en-US" sz="2000" dirty="0"/>
              <a:t>: Integrating Sex &amp; Gender in Health Research </a:t>
            </a:r>
          </a:p>
          <a:p>
            <a:pPr>
              <a:buFont typeface="Wingdings" panose="05000000000000000000" pitchFamily="2" charset="2"/>
              <a:buChar char="ü"/>
            </a:pPr>
            <a:r>
              <a:rPr lang="en-US" sz="2000" dirty="0"/>
              <a:t>Criteria for Integration of Sex and Gender in your application (</a:t>
            </a:r>
            <a:r>
              <a:rPr lang="en-US" sz="2000" dirty="0">
                <a:hlinkClick r:id="rId7"/>
              </a:rPr>
              <a:t>Biomedical</a:t>
            </a:r>
            <a:r>
              <a:rPr lang="en-US" sz="2000" dirty="0"/>
              <a:t> &amp; </a:t>
            </a:r>
            <a:r>
              <a:rPr lang="en-US" sz="2000" dirty="0">
                <a:hlinkClick r:id="rId8"/>
              </a:rPr>
              <a:t>Research with Human Participants</a:t>
            </a:r>
            <a:r>
              <a:rPr lang="en-US" sz="2000" dirty="0"/>
              <a:t>) </a:t>
            </a:r>
          </a:p>
          <a:p>
            <a:pPr>
              <a:buFont typeface="Wingdings" panose="05000000000000000000" pitchFamily="2" charset="2"/>
              <a:buChar char="ü"/>
            </a:pPr>
            <a:r>
              <a:rPr lang="en-US" sz="2000" dirty="0">
                <a:hlinkClick r:id="rId9"/>
              </a:rPr>
              <a:t>Meet the Methods &amp; Science Factsheets</a:t>
            </a:r>
            <a:endParaRPr lang="en-US" sz="2000" dirty="0"/>
          </a:p>
        </p:txBody>
      </p:sp>
    </p:spTree>
    <p:extLst>
      <p:ext uri="{BB962C8B-B14F-4D97-AF65-F5344CB8AC3E}">
        <p14:creationId xmlns:p14="http://schemas.microsoft.com/office/powerpoint/2010/main" val="342740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1955060" y="2835675"/>
            <a:ext cx="8281880" cy="1186649"/>
          </a:xfrm>
        </p:spPr>
        <p:txBody>
          <a:bodyPr>
            <a:normAutofit/>
          </a:bodyPr>
          <a:lstStyle/>
          <a:p>
            <a:pPr>
              <a:lnSpc>
                <a:spcPct val="90000"/>
              </a:lnSpc>
            </a:pPr>
            <a:r>
              <a:rPr lang="en-US" sz="3200" dirty="0"/>
              <a:t>Indigenous Health Research </a:t>
            </a:r>
          </a:p>
        </p:txBody>
      </p:sp>
    </p:spTree>
    <p:extLst>
      <p:ext uri="{BB962C8B-B14F-4D97-AF65-F5344CB8AC3E}">
        <p14:creationId xmlns:p14="http://schemas.microsoft.com/office/powerpoint/2010/main" val="4142432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D81454-8835-AD82-1804-453466FDE56A}"/>
              </a:ext>
            </a:extLst>
          </p:cNvPr>
          <p:cNvSpPr>
            <a:spLocks noGrp="1"/>
          </p:cNvSpPr>
          <p:nvPr>
            <p:ph type="title"/>
          </p:nvPr>
        </p:nvSpPr>
        <p:spPr/>
        <p:txBody>
          <a:bodyPr/>
          <a:lstStyle/>
          <a:p>
            <a:r>
              <a:rPr lang="en-US" sz="3600" dirty="0"/>
              <a:t>CIHR defines Indigenous Health Research as…</a:t>
            </a:r>
          </a:p>
        </p:txBody>
      </p:sp>
      <p:sp>
        <p:nvSpPr>
          <p:cNvPr id="5" name="Content Placeholder 4">
            <a:extLst>
              <a:ext uri="{FF2B5EF4-FFF2-40B4-BE49-F238E27FC236}">
                <a16:creationId xmlns:a16="http://schemas.microsoft.com/office/drawing/2014/main" id="{DD55EA84-59B2-6F30-B584-ADDD24F7364A}"/>
              </a:ext>
            </a:extLst>
          </p:cNvPr>
          <p:cNvSpPr>
            <a:spLocks noGrp="1"/>
          </p:cNvSpPr>
          <p:nvPr>
            <p:ph idx="1"/>
          </p:nvPr>
        </p:nvSpPr>
        <p:spPr>
          <a:xfrm>
            <a:off x="676656" y="1691640"/>
            <a:ext cx="11028512" cy="4404360"/>
          </a:xfrm>
        </p:spPr>
        <p:txBody>
          <a:bodyPr/>
          <a:lstStyle/>
          <a:p>
            <a:pPr>
              <a:buFont typeface="Wingdings" panose="05000000000000000000" pitchFamily="2" charset="2"/>
              <a:buChar char="ü"/>
            </a:pPr>
            <a:r>
              <a:rPr lang="en-US" dirty="0"/>
              <a:t>Any research topic or area related to health and wellness that is:</a:t>
            </a:r>
          </a:p>
          <a:p>
            <a:pPr marL="804863" lvl="1" indent="-347663">
              <a:buFont typeface="Wingdings" panose="05000000000000000000" pitchFamily="2" charset="2"/>
              <a:buChar char="ü"/>
            </a:pPr>
            <a:r>
              <a:rPr lang="en-US" dirty="0"/>
              <a:t>Conducted by…</a:t>
            </a:r>
          </a:p>
          <a:p>
            <a:pPr marL="804863" lvl="1" indent="-347663">
              <a:buFont typeface="Wingdings" panose="05000000000000000000" pitchFamily="2" charset="2"/>
              <a:buChar char="ü"/>
            </a:pPr>
            <a:r>
              <a:rPr lang="en-US" dirty="0"/>
              <a:t>Grounded in…</a:t>
            </a:r>
          </a:p>
          <a:p>
            <a:pPr marL="804863" lvl="1" indent="-347663">
              <a:buFont typeface="Wingdings" panose="05000000000000000000" pitchFamily="2" charset="2"/>
              <a:buChar char="ü"/>
            </a:pPr>
            <a:r>
              <a:rPr lang="en-US" dirty="0"/>
              <a:t>Engaged with… </a:t>
            </a:r>
          </a:p>
          <a:p>
            <a:pPr marL="457200" lvl="1" indent="0">
              <a:buNone/>
            </a:pPr>
            <a:r>
              <a:rPr lang="en-US" dirty="0"/>
              <a:t>First Nations, Inuit, or Métis communities, societies, individuals.</a:t>
            </a:r>
          </a:p>
          <a:p>
            <a:pPr>
              <a:buFont typeface="Wingdings" panose="05000000000000000000" pitchFamily="2" charset="2"/>
              <a:buChar char="ü"/>
            </a:pPr>
            <a:r>
              <a:rPr lang="en-US" dirty="0"/>
              <a:t>Embracing Indigenous wisdoms, cultures, experiences, and/or knowledge systems</a:t>
            </a:r>
          </a:p>
          <a:p>
            <a:pPr>
              <a:buFont typeface="Wingdings" panose="05000000000000000000" pitchFamily="2" charset="2"/>
              <a:buChar char="ü"/>
            </a:pPr>
            <a:r>
              <a:rPr lang="en-US" dirty="0"/>
              <a:t>Respectful engagement and equitable opportunities for meaningful and culturally safe health research</a:t>
            </a:r>
          </a:p>
        </p:txBody>
      </p:sp>
      <p:sp>
        <p:nvSpPr>
          <p:cNvPr id="2" name="Rectangle 1"/>
          <p:cNvSpPr/>
          <p:nvPr/>
        </p:nvSpPr>
        <p:spPr>
          <a:xfrm>
            <a:off x="7615809" y="5896689"/>
            <a:ext cx="3804666" cy="246221"/>
          </a:xfrm>
          <a:prstGeom prst="rect">
            <a:avLst/>
          </a:prstGeom>
        </p:spPr>
        <p:txBody>
          <a:bodyPr wrap="square">
            <a:spAutoFit/>
          </a:bodyPr>
          <a:lstStyle/>
          <a:p>
            <a:r>
              <a:rPr lang="en-US" sz="1000" dirty="0">
                <a:latin typeface="+mn-lt"/>
              </a:rPr>
              <a:t>Source: </a:t>
            </a:r>
            <a:r>
              <a:rPr lang="en-US" sz="1000" dirty="0">
                <a:latin typeface="+mn-lt"/>
                <a:hlinkClick r:id="rId2"/>
              </a:rPr>
              <a:t>Indigenous Health Research - CIHR (cihr-irsc.gc.ca)</a:t>
            </a:r>
            <a:endParaRPr lang="en-US" sz="1000" dirty="0">
              <a:latin typeface="+mn-lt"/>
            </a:endParaRPr>
          </a:p>
        </p:txBody>
      </p:sp>
    </p:spTree>
    <p:extLst>
      <p:ext uri="{BB962C8B-B14F-4D97-AF65-F5344CB8AC3E}">
        <p14:creationId xmlns:p14="http://schemas.microsoft.com/office/powerpoint/2010/main" val="224752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fade">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FA85-7CA0-DF67-CAF9-268632EDD96F}"/>
              </a:ext>
            </a:extLst>
          </p:cNvPr>
          <p:cNvSpPr>
            <a:spLocks noGrp="1"/>
          </p:cNvSpPr>
          <p:nvPr>
            <p:ph type="title"/>
          </p:nvPr>
        </p:nvSpPr>
        <p:spPr/>
        <p:txBody>
          <a:bodyPr/>
          <a:lstStyle/>
          <a:p>
            <a:r>
              <a:rPr lang="en-CA" sz="3200" dirty="0"/>
              <a:t>Peer Review: Indigenous Health Research Committee </a:t>
            </a:r>
            <a:endParaRPr lang="en-US" sz="3200" dirty="0"/>
          </a:p>
        </p:txBody>
      </p:sp>
      <p:sp>
        <p:nvSpPr>
          <p:cNvPr id="3" name="Content Placeholder 2">
            <a:extLst>
              <a:ext uri="{FF2B5EF4-FFF2-40B4-BE49-F238E27FC236}">
                <a16:creationId xmlns:a16="http://schemas.microsoft.com/office/drawing/2014/main" id="{8738CFA1-0AB2-44DF-ED6B-9F52E6E85E7C}"/>
              </a:ext>
            </a:extLst>
          </p:cNvPr>
          <p:cNvSpPr>
            <a:spLocks noGrp="1"/>
          </p:cNvSpPr>
          <p:nvPr>
            <p:ph idx="1"/>
          </p:nvPr>
        </p:nvSpPr>
        <p:spPr>
          <a:xfrm>
            <a:off x="603504" y="1618488"/>
            <a:ext cx="11101664" cy="4477512"/>
          </a:xfrm>
        </p:spPr>
        <p:txBody>
          <a:bodyPr>
            <a:normAutofit fontScale="85000" lnSpcReduction="20000"/>
          </a:bodyPr>
          <a:lstStyle/>
          <a:p>
            <a:pPr>
              <a:spcBef>
                <a:spcPts val="1200"/>
              </a:spcBef>
              <a:buFont typeface="Wingdings" panose="05000000000000000000" pitchFamily="2" charset="2"/>
              <a:buChar char="ü"/>
            </a:pPr>
            <a:r>
              <a:rPr lang="en-US" sz="2400" dirty="0">
                <a:solidFill>
                  <a:srgbClr val="333333"/>
                </a:solidFill>
                <a:latin typeface="Helvetica Neue"/>
              </a:rPr>
              <a:t>The overarching goal of Indigenous health research is to inspire, promote and support</a:t>
            </a:r>
            <a:r>
              <a:rPr lang="en-US" sz="2400" b="1" i="1" dirty="0">
                <a:solidFill>
                  <a:srgbClr val="333333"/>
                </a:solidFill>
                <a:latin typeface="Helvetica Neue"/>
              </a:rPr>
              <a:t> </a:t>
            </a:r>
            <a:r>
              <a:rPr lang="en-US" sz="2400" dirty="0">
                <a:solidFill>
                  <a:srgbClr val="333333"/>
                </a:solidFill>
                <a:latin typeface="Helvetica Neue"/>
              </a:rPr>
              <a:t>research with the highest potential to advance health and wellness for Indigenous peoples, grounded in commitment to deep community-engagement, partnership and collaboration in research and knowledge translation. </a:t>
            </a:r>
          </a:p>
          <a:p>
            <a:pPr lvl="1">
              <a:spcBef>
                <a:spcPts val="1200"/>
              </a:spcBef>
              <a:buFont typeface="Wingdings" panose="05000000000000000000" pitchFamily="2" charset="2"/>
              <a:buChar char="ü"/>
            </a:pPr>
            <a:r>
              <a:rPr lang="en-US" sz="2000" dirty="0">
                <a:solidFill>
                  <a:srgbClr val="333333"/>
                </a:solidFill>
                <a:latin typeface="Helvetica Neue"/>
              </a:rPr>
              <a:t>The integration of concepts of service to community within the very definition of scientific and scholarly excellence is a distinguishing feature of Indigenous health research.</a:t>
            </a:r>
          </a:p>
          <a:p>
            <a:pPr>
              <a:spcBef>
                <a:spcPts val="1200"/>
              </a:spcBef>
              <a:buFont typeface="Wingdings" panose="05000000000000000000" pitchFamily="2" charset="2"/>
              <a:buChar char="ü"/>
            </a:pPr>
            <a:r>
              <a:rPr lang="en-US" sz="2400" dirty="0">
                <a:solidFill>
                  <a:srgbClr val="333333"/>
                </a:solidFill>
                <a:latin typeface="Helvetica Neue"/>
              </a:rPr>
              <a:t>A proposal should:</a:t>
            </a:r>
          </a:p>
          <a:p>
            <a:pPr lvl="1">
              <a:spcBef>
                <a:spcPts val="1200"/>
              </a:spcBef>
              <a:buFont typeface="Wingdings" panose="05000000000000000000" pitchFamily="2" charset="2"/>
              <a:buChar char="ü"/>
            </a:pPr>
            <a:r>
              <a:rPr lang="en-US" sz="2000" dirty="0">
                <a:solidFill>
                  <a:srgbClr val="333333"/>
                </a:solidFill>
                <a:latin typeface="Helvetica Neue"/>
              </a:rPr>
              <a:t>Describe </a:t>
            </a:r>
            <a:r>
              <a:rPr lang="en-US" sz="2000" u="sng" dirty="0">
                <a:solidFill>
                  <a:srgbClr val="295376"/>
                </a:solidFill>
                <a:latin typeface="Helvetica Neue"/>
                <a:hlinkClick r:id="rId3"/>
              </a:rPr>
              <a:t>meaningful and culturally safe research</a:t>
            </a:r>
            <a:r>
              <a:rPr lang="en-US" sz="2000" dirty="0">
                <a:solidFill>
                  <a:srgbClr val="333333"/>
                </a:solidFill>
                <a:latin typeface="Helvetica Neue"/>
              </a:rPr>
              <a:t> involving Indigenous Peoples with the intent to promote health through research that is in keeping with Indigenous values and traditions. </a:t>
            </a:r>
          </a:p>
          <a:p>
            <a:pPr lvl="1">
              <a:spcBef>
                <a:spcPts val="1200"/>
              </a:spcBef>
              <a:buFont typeface="Wingdings" panose="05000000000000000000" pitchFamily="2" charset="2"/>
              <a:buChar char="ü"/>
            </a:pPr>
            <a:r>
              <a:rPr lang="en-US" sz="2000" dirty="0">
                <a:solidFill>
                  <a:srgbClr val="333333"/>
                </a:solidFill>
                <a:latin typeface="Helvetica Neue"/>
              </a:rPr>
              <a:t>Address </a:t>
            </a:r>
            <a:r>
              <a:rPr lang="en-US" sz="2000" b="0" i="0" dirty="0">
                <a:solidFill>
                  <a:srgbClr val="333333"/>
                </a:solidFill>
                <a:effectLst/>
                <a:latin typeface="Helvetica Neue"/>
              </a:rPr>
              <a:t>the </a:t>
            </a:r>
            <a:r>
              <a:rPr lang="en-US" sz="2000" b="0" i="0" u="sng" dirty="0">
                <a:solidFill>
                  <a:srgbClr val="295376"/>
                </a:solidFill>
                <a:effectLst/>
                <a:latin typeface="Helvetica Neue"/>
                <a:hlinkClick r:id="rId4"/>
              </a:rPr>
              <a:t>TCPS 2 - Chapter 9 on Research Involving the First Nations, Inuit and Métis Peoples of Canada</a:t>
            </a:r>
            <a:r>
              <a:rPr lang="en-US" sz="2000" b="0" i="0" dirty="0">
                <a:solidFill>
                  <a:srgbClr val="333333"/>
                </a:solidFill>
                <a:effectLst/>
                <a:latin typeface="Helvetica Neue"/>
              </a:rPr>
              <a:t> and Indigenous partnering community/organization ethical guidelines</a:t>
            </a:r>
          </a:p>
          <a:p>
            <a:pPr>
              <a:spcBef>
                <a:spcPts val="1200"/>
              </a:spcBef>
              <a:buFont typeface="Wingdings" panose="05000000000000000000" pitchFamily="2" charset="2"/>
              <a:buChar char="ü"/>
            </a:pPr>
            <a:r>
              <a:rPr lang="en-US" sz="2400" b="1" dirty="0">
                <a:solidFill>
                  <a:schemeClr val="tx1"/>
                </a:solidFill>
                <a:latin typeface="Helvetica Neue"/>
              </a:rPr>
              <a:t>NOTE: IHRC may deem your application eligible for the Iterative Peer Review Process. </a:t>
            </a:r>
          </a:p>
          <a:p>
            <a:pPr lvl="1">
              <a:spcBef>
                <a:spcPts val="1200"/>
              </a:spcBef>
              <a:buFont typeface="Wingdings" panose="05000000000000000000" pitchFamily="2" charset="2"/>
              <a:buChar char="ü"/>
            </a:pPr>
            <a:r>
              <a:rPr lang="en-US" sz="2000" dirty="0">
                <a:solidFill>
                  <a:schemeClr val="tx1"/>
                </a:solidFill>
                <a:latin typeface="Helvetica Neue"/>
              </a:rPr>
              <a:t>The objective of this process is to allow applicants the opportunity to provide minor clarifications that would see the application improve to become fundable.</a:t>
            </a:r>
            <a:endParaRPr lang="en-US" sz="2000" i="0" dirty="0">
              <a:solidFill>
                <a:schemeClr val="tx1"/>
              </a:solidFill>
              <a:effectLst/>
              <a:latin typeface="Helvetica Neue"/>
            </a:endParaRPr>
          </a:p>
        </p:txBody>
      </p:sp>
    </p:spTree>
    <p:extLst>
      <p:ext uri="{BB962C8B-B14F-4D97-AF65-F5344CB8AC3E}">
        <p14:creationId xmlns:p14="http://schemas.microsoft.com/office/powerpoint/2010/main" val="26508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BDDA-AC23-36EF-4E47-17D2144CB2D6}"/>
              </a:ext>
            </a:extLst>
          </p:cNvPr>
          <p:cNvSpPr>
            <a:spLocks noGrp="1"/>
          </p:cNvSpPr>
          <p:nvPr>
            <p:ph type="title"/>
          </p:nvPr>
        </p:nvSpPr>
        <p:spPr>
          <a:xfrm>
            <a:off x="304801" y="783152"/>
            <a:ext cx="11400367" cy="609600"/>
          </a:xfrm>
        </p:spPr>
        <p:txBody>
          <a:bodyPr/>
          <a:lstStyle/>
          <a:p>
            <a:r>
              <a:rPr lang="en-US" dirty="0"/>
              <a:t>Registration/Application Details</a:t>
            </a:r>
          </a:p>
        </p:txBody>
      </p:sp>
      <p:sp>
        <p:nvSpPr>
          <p:cNvPr id="3" name="Content Placeholder 2">
            <a:extLst>
              <a:ext uri="{FF2B5EF4-FFF2-40B4-BE49-F238E27FC236}">
                <a16:creationId xmlns:a16="http://schemas.microsoft.com/office/drawing/2014/main" id="{D8F2D141-DD34-9650-8CDD-F1EE95D3FA47}"/>
              </a:ext>
            </a:extLst>
          </p:cNvPr>
          <p:cNvSpPr>
            <a:spLocks noGrp="1"/>
          </p:cNvSpPr>
          <p:nvPr>
            <p:ph idx="1"/>
          </p:nvPr>
        </p:nvSpPr>
        <p:spPr>
          <a:xfrm>
            <a:off x="304801" y="1563256"/>
            <a:ext cx="11400367" cy="4495800"/>
          </a:xfrm>
        </p:spPr>
        <p:txBody>
          <a:bodyPr/>
          <a:lstStyle/>
          <a:p>
            <a:pPr marL="342900" lvl="1" indent="-342900">
              <a:buFont typeface="Wingdings" panose="05000000000000000000" pitchFamily="2" charset="2"/>
              <a:buChar char="ü"/>
            </a:pPr>
            <a:r>
              <a:rPr lang="en-CA" sz="2000" dirty="0"/>
              <a:t>To be considered for IHR Committee, you MUST complete the following steps at registration stage:</a:t>
            </a:r>
          </a:p>
          <a:p>
            <a:pPr marL="800100" lvl="2" indent="-342900">
              <a:buFont typeface="Wingdings" panose="05000000000000000000" pitchFamily="2" charset="2"/>
              <a:buChar char="ü"/>
            </a:pPr>
            <a:r>
              <a:rPr lang="en-CA" sz="1600" b="1" dirty="0"/>
              <a:t>Task 2: Enter Proposal Information (Sub-task: Details) </a:t>
            </a:r>
          </a:p>
          <a:p>
            <a:pPr marL="1028700" lvl="3" indent="-342900">
              <a:buFont typeface="Wingdings" panose="05000000000000000000" pitchFamily="2" charset="2"/>
              <a:buChar char="ü"/>
            </a:pPr>
            <a:r>
              <a:rPr lang="en-US" b="0" i="0" dirty="0">
                <a:solidFill>
                  <a:srgbClr val="333333"/>
                </a:solidFill>
                <a:effectLst/>
                <a:latin typeface="Helvetica Neue"/>
              </a:rPr>
              <a:t>Select ‘yes’ to the question regarding the TCPS 2 – Chapter 9 (“</a:t>
            </a:r>
            <a:r>
              <a:rPr lang="en-US" b="0" i="1" dirty="0">
                <a:solidFill>
                  <a:srgbClr val="333333"/>
                </a:solidFill>
                <a:effectLst/>
                <a:latin typeface="Helvetica Neue"/>
              </a:rPr>
              <a:t>Does your proposal address the </a:t>
            </a:r>
            <a:r>
              <a:rPr lang="en-US" b="0" i="0" u="sng" dirty="0">
                <a:solidFill>
                  <a:srgbClr val="295376"/>
                </a:solidFill>
                <a:effectLst/>
                <a:latin typeface="Helvetica Neue"/>
                <a:hlinkClick r:id="rId2"/>
              </a:rPr>
              <a:t>TCPS 2 - Chapter 9 Research Involving the First Nations, Inuit and Métis Peoples of Canada</a:t>
            </a:r>
            <a:r>
              <a:rPr lang="en-US" b="0" i="1" dirty="0">
                <a:solidFill>
                  <a:srgbClr val="333333"/>
                </a:solidFill>
                <a:effectLst/>
                <a:latin typeface="Helvetica Neue"/>
              </a:rPr>
              <a:t> and Indigenous partnering community/organizational ethical guidelines?</a:t>
            </a:r>
            <a:r>
              <a:rPr lang="en-US" b="0" i="0" dirty="0">
                <a:solidFill>
                  <a:srgbClr val="333333"/>
                </a:solidFill>
                <a:effectLst/>
                <a:latin typeface="Helvetica Neue"/>
              </a:rPr>
              <a:t>”);</a:t>
            </a:r>
          </a:p>
          <a:p>
            <a:pPr marL="1028700" lvl="3" indent="-342900">
              <a:buFont typeface="Wingdings" panose="05000000000000000000" pitchFamily="2" charset="2"/>
              <a:buChar char="ü"/>
            </a:pPr>
            <a:r>
              <a:rPr lang="en-US" b="0" i="0" dirty="0">
                <a:solidFill>
                  <a:srgbClr val="333333"/>
                </a:solidFill>
                <a:effectLst/>
                <a:latin typeface="Helvetica Neue"/>
              </a:rPr>
              <a:t>Provide a detailed justification in the related text field (2000 </a:t>
            </a:r>
            <a:r>
              <a:rPr lang="en-US" dirty="0">
                <a:solidFill>
                  <a:srgbClr val="333333"/>
                </a:solidFill>
                <a:latin typeface="Helvetica Neue"/>
              </a:rPr>
              <a:t>characters) </a:t>
            </a:r>
            <a:r>
              <a:rPr lang="en-US" b="0" i="0" dirty="0">
                <a:solidFill>
                  <a:srgbClr val="333333"/>
                </a:solidFill>
                <a:effectLst/>
                <a:latin typeface="Helvetica Neue"/>
              </a:rPr>
              <a:t>to indicate how the proposal addresses the principles of the TCPS 2 – Chapter 9;</a:t>
            </a:r>
          </a:p>
          <a:p>
            <a:pPr marL="800100" lvl="2" indent="-342900">
              <a:buFont typeface="Wingdings" panose="05000000000000000000" pitchFamily="2" charset="2"/>
              <a:buChar char="ü"/>
            </a:pPr>
            <a:r>
              <a:rPr lang="en-US" sz="1600" b="1" i="0" dirty="0">
                <a:solidFill>
                  <a:srgbClr val="333333"/>
                </a:solidFill>
                <a:effectLst/>
                <a:latin typeface="Helvetica Neue"/>
              </a:rPr>
              <a:t>Task 5: Complete </a:t>
            </a:r>
            <a:r>
              <a:rPr lang="en-US" sz="1600" b="1" dirty="0">
                <a:solidFill>
                  <a:srgbClr val="333333"/>
                </a:solidFill>
                <a:latin typeface="Helvetica Neue"/>
              </a:rPr>
              <a:t>Peer Review (Sub-task: Suggested Committees)</a:t>
            </a:r>
          </a:p>
          <a:p>
            <a:pPr marL="1028700" lvl="3" indent="-342900">
              <a:buFont typeface="Wingdings" panose="05000000000000000000" pitchFamily="2" charset="2"/>
              <a:buChar char="ü"/>
            </a:pPr>
            <a:r>
              <a:rPr lang="en-US" b="0" i="0" dirty="0">
                <a:solidFill>
                  <a:srgbClr val="333333"/>
                </a:solidFill>
                <a:effectLst/>
                <a:latin typeface="Helvetica Neue"/>
              </a:rPr>
              <a:t>Select the Indigenous Health Research (IHR) committee as the first suggested peer review committee and provide the mandatory justification (750 characters) for why your application fits within this committee.</a:t>
            </a:r>
          </a:p>
          <a:p>
            <a:pPr marL="342900" lvl="1" indent="-342900">
              <a:buFont typeface="Wingdings" panose="05000000000000000000" pitchFamily="2" charset="2"/>
              <a:buChar char="ü"/>
            </a:pPr>
            <a:r>
              <a:rPr lang="en-US" sz="2000" dirty="0">
                <a:solidFill>
                  <a:srgbClr val="333333"/>
                </a:solidFill>
                <a:latin typeface="Helvetica Neue"/>
              </a:rPr>
              <a:t>At the application stage: </a:t>
            </a:r>
            <a:endParaRPr lang="en-US" sz="2000" b="0" i="0" dirty="0">
              <a:solidFill>
                <a:srgbClr val="333333"/>
              </a:solidFill>
              <a:effectLst/>
              <a:latin typeface="Helvetica Neue"/>
            </a:endParaRPr>
          </a:p>
          <a:p>
            <a:pPr marL="800100" lvl="2" indent="-342900">
              <a:buFont typeface="Wingdings" panose="05000000000000000000" pitchFamily="2" charset="2"/>
              <a:buChar char="ü"/>
            </a:pPr>
            <a:r>
              <a:rPr lang="en-US" sz="1600" b="1" dirty="0">
                <a:solidFill>
                  <a:srgbClr val="333333"/>
                </a:solidFill>
                <a:latin typeface="Helvetica Neue"/>
              </a:rPr>
              <a:t>Task 7: Attach other application material (Mandatory)</a:t>
            </a:r>
          </a:p>
          <a:p>
            <a:pPr marL="1028700" lvl="3" indent="-342900">
              <a:buFont typeface="Wingdings" panose="05000000000000000000" pitchFamily="2" charset="2"/>
              <a:buChar char="ü"/>
            </a:pPr>
            <a:r>
              <a:rPr lang="en-US" i="0" dirty="0">
                <a:solidFill>
                  <a:srgbClr val="FF0000"/>
                </a:solidFill>
                <a:effectLst/>
                <a:latin typeface="Helvetica Neue"/>
              </a:rPr>
              <a:t>Letters of community support from Indigenous partner(s): </a:t>
            </a:r>
            <a:r>
              <a:rPr lang="en-US" i="0" dirty="0">
                <a:solidFill>
                  <a:schemeClr val="tx1"/>
                </a:solidFill>
                <a:effectLst/>
                <a:latin typeface="Helvetica Neue"/>
              </a:rPr>
              <a:t>If your proposal relates to Indigenous health research, provide at least one letter of community support from Indigenous partners. </a:t>
            </a:r>
            <a:r>
              <a:rPr lang="en-US" b="1" i="0" dirty="0">
                <a:solidFill>
                  <a:schemeClr val="tx1"/>
                </a:solidFill>
                <a:effectLst/>
                <a:latin typeface="Helvetica Neue"/>
              </a:rPr>
              <a:t>Limit of up to 20 individual documents of up to 5 pages each. </a:t>
            </a:r>
          </a:p>
          <a:p>
            <a:pPr marL="0" indent="0">
              <a:buNone/>
            </a:pPr>
            <a:endParaRPr lang="en-US" dirty="0"/>
          </a:p>
        </p:txBody>
      </p:sp>
    </p:spTree>
    <p:extLst>
      <p:ext uri="{BB962C8B-B14F-4D97-AF65-F5344CB8AC3E}">
        <p14:creationId xmlns:p14="http://schemas.microsoft.com/office/powerpoint/2010/main" val="3574984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4336-80AB-4020-381E-0D8F9C98D59A}"/>
              </a:ext>
            </a:extLst>
          </p:cNvPr>
          <p:cNvSpPr>
            <a:spLocks noGrp="1"/>
          </p:cNvSpPr>
          <p:nvPr>
            <p:ph type="title"/>
          </p:nvPr>
        </p:nvSpPr>
        <p:spPr>
          <a:xfrm>
            <a:off x="304801" y="685800"/>
            <a:ext cx="11400367" cy="762000"/>
          </a:xfrm>
        </p:spPr>
        <p:txBody>
          <a:bodyPr/>
          <a:lstStyle/>
          <a:p>
            <a:r>
              <a:rPr lang="en-CA" dirty="0"/>
              <a:t>Resources </a:t>
            </a:r>
            <a:endParaRPr lang="en-US" dirty="0"/>
          </a:p>
        </p:txBody>
      </p:sp>
      <p:sp>
        <p:nvSpPr>
          <p:cNvPr id="3" name="Content Placeholder 2">
            <a:extLst>
              <a:ext uri="{FF2B5EF4-FFF2-40B4-BE49-F238E27FC236}">
                <a16:creationId xmlns:a16="http://schemas.microsoft.com/office/drawing/2014/main" id="{15BE06C3-8F24-A89C-5AC2-B6550DA168F4}"/>
              </a:ext>
            </a:extLst>
          </p:cNvPr>
          <p:cNvSpPr>
            <a:spLocks noGrp="1"/>
          </p:cNvSpPr>
          <p:nvPr>
            <p:ph idx="1"/>
          </p:nvPr>
        </p:nvSpPr>
        <p:spPr>
          <a:xfrm>
            <a:off x="914400" y="1563624"/>
            <a:ext cx="10790768" cy="4532376"/>
          </a:xfrm>
        </p:spPr>
        <p:txBody>
          <a:bodyPr/>
          <a:lstStyle/>
          <a:p>
            <a:pPr marL="0" indent="0">
              <a:buNone/>
            </a:pPr>
            <a:r>
              <a:rPr lang="en-US" sz="2400" dirty="0"/>
              <a:t>Available at USask:</a:t>
            </a:r>
          </a:p>
          <a:p>
            <a:pPr>
              <a:buFont typeface="Wingdings" panose="05000000000000000000" pitchFamily="2" charset="2"/>
              <a:buChar char="ü"/>
            </a:pPr>
            <a:r>
              <a:rPr lang="en-US" sz="1800" dirty="0">
                <a:hlinkClick r:id="rId2"/>
              </a:rPr>
              <a:t>Indigenous Research and Scholarship - Research Acceleration and Strategic Initiatives - Office of the Vice-President Research | University of Saskatchewan (usask.ca)</a:t>
            </a:r>
            <a:endParaRPr lang="en-US" sz="1800" dirty="0"/>
          </a:p>
          <a:p>
            <a:pPr>
              <a:buFont typeface="Wingdings" panose="05000000000000000000" pitchFamily="2" charset="2"/>
              <a:buChar char="ü"/>
            </a:pPr>
            <a:r>
              <a:rPr lang="en-US" sz="1800" dirty="0"/>
              <a:t>SCPOR:</a:t>
            </a:r>
          </a:p>
          <a:p>
            <a:pPr lvl="1">
              <a:buFont typeface="Wingdings" panose="05000000000000000000" pitchFamily="2" charset="2"/>
              <a:buChar char="ü"/>
            </a:pPr>
            <a:r>
              <a:rPr lang="en-US" sz="1800" dirty="0">
                <a:hlinkClick r:id="rId3"/>
              </a:rPr>
              <a:t>https://www.scpor.ca/s/IRLET-2022.pdf</a:t>
            </a:r>
            <a:r>
              <a:rPr lang="en-US" sz="1800" dirty="0"/>
              <a:t> </a:t>
            </a:r>
          </a:p>
          <a:p>
            <a:pPr lvl="1">
              <a:buFont typeface="Wingdings" panose="05000000000000000000" pitchFamily="2" charset="2"/>
              <a:buChar char="ü"/>
            </a:pPr>
            <a:r>
              <a:rPr lang="en-US" sz="1800" dirty="0">
                <a:hlinkClick r:id="rId4"/>
              </a:rPr>
              <a:t>https://www.scpor.ca/s/IRLET-Companion-Document_2022.pdf</a:t>
            </a:r>
            <a:r>
              <a:rPr lang="en-US" sz="1800" dirty="0"/>
              <a:t> </a:t>
            </a:r>
          </a:p>
          <a:p>
            <a:pPr marL="0" indent="0">
              <a:buNone/>
            </a:pPr>
            <a:r>
              <a:rPr lang="en-US" sz="2400" dirty="0"/>
              <a:t>Available at CIHR:</a:t>
            </a:r>
            <a:endParaRPr lang="en-US" sz="2400" dirty="0">
              <a:hlinkClick r:id="rId5"/>
            </a:endParaRPr>
          </a:p>
          <a:p>
            <a:pPr>
              <a:buFont typeface="Wingdings" panose="05000000000000000000" pitchFamily="2" charset="2"/>
              <a:buChar char="ü"/>
            </a:pPr>
            <a:r>
              <a:rPr lang="en-US" sz="1800" dirty="0">
                <a:hlinkClick r:id="rId5"/>
              </a:rPr>
              <a:t>Indigenous Health Research - CIHR (cihr-irsc.gc.ca)</a:t>
            </a:r>
            <a:endParaRPr lang="en-US" sz="1800" dirty="0"/>
          </a:p>
          <a:p>
            <a:pPr>
              <a:buFont typeface="Wingdings" panose="05000000000000000000" pitchFamily="2" charset="2"/>
              <a:buChar char="ü"/>
            </a:pPr>
            <a:r>
              <a:rPr lang="en-US" sz="1800" dirty="0">
                <a:hlinkClick r:id="rId6"/>
              </a:rPr>
              <a:t>Defining Indigenous Health Research - CIHR (cihr-irsc.gc.ca)</a:t>
            </a:r>
            <a:endParaRPr lang="en-US" sz="1800" dirty="0"/>
          </a:p>
          <a:p>
            <a:pPr>
              <a:buFont typeface="Wingdings" panose="05000000000000000000" pitchFamily="2" charset="2"/>
              <a:buChar char="ü"/>
            </a:pPr>
            <a:r>
              <a:rPr lang="en-US" sz="1800" dirty="0">
                <a:hlinkClick r:id="rId7"/>
              </a:rPr>
              <a:t>Action Plan: Building a healthier future for First Nations, Inuit, and Métis Peoples - CIHR (cihr-irsc.gc.ca)</a:t>
            </a:r>
            <a:endParaRPr lang="en-US" sz="1800" dirty="0"/>
          </a:p>
        </p:txBody>
      </p:sp>
    </p:spTree>
    <p:extLst>
      <p:ext uri="{BB962C8B-B14F-4D97-AF65-F5344CB8AC3E}">
        <p14:creationId xmlns:p14="http://schemas.microsoft.com/office/powerpoint/2010/main" val="3409152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2013021" y="2809042"/>
            <a:ext cx="8165957" cy="1239915"/>
          </a:xfrm>
        </p:spPr>
        <p:txBody>
          <a:bodyPr>
            <a:normAutofit/>
          </a:bodyPr>
          <a:lstStyle/>
          <a:p>
            <a:pPr>
              <a:lnSpc>
                <a:spcPct val="90000"/>
              </a:lnSpc>
            </a:pPr>
            <a:r>
              <a:rPr lang="en-US" sz="3200" dirty="0"/>
              <a:t>Equity, Diversity, and Inclusion (EDI) in Research</a:t>
            </a:r>
          </a:p>
        </p:txBody>
      </p:sp>
    </p:spTree>
    <p:extLst>
      <p:ext uri="{BB962C8B-B14F-4D97-AF65-F5344CB8AC3E}">
        <p14:creationId xmlns:p14="http://schemas.microsoft.com/office/powerpoint/2010/main" val="1868804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Tri-Agency EDI Action Plan (2018-2025)</a:t>
            </a:r>
          </a:p>
        </p:txBody>
      </p:sp>
      <p:sp>
        <p:nvSpPr>
          <p:cNvPr id="5" name="Content Placeholder 4"/>
          <p:cNvSpPr>
            <a:spLocks noGrp="1"/>
          </p:cNvSpPr>
          <p:nvPr>
            <p:ph idx="1"/>
          </p:nvPr>
        </p:nvSpPr>
        <p:spPr>
          <a:xfrm>
            <a:off x="749808" y="1737360"/>
            <a:ext cx="10955360" cy="4358640"/>
          </a:xfrm>
        </p:spPr>
        <p:txBody>
          <a:bodyPr/>
          <a:lstStyle/>
          <a:p>
            <a:pPr>
              <a:buFont typeface="Wingdings" panose="05000000000000000000" pitchFamily="2" charset="2"/>
              <a:buChar char="ü"/>
            </a:pPr>
            <a:r>
              <a:rPr lang="en-US" sz="2400" b="1" dirty="0"/>
              <a:t>Purpose: </a:t>
            </a:r>
            <a:r>
              <a:rPr lang="en-US" sz="2400" dirty="0"/>
              <a:t>To foster a more equitable, diverse and inclusive research ecosystem in Canada that creates a culture where EDI considerations into all aspects of research is second nature.</a:t>
            </a:r>
          </a:p>
          <a:p>
            <a:pPr>
              <a:buFont typeface="Wingdings" panose="05000000000000000000" pitchFamily="2" charset="2"/>
              <a:buChar char="ü"/>
            </a:pPr>
            <a:r>
              <a:rPr lang="en-US" sz="2400" b="1" dirty="0"/>
              <a:t>Objectives:</a:t>
            </a:r>
          </a:p>
          <a:p>
            <a:pPr lvl="1">
              <a:buFont typeface="Wingdings" panose="05000000000000000000" pitchFamily="2" charset="2"/>
              <a:buChar char="ü"/>
            </a:pPr>
            <a:r>
              <a:rPr lang="en-US" sz="2000" dirty="0"/>
              <a:t>Fair access to Tri-Agency research support</a:t>
            </a:r>
          </a:p>
          <a:p>
            <a:pPr lvl="1">
              <a:buFont typeface="Wingdings" panose="05000000000000000000" pitchFamily="2" charset="2"/>
              <a:buChar char="ü"/>
            </a:pPr>
            <a:r>
              <a:rPr lang="en-US" sz="2000" dirty="0"/>
              <a:t>Equitable participation in the research system</a:t>
            </a:r>
          </a:p>
          <a:p>
            <a:pPr>
              <a:buFont typeface="Wingdings" panose="05000000000000000000" pitchFamily="2" charset="2"/>
              <a:buChar char="ü"/>
            </a:pPr>
            <a:r>
              <a:rPr lang="en-US" sz="2400" b="1" i="1" dirty="0"/>
              <a:t>NOTE: </a:t>
            </a:r>
            <a:r>
              <a:rPr lang="en-US" sz="2400" dirty="0"/>
              <a:t>While Indigenous Peoples in Canada are equity-deserving groups that can be supported by an EDI strategy, researchers co-creating with Indigenous communities have responsibilities, expectations, and obligations to undertake research-related activities in ways that </a:t>
            </a:r>
            <a:r>
              <a:rPr lang="en-US" sz="2400" b="1" i="1" dirty="0"/>
              <a:t>extend well beyond </a:t>
            </a:r>
            <a:r>
              <a:rPr lang="en-US" sz="2400" dirty="0"/>
              <a:t>those identified under the principles of EDI. </a:t>
            </a:r>
          </a:p>
        </p:txBody>
      </p:sp>
      <p:sp>
        <p:nvSpPr>
          <p:cNvPr id="7" name="Rectangle 6"/>
          <p:cNvSpPr/>
          <p:nvPr/>
        </p:nvSpPr>
        <p:spPr>
          <a:xfrm>
            <a:off x="8022866" y="6019800"/>
            <a:ext cx="2984663" cy="461665"/>
          </a:xfrm>
          <a:prstGeom prst="rect">
            <a:avLst/>
          </a:prstGeom>
        </p:spPr>
        <p:txBody>
          <a:bodyPr wrap="none">
            <a:spAutoFit/>
          </a:bodyPr>
          <a:lstStyle/>
          <a:p>
            <a:r>
              <a:rPr lang="en-US" sz="1200" dirty="0">
                <a:latin typeface="+mn-lt"/>
              </a:rPr>
              <a:t>Source: </a:t>
            </a:r>
            <a:endParaRPr lang="en-US" sz="1200" dirty="0">
              <a:latin typeface="+mn-lt"/>
              <a:hlinkClick r:id="rId2"/>
            </a:endParaRPr>
          </a:p>
          <a:p>
            <a:r>
              <a:rPr lang="en-US" sz="1200" dirty="0">
                <a:latin typeface="+mn-lt"/>
                <a:hlinkClick r:id="rId2"/>
              </a:rPr>
              <a:t>NSERC - Action Plan (nserc-crsng.gc.ca)</a:t>
            </a:r>
            <a:endParaRPr lang="en-US" sz="1200" dirty="0">
              <a:latin typeface="+mn-lt"/>
            </a:endParaRPr>
          </a:p>
        </p:txBody>
      </p:sp>
    </p:spTree>
    <p:extLst>
      <p:ext uri="{BB962C8B-B14F-4D97-AF65-F5344CB8AC3E}">
        <p14:creationId xmlns:p14="http://schemas.microsoft.com/office/powerpoint/2010/main" val="162122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1" y="838200"/>
            <a:ext cx="11400367" cy="609600"/>
          </a:xfrm>
        </p:spPr>
        <p:txBody>
          <a:bodyPr/>
          <a:lstStyle/>
          <a:p>
            <a:r>
              <a:rPr lang="en-US" dirty="0"/>
              <a:t>What are the benefits of EDI in research?</a:t>
            </a:r>
          </a:p>
        </p:txBody>
      </p:sp>
      <p:sp>
        <p:nvSpPr>
          <p:cNvPr id="5" name="Content Placeholder 4"/>
          <p:cNvSpPr>
            <a:spLocks noGrp="1"/>
          </p:cNvSpPr>
          <p:nvPr>
            <p:ph idx="1"/>
          </p:nvPr>
        </p:nvSpPr>
        <p:spPr>
          <a:xfrm>
            <a:off x="885824" y="1781174"/>
            <a:ext cx="10571607" cy="4314825"/>
          </a:xfrm>
        </p:spPr>
        <p:txBody>
          <a:bodyPr/>
          <a:lstStyle/>
          <a:p>
            <a:pPr>
              <a:buFont typeface="Wingdings" panose="05000000000000000000" pitchFamily="2" charset="2"/>
              <a:buChar char="ü"/>
            </a:pPr>
            <a:r>
              <a:rPr lang="en-US" dirty="0"/>
              <a:t>Better research outcomes because EDI practices:</a:t>
            </a:r>
          </a:p>
          <a:p>
            <a:pPr lvl="1">
              <a:buFont typeface="Wingdings" panose="05000000000000000000" pitchFamily="2" charset="2"/>
              <a:buChar char="ü"/>
            </a:pPr>
            <a:r>
              <a:rPr lang="en-US" dirty="0"/>
              <a:t>Engage a more extensive, representative, and diverse pool of talent</a:t>
            </a:r>
          </a:p>
          <a:p>
            <a:pPr lvl="1">
              <a:buFont typeface="Wingdings" panose="05000000000000000000" pitchFamily="2" charset="2"/>
              <a:buChar char="ü"/>
            </a:pPr>
            <a:r>
              <a:rPr lang="en-US" dirty="0"/>
              <a:t>Increase spectrum of ideas and insights to broaden and vastly improve chances of producing breakthrough discoveries and innovation</a:t>
            </a:r>
          </a:p>
          <a:p>
            <a:pPr>
              <a:buFont typeface="Wingdings" panose="05000000000000000000" pitchFamily="2" charset="2"/>
              <a:buChar char="ü"/>
            </a:pPr>
            <a:r>
              <a:rPr lang="en-US" dirty="0"/>
              <a:t>Enhances the research environment:</a:t>
            </a:r>
          </a:p>
          <a:p>
            <a:pPr lvl="1">
              <a:buFont typeface="Wingdings" panose="05000000000000000000" pitchFamily="2" charset="2"/>
              <a:buChar char="ü"/>
            </a:pPr>
            <a:r>
              <a:rPr lang="en-US" dirty="0"/>
              <a:t>Improves recruitment and retention</a:t>
            </a:r>
          </a:p>
          <a:p>
            <a:pPr lvl="1">
              <a:buFont typeface="Wingdings" panose="05000000000000000000" pitchFamily="2" charset="2"/>
              <a:buChar char="ü"/>
            </a:pPr>
            <a:r>
              <a:rPr lang="en-US" dirty="0"/>
              <a:t>Increases availability of diverse role models</a:t>
            </a:r>
          </a:p>
          <a:p>
            <a:pPr lvl="1">
              <a:buFont typeface="Wingdings" panose="05000000000000000000" pitchFamily="2" charset="2"/>
              <a:buChar char="ü"/>
            </a:pPr>
            <a:r>
              <a:rPr lang="en-US" dirty="0"/>
              <a:t>Increase creativity, productivity, engagement, and innovation</a:t>
            </a:r>
          </a:p>
        </p:txBody>
      </p:sp>
      <p:sp>
        <p:nvSpPr>
          <p:cNvPr id="6" name="Rectangle 5"/>
          <p:cNvSpPr/>
          <p:nvPr/>
        </p:nvSpPr>
        <p:spPr>
          <a:xfrm>
            <a:off x="8205597" y="5788967"/>
            <a:ext cx="4407408" cy="461665"/>
          </a:xfrm>
          <a:prstGeom prst="rect">
            <a:avLst/>
          </a:prstGeom>
        </p:spPr>
        <p:txBody>
          <a:bodyPr wrap="square">
            <a:spAutoFit/>
          </a:bodyPr>
          <a:lstStyle/>
          <a:p>
            <a:r>
              <a:rPr lang="en-US" sz="1200" dirty="0">
                <a:latin typeface="+mn-lt"/>
              </a:rPr>
              <a:t>Source:</a:t>
            </a:r>
            <a:endParaRPr lang="en-US" sz="1200" dirty="0">
              <a:latin typeface="+mn-lt"/>
              <a:hlinkClick r:id="rId2"/>
            </a:endParaRPr>
          </a:p>
          <a:p>
            <a:r>
              <a:rPr lang="en-US" sz="1200" dirty="0">
                <a:latin typeface="+mn-lt"/>
                <a:hlinkClick r:id="rId2"/>
              </a:rPr>
              <a:t>Guide_for_Applicants_EN.pdf (nserc-crsng.gc.ca)</a:t>
            </a:r>
            <a:endParaRPr lang="en-US" sz="1200" dirty="0">
              <a:latin typeface="+mn-lt"/>
            </a:endParaRPr>
          </a:p>
        </p:txBody>
      </p:sp>
    </p:spTree>
    <p:extLst>
      <p:ext uri="{BB962C8B-B14F-4D97-AF65-F5344CB8AC3E}">
        <p14:creationId xmlns:p14="http://schemas.microsoft.com/office/powerpoint/2010/main" val="413227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BE5F6-FFA9-103B-8899-4C7C592772B7}"/>
              </a:ext>
            </a:extLst>
          </p:cNvPr>
          <p:cNvSpPr>
            <a:spLocks noGrp="1"/>
          </p:cNvSpPr>
          <p:nvPr>
            <p:ph type="title"/>
          </p:nvPr>
        </p:nvSpPr>
        <p:spPr/>
        <p:txBody>
          <a:bodyPr/>
          <a:lstStyle/>
          <a:p>
            <a:r>
              <a:rPr lang="en-CA" dirty="0"/>
              <a:t>What can you do as a researcher?</a:t>
            </a:r>
            <a:endParaRPr lang="en-US" dirty="0"/>
          </a:p>
        </p:txBody>
      </p:sp>
      <p:sp>
        <p:nvSpPr>
          <p:cNvPr id="3" name="Content Placeholder 2">
            <a:extLst>
              <a:ext uri="{FF2B5EF4-FFF2-40B4-BE49-F238E27FC236}">
                <a16:creationId xmlns:a16="http://schemas.microsoft.com/office/drawing/2014/main" id="{0D11FE4C-08CB-0B99-363D-FFFA63D4520C}"/>
              </a:ext>
            </a:extLst>
          </p:cNvPr>
          <p:cNvSpPr>
            <a:spLocks noGrp="1"/>
          </p:cNvSpPr>
          <p:nvPr>
            <p:ph idx="1"/>
          </p:nvPr>
        </p:nvSpPr>
        <p:spPr>
          <a:xfrm>
            <a:off x="677334" y="1682496"/>
            <a:ext cx="10485298" cy="4565904"/>
          </a:xfrm>
        </p:spPr>
        <p:txBody>
          <a:bodyPr>
            <a:normAutofit fontScale="92500" lnSpcReduction="10000"/>
          </a:bodyPr>
          <a:lstStyle/>
          <a:p>
            <a:pPr>
              <a:buFont typeface="Wingdings" panose="05000000000000000000" pitchFamily="2" charset="2"/>
              <a:buChar char="ü"/>
            </a:pPr>
            <a:r>
              <a:rPr lang="en-US" dirty="0"/>
              <a:t>Create an EDI Strategy that is comprehensive, team specific, and actionable beyond the scope of one grant</a:t>
            </a:r>
          </a:p>
          <a:p>
            <a:pPr>
              <a:buFont typeface="Wingdings" panose="05000000000000000000" pitchFamily="2" charset="2"/>
              <a:buChar char="ü"/>
            </a:pPr>
            <a:r>
              <a:rPr lang="en-US" dirty="0"/>
              <a:t>Things to consider:</a:t>
            </a:r>
          </a:p>
          <a:p>
            <a:pPr lvl="1">
              <a:buFont typeface="Wingdings" panose="05000000000000000000" pitchFamily="2" charset="2"/>
              <a:buChar char="ü"/>
            </a:pPr>
            <a:r>
              <a:rPr lang="en-US" dirty="0"/>
              <a:t>What are the known EDI challenges in your field of research and institution? </a:t>
            </a:r>
          </a:p>
          <a:p>
            <a:pPr lvl="1">
              <a:buFont typeface="Wingdings" panose="05000000000000000000" pitchFamily="2" charset="2"/>
              <a:buChar char="ü"/>
            </a:pPr>
            <a:r>
              <a:rPr lang="en-US" dirty="0"/>
              <a:t>Seek out information about equity-deserving groups, inclusive excellence, known systemic barriers.</a:t>
            </a:r>
          </a:p>
          <a:p>
            <a:pPr lvl="1">
              <a:buFont typeface="Wingdings" panose="05000000000000000000" pitchFamily="2" charset="2"/>
              <a:buChar char="ü"/>
            </a:pPr>
            <a:r>
              <a:rPr lang="en-US" dirty="0"/>
              <a:t>Determine the specific actions and practices your team will undertake/develop/support/advocate for to address these challenges. </a:t>
            </a:r>
          </a:p>
          <a:p>
            <a:pPr>
              <a:buFont typeface="Wingdings" panose="05000000000000000000" pitchFamily="2" charset="2"/>
              <a:buChar char="ü"/>
            </a:pPr>
            <a:r>
              <a:rPr lang="en-US" dirty="0"/>
              <a:t>Examine: team composition, recruitment and retainment practices, mentorship and PD opportunities, community engagement practices, potential impact of research</a:t>
            </a:r>
          </a:p>
        </p:txBody>
      </p:sp>
      <p:sp>
        <p:nvSpPr>
          <p:cNvPr id="4" name="Rectangle 3"/>
          <p:cNvSpPr/>
          <p:nvPr/>
        </p:nvSpPr>
        <p:spPr>
          <a:xfrm>
            <a:off x="7571232" y="5868162"/>
            <a:ext cx="4211193" cy="600164"/>
          </a:xfrm>
          <a:prstGeom prst="rect">
            <a:avLst/>
          </a:prstGeom>
        </p:spPr>
        <p:txBody>
          <a:bodyPr wrap="square">
            <a:spAutoFit/>
          </a:bodyPr>
          <a:lstStyle/>
          <a:p>
            <a:r>
              <a:rPr lang="en-US" sz="1100" dirty="0">
                <a:latin typeface="+mn-lt"/>
              </a:rPr>
              <a:t>Resource: </a:t>
            </a:r>
            <a:r>
              <a:rPr lang="en-US" sz="1100" dirty="0">
                <a:latin typeface="+mn-lt"/>
                <a:hlinkClick r:id="rId2"/>
              </a:rPr>
              <a:t>Equity Diversity &amp; Inclusion - Research Acceleration and Strategic Initiatives - Office of the Vice-President Research | University of Saskatchewan (usask.ca)</a:t>
            </a:r>
          </a:p>
        </p:txBody>
      </p:sp>
    </p:spTree>
    <p:extLst>
      <p:ext uri="{BB962C8B-B14F-4D97-AF65-F5344CB8AC3E}">
        <p14:creationId xmlns:p14="http://schemas.microsoft.com/office/powerpoint/2010/main" val="4064887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2310423" y="2554919"/>
            <a:ext cx="7571153" cy="1748161"/>
          </a:xfrm>
        </p:spPr>
        <p:txBody>
          <a:bodyPr>
            <a:normAutofit/>
          </a:bodyPr>
          <a:lstStyle/>
          <a:p>
            <a:pPr>
              <a:lnSpc>
                <a:spcPct val="90000"/>
              </a:lnSpc>
            </a:pPr>
            <a:r>
              <a:rPr lang="en-US" sz="3200" dirty="0"/>
              <a:t>Project Grant Fall 2024 Updates and Reminders</a:t>
            </a:r>
          </a:p>
        </p:txBody>
      </p:sp>
    </p:spTree>
    <p:extLst>
      <p:ext uri="{BB962C8B-B14F-4D97-AF65-F5344CB8AC3E}">
        <p14:creationId xmlns:p14="http://schemas.microsoft.com/office/powerpoint/2010/main" val="3102587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4336-80AB-4020-381E-0D8F9C98D59A}"/>
              </a:ext>
            </a:extLst>
          </p:cNvPr>
          <p:cNvSpPr>
            <a:spLocks noGrp="1"/>
          </p:cNvSpPr>
          <p:nvPr>
            <p:ph type="title"/>
          </p:nvPr>
        </p:nvSpPr>
        <p:spPr/>
        <p:txBody>
          <a:bodyPr/>
          <a:lstStyle/>
          <a:p>
            <a:r>
              <a:rPr lang="en-CA" dirty="0"/>
              <a:t>Resources </a:t>
            </a:r>
            <a:endParaRPr lang="en-US" dirty="0"/>
          </a:p>
        </p:txBody>
      </p:sp>
      <p:sp>
        <p:nvSpPr>
          <p:cNvPr id="3" name="Content Placeholder 2">
            <a:extLst>
              <a:ext uri="{FF2B5EF4-FFF2-40B4-BE49-F238E27FC236}">
                <a16:creationId xmlns:a16="http://schemas.microsoft.com/office/drawing/2014/main" id="{15BE06C3-8F24-A89C-5AC2-B6550DA168F4}"/>
              </a:ext>
            </a:extLst>
          </p:cNvPr>
          <p:cNvSpPr>
            <a:spLocks noGrp="1"/>
          </p:cNvSpPr>
          <p:nvPr>
            <p:ph idx="1"/>
          </p:nvPr>
        </p:nvSpPr>
        <p:spPr>
          <a:xfrm>
            <a:off x="713232" y="2203704"/>
            <a:ext cx="10991936" cy="3892296"/>
          </a:xfrm>
        </p:spPr>
        <p:txBody>
          <a:bodyPr/>
          <a:lstStyle/>
          <a:p>
            <a:pPr lvl="1">
              <a:buFont typeface="Wingdings" panose="05000000000000000000" pitchFamily="2" charset="2"/>
              <a:buChar char="ü"/>
            </a:pPr>
            <a:r>
              <a:rPr lang="en-US" sz="2000" dirty="0" err="1"/>
              <a:t>USask</a:t>
            </a:r>
            <a:r>
              <a:rPr lang="en-US" sz="2000" dirty="0"/>
              <a:t> </a:t>
            </a:r>
            <a:r>
              <a:rPr lang="en-US" sz="2000" dirty="0">
                <a:hlinkClick r:id="rId2"/>
              </a:rPr>
              <a:t>EDI</a:t>
            </a:r>
            <a:r>
              <a:rPr lang="en-US" sz="2000" dirty="0"/>
              <a:t> resources </a:t>
            </a:r>
            <a:endParaRPr lang="en-CA" sz="2000" dirty="0"/>
          </a:p>
          <a:p>
            <a:pPr lvl="1">
              <a:buFont typeface="Wingdings" panose="05000000000000000000" pitchFamily="2" charset="2"/>
              <a:buChar char="ü"/>
            </a:pPr>
            <a:r>
              <a:rPr lang="en-US" sz="2000" dirty="0">
                <a:hlinkClick r:id="rId3"/>
              </a:rPr>
              <a:t>Tri-Council Policy Statement: Ethical Conduct for Research Involving Humans – TCPS 2 (2018) – Chapter 4: Fairness and Equity in Research Participation (ethics.gc.ca)</a:t>
            </a:r>
            <a:endParaRPr lang="en-US" sz="2000" dirty="0"/>
          </a:p>
          <a:p>
            <a:pPr lvl="1">
              <a:buFont typeface="Wingdings" panose="05000000000000000000" pitchFamily="2" charset="2"/>
              <a:buChar char="ü"/>
            </a:pPr>
            <a:r>
              <a:rPr lang="en-US" sz="2000" dirty="0">
                <a:hlinkClick r:id="rId4"/>
              </a:rPr>
              <a:t>NSERC - Action Plan (nserc-crsng.gc.ca)</a:t>
            </a:r>
            <a:endParaRPr lang="en-US" sz="2000" dirty="0"/>
          </a:p>
          <a:p>
            <a:pPr lvl="1">
              <a:buFont typeface="Wingdings" panose="05000000000000000000" pitchFamily="2" charset="2"/>
              <a:buChar char="ü"/>
            </a:pPr>
            <a:r>
              <a:rPr lang="en-US" sz="2000" dirty="0">
                <a:hlinkClick r:id="rId5"/>
              </a:rPr>
              <a:t>Equity, Diversity and Inclusion in the Research System - CIHR (cihr-irsc.gc.ca)</a:t>
            </a:r>
            <a:endParaRPr lang="en-US" sz="2000" dirty="0"/>
          </a:p>
          <a:p>
            <a:pPr lvl="1">
              <a:buFont typeface="Wingdings" panose="05000000000000000000" pitchFamily="2" charset="2"/>
              <a:buChar char="ü"/>
            </a:pPr>
            <a:r>
              <a:rPr lang="en-US" sz="2000" dirty="0">
                <a:hlinkClick r:id="rId6"/>
              </a:rPr>
              <a:t>Equity, Diversity and Inclusion (EDI) in Action at CIHR - CIHR (cihr-irsc.gc.ca)</a:t>
            </a:r>
            <a:endParaRPr lang="en-US" sz="2000" dirty="0"/>
          </a:p>
          <a:p>
            <a:pPr lvl="1">
              <a:buFont typeface="Wingdings" panose="05000000000000000000" pitchFamily="2" charset="2"/>
              <a:buChar char="ü"/>
            </a:pPr>
            <a:r>
              <a:rPr lang="en-US" sz="2000" dirty="0">
                <a:hlinkClick r:id="rId7"/>
              </a:rPr>
              <a:t>Best Practices in Equity, Diversity and Inclusion in Research (sshrc-crsh.gc.ca)</a:t>
            </a:r>
            <a:endParaRPr lang="en-US" sz="2000" dirty="0"/>
          </a:p>
          <a:p>
            <a:pPr lvl="1">
              <a:buFont typeface="Wingdings" panose="05000000000000000000" pitchFamily="2" charset="2"/>
              <a:buChar char="ü"/>
            </a:pPr>
            <a:r>
              <a:rPr lang="en-US" sz="2000" dirty="0">
                <a:hlinkClick r:id="rId8"/>
              </a:rPr>
              <a:t>Guide_for_Applicants_EN.pdf (nserc-crsng.gc.ca)</a:t>
            </a:r>
            <a:endParaRPr lang="en-US" sz="2000" dirty="0"/>
          </a:p>
        </p:txBody>
      </p:sp>
    </p:spTree>
    <p:extLst>
      <p:ext uri="{BB962C8B-B14F-4D97-AF65-F5344CB8AC3E}">
        <p14:creationId xmlns:p14="http://schemas.microsoft.com/office/powerpoint/2010/main" val="3958865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1808835" y="2711388"/>
            <a:ext cx="8574330" cy="1435223"/>
          </a:xfrm>
        </p:spPr>
        <p:txBody>
          <a:bodyPr>
            <a:normAutofit/>
          </a:bodyPr>
          <a:lstStyle/>
          <a:p>
            <a:pPr>
              <a:lnSpc>
                <a:spcPct val="90000"/>
              </a:lnSpc>
            </a:pPr>
            <a:r>
              <a:rPr lang="en-US" sz="3200" dirty="0"/>
              <a:t>Research Data Management (RDM)</a:t>
            </a:r>
          </a:p>
        </p:txBody>
      </p:sp>
    </p:spTree>
    <p:extLst>
      <p:ext uri="{BB962C8B-B14F-4D97-AF65-F5344CB8AC3E}">
        <p14:creationId xmlns:p14="http://schemas.microsoft.com/office/powerpoint/2010/main" val="2092629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94C01-9246-2951-DE09-99D5E7B6D1FB}"/>
              </a:ext>
            </a:extLst>
          </p:cNvPr>
          <p:cNvSpPr>
            <a:spLocks noGrp="1"/>
          </p:cNvSpPr>
          <p:nvPr>
            <p:ph type="title"/>
          </p:nvPr>
        </p:nvSpPr>
        <p:spPr>
          <a:xfrm>
            <a:off x="559293" y="838200"/>
            <a:ext cx="11145875" cy="609600"/>
          </a:xfrm>
        </p:spPr>
        <p:txBody>
          <a:bodyPr/>
          <a:lstStyle/>
          <a:p>
            <a:r>
              <a:rPr lang="en-CA" sz="3600" dirty="0"/>
              <a:t>Tri-Agency Research Data Management (RDM) Policy </a:t>
            </a:r>
            <a:endParaRPr lang="en-US" sz="3600" dirty="0"/>
          </a:p>
        </p:txBody>
      </p:sp>
      <p:sp>
        <p:nvSpPr>
          <p:cNvPr id="3" name="Content Placeholder 2">
            <a:extLst>
              <a:ext uri="{FF2B5EF4-FFF2-40B4-BE49-F238E27FC236}">
                <a16:creationId xmlns:a16="http://schemas.microsoft.com/office/drawing/2014/main" id="{31547D28-556A-9B09-8B01-311FF888ED8F}"/>
              </a:ext>
            </a:extLst>
          </p:cNvPr>
          <p:cNvSpPr>
            <a:spLocks noGrp="1"/>
          </p:cNvSpPr>
          <p:nvPr>
            <p:ph idx="1"/>
          </p:nvPr>
        </p:nvSpPr>
        <p:spPr>
          <a:xfrm>
            <a:off x="786720" y="2036685"/>
            <a:ext cx="10618560" cy="3906915"/>
          </a:xfrm>
        </p:spPr>
        <p:txBody>
          <a:bodyPr>
            <a:normAutofit fontScale="85000" lnSpcReduction="20000"/>
          </a:bodyPr>
          <a:lstStyle/>
          <a:p>
            <a:pPr>
              <a:lnSpc>
                <a:spcPct val="120000"/>
              </a:lnSpc>
              <a:buFont typeface="Wingdings" panose="05000000000000000000" pitchFamily="2" charset="2"/>
              <a:buChar char="ü"/>
            </a:pPr>
            <a:r>
              <a:rPr lang="en-US" sz="2900" dirty="0">
                <a:solidFill>
                  <a:srgbClr val="333333"/>
                </a:solidFill>
              </a:rPr>
              <a:t>R</a:t>
            </a:r>
            <a:r>
              <a:rPr lang="en-US" sz="2900" b="0" i="0" dirty="0">
                <a:solidFill>
                  <a:srgbClr val="333333"/>
                </a:solidFill>
                <a:effectLst/>
              </a:rPr>
              <a:t>esearch data collected using public funds should be responsibly and securely managed </a:t>
            </a:r>
            <a:r>
              <a:rPr lang="en-US" sz="2900" dirty="0">
                <a:solidFill>
                  <a:srgbClr val="333333"/>
                </a:solidFill>
              </a:rPr>
              <a:t>and be available for reuse by others (</a:t>
            </a:r>
            <a:r>
              <a:rPr lang="en-US" sz="2900" b="0" i="0" dirty="0">
                <a:solidFill>
                  <a:srgbClr val="333333"/>
                </a:solidFill>
                <a:effectLst/>
              </a:rPr>
              <a:t>where ethical, legal and commercial obligations allow). </a:t>
            </a:r>
          </a:p>
          <a:p>
            <a:pPr>
              <a:lnSpc>
                <a:spcPct val="120000"/>
              </a:lnSpc>
              <a:buFont typeface="Wingdings" panose="05000000000000000000" pitchFamily="2" charset="2"/>
              <a:buChar char="ü"/>
            </a:pPr>
            <a:r>
              <a:rPr lang="en-US" sz="2900" b="0" i="0" dirty="0">
                <a:solidFill>
                  <a:srgbClr val="333333"/>
                </a:solidFill>
                <a:effectLst/>
              </a:rPr>
              <a:t>The Tri-Agencies support the </a:t>
            </a:r>
            <a:r>
              <a:rPr lang="en-US" sz="2900" b="1" i="1" dirty="0">
                <a:solidFill>
                  <a:srgbClr val="333333"/>
                </a:solidFill>
                <a:effectLst/>
              </a:rPr>
              <a:t>FAIR (Findable, Accessible, Interoperable, and Reusable) </a:t>
            </a:r>
            <a:r>
              <a:rPr lang="en-US" sz="2900" b="0" i="0" dirty="0">
                <a:solidFill>
                  <a:srgbClr val="333333"/>
                </a:solidFill>
                <a:effectLst/>
              </a:rPr>
              <a:t>guiding principles for research data management and stewardship</a:t>
            </a:r>
          </a:p>
          <a:p>
            <a:pPr>
              <a:lnSpc>
                <a:spcPct val="120000"/>
              </a:lnSpc>
              <a:buFont typeface="Wingdings" panose="05000000000000000000" pitchFamily="2" charset="2"/>
              <a:buChar char="ü"/>
            </a:pPr>
            <a:r>
              <a:rPr lang="en-US" sz="2900" b="0" i="0" dirty="0">
                <a:solidFill>
                  <a:srgbClr val="333333"/>
                </a:solidFill>
                <a:effectLst/>
              </a:rPr>
              <a:t>There will be differences in the standards for RDM among the disciplines, areas of research, and modes of inquiry that the agencies support. </a:t>
            </a:r>
          </a:p>
        </p:txBody>
      </p:sp>
      <p:sp>
        <p:nvSpPr>
          <p:cNvPr id="5" name="TextBox 4">
            <a:extLst>
              <a:ext uri="{FF2B5EF4-FFF2-40B4-BE49-F238E27FC236}">
                <a16:creationId xmlns:a16="http://schemas.microsoft.com/office/drawing/2014/main" id="{A5D4023A-1D24-D7AC-54E0-655973DC91D1}"/>
              </a:ext>
            </a:extLst>
          </p:cNvPr>
          <p:cNvSpPr txBox="1"/>
          <p:nvPr/>
        </p:nvSpPr>
        <p:spPr>
          <a:xfrm>
            <a:off x="7572375" y="5511968"/>
            <a:ext cx="4517112" cy="1015663"/>
          </a:xfrm>
          <a:prstGeom prst="rect">
            <a:avLst/>
          </a:prstGeom>
          <a:noFill/>
        </p:spPr>
        <p:txBody>
          <a:bodyPr wrap="square">
            <a:spAutoFit/>
          </a:bodyPr>
          <a:lstStyle/>
          <a:p>
            <a:r>
              <a:rPr lang="en-US" sz="1000" dirty="0">
                <a:latin typeface="+mn-lt"/>
              </a:rPr>
              <a:t>Sources:</a:t>
            </a:r>
            <a:endParaRPr lang="en-US" sz="1000" dirty="0">
              <a:latin typeface="+mn-lt"/>
              <a:hlinkClick r:id="rId3">
                <a:extLst>
                  <a:ext uri="{A12FA001-AC4F-418D-AE19-62706E023703}">
                    <ahyp:hlinkClr xmlns:ahyp="http://schemas.microsoft.com/office/drawing/2018/hyperlinkcolor" val="tx"/>
                  </a:ext>
                </a:extLst>
              </a:hlinkClick>
            </a:endParaRPr>
          </a:p>
          <a:p>
            <a:r>
              <a:rPr lang="en-US" sz="1000" dirty="0">
                <a:solidFill>
                  <a:srgbClr val="719500"/>
                </a:solidFill>
                <a:latin typeface="+mn-lt"/>
                <a:hlinkClick r:id="rId3">
                  <a:extLst>
                    <a:ext uri="{A12FA001-AC4F-418D-AE19-62706E023703}">
                      <ahyp:hlinkClr xmlns:ahyp="http://schemas.microsoft.com/office/drawing/2018/hyperlinkcolor" val="tx"/>
                    </a:ext>
                  </a:extLst>
                </a:hlinkClick>
              </a:rPr>
              <a:t>Tri-Agency Research Data Management Policy - Science.gc.ca</a:t>
            </a:r>
            <a:endParaRPr lang="en-US" sz="1000" dirty="0">
              <a:solidFill>
                <a:srgbClr val="719500"/>
              </a:solidFill>
              <a:latin typeface="+mn-lt"/>
            </a:endParaRPr>
          </a:p>
          <a:p>
            <a:r>
              <a:rPr lang="en-US" sz="1000" dirty="0">
                <a:solidFill>
                  <a:srgbClr val="719500"/>
                </a:solidFill>
                <a:latin typeface="+mn-lt"/>
                <a:hlinkClick r:id="rId4">
                  <a:extLst>
                    <a:ext uri="{A12FA001-AC4F-418D-AE19-62706E023703}">
                      <ahyp:hlinkClr xmlns:ahyp="http://schemas.microsoft.com/office/drawing/2018/hyperlinkcolor" val="tx"/>
                    </a:ext>
                  </a:extLst>
                </a:hlinkClick>
              </a:rPr>
              <a:t>Research Data Management - Office of the Vice President Research - Research | University of Saskatchewan (usask.ca)</a:t>
            </a:r>
            <a:endParaRPr lang="en-US" sz="1000" dirty="0">
              <a:solidFill>
                <a:srgbClr val="719500"/>
              </a:solidFill>
              <a:latin typeface="+mn-lt"/>
            </a:endParaRPr>
          </a:p>
          <a:p>
            <a:r>
              <a:rPr lang="en-US" sz="1000" dirty="0">
                <a:solidFill>
                  <a:srgbClr val="719500"/>
                </a:solidFill>
                <a:latin typeface="+mn-lt"/>
                <a:hlinkClick r:id="rId5">
                  <a:extLst>
                    <a:ext uri="{A12FA001-AC4F-418D-AE19-62706E023703}">
                      <ahyp:hlinkClr xmlns:ahyp="http://schemas.microsoft.com/office/drawing/2018/hyperlinkcolor" val="tx"/>
                    </a:ext>
                  </a:extLst>
                </a:hlinkClick>
              </a:rPr>
              <a:t>Tri-Agency Research Data Management Policy - Frequently Asked Questions (science.gc.ca)</a:t>
            </a:r>
            <a:endParaRPr lang="en-US" sz="1000" dirty="0">
              <a:solidFill>
                <a:srgbClr val="719500"/>
              </a:solidFill>
              <a:latin typeface="+mn-lt"/>
            </a:endParaRPr>
          </a:p>
        </p:txBody>
      </p:sp>
    </p:spTree>
    <p:extLst>
      <p:ext uri="{BB962C8B-B14F-4D97-AF65-F5344CB8AC3E}">
        <p14:creationId xmlns:p14="http://schemas.microsoft.com/office/powerpoint/2010/main" val="428208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DB25-D14C-8800-E956-0695A576CD94}"/>
              </a:ext>
            </a:extLst>
          </p:cNvPr>
          <p:cNvSpPr>
            <a:spLocks noGrp="1"/>
          </p:cNvSpPr>
          <p:nvPr>
            <p:ph type="title"/>
          </p:nvPr>
        </p:nvSpPr>
        <p:spPr>
          <a:xfrm>
            <a:off x="296008" y="916276"/>
            <a:ext cx="11400367" cy="609600"/>
          </a:xfrm>
        </p:spPr>
        <p:txBody>
          <a:bodyPr/>
          <a:lstStyle/>
          <a:p>
            <a:r>
              <a:rPr lang="en-US" dirty="0"/>
              <a:t>What can you do as a researcher?</a:t>
            </a:r>
          </a:p>
        </p:txBody>
      </p:sp>
      <p:sp>
        <p:nvSpPr>
          <p:cNvPr id="3" name="Content Placeholder 2">
            <a:extLst>
              <a:ext uri="{FF2B5EF4-FFF2-40B4-BE49-F238E27FC236}">
                <a16:creationId xmlns:a16="http://schemas.microsoft.com/office/drawing/2014/main" id="{52B75EB1-AC8C-3D71-3F23-828BC0A4FD44}"/>
              </a:ext>
            </a:extLst>
          </p:cNvPr>
          <p:cNvSpPr>
            <a:spLocks noGrp="1"/>
          </p:cNvSpPr>
          <p:nvPr>
            <p:ph idx="1"/>
          </p:nvPr>
        </p:nvSpPr>
        <p:spPr>
          <a:xfrm>
            <a:off x="677334" y="1746503"/>
            <a:ext cx="10383389" cy="4263679"/>
          </a:xfrm>
        </p:spPr>
        <p:txBody>
          <a:bodyPr/>
          <a:lstStyle/>
          <a:p>
            <a:pPr>
              <a:buFont typeface="Wingdings" panose="05000000000000000000" pitchFamily="2" charset="2"/>
              <a:buChar char="ü"/>
            </a:pPr>
            <a:r>
              <a:rPr lang="en-US" sz="2400" dirty="0"/>
              <a:t>Grant applications should include methodologies that reflect best practices in RDM</a:t>
            </a:r>
          </a:p>
          <a:p>
            <a:pPr>
              <a:buFont typeface="Wingdings" panose="05000000000000000000" pitchFamily="2" charset="2"/>
              <a:buChar char="ü"/>
            </a:pPr>
            <a:r>
              <a:rPr lang="en-US" sz="2400" dirty="0"/>
              <a:t>Researchers should consider developing a </a:t>
            </a:r>
            <a:r>
              <a:rPr lang="en-US" sz="2400" dirty="0">
                <a:solidFill>
                  <a:srgbClr val="719500"/>
                </a:solidFill>
                <a:hlinkClick r:id="rId2">
                  <a:extLst>
                    <a:ext uri="{A12FA001-AC4F-418D-AE19-62706E023703}">
                      <ahyp:hlinkClr xmlns:ahyp="http://schemas.microsoft.com/office/drawing/2018/hyperlinkcolor" val="tx"/>
                    </a:ext>
                  </a:extLst>
                </a:hlinkClick>
              </a:rPr>
              <a:t>data management plan </a:t>
            </a:r>
            <a:r>
              <a:rPr lang="en-US" sz="2400" dirty="0"/>
              <a:t>(DMP) that describes:</a:t>
            </a:r>
          </a:p>
          <a:p>
            <a:pPr marL="914400" lvl="2">
              <a:buFont typeface="Wingdings" panose="05000000000000000000" pitchFamily="2" charset="2"/>
              <a:buChar char="ü"/>
            </a:pPr>
            <a:r>
              <a:rPr lang="en-US" dirty="0"/>
              <a:t>How data will be collected, documented, formatted, protected, and preserved</a:t>
            </a:r>
          </a:p>
          <a:p>
            <a:pPr marL="1295400" lvl="3">
              <a:buFont typeface="Wingdings" panose="05000000000000000000" pitchFamily="2" charset="2"/>
              <a:buChar char="ü"/>
            </a:pPr>
            <a:r>
              <a:rPr lang="en-US" dirty="0"/>
              <a:t>Whether and how data will be shared</a:t>
            </a:r>
          </a:p>
          <a:p>
            <a:pPr marL="1295400" lvl="3">
              <a:buFont typeface="Wingdings" panose="05000000000000000000" pitchFamily="2" charset="2"/>
              <a:buChar char="ü"/>
            </a:pPr>
            <a:r>
              <a:rPr lang="en-US" dirty="0"/>
              <a:t>Where data will be deposited and/or stored</a:t>
            </a:r>
          </a:p>
          <a:p>
            <a:pPr marL="914400" lvl="2">
              <a:buFont typeface="Wingdings" panose="05000000000000000000" pitchFamily="2" charset="2"/>
              <a:buChar char="ü"/>
            </a:pPr>
            <a:r>
              <a:rPr lang="en-US" dirty="0"/>
              <a:t>How existing datasets will be used and the new data that will be created</a:t>
            </a:r>
          </a:p>
          <a:p>
            <a:pPr marL="914400" lvl="2">
              <a:buFont typeface="Wingdings" panose="05000000000000000000" pitchFamily="2" charset="2"/>
              <a:buChar char="ü"/>
            </a:pPr>
            <a:r>
              <a:rPr lang="en-US" dirty="0"/>
              <a:t>Who is responsible for managing project data (team responsibilities)</a:t>
            </a:r>
          </a:p>
          <a:p>
            <a:pPr marL="914400" lvl="2">
              <a:buFont typeface="Wingdings" panose="05000000000000000000" pitchFamily="2" charset="2"/>
              <a:buChar char="ü"/>
            </a:pPr>
            <a:r>
              <a:rPr lang="en-US" dirty="0"/>
              <a:t>Ethical, legal, and commercial constraints related to data sharing</a:t>
            </a:r>
          </a:p>
        </p:txBody>
      </p:sp>
      <p:sp>
        <p:nvSpPr>
          <p:cNvPr id="4" name="TextBox 3">
            <a:extLst>
              <a:ext uri="{FF2B5EF4-FFF2-40B4-BE49-F238E27FC236}">
                <a16:creationId xmlns:a16="http://schemas.microsoft.com/office/drawing/2014/main" id="{A5D4023A-1D24-D7AC-54E0-655973DC91D1}"/>
              </a:ext>
            </a:extLst>
          </p:cNvPr>
          <p:cNvSpPr txBox="1"/>
          <p:nvPr/>
        </p:nvSpPr>
        <p:spPr>
          <a:xfrm>
            <a:off x="7658100" y="5786199"/>
            <a:ext cx="4180722" cy="600164"/>
          </a:xfrm>
          <a:prstGeom prst="rect">
            <a:avLst/>
          </a:prstGeom>
          <a:noFill/>
        </p:spPr>
        <p:txBody>
          <a:bodyPr wrap="square">
            <a:spAutoFit/>
          </a:bodyPr>
          <a:lstStyle/>
          <a:p>
            <a:r>
              <a:rPr lang="en-US" sz="1100" dirty="0">
                <a:latin typeface="+mn-lt"/>
              </a:rPr>
              <a:t>Resource: </a:t>
            </a:r>
            <a:endParaRPr lang="en-US" sz="1100" dirty="0">
              <a:latin typeface="+mn-lt"/>
              <a:hlinkClick r:id="rId2">
                <a:extLst>
                  <a:ext uri="{A12FA001-AC4F-418D-AE19-62706E023703}">
                    <ahyp:hlinkClr xmlns:ahyp="http://schemas.microsoft.com/office/drawing/2018/hyperlinkcolor" val="tx"/>
                  </a:ext>
                </a:extLst>
              </a:hlinkClick>
            </a:endParaRPr>
          </a:p>
          <a:p>
            <a:r>
              <a:rPr lang="en-US" sz="1100" dirty="0">
                <a:solidFill>
                  <a:srgbClr val="719500"/>
                </a:solidFill>
                <a:latin typeface="+mn-lt"/>
                <a:hlinkClick r:id="rId2">
                  <a:extLst>
                    <a:ext uri="{A12FA001-AC4F-418D-AE19-62706E023703}">
                      <ahyp:hlinkClr xmlns:ahyp="http://schemas.microsoft.com/office/drawing/2018/hyperlinkcolor" val="tx"/>
                    </a:ext>
                  </a:extLst>
                </a:hlinkClick>
              </a:rPr>
              <a:t>Create a Data Management Plan - Research Data Management - Research Guides at University of Saskatchewan (usask.ca)</a:t>
            </a:r>
            <a:endParaRPr lang="en-US" sz="1100" dirty="0">
              <a:solidFill>
                <a:srgbClr val="719500"/>
              </a:solidFill>
              <a:latin typeface="+mn-lt"/>
            </a:endParaRPr>
          </a:p>
        </p:txBody>
      </p:sp>
    </p:spTree>
    <p:extLst>
      <p:ext uri="{BB962C8B-B14F-4D97-AF65-F5344CB8AC3E}">
        <p14:creationId xmlns:p14="http://schemas.microsoft.com/office/powerpoint/2010/main" val="2685685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4336-80AB-4020-381E-0D8F9C98D59A}"/>
              </a:ext>
            </a:extLst>
          </p:cNvPr>
          <p:cNvSpPr>
            <a:spLocks noGrp="1"/>
          </p:cNvSpPr>
          <p:nvPr>
            <p:ph type="title"/>
          </p:nvPr>
        </p:nvSpPr>
        <p:spPr/>
        <p:txBody>
          <a:bodyPr/>
          <a:lstStyle/>
          <a:p>
            <a:r>
              <a:rPr lang="en-CA" dirty="0"/>
              <a:t>Resources </a:t>
            </a:r>
            <a:endParaRPr lang="en-US" dirty="0"/>
          </a:p>
        </p:txBody>
      </p:sp>
      <p:sp>
        <p:nvSpPr>
          <p:cNvPr id="3" name="Content Placeholder 2">
            <a:extLst>
              <a:ext uri="{FF2B5EF4-FFF2-40B4-BE49-F238E27FC236}">
                <a16:creationId xmlns:a16="http://schemas.microsoft.com/office/drawing/2014/main" id="{15BE06C3-8F24-A89C-5AC2-B6550DA168F4}"/>
              </a:ext>
            </a:extLst>
          </p:cNvPr>
          <p:cNvSpPr>
            <a:spLocks noGrp="1"/>
          </p:cNvSpPr>
          <p:nvPr>
            <p:ph idx="1"/>
          </p:nvPr>
        </p:nvSpPr>
        <p:spPr>
          <a:xfrm>
            <a:off x="795528" y="1856232"/>
            <a:ext cx="10909640" cy="4239768"/>
          </a:xfrm>
        </p:spPr>
        <p:txBody>
          <a:bodyPr/>
          <a:lstStyle/>
          <a:p>
            <a:pPr>
              <a:buFont typeface="Wingdings" panose="05000000000000000000" pitchFamily="2" charset="2"/>
              <a:buChar char="ü"/>
            </a:pPr>
            <a:r>
              <a:rPr lang="en-US" dirty="0">
                <a:hlinkClick r:id="rId2"/>
              </a:rPr>
              <a:t>Home - Research Data Management - Research Guides at University of Saskatchewan (usask.ca)</a:t>
            </a:r>
            <a:endParaRPr lang="en-US" dirty="0">
              <a:hlinkClick r:id="rId3"/>
            </a:endParaRPr>
          </a:p>
          <a:p>
            <a:pPr>
              <a:buFont typeface="Wingdings" panose="05000000000000000000" pitchFamily="2" charset="2"/>
              <a:buChar char="ü"/>
            </a:pPr>
            <a:r>
              <a:rPr lang="en-US" dirty="0">
                <a:hlinkClick r:id="rId3"/>
              </a:rPr>
              <a:t>Tri-Agency Research Data Management Policy - Science.gc.ca</a:t>
            </a:r>
            <a:endParaRPr lang="en-US" dirty="0">
              <a:hlinkClick r:id="rId4"/>
            </a:endParaRPr>
          </a:p>
          <a:p>
            <a:pPr>
              <a:buFont typeface="Wingdings" panose="05000000000000000000" pitchFamily="2" charset="2"/>
              <a:buChar char="ü"/>
            </a:pPr>
            <a:r>
              <a:rPr lang="en-US" dirty="0">
                <a:hlinkClick r:id="rId4"/>
              </a:rPr>
              <a:t>Frequently Asked Questions Tri-Agency Research Data Management Policy - Science.gc.ca</a:t>
            </a:r>
            <a:endParaRPr lang="en-US" dirty="0"/>
          </a:p>
          <a:p>
            <a:pPr>
              <a:buFont typeface="Wingdings" panose="05000000000000000000" pitchFamily="2" charset="2"/>
              <a:buChar char="ü"/>
            </a:pPr>
            <a:r>
              <a:rPr lang="en-US" dirty="0">
                <a:hlinkClick r:id="rId5"/>
              </a:rPr>
              <a:t>GO FAIR initiative: Make your data &amp; services FAIR (go-fair.org)</a:t>
            </a:r>
            <a:endParaRPr lang="en-US" dirty="0"/>
          </a:p>
          <a:p>
            <a:pPr>
              <a:buFont typeface="Wingdings" panose="05000000000000000000" pitchFamily="2" charset="2"/>
              <a:buChar char="ü"/>
            </a:pPr>
            <a:r>
              <a:rPr lang="en-US" dirty="0">
                <a:hlinkClick r:id="rId6"/>
              </a:rPr>
              <a:t>Research Data Management | Digital Research Alliance of Canada (alliancecan.ca)</a:t>
            </a:r>
            <a:r>
              <a:rPr lang="en-US" dirty="0"/>
              <a:t> (Tool: DMP Assistant)</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1020651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4336-80AB-4020-381E-0D8F9C98D59A}"/>
              </a:ext>
            </a:extLst>
          </p:cNvPr>
          <p:cNvSpPr>
            <a:spLocks noGrp="1"/>
          </p:cNvSpPr>
          <p:nvPr>
            <p:ph type="ctrTitle"/>
          </p:nvPr>
        </p:nvSpPr>
        <p:spPr>
          <a:xfrm>
            <a:off x="1833203" y="2819400"/>
            <a:ext cx="8517805" cy="990600"/>
          </a:xfrm>
        </p:spPr>
        <p:txBody>
          <a:bodyPr>
            <a:noAutofit/>
          </a:bodyPr>
          <a:lstStyle/>
          <a:p>
            <a:r>
              <a:rPr lang="en-CA" sz="6600" dirty="0"/>
              <a:t>Thank you!</a:t>
            </a:r>
            <a:endParaRPr lang="en-US" sz="6600" dirty="0"/>
          </a:p>
        </p:txBody>
      </p:sp>
    </p:spTree>
    <p:extLst>
      <p:ext uri="{BB962C8B-B14F-4D97-AF65-F5344CB8AC3E}">
        <p14:creationId xmlns:p14="http://schemas.microsoft.com/office/powerpoint/2010/main" val="302843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394022-1BCE-48BE-A728-B726A3BDBB8B}"/>
              </a:ext>
            </a:extLst>
          </p:cNvPr>
          <p:cNvSpPr>
            <a:spLocks noGrp="1"/>
          </p:cNvSpPr>
          <p:nvPr>
            <p:ph idx="1"/>
          </p:nvPr>
        </p:nvSpPr>
        <p:spPr>
          <a:xfrm>
            <a:off x="727363" y="1302343"/>
            <a:ext cx="10707255" cy="4858762"/>
          </a:xfrm>
        </p:spPr>
        <p:txBody>
          <a:bodyPr>
            <a:noAutofit/>
          </a:bodyPr>
          <a:lstStyle/>
          <a:p>
            <a:pPr>
              <a:buFont typeface="Wingdings" panose="05000000000000000000" pitchFamily="2" charset="2"/>
              <a:buChar char="ü"/>
            </a:pPr>
            <a:r>
              <a:rPr lang="en-CA" sz="1600" b="1" dirty="0"/>
              <a:t>Research security:</a:t>
            </a:r>
            <a:r>
              <a:rPr lang="en-CA" sz="1600" dirty="0"/>
              <a:t> </a:t>
            </a:r>
            <a:r>
              <a:rPr lang="en-US" sz="1600" dirty="0"/>
              <a:t>Depending on whether or not their research proposals involve private sector partner organizations or aim to advance a sensitive technology research area, applicants to the Fall 2024 Project Grant competition may need to complete new risk assessment and attestation forms.</a:t>
            </a:r>
          </a:p>
          <a:p>
            <a:pPr lvl="1">
              <a:buFont typeface="Wingdings" panose="05000000000000000000" pitchFamily="2" charset="2"/>
              <a:buChar char="ü"/>
            </a:pPr>
            <a:r>
              <a:rPr lang="en-US" sz="1600" dirty="0">
                <a:solidFill>
                  <a:schemeClr val="accent3">
                    <a:lumMod val="75000"/>
                  </a:schemeClr>
                </a:solidFill>
                <a:hlinkClick r:id="rId2">
                  <a:extLst>
                    <a:ext uri="{A12FA001-AC4F-418D-AE19-62706E023703}">
                      <ahyp:hlinkClr xmlns:ahyp="http://schemas.microsoft.com/office/drawing/2018/hyperlinkcolor" val="tx"/>
                    </a:ext>
                  </a:extLst>
                </a:hlinkClick>
              </a:rPr>
              <a:t>Research security - CIHR (cihr-irsc.gc.ca)</a:t>
            </a:r>
            <a:endParaRPr lang="en-US" sz="1600" dirty="0">
              <a:solidFill>
                <a:schemeClr val="accent3">
                  <a:lumMod val="75000"/>
                </a:schemeClr>
              </a:solidFill>
            </a:endParaRPr>
          </a:p>
          <a:p>
            <a:pPr lvl="1">
              <a:buFont typeface="Wingdings" panose="05000000000000000000" pitchFamily="2" charset="2"/>
              <a:buChar char="ü"/>
            </a:pPr>
            <a:r>
              <a:rPr lang="en-US" sz="1600" dirty="0">
                <a:solidFill>
                  <a:schemeClr val="accent3">
                    <a:lumMod val="75000"/>
                  </a:schemeClr>
                </a:solidFill>
                <a:hlinkClick r:id="rId3">
                  <a:extLst>
                    <a:ext uri="{A12FA001-AC4F-418D-AE19-62706E023703}">
                      <ahyp:hlinkClr xmlns:ahyp="http://schemas.microsoft.com/office/drawing/2018/hyperlinkcolor" val="tx"/>
                    </a:ext>
                  </a:extLst>
                </a:hlinkClick>
              </a:rPr>
              <a:t>Safeguarding Your Research - Research Acceleration and Strategic Initiatives - Office of the Vice-President Research | University of Saskatchewan (usask.ca)</a:t>
            </a:r>
            <a:endParaRPr lang="en-US" sz="1600" dirty="0">
              <a:solidFill>
                <a:schemeClr val="accent3">
                  <a:lumMod val="75000"/>
                </a:schemeClr>
              </a:solidFill>
            </a:endParaRPr>
          </a:p>
          <a:p>
            <a:pPr>
              <a:buFont typeface="Wingdings" panose="05000000000000000000" pitchFamily="2" charset="2"/>
              <a:buChar char="ü"/>
            </a:pPr>
            <a:r>
              <a:rPr lang="en-CA" sz="1600" b="1" dirty="0"/>
              <a:t>Formatting and appendices: </a:t>
            </a:r>
          </a:p>
          <a:p>
            <a:pPr lvl="1">
              <a:buFont typeface="Wingdings" panose="05000000000000000000" pitchFamily="2" charset="2"/>
              <a:buChar char="ü"/>
            </a:pPr>
            <a:r>
              <a:rPr lang="en-US" sz="1600" dirty="0"/>
              <a:t>Not adhering to formatting requirements can also make grant applications less readable and introduce confusion for peer reviewers. Repeated formatting issues could lead to a grant application being withdrawn.</a:t>
            </a:r>
          </a:p>
          <a:p>
            <a:pPr lvl="1">
              <a:buFont typeface="Wingdings" panose="05000000000000000000" pitchFamily="2" charset="2"/>
              <a:buChar char="ü"/>
            </a:pPr>
            <a:r>
              <a:rPr lang="en-US" sz="1600" dirty="0"/>
              <a:t>Certain attachments are no longer accepted, and all information necessary must be included in the key components of the application (e.g., research proposal, summary of progress, CV). </a:t>
            </a:r>
          </a:p>
          <a:p>
            <a:pPr lvl="1">
              <a:buFont typeface="Wingdings" panose="05000000000000000000" pitchFamily="2" charset="2"/>
              <a:buChar char="ü"/>
            </a:pPr>
            <a:r>
              <a:rPr lang="en-US" sz="1600" dirty="0"/>
              <a:t>CIHR will also be changing the headings and evaluation criteria for applicants submitting a randomized control trial (RCT) as a major component of their research proposal. </a:t>
            </a:r>
          </a:p>
          <a:p>
            <a:pPr lvl="1">
              <a:buFont typeface="Wingdings" panose="05000000000000000000" pitchFamily="2" charset="2"/>
              <a:buChar char="ü"/>
            </a:pPr>
            <a:r>
              <a:rPr lang="en-US" sz="1600" dirty="0"/>
              <a:t>Projects submitted to the commercialization (CMZ) peer review committee will need to adhere to a prescribed structure of research proposal headings</a:t>
            </a:r>
          </a:p>
          <a:p>
            <a:pPr>
              <a:buFont typeface="Wingdings" panose="05000000000000000000" pitchFamily="2" charset="2"/>
              <a:buChar char="ü"/>
            </a:pPr>
            <a:r>
              <a:rPr lang="en-US" sz="1600" b="1" dirty="0"/>
              <a:t>Peer review meetings will remain virtual. </a:t>
            </a:r>
            <a:endParaRPr lang="en-US" sz="1600" dirty="0"/>
          </a:p>
          <a:p>
            <a:pPr lvl="1">
              <a:buFont typeface="Wingdings" panose="05000000000000000000" pitchFamily="2" charset="2"/>
              <a:buChar char="ü"/>
            </a:pPr>
            <a:endParaRPr lang="en-CA" sz="1400" b="1" dirty="0"/>
          </a:p>
        </p:txBody>
      </p:sp>
      <p:sp>
        <p:nvSpPr>
          <p:cNvPr id="7" name="TextBox 6">
            <a:extLst>
              <a:ext uri="{FF2B5EF4-FFF2-40B4-BE49-F238E27FC236}">
                <a16:creationId xmlns:a16="http://schemas.microsoft.com/office/drawing/2014/main" id="{4389DF0E-1D98-41FD-B0D3-16FABB2C16E8}"/>
              </a:ext>
            </a:extLst>
          </p:cNvPr>
          <p:cNvSpPr txBox="1"/>
          <p:nvPr/>
        </p:nvSpPr>
        <p:spPr>
          <a:xfrm>
            <a:off x="8183880" y="6017323"/>
            <a:ext cx="3595770" cy="507831"/>
          </a:xfrm>
          <a:prstGeom prst="rect">
            <a:avLst/>
          </a:prstGeom>
          <a:noFill/>
        </p:spPr>
        <p:txBody>
          <a:bodyPr wrap="square">
            <a:spAutoFit/>
          </a:bodyPr>
          <a:lstStyle/>
          <a:p>
            <a:r>
              <a:rPr lang="en-CA" sz="900" dirty="0">
                <a:latin typeface="+mn-lt"/>
              </a:rPr>
              <a:t>Source: </a:t>
            </a:r>
            <a:r>
              <a:rPr lang="en-US" sz="900" dirty="0">
                <a:latin typeface="+mn-lt"/>
                <a:hlinkClick r:id="rId4"/>
              </a:rPr>
              <a:t>What’s new for the Fall 2024 Project Grant competition: Message from the Vice-President and Associate Vice-President, Research Programs (Operations) - CIHR (cihr-irsc.gc.ca)</a:t>
            </a:r>
            <a:endParaRPr lang="en-CA" sz="900" dirty="0">
              <a:latin typeface="+mn-lt"/>
              <a:hlinkClick r:id="rId5"/>
            </a:endParaRPr>
          </a:p>
        </p:txBody>
      </p:sp>
      <p:sp>
        <p:nvSpPr>
          <p:cNvPr id="8" name="TextBox 7">
            <a:extLst>
              <a:ext uri="{FF2B5EF4-FFF2-40B4-BE49-F238E27FC236}">
                <a16:creationId xmlns:a16="http://schemas.microsoft.com/office/drawing/2014/main" id="{B13A9F7A-D593-6908-6238-183731833EEF}"/>
              </a:ext>
            </a:extLst>
          </p:cNvPr>
          <p:cNvSpPr txBox="1"/>
          <p:nvPr/>
        </p:nvSpPr>
        <p:spPr>
          <a:xfrm>
            <a:off x="653472" y="840677"/>
            <a:ext cx="10430163" cy="461665"/>
          </a:xfrm>
          <a:prstGeom prst="rect">
            <a:avLst/>
          </a:prstGeom>
          <a:noFill/>
        </p:spPr>
        <p:txBody>
          <a:bodyPr wrap="square">
            <a:spAutoFit/>
          </a:bodyPr>
          <a:lstStyle/>
          <a:p>
            <a:pPr algn="l"/>
            <a:r>
              <a:rPr lang="en-US" b="1" i="0" dirty="0">
                <a:solidFill>
                  <a:srgbClr val="333333"/>
                </a:solidFill>
                <a:effectLst/>
                <a:latin typeface="Helvetica Neue"/>
              </a:rPr>
              <a:t>What you need to know for the </a:t>
            </a:r>
            <a:r>
              <a:rPr lang="en-US" b="1" dirty="0">
                <a:solidFill>
                  <a:srgbClr val="333333"/>
                </a:solidFill>
                <a:latin typeface="Helvetica Neue"/>
              </a:rPr>
              <a:t>Fall 2024 </a:t>
            </a:r>
            <a:r>
              <a:rPr lang="en-US" b="1" i="0" dirty="0">
                <a:solidFill>
                  <a:srgbClr val="333333"/>
                </a:solidFill>
                <a:effectLst/>
                <a:latin typeface="Helvetica Neue"/>
              </a:rPr>
              <a:t>Project Grant competition…</a:t>
            </a:r>
          </a:p>
        </p:txBody>
      </p:sp>
    </p:spTree>
    <p:extLst>
      <p:ext uri="{BB962C8B-B14F-4D97-AF65-F5344CB8AC3E}">
        <p14:creationId xmlns:p14="http://schemas.microsoft.com/office/powerpoint/2010/main" val="369410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394022-1BCE-48BE-A728-B726A3BDBB8B}"/>
              </a:ext>
            </a:extLst>
          </p:cNvPr>
          <p:cNvSpPr>
            <a:spLocks noGrp="1"/>
          </p:cNvSpPr>
          <p:nvPr>
            <p:ph idx="1"/>
          </p:nvPr>
        </p:nvSpPr>
        <p:spPr>
          <a:xfrm>
            <a:off x="727363" y="1302343"/>
            <a:ext cx="10707255" cy="4858762"/>
          </a:xfrm>
        </p:spPr>
        <p:txBody>
          <a:bodyPr>
            <a:noAutofit/>
          </a:bodyPr>
          <a:lstStyle/>
          <a:p>
            <a:pPr>
              <a:buFont typeface="Wingdings" panose="05000000000000000000" pitchFamily="2" charset="2"/>
              <a:buChar char="ü"/>
            </a:pPr>
            <a:r>
              <a:rPr lang="en-US" sz="1800" b="1" dirty="0"/>
              <a:t>Expanding equalization: </a:t>
            </a:r>
            <a:r>
              <a:rPr lang="en-US" sz="1800" dirty="0"/>
              <a:t>CIHR will begin equalizing success rates for applicants who self-identify as a racialized person or as a person with a disability.</a:t>
            </a:r>
          </a:p>
          <a:p>
            <a:pPr lvl="1">
              <a:buFont typeface="Wingdings" panose="05000000000000000000" pitchFamily="2" charset="2"/>
              <a:buChar char="ü"/>
            </a:pPr>
            <a:r>
              <a:rPr lang="en-US" sz="1600" dirty="0"/>
              <a:t>Definition of racialized person is based on the </a:t>
            </a:r>
            <a:r>
              <a:rPr lang="en-US" sz="1600" dirty="0">
                <a:hlinkClick r:id="rId2"/>
              </a:rPr>
              <a:t>definition</a:t>
            </a:r>
            <a:r>
              <a:rPr lang="en-US" sz="1600" dirty="0"/>
              <a:t>  of visible minority used by Statistics Canada for the 2021 Census of Population: </a:t>
            </a:r>
          </a:p>
          <a:p>
            <a:pPr lvl="2">
              <a:buFont typeface="Wingdings" panose="05000000000000000000" pitchFamily="2" charset="2"/>
              <a:buChar char="ü"/>
            </a:pPr>
            <a:r>
              <a:rPr lang="en-US" sz="1400" dirty="0"/>
              <a:t>Visible minority refers to whether a person is a visible minority or not, as defined by the Employment Equity Act. The Employment Equity Act defines visible minorities as "persons, other than Aboriginal peoples, who are non‑Caucasian in race or non‑white in </a:t>
            </a:r>
            <a:r>
              <a:rPr lang="en-US" sz="1400" dirty="0" err="1"/>
              <a:t>colour</a:t>
            </a:r>
            <a:r>
              <a:rPr lang="en-US" sz="1400" dirty="0"/>
              <a:t>." The visible minority population consists mainly of the following groups: South Asian, Chinese, Black, Filipino, Arab, Latin American, Southeast Asian, West Asian, Korean and Japanese.</a:t>
            </a:r>
          </a:p>
          <a:p>
            <a:pPr lvl="1">
              <a:buFont typeface="Wingdings" panose="05000000000000000000" pitchFamily="2" charset="2"/>
              <a:buChar char="ü"/>
            </a:pPr>
            <a:r>
              <a:rPr lang="en-US" sz="1600" dirty="0"/>
              <a:t>Definition of disability is based on the </a:t>
            </a:r>
            <a:r>
              <a:rPr lang="en-US" sz="1600" dirty="0">
                <a:hlinkClick r:id="rId3"/>
              </a:rPr>
              <a:t>Accessible Canada Act</a:t>
            </a:r>
            <a:r>
              <a:rPr lang="en-US" sz="1600" dirty="0"/>
              <a:t>: </a:t>
            </a:r>
          </a:p>
          <a:p>
            <a:pPr lvl="2">
              <a:buFont typeface="Wingdings" panose="05000000000000000000" pitchFamily="2" charset="2"/>
              <a:buChar char="ü"/>
            </a:pPr>
            <a:r>
              <a:rPr lang="en-US" sz="1400" dirty="0"/>
              <a:t>Disability means any impairment, including a physical, mental, intellectual, cognitive, learning, communication or sensory impairment — or a functional limitation — whether permanent, temporary or episodic in nature, or evident or not, that, in interaction with a barrier, hinders a person’s full and equal participation in society. </a:t>
            </a:r>
          </a:p>
          <a:p>
            <a:pPr lvl="1">
              <a:buFont typeface="Wingdings" panose="05000000000000000000" pitchFamily="2" charset="2"/>
              <a:buChar char="ü"/>
            </a:pPr>
            <a:r>
              <a:rPr lang="en-US" sz="1600" dirty="0"/>
              <a:t>Where should this information be identified within </a:t>
            </a:r>
            <a:r>
              <a:rPr lang="en-US" sz="1600" dirty="0" err="1"/>
              <a:t>ResearchNet</a:t>
            </a:r>
            <a:r>
              <a:rPr lang="en-US" sz="1600" dirty="0"/>
              <a:t>? </a:t>
            </a:r>
          </a:p>
          <a:p>
            <a:pPr lvl="2">
              <a:buFont typeface="Wingdings" panose="05000000000000000000" pitchFamily="2" charset="2"/>
              <a:buChar char="ü"/>
            </a:pPr>
            <a:r>
              <a:rPr lang="en-US" sz="1400" dirty="0"/>
              <a:t>Within the Equity, Diversity, and Inclusion Self-Identification Questionnaire</a:t>
            </a:r>
          </a:p>
          <a:p>
            <a:pPr lvl="2">
              <a:buFont typeface="Wingdings" panose="05000000000000000000" pitchFamily="2" charset="2"/>
              <a:buChar char="ü"/>
            </a:pPr>
            <a:r>
              <a:rPr lang="en-US" sz="1400" dirty="0"/>
              <a:t>More information available </a:t>
            </a:r>
            <a:r>
              <a:rPr lang="en-US" sz="1400" dirty="0">
                <a:hlinkClick r:id="rId4"/>
              </a:rPr>
              <a:t>here</a:t>
            </a:r>
            <a:r>
              <a:rPr lang="en-US" sz="1400" dirty="0"/>
              <a:t>. </a:t>
            </a:r>
          </a:p>
          <a:p>
            <a:pPr lvl="1">
              <a:buFont typeface="Wingdings" panose="05000000000000000000" pitchFamily="2" charset="2"/>
              <a:buChar char="ü"/>
            </a:pPr>
            <a:endParaRPr lang="en-CA" sz="1400" b="1" dirty="0"/>
          </a:p>
        </p:txBody>
      </p:sp>
      <p:sp>
        <p:nvSpPr>
          <p:cNvPr id="8" name="TextBox 7">
            <a:extLst>
              <a:ext uri="{FF2B5EF4-FFF2-40B4-BE49-F238E27FC236}">
                <a16:creationId xmlns:a16="http://schemas.microsoft.com/office/drawing/2014/main" id="{B13A9F7A-D593-6908-6238-183731833EEF}"/>
              </a:ext>
            </a:extLst>
          </p:cNvPr>
          <p:cNvSpPr txBox="1"/>
          <p:nvPr/>
        </p:nvSpPr>
        <p:spPr>
          <a:xfrm>
            <a:off x="653472" y="840677"/>
            <a:ext cx="10430163" cy="461665"/>
          </a:xfrm>
          <a:prstGeom prst="rect">
            <a:avLst/>
          </a:prstGeom>
          <a:noFill/>
        </p:spPr>
        <p:txBody>
          <a:bodyPr wrap="square">
            <a:spAutoFit/>
          </a:bodyPr>
          <a:lstStyle/>
          <a:p>
            <a:pPr algn="l"/>
            <a:r>
              <a:rPr lang="en-US" b="1" i="0" dirty="0">
                <a:solidFill>
                  <a:srgbClr val="333333"/>
                </a:solidFill>
                <a:effectLst/>
                <a:latin typeface="Helvetica Neue"/>
              </a:rPr>
              <a:t>What you need to know for the </a:t>
            </a:r>
            <a:r>
              <a:rPr lang="en-US" b="1" dirty="0">
                <a:solidFill>
                  <a:srgbClr val="333333"/>
                </a:solidFill>
                <a:latin typeface="Helvetica Neue"/>
              </a:rPr>
              <a:t>Fall 2024 </a:t>
            </a:r>
            <a:r>
              <a:rPr lang="en-US" b="1" i="0" dirty="0">
                <a:solidFill>
                  <a:srgbClr val="333333"/>
                </a:solidFill>
                <a:effectLst/>
                <a:latin typeface="Helvetica Neue"/>
              </a:rPr>
              <a:t>Project Grant competition…</a:t>
            </a:r>
          </a:p>
        </p:txBody>
      </p:sp>
    </p:spTree>
    <p:extLst>
      <p:ext uri="{BB962C8B-B14F-4D97-AF65-F5344CB8AC3E}">
        <p14:creationId xmlns:p14="http://schemas.microsoft.com/office/powerpoint/2010/main" val="118274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2310423" y="2554919"/>
            <a:ext cx="7571153" cy="1748161"/>
          </a:xfrm>
        </p:spPr>
        <p:txBody>
          <a:bodyPr>
            <a:normAutofit/>
          </a:bodyPr>
          <a:lstStyle/>
          <a:p>
            <a:pPr>
              <a:lnSpc>
                <a:spcPct val="90000"/>
              </a:lnSpc>
            </a:pPr>
            <a:r>
              <a:rPr lang="en-US" sz="3200" dirty="0"/>
              <a:t>Sex and Gender Based Analysis (SGBA): Considerations in Health-Related Research</a:t>
            </a:r>
          </a:p>
        </p:txBody>
      </p:sp>
    </p:spTree>
    <p:extLst>
      <p:ext uri="{BB962C8B-B14F-4D97-AF65-F5344CB8AC3E}">
        <p14:creationId xmlns:p14="http://schemas.microsoft.com/office/powerpoint/2010/main" val="2710278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0F1D-A76C-4A13-AA66-D235EEEE0A01}"/>
              </a:ext>
            </a:extLst>
          </p:cNvPr>
          <p:cNvSpPr>
            <a:spLocks noGrp="1"/>
          </p:cNvSpPr>
          <p:nvPr>
            <p:ph type="title"/>
          </p:nvPr>
        </p:nvSpPr>
        <p:spPr>
          <a:xfrm>
            <a:off x="1036266" y="760073"/>
            <a:ext cx="9905998" cy="766976"/>
          </a:xfrm>
        </p:spPr>
        <p:txBody>
          <a:bodyPr/>
          <a:lstStyle/>
          <a:p>
            <a:r>
              <a:rPr lang="en-CA" dirty="0"/>
              <a:t>SGBA in Action at CIHR</a:t>
            </a:r>
          </a:p>
        </p:txBody>
      </p:sp>
      <p:sp>
        <p:nvSpPr>
          <p:cNvPr id="3" name="Content Placeholder 2">
            <a:extLst>
              <a:ext uri="{FF2B5EF4-FFF2-40B4-BE49-F238E27FC236}">
                <a16:creationId xmlns:a16="http://schemas.microsoft.com/office/drawing/2014/main" id="{9D394022-1BCE-48BE-A728-B726A3BDBB8B}"/>
              </a:ext>
            </a:extLst>
          </p:cNvPr>
          <p:cNvSpPr>
            <a:spLocks noGrp="1"/>
          </p:cNvSpPr>
          <p:nvPr>
            <p:ph idx="1"/>
          </p:nvPr>
        </p:nvSpPr>
        <p:spPr>
          <a:xfrm>
            <a:off x="1739679" y="1974305"/>
            <a:ext cx="8712642" cy="4305670"/>
          </a:xfrm>
        </p:spPr>
        <p:txBody>
          <a:bodyPr>
            <a:noAutofit/>
          </a:bodyPr>
          <a:lstStyle/>
          <a:p>
            <a:pPr>
              <a:buFont typeface="Wingdings" panose="05000000000000000000" pitchFamily="2" charset="2"/>
              <a:buChar char="ü"/>
            </a:pPr>
            <a:r>
              <a:rPr lang="en-US" sz="2400" dirty="0"/>
              <a:t>CIHR expects that all applicants will integrate sex and gender into their </a:t>
            </a:r>
            <a:r>
              <a:rPr lang="en-US" sz="2400" b="1" i="1" dirty="0"/>
              <a:t>research design, methods, analysis and interpretation, and/or dissemination of findings</a:t>
            </a:r>
            <a:r>
              <a:rPr lang="en-US" sz="2400" dirty="0"/>
              <a:t> within their research proposal, when applicable. </a:t>
            </a:r>
            <a:endParaRPr lang="en-CA" sz="2400" dirty="0"/>
          </a:p>
          <a:p>
            <a:pPr lvl="1">
              <a:buFont typeface="Wingdings" panose="05000000000000000000" pitchFamily="2" charset="2"/>
              <a:buChar char="ü"/>
            </a:pPr>
            <a:r>
              <a:rPr lang="en-US" sz="2000" dirty="0"/>
              <a:t>Ensures that health research in Canada leads to sound science and reliable evidence that effectively addresses biological (sex) and sociocultural (gender and other identity factors) differences between diverse groups of people.</a:t>
            </a:r>
            <a:endParaRPr lang="en-CA" sz="2000" dirty="0"/>
          </a:p>
        </p:txBody>
      </p:sp>
      <p:sp>
        <p:nvSpPr>
          <p:cNvPr id="7" name="TextBox 6">
            <a:extLst>
              <a:ext uri="{FF2B5EF4-FFF2-40B4-BE49-F238E27FC236}">
                <a16:creationId xmlns:a16="http://schemas.microsoft.com/office/drawing/2014/main" id="{4389DF0E-1D98-41FD-B0D3-16FABB2C16E8}"/>
              </a:ext>
            </a:extLst>
          </p:cNvPr>
          <p:cNvSpPr txBox="1"/>
          <p:nvPr/>
        </p:nvSpPr>
        <p:spPr>
          <a:xfrm>
            <a:off x="7431497" y="5453217"/>
            <a:ext cx="5106458" cy="707886"/>
          </a:xfrm>
          <a:prstGeom prst="rect">
            <a:avLst/>
          </a:prstGeom>
          <a:noFill/>
        </p:spPr>
        <p:txBody>
          <a:bodyPr wrap="square">
            <a:spAutoFit/>
          </a:bodyPr>
          <a:lstStyle/>
          <a:p>
            <a:r>
              <a:rPr lang="en-CA" sz="1000" dirty="0">
                <a:latin typeface="+mn-lt"/>
              </a:rPr>
              <a:t>Sources: </a:t>
            </a:r>
            <a:endParaRPr lang="en-CA" sz="1000" dirty="0">
              <a:latin typeface="+mn-lt"/>
              <a:hlinkClick r:id="rId2"/>
            </a:endParaRPr>
          </a:p>
          <a:p>
            <a:r>
              <a:rPr lang="en-CA" sz="1000" dirty="0">
                <a:latin typeface="+mn-lt"/>
                <a:hlinkClick r:id="rId2"/>
              </a:rPr>
              <a:t>Progress Update: SGBA in Action at CIHR – CIHR (cihr-irsc.gc.ca)</a:t>
            </a:r>
            <a:endParaRPr lang="en-CA" sz="1000" dirty="0">
              <a:latin typeface="+mn-lt"/>
            </a:endParaRPr>
          </a:p>
          <a:p>
            <a:r>
              <a:rPr lang="en-US" sz="1000" dirty="0">
                <a:latin typeface="+mn-lt"/>
                <a:hlinkClick r:id="rId3"/>
              </a:rPr>
              <a:t>Peer review: Policies and procedures - CIHR (cihr-irsc.gc.ca)</a:t>
            </a:r>
            <a:endParaRPr lang="en-US" sz="1000" dirty="0">
              <a:latin typeface="+mn-lt"/>
            </a:endParaRPr>
          </a:p>
          <a:p>
            <a:r>
              <a:rPr lang="en-US" sz="1000" dirty="0">
                <a:latin typeface="+mn-lt"/>
                <a:hlinkClick r:id="rId4"/>
              </a:rPr>
              <a:t>Science is better with sex and gender - CIHR (cihr-irsc.gc.ca)</a:t>
            </a:r>
            <a:endParaRPr lang="en-CA" sz="1000" dirty="0">
              <a:latin typeface="+mn-lt"/>
              <a:hlinkClick r:id="rId3"/>
            </a:endParaRPr>
          </a:p>
        </p:txBody>
      </p:sp>
    </p:spTree>
    <p:extLst>
      <p:ext uri="{BB962C8B-B14F-4D97-AF65-F5344CB8AC3E}">
        <p14:creationId xmlns:p14="http://schemas.microsoft.com/office/powerpoint/2010/main" val="2361756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40B1B-32C1-4C4E-95B9-0BFD78A4F22E}"/>
              </a:ext>
            </a:extLst>
          </p:cNvPr>
          <p:cNvSpPr>
            <a:spLocks noGrp="1"/>
          </p:cNvSpPr>
          <p:nvPr>
            <p:ph type="title"/>
          </p:nvPr>
        </p:nvSpPr>
        <p:spPr>
          <a:xfrm>
            <a:off x="744460" y="639764"/>
            <a:ext cx="10131425" cy="1242698"/>
          </a:xfrm>
        </p:spPr>
        <p:txBody>
          <a:bodyPr>
            <a:normAutofit/>
          </a:bodyPr>
          <a:lstStyle/>
          <a:p>
            <a:r>
              <a:rPr lang="en-CA" dirty="0"/>
              <a:t>CIHR Peer Review</a:t>
            </a:r>
          </a:p>
        </p:txBody>
      </p:sp>
      <p:sp>
        <p:nvSpPr>
          <p:cNvPr id="3" name="Content Placeholder 2">
            <a:extLst>
              <a:ext uri="{FF2B5EF4-FFF2-40B4-BE49-F238E27FC236}">
                <a16:creationId xmlns:a16="http://schemas.microsoft.com/office/drawing/2014/main" id="{80185BB8-B8CF-460D-8A8B-CE44B3C10A9D}"/>
              </a:ext>
            </a:extLst>
          </p:cNvPr>
          <p:cNvSpPr>
            <a:spLocks noGrp="1"/>
          </p:cNvSpPr>
          <p:nvPr>
            <p:ph idx="1"/>
          </p:nvPr>
        </p:nvSpPr>
        <p:spPr>
          <a:xfrm>
            <a:off x="935250" y="1624614"/>
            <a:ext cx="10277247" cy="4709032"/>
          </a:xfrm>
        </p:spPr>
        <p:txBody>
          <a:bodyPr>
            <a:normAutofit/>
          </a:bodyPr>
          <a:lstStyle/>
          <a:p>
            <a:pPr>
              <a:buFont typeface="Wingdings" panose="05000000000000000000" pitchFamily="2" charset="2"/>
              <a:buChar char="ü"/>
            </a:pPr>
            <a:r>
              <a:rPr lang="en-CA" sz="2000" dirty="0"/>
              <a:t>Project Grant reviewers are asked to provide the following (including notes):</a:t>
            </a:r>
            <a:endParaRPr lang="en-CA" sz="2000" dirty="0">
              <a:hlinkClick r:id="rId2"/>
            </a:endParaRPr>
          </a:p>
          <a:p>
            <a:pPr marL="800100" lvl="1" indent="-342900">
              <a:buFont typeface="Wingdings" panose="05000000000000000000" pitchFamily="2" charset="2"/>
              <a:buChar char="ü"/>
            </a:pPr>
            <a:r>
              <a:rPr lang="en-US" sz="2000" dirty="0">
                <a:solidFill>
                  <a:schemeClr val="tx1"/>
                </a:solidFill>
              </a:rPr>
              <a:t>Please indicate your appraisal of the integration of sex as a biological variable as a strength, weakness, or not applicable to the proposal.</a:t>
            </a:r>
          </a:p>
          <a:p>
            <a:pPr marL="800100" lvl="1" indent="-342900">
              <a:buFont typeface="Wingdings" panose="05000000000000000000" pitchFamily="2" charset="2"/>
              <a:buChar char="ü"/>
            </a:pPr>
            <a:r>
              <a:rPr lang="en-US" sz="2000" dirty="0">
                <a:solidFill>
                  <a:schemeClr val="tx1"/>
                </a:solidFill>
              </a:rPr>
              <a:t>Please indicate your appraisal of the integration of gender as a socio-cultural determinant of health as a strength, weakness, or not applicable to the proposal.</a:t>
            </a:r>
          </a:p>
          <a:p>
            <a:pPr>
              <a:buFont typeface="Wingdings" panose="05000000000000000000" pitchFamily="2" charset="2"/>
              <a:buChar char="ü"/>
            </a:pPr>
            <a:r>
              <a:rPr lang="en-US" sz="2000" dirty="0">
                <a:solidFill>
                  <a:schemeClr val="tx1"/>
                </a:solidFill>
              </a:rPr>
              <a:t>Reviewers are </a:t>
            </a:r>
            <a:r>
              <a:rPr lang="en-US" sz="2000" b="1" u="sng" dirty="0">
                <a:solidFill>
                  <a:srgbClr val="92D050"/>
                </a:solidFill>
              </a:rPr>
              <a:t>required</a:t>
            </a:r>
            <a:r>
              <a:rPr lang="en-US" sz="2000" b="1" dirty="0">
                <a:solidFill>
                  <a:schemeClr val="tx1"/>
                </a:solidFill>
              </a:rPr>
              <a:t> </a:t>
            </a:r>
            <a:r>
              <a:rPr lang="en-US" sz="2000" dirty="0">
                <a:solidFill>
                  <a:schemeClr val="tx1"/>
                </a:solidFill>
              </a:rPr>
              <a:t>to include their assessment of whether SGBA is appropriate for the research being proposed. </a:t>
            </a:r>
          </a:p>
          <a:p>
            <a:pPr marL="800100" lvl="1" indent="-342900">
              <a:buFont typeface="Wingdings" panose="05000000000000000000" pitchFamily="2" charset="2"/>
              <a:buChar char="ü"/>
            </a:pPr>
            <a:r>
              <a:rPr lang="en-US" sz="2000" dirty="0">
                <a:solidFill>
                  <a:schemeClr val="tx1"/>
                </a:solidFill>
              </a:rPr>
              <a:t>The </a:t>
            </a:r>
            <a:r>
              <a:rPr lang="en-US" sz="2000" b="1" u="sng" dirty="0">
                <a:solidFill>
                  <a:srgbClr val="92D050"/>
                </a:solidFill>
              </a:rPr>
              <a:t>overall application score and written evaluation</a:t>
            </a:r>
            <a:r>
              <a:rPr lang="en-US" sz="2000" dirty="0">
                <a:solidFill>
                  <a:schemeClr val="tx1"/>
                </a:solidFill>
              </a:rPr>
              <a:t> will reflect if SGBA has been suitably addressed in the research proposed.</a:t>
            </a:r>
          </a:p>
        </p:txBody>
      </p:sp>
      <p:sp>
        <p:nvSpPr>
          <p:cNvPr id="5" name="TextBox 4">
            <a:extLst>
              <a:ext uri="{FF2B5EF4-FFF2-40B4-BE49-F238E27FC236}">
                <a16:creationId xmlns:a16="http://schemas.microsoft.com/office/drawing/2014/main" id="{8FB5ECFB-C259-4BFC-B9AB-A5527E278339}"/>
              </a:ext>
            </a:extLst>
          </p:cNvPr>
          <p:cNvSpPr txBox="1"/>
          <p:nvPr/>
        </p:nvSpPr>
        <p:spPr>
          <a:xfrm>
            <a:off x="6471991" y="4975539"/>
            <a:ext cx="4975549" cy="738664"/>
          </a:xfrm>
          <a:prstGeom prst="rect">
            <a:avLst/>
          </a:prstGeom>
          <a:noFill/>
        </p:spPr>
        <p:txBody>
          <a:bodyPr wrap="square">
            <a:spAutoFit/>
          </a:bodyPr>
          <a:lstStyle/>
          <a:p>
            <a:r>
              <a:rPr lang="en-US" sz="1400" dirty="0"/>
              <a:t>Resources: </a:t>
            </a:r>
            <a:endParaRPr lang="en-US" sz="1400" dirty="0">
              <a:hlinkClick r:id="rId3"/>
            </a:endParaRPr>
          </a:p>
          <a:p>
            <a:r>
              <a:rPr lang="en-US" sz="1400" dirty="0">
                <a:hlinkClick r:id="rId3"/>
              </a:rPr>
              <a:t>Assessing Sex and Gender Integration in Peer Review – YouTube</a:t>
            </a:r>
            <a:endParaRPr lang="en-US" sz="1400" dirty="0"/>
          </a:p>
          <a:p>
            <a:r>
              <a:rPr lang="en-CA" sz="1400" dirty="0">
                <a:hlinkClick r:id="rId4"/>
              </a:rPr>
              <a:t>Peer review - CIHR (cihr-irsc.gc.ca)</a:t>
            </a:r>
            <a:r>
              <a:rPr lang="en-CA" sz="1400" dirty="0"/>
              <a:t> </a:t>
            </a:r>
          </a:p>
        </p:txBody>
      </p:sp>
    </p:spTree>
    <p:extLst>
      <p:ext uri="{BB962C8B-B14F-4D97-AF65-F5344CB8AC3E}">
        <p14:creationId xmlns:p14="http://schemas.microsoft.com/office/powerpoint/2010/main" val="358000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5CCB-2D25-702F-65ED-27D654A0C6FD}"/>
              </a:ext>
            </a:extLst>
          </p:cNvPr>
          <p:cNvSpPr>
            <a:spLocks noGrp="1"/>
          </p:cNvSpPr>
          <p:nvPr>
            <p:ph type="title"/>
          </p:nvPr>
        </p:nvSpPr>
        <p:spPr>
          <a:xfrm>
            <a:off x="609600" y="692261"/>
            <a:ext cx="10972800" cy="685800"/>
          </a:xfrm>
        </p:spPr>
        <p:txBody>
          <a:bodyPr/>
          <a:lstStyle/>
          <a:p>
            <a:r>
              <a:rPr lang="en-US" sz="3200" dirty="0"/>
              <a:t>SGBA in your application: Strengths &amp; Weaknesses</a:t>
            </a:r>
          </a:p>
        </p:txBody>
      </p:sp>
      <p:graphicFrame>
        <p:nvGraphicFramePr>
          <p:cNvPr id="5" name="Table 5">
            <a:extLst>
              <a:ext uri="{FF2B5EF4-FFF2-40B4-BE49-F238E27FC236}">
                <a16:creationId xmlns:a16="http://schemas.microsoft.com/office/drawing/2014/main" id="{6EE5AC74-9E52-F6CD-50BD-8CA1717E761C}"/>
              </a:ext>
            </a:extLst>
          </p:cNvPr>
          <p:cNvGraphicFramePr>
            <a:graphicFrameLocks noGrp="1"/>
          </p:cNvGraphicFramePr>
          <p:nvPr>
            <p:extLst>
              <p:ext uri="{D42A27DB-BD31-4B8C-83A1-F6EECF244321}">
                <p14:modId xmlns:p14="http://schemas.microsoft.com/office/powerpoint/2010/main" val="3118314443"/>
              </p:ext>
            </p:extLst>
          </p:nvPr>
        </p:nvGraphicFramePr>
        <p:xfrm>
          <a:off x="754602" y="1378061"/>
          <a:ext cx="10653204" cy="4898622"/>
        </p:xfrm>
        <a:graphic>
          <a:graphicData uri="http://schemas.openxmlformats.org/drawingml/2006/table">
            <a:tbl>
              <a:tblPr firstRow="1" bandRow="1">
                <a:tableStyleId>{5C22544A-7EE6-4342-B048-85BDC9FD1C3A}</a:tableStyleId>
              </a:tblPr>
              <a:tblGrid>
                <a:gridCol w="981156">
                  <a:extLst>
                    <a:ext uri="{9D8B030D-6E8A-4147-A177-3AD203B41FA5}">
                      <a16:colId xmlns:a16="http://schemas.microsoft.com/office/drawing/2014/main" val="2345869872"/>
                    </a:ext>
                  </a:extLst>
                </a:gridCol>
                <a:gridCol w="4300267">
                  <a:extLst>
                    <a:ext uri="{9D8B030D-6E8A-4147-A177-3AD203B41FA5}">
                      <a16:colId xmlns:a16="http://schemas.microsoft.com/office/drawing/2014/main" val="2502579699"/>
                    </a:ext>
                  </a:extLst>
                </a:gridCol>
                <a:gridCol w="978888">
                  <a:extLst>
                    <a:ext uri="{9D8B030D-6E8A-4147-A177-3AD203B41FA5}">
                      <a16:colId xmlns:a16="http://schemas.microsoft.com/office/drawing/2014/main" val="1235380765"/>
                    </a:ext>
                  </a:extLst>
                </a:gridCol>
                <a:gridCol w="4392893">
                  <a:extLst>
                    <a:ext uri="{9D8B030D-6E8A-4147-A177-3AD203B41FA5}">
                      <a16:colId xmlns:a16="http://schemas.microsoft.com/office/drawing/2014/main" val="2331727390"/>
                    </a:ext>
                  </a:extLst>
                </a:gridCol>
              </a:tblGrid>
              <a:tr h="664037">
                <a:tc gridSpan="2">
                  <a:txBody>
                    <a:bodyPr/>
                    <a:lstStyle/>
                    <a:p>
                      <a:r>
                        <a:rPr lang="en-US" sz="2800" dirty="0"/>
                        <a:t>Strengths:</a:t>
                      </a:r>
                    </a:p>
                  </a:txBody>
                  <a:tcPr/>
                </a:tc>
                <a:tc hMerge="1">
                  <a:txBody>
                    <a:bodyPr/>
                    <a:lstStyle/>
                    <a:p>
                      <a:endParaRPr lang="en-US" dirty="0"/>
                    </a:p>
                  </a:txBody>
                  <a:tcPr/>
                </a:tc>
                <a:tc gridSpan="2">
                  <a:txBody>
                    <a:bodyPr/>
                    <a:lstStyle/>
                    <a:p>
                      <a:r>
                        <a:rPr lang="en-US" sz="2800" dirty="0"/>
                        <a:t>Weaknesses:</a:t>
                      </a:r>
                    </a:p>
                  </a:txBody>
                  <a:tcPr/>
                </a:tc>
                <a:tc hMerge="1">
                  <a:txBody>
                    <a:bodyPr/>
                    <a:lstStyle/>
                    <a:p>
                      <a:endParaRPr lang="en-US" dirty="0"/>
                    </a:p>
                  </a:txBody>
                  <a:tcPr/>
                </a:tc>
                <a:extLst>
                  <a:ext uri="{0D108BD9-81ED-4DB2-BD59-A6C34878D82A}">
                    <a16:rowId xmlns:a16="http://schemas.microsoft.com/office/drawing/2014/main" val="406736152"/>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Weave description of SGBA throughout your proposal</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ONLY address SGBA in the sex and/or gender textbox.</a:t>
                      </a:r>
                    </a:p>
                  </a:txBody>
                  <a:tcPr anchor="ctr"/>
                </a:tc>
                <a:extLst>
                  <a:ext uri="{0D108BD9-81ED-4DB2-BD59-A6C34878D82A}">
                    <a16:rowId xmlns:a16="http://schemas.microsoft.com/office/drawing/2014/main" val="759465476"/>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hlinkClick r:id="rId2"/>
                        </a:rPr>
                        <a:t>Understand and use </a:t>
                      </a:r>
                      <a:r>
                        <a:rPr lang="en-US" dirty="0"/>
                        <a:t>sex and gender </a:t>
                      </a:r>
                      <a:r>
                        <a:rPr lang="en-US" dirty="0">
                          <a:hlinkClick r:id="rId3"/>
                        </a:rPr>
                        <a:t>terminology</a:t>
                      </a:r>
                      <a:r>
                        <a:rPr lang="en-US" dirty="0"/>
                        <a:t> correctly</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Conflate sex and gender terminology </a:t>
                      </a:r>
                    </a:p>
                  </a:txBody>
                  <a:tcPr anchor="ctr"/>
                </a:tc>
                <a:extLst>
                  <a:ext uri="{0D108BD9-81ED-4DB2-BD59-A6C34878D82A}">
                    <a16:rowId xmlns:a16="http://schemas.microsoft.com/office/drawing/2014/main" val="2704757278"/>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t>Know the “real world” representation of sex and/or gender in your field of study</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Ignore this representation or fail to build on published data in your field</a:t>
                      </a:r>
                    </a:p>
                  </a:txBody>
                  <a:tcPr anchor="ctr"/>
                </a:tc>
                <a:extLst>
                  <a:ext uri="{0D108BD9-81ED-4DB2-BD59-A6C34878D82A}">
                    <a16:rowId xmlns:a16="http://schemas.microsoft.com/office/drawing/2014/main" val="714374016"/>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t>Show reviewers you will be able to disaggregate and report results by sex and/or gender</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Fail to provide a strong justification for a single-sex study</a:t>
                      </a:r>
                    </a:p>
                  </a:txBody>
                  <a:tcPr anchor="ctr"/>
                </a:tc>
                <a:extLst>
                  <a:ext uri="{0D108BD9-81ED-4DB2-BD59-A6C34878D82A}">
                    <a16:rowId xmlns:a16="http://schemas.microsoft.com/office/drawing/2014/main" val="68663013"/>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t>Include knowledge translation tools that will reach diverse audiences</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Fail to report sex of cells, tissues, animals or humans</a:t>
                      </a:r>
                    </a:p>
                  </a:txBody>
                  <a:tcPr anchor="ctr"/>
                </a:tc>
                <a:extLst>
                  <a:ext uri="{0D108BD9-81ED-4DB2-BD59-A6C34878D82A}">
                    <a16:rowId xmlns:a16="http://schemas.microsoft.com/office/drawing/2014/main" val="4120458173"/>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t>Seek out and identify sex and gender champions to strengthen your team</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 Don’t report results by sex and/or gender where applicable</a:t>
                      </a:r>
                    </a:p>
                  </a:txBody>
                  <a:tcPr anchor="ctr"/>
                </a:tc>
                <a:extLst>
                  <a:ext uri="{0D108BD9-81ED-4DB2-BD59-A6C34878D82A}">
                    <a16:rowId xmlns:a16="http://schemas.microsoft.com/office/drawing/2014/main" val="1588423940"/>
                  </a:ext>
                </a:extLst>
              </a:tr>
            </a:tbl>
          </a:graphicData>
        </a:graphic>
      </p:graphicFrame>
    </p:spTree>
    <p:extLst>
      <p:ext uri="{BB962C8B-B14F-4D97-AF65-F5344CB8AC3E}">
        <p14:creationId xmlns:p14="http://schemas.microsoft.com/office/powerpoint/2010/main" val="95517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22C682D-94FD-4843-9923-5EED382840D5}"/>
              </a:ext>
            </a:extLst>
          </p:cNvPr>
          <p:cNvSpPr>
            <a:spLocks noGrp="1"/>
          </p:cNvSpPr>
          <p:nvPr>
            <p:ph type="title"/>
          </p:nvPr>
        </p:nvSpPr>
        <p:spPr>
          <a:xfrm>
            <a:off x="1497513" y="712746"/>
            <a:ext cx="9196973" cy="808653"/>
          </a:xfrm>
        </p:spPr>
        <p:txBody>
          <a:bodyPr/>
          <a:lstStyle/>
          <a:p>
            <a:r>
              <a:rPr lang="en-CA" dirty="0"/>
              <a:t>Registration/Application Details </a:t>
            </a:r>
          </a:p>
        </p:txBody>
      </p:sp>
      <p:sp>
        <p:nvSpPr>
          <p:cNvPr id="8" name="Content Placeholder 7">
            <a:extLst>
              <a:ext uri="{FF2B5EF4-FFF2-40B4-BE49-F238E27FC236}">
                <a16:creationId xmlns:a16="http://schemas.microsoft.com/office/drawing/2014/main" id="{501D924E-BBD5-4288-9035-5CA0B062793C}"/>
              </a:ext>
            </a:extLst>
          </p:cNvPr>
          <p:cNvSpPr>
            <a:spLocks noGrp="1"/>
          </p:cNvSpPr>
          <p:nvPr>
            <p:ph idx="1"/>
          </p:nvPr>
        </p:nvSpPr>
        <p:spPr>
          <a:xfrm>
            <a:off x="1247881" y="1521399"/>
            <a:ext cx="9759102" cy="4375199"/>
          </a:xfrm>
        </p:spPr>
        <p:txBody>
          <a:bodyPr anchor="t">
            <a:normAutofit lnSpcReduction="10000"/>
          </a:bodyPr>
          <a:lstStyle/>
          <a:p>
            <a:pPr>
              <a:buFont typeface="Wingdings" panose="05000000000000000000" pitchFamily="2" charset="2"/>
              <a:buChar char="ü"/>
            </a:pPr>
            <a:r>
              <a:rPr lang="en-CA" sz="2400" dirty="0"/>
              <a:t>Task 2: Enter Proposal Information (Sub-task: Details) </a:t>
            </a:r>
          </a:p>
          <a:p>
            <a:pPr marL="800100" lvl="1" indent="-342900">
              <a:buFont typeface="Wingdings" panose="05000000000000000000" pitchFamily="2" charset="2"/>
              <a:buChar char="ü"/>
            </a:pPr>
            <a:r>
              <a:rPr lang="en-US" sz="1600" dirty="0"/>
              <a:t>Is sex as a biological variable taken into account in the research design, methods, analysis and interpretation, and/or dissemination of findings?  Y/N</a:t>
            </a:r>
          </a:p>
          <a:p>
            <a:pPr marL="800100" lvl="1" indent="-342900">
              <a:buFont typeface="Wingdings" panose="05000000000000000000" pitchFamily="2" charset="2"/>
              <a:buChar char="ü"/>
            </a:pPr>
            <a:r>
              <a:rPr lang="en-US" sz="1600" dirty="0"/>
              <a:t>Is gender as a socio-cultural factor taken into account in the research design, methods, analysis and interpretation, and/or dissemination of findings?  Y/N</a:t>
            </a:r>
          </a:p>
          <a:p>
            <a:pPr marL="800100" lvl="1" indent="-342900">
              <a:buFont typeface="Wingdings" panose="05000000000000000000" pitchFamily="2" charset="2"/>
              <a:buChar char="ü"/>
            </a:pPr>
            <a:r>
              <a:rPr lang="en-US" sz="1600" dirty="0"/>
              <a:t>If yes, please describe how sex and/or gender considerations will be integrated into your research proposal (limit of 2,000 characters).</a:t>
            </a:r>
          </a:p>
          <a:p>
            <a:pPr marL="800100" lvl="1" indent="-342900">
              <a:buFont typeface="Wingdings" panose="05000000000000000000" pitchFamily="2" charset="2"/>
              <a:buChar char="ü"/>
            </a:pPr>
            <a:r>
              <a:rPr lang="en-US" sz="1600" dirty="0"/>
              <a:t>If no, please explain why sex and/or gender are not applicable to your research proposal (limit of 2,000 characters).</a:t>
            </a:r>
          </a:p>
          <a:p>
            <a:pPr marL="800100" lvl="1" indent="-342900">
              <a:buFont typeface="Wingdings" panose="05000000000000000000" pitchFamily="2" charset="2"/>
              <a:buChar char="ü"/>
            </a:pPr>
            <a:r>
              <a:rPr lang="en-US" sz="1600" b="1" dirty="0">
                <a:solidFill>
                  <a:srgbClr val="FF0000"/>
                </a:solidFill>
              </a:rPr>
              <a:t>NOTE: </a:t>
            </a:r>
            <a:r>
              <a:rPr lang="en-US" sz="1600" dirty="0"/>
              <a:t>Available during Registration AND Application stages</a:t>
            </a:r>
          </a:p>
          <a:p>
            <a:pPr marL="155575" indent="-342900">
              <a:buFont typeface="Wingdings" panose="05000000000000000000" pitchFamily="2" charset="2"/>
              <a:buChar char="ü"/>
            </a:pPr>
            <a:r>
              <a:rPr lang="en-US" sz="2400" dirty="0"/>
              <a:t>Task 7: Attach Other Application Material (Mandatory)</a:t>
            </a:r>
          </a:p>
          <a:p>
            <a:pPr marL="800100" lvl="1" indent="-342900">
              <a:buFont typeface="Wingdings" panose="05000000000000000000" pitchFamily="2" charset="2"/>
              <a:buChar char="ü"/>
            </a:pPr>
            <a:r>
              <a:rPr lang="en-US" sz="1600" dirty="0"/>
              <a:t>The Nominated Principal Applicant must complete one of the </a:t>
            </a:r>
            <a:r>
              <a:rPr lang="en-US" sz="1600" dirty="0">
                <a:hlinkClick r:id="rId2"/>
              </a:rPr>
              <a:t>sex- and gender-based analysis training modules </a:t>
            </a:r>
            <a:r>
              <a:rPr lang="en-US" sz="1600" dirty="0"/>
              <a:t>available online through the CIHR Institute of Gender and Health and upload with the application the Certificate of Completion in the Attach Other Application Material task. </a:t>
            </a:r>
            <a:r>
              <a:rPr lang="en-US" sz="1600" b="1" dirty="0"/>
              <a:t>Limitation of 1 document of 1 page.</a:t>
            </a:r>
          </a:p>
          <a:p>
            <a:pPr marL="800100" lvl="1" indent="-342900">
              <a:buFont typeface="Wingdings" panose="05000000000000000000" pitchFamily="2" charset="2"/>
              <a:buChar char="ü"/>
            </a:pPr>
            <a:r>
              <a:rPr lang="en-US" sz="1600" b="1" dirty="0">
                <a:solidFill>
                  <a:srgbClr val="FF0000"/>
                </a:solidFill>
              </a:rPr>
              <a:t>NOTE: </a:t>
            </a:r>
            <a:r>
              <a:rPr lang="en-US" sz="1600" dirty="0"/>
              <a:t>Available during Application stage only</a:t>
            </a:r>
          </a:p>
          <a:p>
            <a:pPr marL="155575" indent="-342900">
              <a:buFont typeface="Wingdings" panose="05000000000000000000" pitchFamily="2" charset="2"/>
              <a:buChar char="ü"/>
            </a:pPr>
            <a:endParaRPr lang="en-US" sz="2400" dirty="0"/>
          </a:p>
        </p:txBody>
      </p:sp>
      <p:sp>
        <p:nvSpPr>
          <p:cNvPr id="12" name="TextBox 11">
            <a:extLst>
              <a:ext uri="{FF2B5EF4-FFF2-40B4-BE49-F238E27FC236}">
                <a16:creationId xmlns:a16="http://schemas.microsoft.com/office/drawing/2014/main" id="{789ACA26-05F1-4441-9FFA-6E5DDA89114D}"/>
              </a:ext>
            </a:extLst>
          </p:cNvPr>
          <p:cNvSpPr txBox="1"/>
          <p:nvPr/>
        </p:nvSpPr>
        <p:spPr>
          <a:xfrm>
            <a:off x="7725196" y="5617234"/>
            <a:ext cx="4114379" cy="707886"/>
          </a:xfrm>
          <a:prstGeom prst="rect">
            <a:avLst/>
          </a:prstGeom>
          <a:noFill/>
        </p:spPr>
        <p:txBody>
          <a:bodyPr wrap="square">
            <a:spAutoFit/>
          </a:bodyPr>
          <a:lstStyle/>
          <a:p>
            <a:r>
              <a:rPr lang="fr-FR" sz="1000" dirty="0">
                <a:latin typeface="+mn-lt"/>
              </a:rPr>
              <a:t>Resources: </a:t>
            </a:r>
          </a:p>
          <a:p>
            <a:r>
              <a:rPr lang="en-US" sz="1000" dirty="0">
                <a:latin typeface="+mn-lt"/>
                <a:hlinkClick r:id="rId3"/>
              </a:rPr>
              <a:t>Project Grant – Registration Instructions - CIHR (cihr-irsc.gc.ca)</a:t>
            </a:r>
            <a:endParaRPr lang="fr-FR" sz="1000" dirty="0">
              <a:latin typeface="+mn-lt"/>
            </a:endParaRPr>
          </a:p>
          <a:p>
            <a:r>
              <a:rPr lang="fr-FR" sz="1000" dirty="0">
                <a:latin typeface="+mn-lt"/>
                <a:hlinkClick r:id="rId4"/>
              </a:rPr>
              <a:t>Project Grant: Application Instructions - CIHR (cihr-irsc.gc.ca)</a:t>
            </a:r>
            <a:endParaRPr lang="fr-FR" sz="1000" dirty="0">
              <a:latin typeface="+mn-lt"/>
            </a:endParaRPr>
          </a:p>
          <a:p>
            <a:r>
              <a:rPr lang="en-US" sz="1000" dirty="0">
                <a:latin typeface="+mn-lt"/>
              </a:rPr>
              <a:t>CIHR Checklists (</a:t>
            </a:r>
            <a:r>
              <a:rPr lang="en-US" sz="1000" dirty="0">
                <a:latin typeface="+mn-lt"/>
                <a:hlinkClick r:id="rId5"/>
              </a:rPr>
              <a:t>Biomedical</a:t>
            </a:r>
            <a:r>
              <a:rPr lang="en-US" sz="1000" dirty="0">
                <a:latin typeface="+mn-lt"/>
              </a:rPr>
              <a:t> &amp; </a:t>
            </a:r>
            <a:r>
              <a:rPr lang="en-US" sz="1000" dirty="0">
                <a:latin typeface="+mn-lt"/>
                <a:hlinkClick r:id="rId6"/>
              </a:rPr>
              <a:t>Research with Human Participants</a:t>
            </a:r>
            <a:r>
              <a:rPr lang="en-US" sz="1000" dirty="0">
                <a:latin typeface="+mn-lt"/>
              </a:rPr>
              <a:t>) </a:t>
            </a:r>
          </a:p>
        </p:txBody>
      </p:sp>
    </p:spTree>
    <p:extLst>
      <p:ext uri="{BB962C8B-B14F-4D97-AF65-F5344CB8AC3E}">
        <p14:creationId xmlns:p14="http://schemas.microsoft.com/office/powerpoint/2010/main" val="415753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500"/>
                                        <p:tgtEl>
                                          <p:spTgt spid="8">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500"/>
                                        <p:tgtEl>
                                          <p:spTgt spid="8">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5" end="5"/>
                                            </p:txEl>
                                          </p:spTgt>
                                        </p:tgtEl>
                                        <p:attrNameLst>
                                          <p:attrName>style.visibility</p:attrName>
                                        </p:attrNameLst>
                                      </p:cBhvr>
                                      <p:to>
                                        <p:strVal val="visible"/>
                                      </p:to>
                                    </p:set>
                                    <p:animEffect transition="in" filter="fade">
                                      <p:cBhvr>
                                        <p:cTn id="24" dur="500"/>
                                        <p:tgtEl>
                                          <p:spTgt spid="8">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animEffect transition="in" filter="fade">
                                      <p:cBhvr>
                                        <p:cTn id="29" dur="500"/>
                                        <p:tgtEl>
                                          <p:spTgt spid="8">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8">
                                            <p:txEl>
                                              <p:pRg st="7" end="7"/>
                                            </p:txEl>
                                          </p:spTgt>
                                        </p:tgtEl>
                                        <p:attrNameLst>
                                          <p:attrName>style.visibility</p:attrName>
                                        </p:attrNameLst>
                                      </p:cBhvr>
                                      <p:to>
                                        <p:strVal val="visible"/>
                                      </p:to>
                                    </p:set>
                                    <p:animEffect transition="in" filter="fade">
                                      <p:cBhvr>
                                        <p:cTn id="32" dur="500"/>
                                        <p:tgtEl>
                                          <p:spTgt spid="8">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Effect transition="in" filter="fade">
                                      <p:cBhvr>
                                        <p:cTn id="35"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USask">
      <a:dk1>
        <a:srgbClr val="000000"/>
      </a:dk1>
      <a:lt1>
        <a:srgbClr val="FFFFFF"/>
      </a:lt1>
      <a:dk2>
        <a:srgbClr val="006940"/>
      </a:dk2>
      <a:lt2>
        <a:srgbClr val="FFFFFF"/>
      </a:lt2>
      <a:accent1>
        <a:srgbClr val="FFD204"/>
      </a:accent1>
      <a:accent2>
        <a:srgbClr val="006940"/>
      </a:accent2>
      <a:accent3>
        <a:srgbClr val="BDD600"/>
      </a:accent3>
      <a:accent4>
        <a:srgbClr val="000000"/>
      </a:accent4>
      <a:accent5>
        <a:srgbClr val="999B9C"/>
      </a:accent5>
      <a:accent6>
        <a:srgbClr val="D6D6D3"/>
      </a:accent6>
      <a:hlink>
        <a:srgbClr val="BDD600"/>
      </a:hlink>
      <a:folHlink>
        <a:srgbClr val="719500"/>
      </a:folHlink>
    </a:clrScheme>
    <a:fontScheme name="Blank">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lnDef>
    <a:txDef>
      <a:spPr>
        <a:noFill/>
      </a:spPr>
      <a:bodyPr wrap="square" rtlCol="0" anchor="t" anchorCtr="0">
        <a:spAutoFit/>
      </a:bodyPr>
      <a:lstStyle>
        <a:defPPr algn="ctr">
          <a:defRPr sz="1200" b="1" dirty="0" smtClean="0">
            <a:solidFill>
              <a:srgbClr val="006A40"/>
            </a:solidFill>
            <a:latin typeface="+mn-lt"/>
          </a:defRPr>
        </a:defPPr>
      </a:lstStyle>
    </a:tx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usask_Presentation_Collaboration</Template>
  <TotalTime>2708</TotalTime>
  <Words>2790</Words>
  <Application>Microsoft Office PowerPoint</Application>
  <PresentationFormat>Widescreen</PresentationFormat>
  <Paragraphs>199</Paragraphs>
  <Slides>25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 Black</vt:lpstr>
      <vt:lpstr>Calibri</vt:lpstr>
      <vt:lpstr>Georgia</vt:lpstr>
      <vt:lpstr>Helvetica Neue</vt:lpstr>
      <vt:lpstr>Times</vt:lpstr>
      <vt:lpstr>Wingdings</vt:lpstr>
      <vt:lpstr>Blank</vt:lpstr>
      <vt:lpstr>CIHR Project Grant Workshop: Special Considerations during Application Development (including Sex &amp; Gender Considerations in Health Research) </vt:lpstr>
      <vt:lpstr>Project Grant Fall 2024 Updates and Reminders</vt:lpstr>
      <vt:lpstr>PowerPoint Presentation</vt:lpstr>
      <vt:lpstr>PowerPoint Presentation</vt:lpstr>
      <vt:lpstr>Sex and Gender Based Analysis (SGBA): Considerations in Health-Related Research</vt:lpstr>
      <vt:lpstr>SGBA in Action at CIHR</vt:lpstr>
      <vt:lpstr>CIHR Peer Review</vt:lpstr>
      <vt:lpstr>SGBA in your application: Strengths &amp; Weaknesses</vt:lpstr>
      <vt:lpstr>Registration/Application Details </vt:lpstr>
      <vt:lpstr>Resources</vt:lpstr>
      <vt:lpstr>Indigenous Health Research </vt:lpstr>
      <vt:lpstr>CIHR defines Indigenous Health Research as…</vt:lpstr>
      <vt:lpstr>Peer Review: Indigenous Health Research Committee </vt:lpstr>
      <vt:lpstr>Registration/Application Details</vt:lpstr>
      <vt:lpstr>Resources </vt:lpstr>
      <vt:lpstr>Equity, Diversity, and Inclusion (EDI) in Research</vt:lpstr>
      <vt:lpstr>Tri-Agency EDI Action Plan (2018-2025)</vt:lpstr>
      <vt:lpstr>What are the benefits of EDI in research?</vt:lpstr>
      <vt:lpstr>What can you do as a researcher?</vt:lpstr>
      <vt:lpstr>Resources </vt:lpstr>
      <vt:lpstr>Research Data Management (RDM)</vt:lpstr>
      <vt:lpstr>Tri-Agency Research Data Management (RDM) Policy </vt:lpstr>
      <vt:lpstr>What can you do as a researcher?</vt:lpstr>
      <vt:lpstr>Resources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CIHR Project Grant Workshop</dc:title>
  <dc:creator>Thurmeier, Robin</dc:creator>
  <cp:lastModifiedBy>Jalla, Manisha</cp:lastModifiedBy>
  <cp:revision>31</cp:revision>
  <dcterms:created xsi:type="dcterms:W3CDTF">2022-07-18T04:52:23Z</dcterms:created>
  <dcterms:modified xsi:type="dcterms:W3CDTF">2024-07-29T16:11:37Z</dcterms:modified>
</cp:coreProperties>
</file>