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2" r:id="rId3"/>
  </p:sldMasterIdLst>
  <p:notesMasterIdLst>
    <p:notesMasterId r:id="rId27"/>
  </p:notesMasterIdLst>
  <p:sldIdLst>
    <p:sldId id="261" r:id="rId4"/>
    <p:sldId id="264" r:id="rId5"/>
    <p:sldId id="539" r:id="rId6"/>
    <p:sldId id="495" r:id="rId7"/>
    <p:sldId id="492" r:id="rId8"/>
    <p:sldId id="557" r:id="rId9"/>
    <p:sldId id="527" r:id="rId10"/>
    <p:sldId id="528" r:id="rId11"/>
    <p:sldId id="543" r:id="rId12"/>
    <p:sldId id="561" r:id="rId13"/>
    <p:sldId id="546" r:id="rId14"/>
    <p:sldId id="551" r:id="rId15"/>
    <p:sldId id="559" r:id="rId16"/>
    <p:sldId id="265" r:id="rId17"/>
    <p:sldId id="552" r:id="rId18"/>
    <p:sldId id="529" r:id="rId19"/>
    <p:sldId id="558" r:id="rId20"/>
    <p:sldId id="531" r:id="rId21"/>
    <p:sldId id="555" r:id="rId22"/>
    <p:sldId id="268" r:id="rId23"/>
    <p:sldId id="267" r:id="rId24"/>
    <p:sldId id="269" r:id="rId25"/>
    <p:sldId id="54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78DEFF-3D22-4A10-88A3-7A426FAAC2A9}" v="2" dt="2025-08-05T17:32:17.8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62" autoAdjust="0"/>
    <p:restoredTop sz="94660"/>
  </p:normalViewPr>
  <p:slideViewPr>
    <p:cSldViewPr snapToGrid="0">
      <p:cViewPr varScale="1">
        <p:scale>
          <a:sx n="111" d="100"/>
          <a:sy n="111" d="100"/>
        </p:scale>
        <p:origin x="504"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lla, Manisha" userId="9c8add93-4ccf-4416-9ec7-5b52212a8c2d" providerId="ADAL" clId="{0F78DEFF-3D22-4A10-88A3-7A426FAAC2A9}"/>
    <pc:docChg chg="modSld sldOrd">
      <pc:chgData name="Jalla, Manisha" userId="9c8add93-4ccf-4416-9ec7-5b52212a8c2d" providerId="ADAL" clId="{0F78DEFF-3D22-4A10-88A3-7A426FAAC2A9}" dt="2025-08-05T15:52:46.149" v="9"/>
      <pc:docMkLst>
        <pc:docMk/>
      </pc:docMkLst>
      <pc:sldChg chg="ord">
        <pc:chgData name="Jalla, Manisha" userId="9c8add93-4ccf-4416-9ec7-5b52212a8c2d" providerId="ADAL" clId="{0F78DEFF-3D22-4A10-88A3-7A426FAAC2A9}" dt="2025-08-05T15:52:46.149" v="9"/>
        <pc:sldMkLst>
          <pc:docMk/>
          <pc:sldMk cId="3758357556" sldId="529"/>
        </pc:sldMkLst>
      </pc:sldChg>
      <pc:sldChg chg="ord">
        <pc:chgData name="Jalla, Manisha" userId="9c8add93-4ccf-4416-9ec7-5b52212a8c2d" providerId="ADAL" clId="{0F78DEFF-3D22-4A10-88A3-7A426FAAC2A9}" dt="2025-08-05T15:44:54.368" v="3"/>
        <pc:sldMkLst>
          <pc:docMk/>
          <pc:sldMk cId="2697179809" sldId="55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A2B992-E1FF-46CF-9B31-A20E4ABA8427}"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GB"/>
        </a:p>
      </dgm:t>
    </dgm:pt>
    <dgm:pt modelId="{1E2314AB-B042-4866-A4E3-234057FA91AE}">
      <dgm:prSet phldrT="[Text]" custT="1"/>
      <dgm:spPr/>
      <dgm:t>
        <a:bodyPr/>
        <a:lstStyle/>
        <a:p>
          <a:r>
            <a:rPr lang="en-US" sz="2000" b="1" dirty="0">
              <a:solidFill>
                <a:schemeClr val="bg2">
                  <a:lumMod val="20000"/>
                  <a:lumOff val="80000"/>
                </a:schemeClr>
              </a:solidFill>
            </a:rPr>
            <a:t>New and Amplified Process launched Fall 2023</a:t>
          </a:r>
          <a:endParaRPr lang="en-GB" sz="2000" b="1" dirty="0">
            <a:solidFill>
              <a:schemeClr val="bg2">
                <a:lumMod val="20000"/>
                <a:lumOff val="80000"/>
              </a:schemeClr>
            </a:solidFill>
          </a:endParaRPr>
        </a:p>
      </dgm:t>
    </dgm:pt>
    <dgm:pt modelId="{3AECDCA5-20F3-4781-9BF1-46A4B3731D6E}" type="parTrans" cxnId="{76B3B1BB-2173-4897-B9CE-EB6A25870BEC}">
      <dgm:prSet/>
      <dgm:spPr/>
      <dgm:t>
        <a:bodyPr/>
        <a:lstStyle/>
        <a:p>
          <a:endParaRPr lang="en-GB"/>
        </a:p>
      </dgm:t>
    </dgm:pt>
    <dgm:pt modelId="{39C7EF00-9B7D-441C-A59F-96DB48227474}" type="sibTrans" cxnId="{76B3B1BB-2173-4897-B9CE-EB6A25870BEC}">
      <dgm:prSet/>
      <dgm:spPr/>
      <dgm:t>
        <a:bodyPr/>
        <a:lstStyle/>
        <a:p>
          <a:endParaRPr lang="en-GB"/>
        </a:p>
      </dgm:t>
    </dgm:pt>
    <dgm:pt modelId="{80912714-623C-4E45-8AA6-78F767D11BE1}">
      <dgm:prSet phldrT="[Text]" custT="1"/>
      <dgm:spPr/>
      <dgm:t>
        <a:bodyPr/>
        <a:lstStyle/>
        <a:p>
          <a:pPr marL="0" lvl="0" indent="0" algn="l" defTabSz="1155700">
            <a:lnSpc>
              <a:spcPct val="90000"/>
            </a:lnSpc>
            <a:spcBef>
              <a:spcPct val="0"/>
            </a:spcBef>
            <a:spcAft>
              <a:spcPct val="35000"/>
            </a:spcAft>
            <a:buNone/>
          </a:pPr>
          <a:r>
            <a:rPr lang="en-US" sz="2000" b="1" kern="1200" dirty="0">
              <a:solidFill>
                <a:srgbClr val="86B234">
                  <a:lumMod val="20000"/>
                  <a:lumOff val="80000"/>
                </a:srgbClr>
              </a:solidFill>
              <a:latin typeface="Arial"/>
              <a:ea typeface="+mn-ea"/>
              <a:cs typeface="+mn-cs"/>
            </a:rPr>
            <a:t>USask Council of Strategic Grant Advisors </a:t>
          </a:r>
          <a:endParaRPr lang="en-GB" sz="2000" b="1" kern="1200" dirty="0">
            <a:solidFill>
              <a:srgbClr val="86B234">
                <a:lumMod val="20000"/>
                <a:lumOff val="80000"/>
              </a:srgbClr>
            </a:solidFill>
            <a:latin typeface="Arial"/>
            <a:ea typeface="+mn-ea"/>
            <a:cs typeface="+mn-cs"/>
          </a:endParaRPr>
        </a:p>
      </dgm:t>
    </dgm:pt>
    <dgm:pt modelId="{6E9C8FE8-8C3C-4571-8CE3-943AB75B5E04}" type="parTrans" cxnId="{8B70C93E-8F4C-4A42-BF05-EA92A10E99C0}">
      <dgm:prSet/>
      <dgm:spPr/>
      <dgm:t>
        <a:bodyPr/>
        <a:lstStyle/>
        <a:p>
          <a:endParaRPr lang="en-GB"/>
        </a:p>
      </dgm:t>
    </dgm:pt>
    <dgm:pt modelId="{469C0CF2-7DEE-4038-8201-0CDDF2662418}" type="sibTrans" cxnId="{8B70C93E-8F4C-4A42-BF05-EA92A10E99C0}">
      <dgm:prSet/>
      <dgm:spPr/>
      <dgm:t>
        <a:bodyPr/>
        <a:lstStyle/>
        <a:p>
          <a:endParaRPr lang="en-GB"/>
        </a:p>
      </dgm:t>
    </dgm:pt>
    <dgm:pt modelId="{5FFB725F-92BE-4323-9A4C-489EEB943483}">
      <dgm:prSet custT="1"/>
      <dgm:spPr/>
      <dgm:t>
        <a:bodyPr/>
        <a:lstStyle/>
        <a:p>
          <a:r>
            <a:rPr lang="en-GB" sz="1800" dirty="0">
              <a:effectLst/>
              <a:latin typeface="Calibri" panose="020F0502020204030204" pitchFamily="34" charset="0"/>
              <a:ea typeface="Calibri" panose="020F0502020204030204" pitchFamily="34" charset="0"/>
            </a:rPr>
            <a:t>More rigour and depth, and support for applicants</a:t>
          </a:r>
          <a:endParaRPr lang="en-GB" sz="1800" dirty="0"/>
        </a:p>
      </dgm:t>
    </dgm:pt>
    <dgm:pt modelId="{77DC5A55-EB17-4531-9BF2-29EEBCF43B46}" type="parTrans" cxnId="{07F7E8C4-18D0-4CFC-A327-B55D71A262B1}">
      <dgm:prSet/>
      <dgm:spPr/>
      <dgm:t>
        <a:bodyPr/>
        <a:lstStyle/>
        <a:p>
          <a:endParaRPr lang="en-GB"/>
        </a:p>
      </dgm:t>
    </dgm:pt>
    <dgm:pt modelId="{DEA6741B-9BB0-401D-ABBC-FEBBE4942A21}" type="sibTrans" cxnId="{07F7E8C4-18D0-4CFC-A327-B55D71A262B1}">
      <dgm:prSet/>
      <dgm:spPr/>
      <dgm:t>
        <a:bodyPr/>
        <a:lstStyle/>
        <a:p>
          <a:endParaRPr lang="en-GB"/>
        </a:p>
      </dgm:t>
    </dgm:pt>
    <dgm:pt modelId="{E1CFBB56-CC7A-4379-B691-6733CF27440A}">
      <dgm:prSet custT="1"/>
      <dgm:spPr/>
      <dgm:t>
        <a:bodyPr/>
        <a:lstStyle/>
        <a:p>
          <a:r>
            <a:rPr lang="en-GB" sz="1800" dirty="0">
              <a:solidFill>
                <a:prstClr val="black">
                  <a:hueOff val="0"/>
                  <a:satOff val="0"/>
                  <a:lumOff val="0"/>
                  <a:alphaOff val="0"/>
                </a:prstClr>
              </a:solidFill>
              <a:effectLst/>
              <a:latin typeface="Calibri" panose="020F0502020204030204" pitchFamily="34" charset="0"/>
              <a:ea typeface="Calibri" panose="020F0502020204030204" pitchFamily="34" charset="0"/>
              <a:cs typeface="+mn-cs"/>
            </a:rPr>
            <a:t>Applicants will have an early opportunity to obtain research support, longitudinal guidance/advice, and feedback on their proposal </a:t>
          </a:r>
        </a:p>
      </dgm:t>
    </dgm:pt>
    <dgm:pt modelId="{EBE58139-FA64-4C07-823E-BF7918F86E18}" type="parTrans" cxnId="{8D1E30B2-D10A-4AE3-A2E7-D75D70EC8E4F}">
      <dgm:prSet/>
      <dgm:spPr/>
      <dgm:t>
        <a:bodyPr/>
        <a:lstStyle/>
        <a:p>
          <a:endParaRPr lang="en-GB"/>
        </a:p>
      </dgm:t>
    </dgm:pt>
    <dgm:pt modelId="{5862A954-B710-4FF3-8251-3F76CEAFCCD2}" type="sibTrans" cxnId="{8D1E30B2-D10A-4AE3-A2E7-D75D70EC8E4F}">
      <dgm:prSet/>
      <dgm:spPr/>
      <dgm:t>
        <a:bodyPr/>
        <a:lstStyle/>
        <a:p>
          <a:endParaRPr lang="en-GB"/>
        </a:p>
      </dgm:t>
    </dgm:pt>
    <dgm:pt modelId="{50B040B4-00A9-4493-B4A8-72B732D588DA}">
      <dgm:prSet custT="1"/>
      <dgm:spPr/>
      <dgm:t>
        <a:bodyPr/>
        <a:lstStyle/>
        <a:p>
          <a:r>
            <a:rPr lang="en-GB" sz="1800" dirty="0">
              <a:effectLst/>
              <a:latin typeface="Calibri" panose="020F0502020204030204" pitchFamily="34" charset="0"/>
              <a:ea typeface="Calibri" panose="020F0502020204030204" pitchFamily="34" charset="0"/>
            </a:rPr>
            <a:t>Some targeted supports for high-ranking project grant applications</a:t>
          </a:r>
          <a:endParaRPr lang="en-GB" sz="1800" dirty="0">
            <a:solidFill>
              <a:prstClr val="black">
                <a:hueOff val="0"/>
                <a:satOff val="0"/>
                <a:lumOff val="0"/>
                <a:alphaOff val="0"/>
              </a:prstClr>
            </a:solidFill>
            <a:effectLst/>
            <a:latin typeface="Calibri" panose="020F0502020204030204" pitchFamily="34" charset="0"/>
            <a:ea typeface="Calibri" panose="020F0502020204030204" pitchFamily="34" charset="0"/>
            <a:cs typeface="+mn-cs"/>
          </a:endParaRPr>
        </a:p>
      </dgm:t>
    </dgm:pt>
    <dgm:pt modelId="{66CFDD76-3173-4D07-8545-0D866BEA6BDF}" type="parTrans" cxnId="{7206764B-3E34-464C-9CB1-0E3D3522E309}">
      <dgm:prSet/>
      <dgm:spPr/>
      <dgm:t>
        <a:bodyPr/>
        <a:lstStyle/>
        <a:p>
          <a:endParaRPr lang="en-GB"/>
        </a:p>
      </dgm:t>
    </dgm:pt>
    <dgm:pt modelId="{E909E4B6-CADD-49DF-B08F-FD0E09A036E4}" type="sibTrans" cxnId="{7206764B-3E34-464C-9CB1-0E3D3522E309}">
      <dgm:prSet/>
      <dgm:spPr/>
      <dgm:t>
        <a:bodyPr/>
        <a:lstStyle/>
        <a:p>
          <a:endParaRPr lang="en-GB"/>
        </a:p>
      </dgm:t>
    </dgm:pt>
    <dgm:pt modelId="{97C82820-51B7-4A43-BEBD-C8EBFF9C2711}">
      <dgm:prSet custT="1"/>
      <dgm:spPr/>
      <dgm:t>
        <a:bodyPr/>
        <a:lstStyle/>
        <a:p>
          <a:r>
            <a:rPr lang="en-US" sz="1800" dirty="0">
              <a:latin typeface="Calibri" panose="020F0502020204030204" pitchFamily="34" charset="0"/>
              <a:ea typeface="Calibri" panose="020F0502020204030204" pitchFamily="34" charset="0"/>
              <a:cs typeface="Calibri" panose="020F0502020204030204" pitchFamily="34" charset="0"/>
            </a:rPr>
            <a:t>Newly constituted as part of the amplified process</a:t>
          </a:r>
          <a:endParaRPr lang="en-GB" sz="1800" dirty="0">
            <a:latin typeface="Calibri" panose="020F0502020204030204" pitchFamily="34" charset="0"/>
            <a:ea typeface="Calibri" panose="020F0502020204030204" pitchFamily="34" charset="0"/>
            <a:cs typeface="Calibri" panose="020F0502020204030204" pitchFamily="34" charset="0"/>
          </a:endParaRPr>
        </a:p>
      </dgm:t>
    </dgm:pt>
    <dgm:pt modelId="{86063F9C-2367-4A5E-A4A4-B0DB416B1DE0}" type="parTrans" cxnId="{FB7A86F7-01C2-4EBD-A6E9-883346BA02CB}">
      <dgm:prSet/>
      <dgm:spPr/>
      <dgm:t>
        <a:bodyPr/>
        <a:lstStyle/>
        <a:p>
          <a:endParaRPr lang="en-GB"/>
        </a:p>
      </dgm:t>
    </dgm:pt>
    <dgm:pt modelId="{EDCFD1F7-B618-4ED5-AAFE-759C52DBD549}" type="sibTrans" cxnId="{FB7A86F7-01C2-4EBD-A6E9-883346BA02CB}">
      <dgm:prSet/>
      <dgm:spPr/>
      <dgm:t>
        <a:bodyPr/>
        <a:lstStyle/>
        <a:p>
          <a:endParaRPr lang="en-GB"/>
        </a:p>
      </dgm:t>
    </dgm:pt>
    <dgm:pt modelId="{A160249C-4FDA-4A9C-AA82-20F109563DCB}">
      <dgm:prSet custT="1"/>
      <dgm:spPr/>
      <dgm:t>
        <a:bodyPr/>
        <a:lstStyle/>
        <a:p>
          <a:r>
            <a:rPr lang="en-US" sz="1800" dirty="0">
              <a:latin typeface="Calibri" panose="020F0502020204030204" pitchFamily="34" charset="0"/>
              <a:ea typeface="Calibri" panose="020F0502020204030204" pitchFamily="34" charset="0"/>
              <a:cs typeface="Calibri" panose="020F0502020204030204" pitchFamily="34" charset="0"/>
            </a:rPr>
            <a:t>Currently council has </a:t>
          </a:r>
          <a:r>
            <a:rPr lang="en-US" sz="18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59 SGAs  </a:t>
          </a:r>
          <a:endParaRPr lang="en-GB" sz="18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dgm:t>
    </dgm:pt>
    <dgm:pt modelId="{757C0B37-2CBE-42DD-A974-107942D699DE}" type="parTrans" cxnId="{FF68E127-98DF-4E53-A6A2-CE377FCF7560}">
      <dgm:prSet/>
      <dgm:spPr/>
      <dgm:t>
        <a:bodyPr/>
        <a:lstStyle/>
        <a:p>
          <a:endParaRPr lang="en-GB"/>
        </a:p>
      </dgm:t>
    </dgm:pt>
    <dgm:pt modelId="{28DCC433-0CF7-4952-B869-1411C971E627}" type="sibTrans" cxnId="{FF68E127-98DF-4E53-A6A2-CE377FCF7560}">
      <dgm:prSet/>
      <dgm:spPr/>
      <dgm:t>
        <a:bodyPr/>
        <a:lstStyle/>
        <a:p>
          <a:endParaRPr lang="en-GB"/>
        </a:p>
      </dgm:t>
    </dgm:pt>
    <dgm:pt modelId="{4F290C73-4061-4D67-BB41-DF04CEC92132}">
      <dgm:prSet custT="1"/>
      <dgm:spPr/>
      <dgm:t>
        <a:bodyPr/>
        <a:lstStyle/>
        <a:p>
          <a:r>
            <a:rPr lang="en-US" sz="1800" dirty="0">
              <a:latin typeface="Calibri" panose="020F0502020204030204" pitchFamily="34" charset="0"/>
              <a:ea typeface="Calibri" panose="020F0502020204030204" pitchFamily="34" charset="0"/>
              <a:cs typeface="Calibri" panose="020F0502020204030204" pitchFamily="34" charset="0"/>
            </a:rPr>
            <a:t>Key CIHR researchers from across USask spanning a breadth of health research, leading research programs and with extensive peer review experience, nationally</a:t>
          </a:r>
          <a:endParaRPr lang="en-GB" sz="1800" dirty="0">
            <a:latin typeface="Calibri" panose="020F0502020204030204" pitchFamily="34" charset="0"/>
            <a:ea typeface="Calibri" panose="020F0502020204030204" pitchFamily="34" charset="0"/>
            <a:cs typeface="Calibri" panose="020F0502020204030204" pitchFamily="34" charset="0"/>
          </a:endParaRPr>
        </a:p>
      </dgm:t>
    </dgm:pt>
    <dgm:pt modelId="{23390EC4-94F0-44C1-ABD1-C28C02BE149A}" type="parTrans" cxnId="{6AB1F9E8-FC53-4B3A-8649-D64888C758EA}">
      <dgm:prSet/>
      <dgm:spPr/>
      <dgm:t>
        <a:bodyPr/>
        <a:lstStyle/>
        <a:p>
          <a:endParaRPr lang="en-GB"/>
        </a:p>
      </dgm:t>
    </dgm:pt>
    <dgm:pt modelId="{1126503C-220F-4845-A5AF-7C97AED08EF8}" type="sibTrans" cxnId="{6AB1F9E8-FC53-4B3A-8649-D64888C758EA}">
      <dgm:prSet/>
      <dgm:spPr/>
      <dgm:t>
        <a:bodyPr/>
        <a:lstStyle/>
        <a:p>
          <a:endParaRPr lang="en-GB"/>
        </a:p>
      </dgm:t>
    </dgm:pt>
    <dgm:pt modelId="{7C676C4F-C9C6-426E-A123-AA8D283133DF}">
      <dgm:prSet custT="1"/>
      <dgm:spPr/>
      <dgm:t>
        <a:bodyPr/>
        <a:lstStyle/>
        <a:p>
          <a:r>
            <a:rPr lang="en-US" sz="2000" b="1" dirty="0">
              <a:solidFill>
                <a:schemeClr val="bg2">
                  <a:lumMod val="20000"/>
                  <a:lumOff val="80000"/>
                </a:schemeClr>
              </a:solidFill>
            </a:rPr>
            <a:t>Faculty Availing Support: Program Participants </a:t>
          </a:r>
          <a:endParaRPr lang="en-GB" sz="2000" b="1" dirty="0">
            <a:solidFill>
              <a:schemeClr val="bg2">
                <a:lumMod val="20000"/>
                <a:lumOff val="80000"/>
              </a:schemeClr>
            </a:solidFill>
          </a:endParaRPr>
        </a:p>
      </dgm:t>
    </dgm:pt>
    <dgm:pt modelId="{CE49118B-5D37-4236-8D3A-CB52F64FB6C9}" type="parTrans" cxnId="{6B17B04C-7483-4D91-84EA-AE491732206A}">
      <dgm:prSet/>
      <dgm:spPr/>
      <dgm:t>
        <a:bodyPr/>
        <a:lstStyle/>
        <a:p>
          <a:endParaRPr lang="en-GB"/>
        </a:p>
      </dgm:t>
    </dgm:pt>
    <dgm:pt modelId="{6FF458AA-8F50-41F0-AB95-145E451F56BC}" type="sibTrans" cxnId="{6B17B04C-7483-4D91-84EA-AE491732206A}">
      <dgm:prSet/>
      <dgm:spPr/>
      <dgm:t>
        <a:bodyPr/>
        <a:lstStyle/>
        <a:p>
          <a:endParaRPr lang="en-GB"/>
        </a:p>
      </dgm:t>
    </dgm:pt>
    <dgm:pt modelId="{66CBBD51-F52A-4177-A171-E44DA9ACF77C}">
      <dgm:prSet custT="1"/>
      <dgm:spPr/>
      <dgm:t>
        <a:bodyPr/>
        <a:lstStyle/>
        <a:p>
          <a:r>
            <a:rPr lang="en-US" sz="18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13</a:t>
          </a:r>
          <a:r>
            <a:rPr lang="en-US"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faculty have registered for the amplified program</a:t>
          </a:r>
          <a:endParaRPr lang="en-GB" sz="1800" dirty="0">
            <a:latin typeface="Calibri" panose="020F0502020204030204" pitchFamily="34" charset="0"/>
            <a:ea typeface="Calibri" panose="020F0502020204030204" pitchFamily="34" charset="0"/>
            <a:cs typeface="Calibri" panose="020F0502020204030204" pitchFamily="34" charset="0"/>
          </a:endParaRPr>
        </a:p>
      </dgm:t>
    </dgm:pt>
    <dgm:pt modelId="{F81CF3F3-9ECC-4826-B416-74D9CADA28F9}" type="parTrans" cxnId="{8180A7B9-8169-4DCA-9B6D-43A6927F19D1}">
      <dgm:prSet/>
      <dgm:spPr/>
      <dgm:t>
        <a:bodyPr/>
        <a:lstStyle/>
        <a:p>
          <a:endParaRPr lang="en-GB"/>
        </a:p>
      </dgm:t>
    </dgm:pt>
    <dgm:pt modelId="{2682FB5B-0014-48D5-BF51-F43EADC34495}" type="sibTrans" cxnId="{8180A7B9-8169-4DCA-9B6D-43A6927F19D1}">
      <dgm:prSet/>
      <dgm:spPr/>
      <dgm:t>
        <a:bodyPr/>
        <a:lstStyle/>
        <a:p>
          <a:endParaRPr lang="en-GB"/>
        </a:p>
      </dgm:t>
    </dgm:pt>
    <dgm:pt modelId="{E768E95C-1A68-4CB3-8199-BB908E7B8842}">
      <dgm:prSet custT="1"/>
      <dgm:spPr/>
      <dgm:t>
        <a:bodyPr/>
        <a:lstStyle/>
        <a:p>
          <a:r>
            <a:rPr lang="en-US" sz="1800" dirty="0">
              <a:latin typeface="Calibri" panose="020F0502020204030204" pitchFamily="34" charset="0"/>
              <a:ea typeface="Calibri" panose="020F0502020204030204" pitchFamily="34" charset="0"/>
              <a:cs typeface="Calibri" panose="020F0502020204030204" pitchFamily="34" charset="0"/>
            </a:rPr>
            <a:t>Paired with SGAs who have relevant background and expertise</a:t>
          </a:r>
          <a:endParaRPr lang="en-GB" sz="1800" dirty="0">
            <a:latin typeface="Calibri" panose="020F0502020204030204" pitchFamily="34" charset="0"/>
            <a:ea typeface="Calibri" panose="020F0502020204030204" pitchFamily="34" charset="0"/>
            <a:cs typeface="Calibri" panose="020F0502020204030204" pitchFamily="34" charset="0"/>
          </a:endParaRPr>
        </a:p>
      </dgm:t>
    </dgm:pt>
    <dgm:pt modelId="{5A76E6C0-19C4-439B-9B1E-1F9FD5797583}" type="parTrans" cxnId="{167143E0-7C2F-4A04-A4F3-D815E4F8BB9A}">
      <dgm:prSet/>
      <dgm:spPr/>
      <dgm:t>
        <a:bodyPr/>
        <a:lstStyle/>
        <a:p>
          <a:endParaRPr lang="en-GB"/>
        </a:p>
      </dgm:t>
    </dgm:pt>
    <dgm:pt modelId="{F7488441-0041-417B-B667-3DD6578C1FBD}" type="sibTrans" cxnId="{167143E0-7C2F-4A04-A4F3-D815E4F8BB9A}">
      <dgm:prSet/>
      <dgm:spPr/>
      <dgm:t>
        <a:bodyPr/>
        <a:lstStyle/>
        <a:p>
          <a:endParaRPr lang="en-GB"/>
        </a:p>
      </dgm:t>
    </dgm:pt>
    <dgm:pt modelId="{5C3CBE37-3411-42E6-A30F-FF4B5CEA19EC}">
      <dgm:prSet custT="1"/>
      <dgm:spPr/>
      <dgm:t>
        <a:bodyPr/>
        <a:lstStyle/>
        <a:p>
          <a:r>
            <a:rPr lang="en-US" sz="1800" dirty="0">
              <a:latin typeface="Calibri" panose="020F0502020204030204" pitchFamily="34" charset="0"/>
              <a:ea typeface="Calibri" panose="020F0502020204030204" pitchFamily="34" charset="0"/>
              <a:cs typeface="Calibri" panose="020F0502020204030204" pitchFamily="34" charset="0"/>
            </a:rPr>
            <a:t>ECR: 6                 Mid Career: 5                           Senior: 2</a:t>
          </a:r>
          <a:endParaRPr lang="en-GB" sz="1800" dirty="0">
            <a:latin typeface="Calibri" panose="020F0502020204030204" pitchFamily="34" charset="0"/>
            <a:ea typeface="Calibri" panose="020F0502020204030204" pitchFamily="34" charset="0"/>
            <a:cs typeface="Calibri" panose="020F0502020204030204" pitchFamily="34" charset="0"/>
          </a:endParaRPr>
        </a:p>
      </dgm:t>
    </dgm:pt>
    <dgm:pt modelId="{35FB5941-3223-4A2C-AA37-F3E3432C66C3}" type="parTrans" cxnId="{FF05C41C-CFE1-4835-B09D-7F71598492A6}">
      <dgm:prSet/>
      <dgm:spPr/>
      <dgm:t>
        <a:bodyPr/>
        <a:lstStyle/>
        <a:p>
          <a:endParaRPr lang="en-CA"/>
        </a:p>
      </dgm:t>
    </dgm:pt>
    <dgm:pt modelId="{2BEDDCF3-607E-42B2-86ED-470192E6E71B}" type="sibTrans" cxnId="{FF05C41C-CFE1-4835-B09D-7F71598492A6}">
      <dgm:prSet/>
      <dgm:spPr/>
      <dgm:t>
        <a:bodyPr/>
        <a:lstStyle/>
        <a:p>
          <a:endParaRPr lang="en-CA"/>
        </a:p>
      </dgm:t>
    </dgm:pt>
    <dgm:pt modelId="{35D9C814-1D9B-4C76-BDAA-107132166792}">
      <dgm:prSet custT="1"/>
      <dgm:spPr/>
      <dgm:t>
        <a:bodyPr/>
        <a:lstStyle/>
        <a:p>
          <a:r>
            <a:rPr lang="en-US" sz="1800" b="1" dirty="0">
              <a:latin typeface="Calibri" panose="020F0502020204030204" pitchFamily="34" charset="0"/>
              <a:ea typeface="Calibri" panose="020F0502020204030204" pitchFamily="34" charset="0"/>
              <a:cs typeface="Calibri" panose="020F0502020204030204" pitchFamily="34" charset="0"/>
            </a:rPr>
            <a:t>One participant was awarded Project Grant for most recent Spring 2025 competition  </a:t>
          </a:r>
          <a:r>
            <a:rPr lang="en-US" sz="1600" b="1" i="1" dirty="0">
              <a:latin typeface="Calibri" panose="020F0502020204030204" pitchFamily="34" charset="0"/>
              <a:ea typeface="Calibri" panose="020F0502020204030204" pitchFamily="34" charset="0"/>
              <a:cs typeface="Calibri" panose="020F0502020204030204" pitchFamily="34" charset="0"/>
            </a:rPr>
            <a:t>(it was the 6</a:t>
          </a:r>
          <a:r>
            <a:rPr lang="en-US" sz="1600" b="1" i="1" baseline="30000" dirty="0">
              <a:latin typeface="Calibri" panose="020F0502020204030204" pitchFamily="34" charset="0"/>
              <a:ea typeface="Calibri" panose="020F0502020204030204" pitchFamily="34" charset="0"/>
              <a:cs typeface="Calibri" panose="020F0502020204030204" pitchFamily="34" charset="0"/>
            </a:rPr>
            <a:t>th</a:t>
          </a:r>
          <a:r>
            <a:rPr lang="en-US" sz="1600" b="1" i="1" dirty="0">
              <a:latin typeface="Calibri" panose="020F0502020204030204" pitchFamily="34" charset="0"/>
              <a:ea typeface="Calibri" panose="020F0502020204030204" pitchFamily="34" charset="0"/>
              <a:cs typeface="Calibri" panose="020F0502020204030204" pitchFamily="34" charset="0"/>
            </a:rPr>
            <a:t> attempt but only 1 resubmission after faculty participated in amplified program.. Targeted and focused supports are benefitting)</a:t>
          </a:r>
          <a:endParaRPr lang="en-GB" sz="1600" b="1" i="1" dirty="0">
            <a:latin typeface="Calibri" panose="020F0502020204030204" pitchFamily="34" charset="0"/>
            <a:ea typeface="Calibri" panose="020F0502020204030204" pitchFamily="34" charset="0"/>
            <a:cs typeface="Calibri" panose="020F0502020204030204" pitchFamily="34" charset="0"/>
          </a:endParaRPr>
        </a:p>
      </dgm:t>
    </dgm:pt>
    <dgm:pt modelId="{CC9A34E0-0431-460B-8809-940405B097EE}" type="parTrans" cxnId="{226DC016-0169-40AE-95E9-BBA31E1F77B3}">
      <dgm:prSet/>
      <dgm:spPr/>
      <dgm:t>
        <a:bodyPr/>
        <a:lstStyle/>
        <a:p>
          <a:endParaRPr lang="en-GB"/>
        </a:p>
      </dgm:t>
    </dgm:pt>
    <dgm:pt modelId="{6A7B4C6B-415C-4E96-9414-01E3BE4C0454}" type="sibTrans" cxnId="{226DC016-0169-40AE-95E9-BBA31E1F77B3}">
      <dgm:prSet/>
      <dgm:spPr/>
      <dgm:t>
        <a:bodyPr/>
        <a:lstStyle/>
        <a:p>
          <a:endParaRPr lang="en-GB"/>
        </a:p>
      </dgm:t>
    </dgm:pt>
    <dgm:pt modelId="{93343BA0-6BE6-4E60-83F6-2A4A2E6493DD}" type="pres">
      <dgm:prSet presAssocID="{98A2B992-E1FF-46CF-9B31-A20E4ABA8427}" presName="linear" presStyleCnt="0">
        <dgm:presLayoutVars>
          <dgm:dir/>
          <dgm:animLvl val="lvl"/>
          <dgm:resizeHandles val="exact"/>
        </dgm:presLayoutVars>
      </dgm:prSet>
      <dgm:spPr/>
    </dgm:pt>
    <dgm:pt modelId="{03BF460F-F469-4162-962B-A2C41598B0BB}" type="pres">
      <dgm:prSet presAssocID="{1E2314AB-B042-4866-A4E3-234057FA91AE}" presName="parentLin" presStyleCnt="0"/>
      <dgm:spPr/>
    </dgm:pt>
    <dgm:pt modelId="{6E9346A0-C5CF-42A3-BC8D-086CF92C5D94}" type="pres">
      <dgm:prSet presAssocID="{1E2314AB-B042-4866-A4E3-234057FA91AE}" presName="parentLeftMargin" presStyleLbl="node1" presStyleIdx="0" presStyleCnt="3"/>
      <dgm:spPr/>
    </dgm:pt>
    <dgm:pt modelId="{C23927AD-45B6-4011-A96F-A269BDB7611D}" type="pres">
      <dgm:prSet presAssocID="{1E2314AB-B042-4866-A4E3-234057FA91AE}" presName="parentText" presStyleLbl="node1" presStyleIdx="0" presStyleCnt="3" custScaleX="107251" custScaleY="121028">
        <dgm:presLayoutVars>
          <dgm:chMax val="0"/>
          <dgm:bulletEnabled val="1"/>
        </dgm:presLayoutVars>
      </dgm:prSet>
      <dgm:spPr/>
    </dgm:pt>
    <dgm:pt modelId="{6CD0DDAB-79F1-47F9-9E24-D771D5A39D7E}" type="pres">
      <dgm:prSet presAssocID="{1E2314AB-B042-4866-A4E3-234057FA91AE}" presName="negativeSpace" presStyleCnt="0"/>
      <dgm:spPr/>
    </dgm:pt>
    <dgm:pt modelId="{2C96D5E3-F51E-4B72-A9D7-2A77AA7A17B5}" type="pres">
      <dgm:prSet presAssocID="{1E2314AB-B042-4866-A4E3-234057FA91AE}" presName="childText" presStyleLbl="conFgAcc1" presStyleIdx="0" presStyleCnt="3" custLinFactNeighborX="-155" custLinFactNeighborY="65144">
        <dgm:presLayoutVars>
          <dgm:bulletEnabled val="1"/>
        </dgm:presLayoutVars>
      </dgm:prSet>
      <dgm:spPr/>
    </dgm:pt>
    <dgm:pt modelId="{BD0A5ED5-17B5-4AFB-B28F-CA987F8AC188}" type="pres">
      <dgm:prSet presAssocID="{39C7EF00-9B7D-441C-A59F-96DB48227474}" presName="spaceBetweenRectangles" presStyleCnt="0"/>
      <dgm:spPr/>
    </dgm:pt>
    <dgm:pt modelId="{EB572ABF-3752-4120-8BE1-ABABFDC846F7}" type="pres">
      <dgm:prSet presAssocID="{80912714-623C-4E45-8AA6-78F767D11BE1}" presName="parentLin" presStyleCnt="0"/>
      <dgm:spPr/>
    </dgm:pt>
    <dgm:pt modelId="{45BF364F-037A-4FAF-9C98-CE3E97B2AE81}" type="pres">
      <dgm:prSet presAssocID="{80912714-623C-4E45-8AA6-78F767D11BE1}" presName="parentLeftMargin" presStyleLbl="node1" presStyleIdx="0" presStyleCnt="3"/>
      <dgm:spPr/>
    </dgm:pt>
    <dgm:pt modelId="{DF062A32-F99C-4E31-A996-496085F56D95}" type="pres">
      <dgm:prSet presAssocID="{80912714-623C-4E45-8AA6-78F767D11BE1}" presName="parentText" presStyleLbl="node1" presStyleIdx="1" presStyleCnt="3" custScaleX="104718">
        <dgm:presLayoutVars>
          <dgm:chMax val="0"/>
          <dgm:bulletEnabled val="1"/>
        </dgm:presLayoutVars>
      </dgm:prSet>
      <dgm:spPr/>
    </dgm:pt>
    <dgm:pt modelId="{C8F56F7C-208B-4449-A671-49A80C10F0EE}" type="pres">
      <dgm:prSet presAssocID="{80912714-623C-4E45-8AA6-78F767D11BE1}" presName="negativeSpace" presStyleCnt="0"/>
      <dgm:spPr/>
    </dgm:pt>
    <dgm:pt modelId="{5A16525A-678E-4482-8956-B56AFB6D77EA}" type="pres">
      <dgm:prSet presAssocID="{80912714-623C-4E45-8AA6-78F767D11BE1}" presName="childText" presStyleLbl="conFgAcc1" presStyleIdx="1" presStyleCnt="3" custLinFactNeighborX="5" custLinFactNeighborY="30025">
        <dgm:presLayoutVars>
          <dgm:bulletEnabled val="1"/>
        </dgm:presLayoutVars>
      </dgm:prSet>
      <dgm:spPr/>
    </dgm:pt>
    <dgm:pt modelId="{84EB6753-FDCA-4F30-AFD4-5E681364D0EC}" type="pres">
      <dgm:prSet presAssocID="{469C0CF2-7DEE-4038-8201-0CDDF2662418}" presName="spaceBetweenRectangles" presStyleCnt="0"/>
      <dgm:spPr/>
    </dgm:pt>
    <dgm:pt modelId="{F0D6E314-FCCC-47C0-A68D-F1BAB4CC99CF}" type="pres">
      <dgm:prSet presAssocID="{7C676C4F-C9C6-426E-A123-AA8D283133DF}" presName="parentLin" presStyleCnt="0"/>
      <dgm:spPr/>
    </dgm:pt>
    <dgm:pt modelId="{331E2266-1860-46CC-9CCC-3ECF0EF8481C}" type="pres">
      <dgm:prSet presAssocID="{7C676C4F-C9C6-426E-A123-AA8D283133DF}" presName="parentLeftMargin" presStyleLbl="node1" presStyleIdx="1" presStyleCnt="3"/>
      <dgm:spPr/>
    </dgm:pt>
    <dgm:pt modelId="{4112E551-16C5-46D1-82B4-21425F4526DB}" type="pres">
      <dgm:prSet presAssocID="{7C676C4F-C9C6-426E-A123-AA8D283133DF}" presName="parentText" presStyleLbl="node1" presStyleIdx="2" presStyleCnt="3" custScaleX="104718" custScaleY="132382">
        <dgm:presLayoutVars>
          <dgm:chMax val="0"/>
          <dgm:bulletEnabled val="1"/>
        </dgm:presLayoutVars>
      </dgm:prSet>
      <dgm:spPr/>
    </dgm:pt>
    <dgm:pt modelId="{20120BEE-5269-443A-AD12-47319CBFC20A}" type="pres">
      <dgm:prSet presAssocID="{7C676C4F-C9C6-426E-A123-AA8D283133DF}" presName="negativeSpace" presStyleCnt="0"/>
      <dgm:spPr/>
    </dgm:pt>
    <dgm:pt modelId="{FC62018F-51A4-4CA0-920C-5CF12ADDC028}" type="pres">
      <dgm:prSet presAssocID="{7C676C4F-C9C6-426E-A123-AA8D283133DF}" presName="childText" presStyleLbl="conFgAcc1" presStyleIdx="2" presStyleCnt="3" custLinFactNeighborX="159" custLinFactNeighborY="20743">
        <dgm:presLayoutVars>
          <dgm:bulletEnabled val="1"/>
        </dgm:presLayoutVars>
      </dgm:prSet>
      <dgm:spPr/>
    </dgm:pt>
  </dgm:ptLst>
  <dgm:cxnLst>
    <dgm:cxn modelId="{E592AE04-6666-4092-A583-DF282F3EE3D2}" type="presOf" srcId="{50B040B4-00A9-4493-B4A8-72B732D588DA}" destId="{2C96D5E3-F51E-4B72-A9D7-2A77AA7A17B5}" srcOrd="0" destOrd="2" presId="urn:microsoft.com/office/officeart/2005/8/layout/list1"/>
    <dgm:cxn modelId="{1726F00C-C993-4FB8-89E8-CBEDAA88CDFE}" type="presOf" srcId="{1E2314AB-B042-4866-A4E3-234057FA91AE}" destId="{6E9346A0-C5CF-42A3-BC8D-086CF92C5D94}" srcOrd="0" destOrd="0" presId="urn:microsoft.com/office/officeart/2005/8/layout/list1"/>
    <dgm:cxn modelId="{226DC016-0169-40AE-95E9-BBA31E1F77B3}" srcId="{7C676C4F-C9C6-426E-A123-AA8D283133DF}" destId="{35D9C814-1D9B-4C76-BDAA-107132166792}" srcOrd="3" destOrd="0" parTransId="{CC9A34E0-0431-460B-8809-940405B097EE}" sibTransId="{6A7B4C6B-415C-4E96-9414-01E3BE4C0454}"/>
    <dgm:cxn modelId="{FF05C41C-CFE1-4835-B09D-7F71598492A6}" srcId="{7C676C4F-C9C6-426E-A123-AA8D283133DF}" destId="{5C3CBE37-3411-42E6-A30F-FF4B5CEA19EC}" srcOrd="1" destOrd="0" parTransId="{35FB5941-3223-4A2C-AA37-F3E3432C66C3}" sibTransId="{2BEDDCF3-607E-42B2-86ED-470192E6E71B}"/>
    <dgm:cxn modelId="{17CEF71C-5AA7-4063-B601-B6F6A3EB079E}" type="presOf" srcId="{98A2B992-E1FF-46CF-9B31-A20E4ABA8427}" destId="{93343BA0-6BE6-4E60-83F6-2A4A2E6493DD}" srcOrd="0" destOrd="0" presId="urn:microsoft.com/office/officeart/2005/8/layout/list1"/>
    <dgm:cxn modelId="{6683CC20-4F2C-4C09-AB3B-1B5FF838D901}" type="presOf" srcId="{5FFB725F-92BE-4323-9A4C-489EEB943483}" destId="{2C96D5E3-F51E-4B72-A9D7-2A77AA7A17B5}" srcOrd="0" destOrd="0" presId="urn:microsoft.com/office/officeart/2005/8/layout/list1"/>
    <dgm:cxn modelId="{FF68E127-98DF-4E53-A6A2-CE377FCF7560}" srcId="{80912714-623C-4E45-8AA6-78F767D11BE1}" destId="{A160249C-4FDA-4A9C-AA82-20F109563DCB}" srcOrd="1" destOrd="0" parTransId="{757C0B37-2CBE-42DD-A974-107942D699DE}" sibTransId="{28DCC433-0CF7-4952-B869-1411C971E627}"/>
    <dgm:cxn modelId="{8B70C93E-8F4C-4A42-BF05-EA92A10E99C0}" srcId="{98A2B992-E1FF-46CF-9B31-A20E4ABA8427}" destId="{80912714-623C-4E45-8AA6-78F767D11BE1}" srcOrd="1" destOrd="0" parTransId="{6E9C8FE8-8C3C-4571-8CE3-943AB75B5E04}" sibTransId="{469C0CF2-7DEE-4038-8201-0CDDF2662418}"/>
    <dgm:cxn modelId="{67B91367-0791-42F4-8E0E-ACFBC6FDCC37}" type="presOf" srcId="{80912714-623C-4E45-8AA6-78F767D11BE1}" destId="{DF062A32-F99C-4E31-A996-496085F56D95}" srcOrd="1" destOrd="0" presId="urn:microsoft.com/office/officeart/2005/8/layout/list1"/>
    <dgm:cxn modelId="{7206764B-3E34-464C-9CB1-0E3D3522E309}" srcId="{1E2314AB-B042-4866-A4E3-234057FA91AE}" destId="{50B040B4-00A9-4493-B4A8-72B732D588DA}" srcOrd="2" destOrd="0" parTransId="{66CFDD76-3173-4D07-8545-0D866BEA6BDF}" sibTransId="{E909E4B6-CADD-49DF-B08F-FD0E09A036E4}"/>
    <dgm:cxn modelId="{E1C6926C-9556-41B3-8D3F-1895AEC5E3C7}" type="presOf" srcId="{5C3CBE37-3411-42E6-A30F-FF4B5CEA19EC}" destId="{FC62018F-51A4-4CA0-920C-5CF12ADDC028}" srcOrd="0" destOrd="1" presId="urn:microsoft.com/office/officeart/2005/8/layout/list1"/>
    <dgm:cxn modelId="{6B17B04C-7483-4D91-84EA-AE491732206A}" srcId="{98A2B992-E1FF-46CF-9B31-A20E4ABA8427}" destId="{7C676C4F-C9C6-426E-A123-AA8D283133DF}" srcOrd="2" destOrd="0" parTransId="{CE49118B-5D37-4236-8D3A-CB52F64FB6C9}" sibTransId="{6FF458AA-8F50-41F0-AB95-145E451F56BC}"/>
    <dgm:cxn modelId="{8357FD71-48B1-4072-A145-BDF337A1E8AC}" type="presOf" srcId="{35D9C814-1D9B-4C76-BDAA-107132166792}" destId="{FC62018F-51A4-4CA0-920C-5CF12ADDC028}" srcOrd="0" destOrd="3" presId="urn:microsoft.com/office/officeart/2005/8/layout/list1"/>
    <dgm:cxn modelId="{C3D2EF7C-9F52-42EB-B27B-ACC6DED7EF26}" type="presOf" srcId="{7C676C4F-C9C6-426E-A123-AA8D283133DF}" destId="{331E2266-1860-46CC-9CCC-3ECF0EF8481C}" srcOrd="0" destOrd="0" presId="urn:microsoft.com/office/officeart/2005/8/layout/list1"/>
    <dgm:cxn modelId="{24F2E48C-E76C-4ADD-8E1D-C7CA46C3F4B3}" type="presOf" srcId="{97C82820-51B7-4A43-BEBD-C8EBFF9C2711}" destId="{5A16525A-678E-4482-8956-B56AFB6D77EA}" srcOrd="0" destOrd="0" presId="urn:microsoft.com/office/officeart/2005/8/layout/list1"/>
    <dgm:cxn modelId="{F5EE0CA4-DF70-4F59-8122-969CA485B511}" type="presOf" srcId="{E1CFBB56-CC7A-4379-B691-6733CF27440A}" destId="{2C96D5E3-F51E-4B72-A9D7-2A77AA7A17B5}" srcOrd="0" destOrd="1" presId="urn:microsoft.com/office/officeart/2005/8/layout/list1"/>
    <dgm:cxn modelId="{D92D42AA-2AD2-455B-82FB-945F6A95BD98}" type="presOf" srcId="{66CBBD51-F52A-4177-A171-E44DA9ACF77C}" destId="{FC62018F-51A4-4CA0-920C-5CF12ADDC028}" srcOrd="0" destOrd="0" presId="urn:microsoft.com/office/officeart/2005/8/layout/list1"/>
    <dgm:cxn modelId="{CC5C1BAF-195F-4428-A330-B66F18115139}" type="presOf" srcId="{E768E95C-1A68-4CB3-8199-BB908E7B8842}" destId="{FC62018F-51A4-4CA0-920C-5CF12ADDC028}" srcOrd="0" destOrd="2" presId="urn:microsoft.com/office/officeart/2005/8/layout/list1"/>
    <dgm:cxn modelId="{8D1E30B2-D10A-4AE3-A2E7-D75D70EC8E4F}" srcId="{1E2314AB-B042-4866-A4E3-234057FA91AE}" destId="{E1CFBB56-CC7A-4379-B691-6733CF27440A}" srcOrd="1" destOrd="0" parTransId="{EBE58139-FA64-4C07-823E-BF7918F86E18}" sibTransId="{5862A954-B710-4FF3-8251-3F76CEAFCCD2}"/>
    <dgm:cxn modelId="{8180A7B9-8169-4DCA-9B6D-43A6927F19D1}" srcId="{7C676C4F-C9C6-426E-A123-AA8D283133DF}" destId="{66CBBD51-F52A-4177-A171-E44DA9ACF77C}" srcOrd="0" destOrd="0" parTransId="{F81CF3F3-9ECC-4826-B416-74D9CADA28F9}" sibTransId="{2682FB5B-0014-48D5-BF51-F43EADC34495}"/>
    <dgm:cxn modelId="{76B3B1BB-2173-4897-B9CE-EB6A25870BEC}" srcId="{98A2B992-E1FF-46CF-9B31-A20E4ABA8427}" destId="{1E2314AB-B042-4866-A4E3-234057FA91AE}" srcOrd="0" destOrd="0" parTransId="{3AECDCA5-20F3-4781-9BF1-46A4B3731D6E}" sibTransId="{39C7EF00-9B7D-441C-A59F-96DB48227474}"/>
    <dgm:cxn modelId="{066407C0-2924-4202-9FA3-BCB1C0000DF6}" type="presOf" srcId="{1E2314AB-B042-4866-A4E3-234057FA91AE}" destId="{C23927AD-45B6-4011-A96F-A269BDB7611D}" srcOrd="1" destOrd="0" presId="urn:microsoft.com/office/officeart/2005/8/layout/list1"/>
    <dgm:cxn modelId="{07F7E8C4-18D0-4CFC-A327-B55D71A262B1}" srcId="{1E2314AB-B042-4866-A4E3-234057FA91AE}" destId="{5FFB725F-92BE-4323-9A4C-489EEB943483}" srcOrd="0" destOrd="0" parTransId="{77DC5A55-EB17-4531-9BF2-29EEBCF43B46}" sibTransId="{DEA6741B-9BB0-401D-ABBC-FEBBE4942A21}"/>
    <dgm:cxn modelId="{7FEB96CC-BA5A-444D-B12A-32D04623D779}" type="presOf" srcId="{4F290C73-4061-4D67-BB41-DF04CEC92132}" destId="{5A16525A-678E-4482-8956-B56AFB6D77EA}" srcOrd="0" destOrd="2" presId="urn:microsoft.com/office/officeart/2005/8/layout/list1"/>
    <dgm:cxn modelId="{A3C7D4CD-76FA-482D-BFDC-4CBC40546595}" type="presOf" srcId="{80912714-623C-4E45-8AA6-78F767D11BE1}" destId="{45BF364F-037A-4FAF-9C98-CE3E97B2AE81}" srcOrd="0" destOrd="0" presId="urn:microsoft.com/office/officeart/2005/8/layout/list1"/>
    <dgm:cxn modelId="{167143E0-7C2F-4A04-A4F3-D815E4F8BB9A}" srcId="{7C676C4F-C9C6-426E-A123-AA8D283133DF}" destId="{E768E95C-1A68-4CB3-8199-BB908E7B8842}" srcOrd="2" destOrd="0" parTransId="{5A76E6C0-19C4-439B-9B1E-1F9FD5797583}" sibTransId="{F7488441-0041-417B-B667-3DD6578C1FBD}"/>
    <dgm:cxn modelId="{BF301AE7-7719-4A9B-8BD8-5FDD8AA0A152}" type="presOf" srcId="{A160249C-4FDA-4A9C-AA82-20F109563DCB}" destId="{5A16525A-678E-4482-8956-B56AFB6D77EA}" srcOrd="0" destOrd="1" presId="urn:microsoft.com/office/officeart/2005/8/layout/list1"/>
    <dgm:cxn modelId="{6AB1F9E8-FC53-4B3A-8649-D64888C758EA}" srcId="{80912714-623C-4E45-8AA6-78F767D11BE1}" destId="{4F290C73-4061-4D67-BB41-DF04CEC92132}" srcOrd="2" destOrd="0" parTransId="{23390EC4-94F0-44C1-ABD1-C28C02BE149A}" sibTransId="{1126503C-220F-4845-A5AF-7C97AED08EF8}"/>
    <dgm:cxn modelId="{FB7A86F7-01C2-4EBD-A6E9-883346BA02CB}" srcId="{80912714-623C-4E45-8AA6-78F767D11BE1}" destId="{97C82820-51B7-4A43-BEBD-C8EBFF9C2711}" srcOrd="0" destOrd="0" parTransId="{86063F9C-2367-4A5E-A4A4-B0DB416B1DE0}" sibTransId="{EDCFD1F7-B618-4ED5-AAFE-759C52DBD549}"/>
    <dgm:cxn modelId="{FD9E87FC-A7FD-456F-AB5E-D2E4664A60A3}" type="presOf" srcId="{7C676C4F-C9C6-426E-A123-AA8D283133DF}" destId="{4112E551-16C5-46D1-82B4-21425F4526DB}" srcOrd="1" destOrd="0" presId="urn:microsoft.com/office/officeart/2005/8/layout/list1"/>
    <dgm:cxn modelId="{63A6200D-ECF8-4454-A1F0-892182F37741}" type="presParOf" srcId="{93343BA0-6BE6-4E60-83F6-2A4A2E6493DD}" destId="{03BF460F-F469-4162-962B-A2C41598B0BB}" srcOrd="0" destOrd="0" presId="urn:microsoft.com/office/officeart/2005/8/layout/list1"/>
    <dgm:cxn modelId="{E60D09F5-0A56-4533-8EAE-9D45956182EF}" type="presParOf" srcId="{03BF460F-F469-4162-962B-A2C41598B0BB}" destId="{6E9346A0-C5CF-42A3-BC8D-086CF92C5D94}" srcOrd="0" destOrd="0" presId="urn:microsoft.com/office/officeart/2005/8/layout/list1"/>
    <dgm:cxn modelId="{095AAED1-4A91-40A3-A098-2008D799BCE3}" type="presParOf" srcId="{03BF460F-F469-4162-962B-A2C41598B0BB}" destId="{C23927AD-45B6-4011-A96F-A269BDB7611D}" srcOrd="1" destOrd="0" presId="urn:microsoft.com/office/officeart/2005/8/layout/list1"/>
    <dgm:cxn modelId="{E681253C-C547-4829-84B2-FF4E6CEDF32B}" type="presParOf" srcId="{93343BA0-6BE6-4E60-83F6-2A4A2E6493DD}" destId="{6CD0DDAB-79F1-47F9-9E24-D771D5A39D7E}" srcOrd="1" destOrd="0" presId="urn:microsoft.com/office/officeart/2005/8/layout/list1"/>
    <dgm:cxn modelId="{6137FA72-31ED-408C-AABA-BC26C46AC61D}" type="presParOf" srcId="{93343BA0-6BE6-4E60-83F6-2A4A2E6493DD}" destId="{2C96D5E3-F51E-4B72-A9D7-2A77AA7A17B5}" srcOrd="2" destOrd="0" presId="urn:microsoft.com/office/officeart/2005/8/layout/list1"/>
    <dgm:cxn modelId="{704566A7-CA06-4D0A-8D4F-6B439284DB52}" type="presParOf" srcId="{93343BA0-6BE6-4E60-83F6-2A4A2E6493DD}" destId="{BD0A5ED5-17B5-4AFB-B28F-CA987F8AC188}" srcOrd="3" destOrd="0" presId="urn:microsoft.com/office/officeart/2005/8/layout/list1"/>
    <dgm:cxn modelId="{151A78CB-F52E-4FC1-A91E-B468A5F9217B}" type="presParOf" srcId="{93343BA0-6BE6-4E60-83F6-2A4A2E6493DD}" destId="{EB572ABF-3752-4120-8BE1-ABABFDC846F7}" srcOrd="4" destOrd="0" presId="urn:microsoft.com/office/officeart/2005/8/layout/list1"/>
    <dgm:cxn modelId="{956CAD4B-D257-439A-B1C8-8310816891CD}" type="presParOf" srcId="{EB572ABF-3752-4120-8BE1-ABABFDC846F7}" destId="{45BF364F-037A-4FAF-9C98-CE3E97B2AE81}" srcOrd="0" destOrd="0" presId="urn:microsoft.com/office/officeart/2005/8/layout/list1"/>
    <dgm:cxn modelId="{BA3C09EE-0326-4AA6-9CD2-75F862C17904}" type="presParOf" srcId="{EB572ABF-3752-4120-8BE1-ABABFDC846F7}" destId="{DF062A32-F99C-4E31-A996-496085F56D95}" srcOrd="1" destOrd="0" presId="urn:microsoft.com/office/officeart/2005/8/layout/list1"/>
    <dgm:cxn modelId="{1F17AC8C-64AB-4C37-911F-43CEAA46F4BF}" type="presParOf" srcId="{93343BA0-6BE6-4E60-83F6-2A4A2E6493DD}" destId="{C8F56F7C-208B-4449-A671-49A80C10F0EE}" srcOrd="5" destOrd="0" presId="urn:microsoft.com/office/officeart/2005/8/layout/list1"/>
    <dgm:cxn modelId="{77D99B8F-7FDB-4E30-BAD7-211C46F0E5CD}" type="presParOf" srcId="{93343BA0-6BE6-4E60-83F6-2A4A2E6493DD}" destId="{5A16525A-678E-4482-8956-B56AFB6D77EA}" srcOrd="6" destOrd="0" presId="urn:microsoft.com/office/officeart/2005/8/layout/list1"/>
    <dgm:cxn modelId="{F2DB2DF1-CF0D-4621-9788-BF248C2151C4}" type="presParOf" srcId="{93343BA0-6BE6-4E60-83F6-2A4A2E6493DD}" destId="{84EB6753-FDCA-4F30-AFD4-5E681364D0EC}" srcOrd="7" destOrd="0" presId="urn:microsoft.com/office/officeart/2005/8/layout/list1"/>
    <dgm:cxn modelId="{293FD281-9131-4FD3-8F27-8459D2F2F541}" type="presParOf" srcId="{93343BA0-6BE6-4E60-83F6-2A4A2E6493DD}" destId="{F0D6E314-FCCC-47C0-A68D-F1BAB4CC99CF}" srcOrd="8" destOrd="0" presId="urn:microsoft.com/office/officeart/2005/8/layout/list1"/>
    <dgm:cxn modelId="{A3551415-8B17-4343-A865-9E31C4BACD18}" type="presParOf" srcId="{F0D6E314-FCCC-47C0-A68D-F1BAB4CC99CF}" destId="{331E2266-1860-46CC-9CCC-3ECF0EF8481C}" srcOrd="0" destOrd="0" presId="urn:microsoft.com/office/officeart/2005/8/layout/list1"/>
    <dgm:cxn modelId="{C922E757-1684-4568-B8B2-A7F9466611A8}" type="presParOf" srcId="{F0D6E314-FCCC-47C0-A68D-F1BAB4CC99CF}" destId="{4112E551-16C5-46D1-82B4-21425F4526DB}" srcOrd="1" destOrd="0" presId="urn:microsoft.com/office/officeart/2005/8/layout/list1"/>
    <dgm:cxn modelId="{1C27EB71-0943-45F1-BC17-EC60FCCF888E}" type="presParOf" srcId="{93343BA0-6BE6-4E60-83F6-2A4A2E6493DD}" destId="{20120BEE-5269-443A-AD12-47319CBFC20A}" srcOrd="9" destOrd="0" presId="urn:microsoft.com/office/officeart/2005/8/layout/list1"/>
    <dgm:cxn modelId="{0634E6EA-6636-47FF-83EA-B17A60D7B489}" type="presParOf" srcId="{93343BA0-6BE6-4E60-83F6-2A4A2E6493DD}" destId="{FC62018F-51A4-4CA0-920C-5CF12ADDC02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6D5E3-F51E-4B72-A9D7-2A77AA7A17B5}">
      <dsp:nvSpPr>
        <dsp:cNvPr id="0" name=""/>
        <dsp:cNvSpPr/>
      </dsp:nvSpPr>
      <dsp:spPr>
        <a:xfrm>
          <a:off x="0" y="179405"/>
          <a:ext cx="8549879" cy="13608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3566" tIns="124968" rIns="663566"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effectLst/>
              <a:latin typeface="Calibri" panose="020F0502020204030204" pitchFamily="34" charset="0"/>
              <a:ea typeface="Calibri" panose="020F0502020204030204" pitchFamily="34" charset="0"/>
            </a:rPr>
            <a:t>More rigour and depth, and support for applicants</a:t>
          </a:r>
          <a:endParaRPr lang="en-GB" sz="1800" kern="1200" dirty="0"/>
        </a:p>
        <a:p>
          <a:pPr marL="171450" lvl="1" indent="-171450" algn="l" defTabSz="800100">
            <a:lnSpc>
              <a:spcPct val="90000"/>
            </a:lnSpc>
            <a:spcBef>
              <a:spcPct val="0"/>
            </a:spcBef>
            <a:spcAft>
              <a:spcPct val="15000"/>
            </a:spcAft>
            <a:buChar char="•"/>
          </a:pPr>
          <a:r>
            <a:rPr lang="en-GB" sz="1800" kern="1200" dirty="0">
              <a:solidFill>
                <a:prstClr val="black">
                  <a:hueOff val="0"/>
                  <a:satOff val="0"/>
                  <a:lumOff val="0"/>
                  <a:alphaOff val="0"/>
                </a:prstClr>
              </a:solidFill>
              <a:effectLst/>
              <a:latin typeface="Calibri" panose="020F0502020204030204" pitchFamily="34" charset="0"/>
              <a:ea typeface="Calibri" panose="020F0502020204030204" pitchFamily="34" charset="0"/>
              <a:cs typeface="+mn-cs"/>
            </a:rPr>
            <a:t>Applicants will have an early opportunity to obtain research support, longitudinal guidance/advice, and feedback on their proposal </a:t>
          </a:r>
        </a:p>
        <a:p>
          <a:pPr marL="171450" lvl="1" indent="-171450" algn="l" defTabSz="800100">
            <a:lnSpc>
              <a:spcPct val="90000"/>
            </a:lnSpc>
            <a:spcBef>
              <a:spcPct val="0"/>
            </a:spcBef>
            <a:spcAft>
              <a:spcPct val="15000"/>
            </a:spcAft>
            <a:buChar char="•"/>
          </a:pPr>
          <a:r>
            <a:rPr lang="en-GB" sz="1800" kern="1200" dirty="0">
              <a:effectLst/>
              <a:latin typeface="Calibri" panose="020F0502020204030204" pitchFamily="34" charset="0"/>
              <a:ea typeface="Calibri" panose="020F0502020204030204" pitchFamily="34" charset="0"/>
            </a:rPr>
            <a:t>Some targeted supports for high-ranking project grant applications</a:t>
          </a:r>
          <a:endParaRPr lang="en-GB" sz="1800" kern="1200" dirty="0">
            <a:solidFill>
              <a:prstClr val="black">
                <a:hueOff val="0"/>
                <a:satOff val="0"/>
                <a:lumOff val="0"/>
                <a:alphaOff val="0"/>
              </a:prstClr>
            </a:solidFill>
            <a:effectLst/>
            <a:latin typeface="Calibri" panose="020F0502020204030204" pitchFamily="34" charset="0"/>
            <a:ea typeface="Calibri" panose="020F0502020204030204" pitchFamily="34" charset="0"/>
            <a:cs typeface="+mn-cs"/>
          </a:endParaRPr>
        </a:p>
      </dsp:txBody>
      <dsp:txXfrm>
        <a:off x="0" y="179405"/>
        <a:ext cx="8549879" cy="1360800"/>
      </dsp:txXfrm>
    </dsp:sp>
    <dsp:sp modelId="{C23927AD-45B6-4011-A96F-A269BDB7611D}">
      <dsp:nvSpPr>
        <dsp:cNvPr id="0" name=""/>
        <dsp:cNvSpPr/>
      </dsp:nvSpPr>
      <dsp:spPr>
        <a:xfrm>
          <a:off x="427493" y="32494"/>
          <a:ext cx="6418881" cy="21436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216" tIns="0" rIns="226216"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2">
                  <a:lumMod val="20000"/>
                  <a:lumOff val="80000"/>
                </a:schemeClr>
              </a:solidFill>
            </a:rPr>
            <a:t>New and Amplified Process launched Fall 2023</a:t>
          </a:r>
          <a:endParaRPr lang="en-GB" sz="2000" b="1" kern="1200" dirty="0">
            <a:solidFill>
              <a:schemeClr val="bg2">
                <a:lumMod val="20000"/>
                <a:lumOff val="80000"/>
              </a:schemeClr>
            </a:solidFill>
          </a:endParaRPr>
        </a:p>
      </dsp:txBody>
      <dsp:txXfrm>
        <a:off x="437957" y="42958"/>
        <a:ext cx="6397953" cy="193436"/>
      </dsp:txXfrm>
    </dsp:sp>
    <dsp:sp modelId="{5A16525A-678E-4482-8956-B56AFB6D77EA}">
      <dsp:nvSpPr>
        <dsp:cNvPr id="0" name=""/>
        <dsp:cNvSpPr/>
      </dsp:nvSpPr>
      <dsp:spPr>
        <a:xfrm>
          <a:off x="0" y="1649786"/>
          <a:ext cx="8549879" cy="16254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3566" tIns="124968" rIns="663566"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ea typeface="Calibri" panose="020F0502020204030204" pitchFamily="34" charset="0"/>
              <a:cs typeface="Calibri" panose="020F0502020204030204" pitchFamily="34" charset="0"/>
            </a:rPr>
            <a:t>Newly constituted as part of the amplified process</a:t>
          </a:r>
          <a:endParaRPr lang="en-GB" sz="1800" kern="1200" dirty="0">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ea typeface="Calibri" panose="020F0502020204030204" pitchFamily="34" charset="0"/>
              <a:cs typeface="Calibri" panose="020F0502020204030204" pitchFamily="34" charset="0"/>
            </a:rPr>
            <a:t>Currently council has </a:t>
          </a:r>
          <a:r>
            <a:rPr lang="en-US" sz="1800" b="1" u="sng"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59 SGAs  </a:t>
          </a:r>
          <a:endParaRPr lang="en-GB" sz="1800" b="1" u="sng"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ea typeface="Calibri" panose="020F0502020204030204" pitchFamily="34" charset="0"/>
              <a:cs typeface="Calibri" panose="020F0502020204030204" pitchFamily="34" charset="0"/>
            </a:rPr>
            <a:t>Key CIHR researchers from across USask spanning a breadth of health research, leading research programs and with extensive peer review experience, nationally</a:t>
          </a:r>
          <a:endParaRPr lang="en-GB" sz="1800" kern="1200" dirty="0">
            <a:latin typeface="Calibri" panose="020F0502020204030204" pitchFamily="34" charset="0"/>
            <a:ea typeface="Calibri" panose="020F0502020204030204" pitchFamily="34" charset="0"/>
            <a:cs typeface="Calibri" panose="020F0502020204030204" pitchFamily="34" charset="0"/>
          </a:endParaRPr>
        </a:p>
      </dsp:txBody>
      <dsp:txXfrm>
        <a:off x="0" y="1649786"/>
        <a:ext cx="8549879" cy="1625400"/>
      </dsp:txXfrm>
    </dsp:sp>
    <dsp:sp modelId="{DF062A32-F99C-4E31-A996-496085F56D95}">
      <dsp:nvSpPr>
        <dsp:cNvPr id="0" name=""/>
        <dsp:cNvSpPr/>
      </dsp:nvSpPr>
      <dsp:spPr>
        <a:xfrm>
          <a:off x="427493" y="1551498"/>
          <a:ext cx="6267283" cy="1771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216" tIns="0" rIns="226216" bIns="0" numCol="1" spcCol="1270" anchor="ctr" anchorCtr="0">
          <a:noAutofit/>
        </a:bodyPr>
        <a:lstStyle/>
        <a:p>
          <a:pPr marL="0" lvl="0" indent="0" algn="l" defTabSz="1155700">
            <a:lnSpc>
              <a:spcPct val="90000"/>
            </a:lnSpc>
            <a:spcBef>
              <a:spcPct val="0"/>
            </a:spcBef>
            <a:spcAft>
              <a:spcPct val="35000"/>
            </a:spcAft>
            <a:buNone/>
          </a:pPr>
          <a:r>
            <a:rPr lang="en-US" sz="2000" b="1" kern="1200" dirty="0">
              <a:solidFill>
                <a:srgbClr val="86B234">
                  <a:lumMod val="20000"/>
                  <a:lumOff val="80000"/>
                </a:srgbClr>
              </a:solidFill>
              <a:latin typeface="Arial"/>
              <a:ea typeface="+mn-ea"/>
              <a:cs typeface="+mn-cs"/>
            </a:rPr>
            <a:t>USask Council of Strategic Grant Advisors </a:t>
          </a:r>
          <a:endParaRPr lang="en-GB" sz="2000" b="1" kern="1200" dirty="0">
            <a:solidFill>
              <a:srgbClr val="86B234">
                <a:lumMod val="20000"/>
                <a:lumOff val="80000"/>
              </a:srgbClr>
            </a:solidFill>
            <a:latin typeface="Arial"/>
            <a:ea typeface="+mn-ea"/>
            <a:cs typeface="+mn-cs"/>
          </a:endParaRPr>
        </a:p>
      </dsp:txBody>
      <dsp:txXfrm>
        <a:off x="436139" y="1560144"/>
        <a:ext cx="6249991" cy="159828"/>
      </dsp:txXfrm>
    </dsp:sp>
    <dsp:sp modelId="{FC62018F-51A4-4CA0-920C-5CF12ADDC028}">
      <dsp:nvSpPr>
        <dsp:cNvPr id="0" name=""/>
        <dsp:cNvSpPr/>
      </dsp:nvSpPr>
      <dsp:spPr>
        <a:xfrm>
          <a:off x="0" y="3462143"/>
          <a:ext cx="8549879" cy="1890000"/>
        </a:xfrm>
        <a:prstGeom prst="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3566" tIns="124968" rIns="663566" bIns="128016" numCol="1" spcCol="1270" anchor="t" anchorCtr="0">
          <a:noAutofit/>
        </a:bodyPr>
        <a:lstStyle/>
        <a:p>
          <a:pPr marL="171450" lvl="1" indent="-171450" algn="l" defTabSz="800100">
            <a:lnSpc>
              <a:spcPct val="90000"/>
            </a:lnSpc>
            <a:spcBef>
              <a:spcPct val="0"/>
            </a:spcBef>
            <a:spcAft>
              <a:spcPct val="15000"/>
            </a:spcAft>
            <a:buChar char="•"/>
          </a:pPr>
          <a:r>
            <a:rPr lang="en-US" sz="1800" b="1" u="sng"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13</a:t>
          </a:r>
          <a:r>
            <a:rPr lang="en-US" sz="1800" b="1" kern="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r>
            <a:rPr lang="en-US" sz="1800" kern="1200" dirty="0">
              <a:latin typeface="Calibri" panose="020F0502020204030204" pitchFamily="34" charset="0"/>
              <a:ea typeface="Calibri" panose="020F0502020204030204" pitchFamily="34" charset="0"/>
              <a:cs typeface="Calibri" panose="020F0502020204030204" pitchFamily="34" charset="0"/>
            </a:rPr>
            <a:t>faculty have registered for the amplified program</a:t>
          </a:r>
          <a:endParaRPr lang="en-GB" sz="1800" kern="1200" dirty="0">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ea typeface="Calibri" panose="020F0502020204030204" pitchFamily="34" charset="0"/>
              <a:cs typeface="Calibri" panose="020F0502020204030204" pitchFamily="34" charset="0"/>
            </a:rPr>
            <a:t>ECR: 6                 Mid Career: 5                           Senior: 2</a:t>
          </a:r>
          <a:endParaRPr lang="en-GB" sz="1800" kern="1200" dirty="0">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dirty="0">
              <a:latin typeface="Calibri" panose="020F0502020204030204" pitchFamily="34" charset="0"/>
              <a:ea typeface="Calibri" panose="020F0502020204030204" pitchFamily="34" charset="0"/>
              <a:cs typeface="Calibri" panose="020F0502020204030204" pitchFamily="34" charset="0"/>
            </a:rPr>
            <a:t>Paired with SGAs who have relevant background and expertise</a:t>
          </a:r>
          <a:endParaRPr lang="en-GB" sz="1800" kern="1200" dirty="0">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b="1" kern="1200" dirty="0">
              <a:latin typeface="Calibri" panose="020F0502020204030204" pitchFamily="34" charset="0"/>
              <a:ea typeface="Calibri" panose="020F0502020204030204" pitchFamily="34" charset="0"/>
              <a:cs typeface="Calibri" panose="020F0502020204030204" pitchFamily="34" charset="0"/>
            </a:rPr>
            <a:t>One participant was awarded Project Grant for most recent Spring 2025 competition  </a:t>
          </a:r>
          <a:r>
            <a:rPr lang="en-US" sz="1600" b="1" i="1" kern="1200" dirty="0">
              <a:latin typeface="Calibri" panose="020F0502020204030204" pitchFamily="34" charset="0"/>
              <a:ea typeface="Calibri" panose="020F0502020204030204" pitchFamily="34" charset="0"/>
              <a:cs typeface="Calibri" panose="020F0502020204030204" pitchFamily="34" charset="0"/>
            </a:rPr>
            <a:t>(it was the 6</a:t>
          </a:r>
          <a:r>
            <a:rPr lang="en-US" sz="1600" b="1" i="1" kern="1200" baseline="30000" dirty="0">
              <a:latin typeface="Calibri" panose="020F0502020204030204" pitchFamily="34" charset="0"/>
              <a:ea typeface="Calibri" panose="020F0502020204030204" pitchFamily="34" charset="0"/>
              <a:cs typeface="Calibri" panose="020F0502020204030204" pitchFamily="34" charset="0"/>
            </a:rPr>
            <a:t>th</a:t>
          </a:r>
          <a:r>
            <a:rPr lang="en-US" sz="1600" b="1" i="1" kern="1200" dirty="0">
              <a:latin typeface="Calibri" panose="020F0502020204030204" pitchFamily="34" charset="0"/>
              <a:ea typeface="Calibri" panose="020F0502020204030204" pitchFamily="34" charset="0"/>
              <a:cs typeface="Calibri" panose="020F0502020204030204" pitchFamily="34" charset="0"/>
            </a:rPr>
            <a:t> attempt but only 1 resubmission after faculty participated in amplified program.. Targeted and focused supports are benefitting)</a:t>
          </a:r>
          <a:endParaRPr lang="en-GB" sz="1600" b="1" i="1" kern="1200" dirty="0">
            <a:latin typeface="Calibri" panose="020F0502020204030204" pitchFamily="34" charset="0"/>
            <a:ea typeface="Calibri" panose="020F0502020204030204" pitchFamily="34" charset="0"/>
            <a:cs typeface="Calibri" panose="020F0502020204030204" pitchFamily="34" charset="0"/>
          </a:endParaRPr>
        </a:p>
      </dsp:txBody>
      <dsp:txXfrm>
        <a:off x="0" y="3462143"/>
        <a:ext cx="8549879" cy="1890000"/>
      </dsp:txXfrm>
    </dsp:sp>
    <dsp:sp modelId="{4112E551-16C5-46D1-82B4-21425F4526DB}">
      <dsp:nvSpPr>
        <dsp:cNvPr id="0" name=""/>
        <dsp:cNvSpPr/>
      </dsp:nvSpPr>
      <dsp:spPr>
        <a:xfrm>
          <a:off x="427493" y="3297858"/>
          <a:ext cx="6267283" cy="23447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216" tIns="0" rIns="226216"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2">
                  <a:lumMod val="20000"/>
                  <a:lumOff val="80000"/>
                </a:schemeClr>
              </a:solidFill>
            </a:rPr>
            <a:t>Faculty Availing Support: Program Participants </a:t>
          </a:r>
          <a:endParaRPr lang="en-GB" sz="2000" b="1" kern="1200" dirty="0">
            <a:solidFill>
              <a:schemeClr val="bg2">
                <a:lumMod val="20000"/>
                <a:lumOff val="80000"/>
              </a:schemeClr>
            </a:solidFill>
          </a:endParaRPr>
        </a:p>
      </dsp:txBody>
      <dsp:txXfrm>
        <a:off x="438939" y="3309304"/>
        <a:ext cx="6244391" cy="2115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E7CBBC-45F1-4F30-A429-57FC00001669}" type="datetimeFigureOut">
              <a:rPr lang="en-GB" smtClean="0"/>
              <a:t>05/08/2025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F8DB8E-B78F-4508-811B-9E2993A898BB}" type="slidenum">
              <a:rPr lang="en-GB" smtClean="0"/>
              <a:t>‹#›</a:t>
            </a:fld>
            <a:endParaRPr lang="en-GB"/>
          </a:p>
        </p:txBody>
      </p:sp>
    </p:spTree>
    <p:extLst>
      <p:ext uri="{BB962C8B-B14F-4D97-AF65-F5344CB8AC3E}">
        <p14:creationId xmlns:p14="http://schemas.microsoft.com/office/powerpoint/2010/main" val="302262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9C626AC-3647-F14B-905E-844C6F117A5B}" type="slidenum">
              <a:rPr kumimoji="0" lang="en-US" altLang="en-US" sz="1200" b="0" i="0" u="none" strike="noStrike" kern="1200" cap="none" spc="0" normalizeH="0" baseline="0" noProof="0">
                <a:ln>
                  <a:noFill/>
                </a:ln>
                <a:solidFill>
                  <a:srgbClr val="000000"/>
                </a:solidFill>
                <a:effectLst/>
                <a:uLnTx/>
                <a:uFillTx/>
                <a:latin typeface="Times"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imes" charset="0"/>
              <a:ea typeface="ＭＳ Ｐゴシック" charset="-128"/>
              <a:cs typeface="+mn-cs"/>
            </a:endParaRPr>
          </a:p>
        </p:txBody>
      </p:sp>
      <p:sp>
        <p:nvSpPr>
          <p:cNvPr id="6146" name="Rectangle 2"/>
          <p:cNvSpPr>
            <a:spLocks noGrp="1" noRot="1" noChangeAspect="1" noChangeArrowheads="1" noTextEdit="1"/>
          </p:cNvSpPr>
          <p:nvPr>
            <p:ph type="sldImg"/>
          </p:nvPr>
        </p:nvSpPr>
        <p:spPr>
          <a:xfrm>
            <a:off x="406400" y="696913"/>
            <a:ext cx="6197600" cy="3486150"/>
          </a:xfrm>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latin typeface="Times" charset="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84BB04D-9B99-4C63-BF7F-4A612C80CC83}" type="slidenum">
              <a:rPr lang="en-US" altLang="en-US" smtClean="0"/>
              <a:pPr/>
              <a:t>4</a:t>
            </a:fld>
            <a:endParaRPr lang="en-US" altLang="en-US" dirty="0"/>
          </a:p>
        </p:txBody>
      </p:sp>
    </p:spTree>
    <p:extLst>
      <p:ext uri="{BB962C8B-B14F-4D97-AF65-F5344CB8AC3E}">
        <p14:creationId xmlns:p14="http://schemas.microsoft.com/office/powerpoint/2010/main" val="3014858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84BB04D-9B99-4C63-BF7F-4A612C80CC83}" type="slidenum">
              <a:rPr lang="en-US" altLang="en-US" smtClean="0"/>
              <a:pPr/>
              <a:t>5</a:t>
            </a:fld>
            <a:endParaRPr lang="en-US" altLang="en-US" dirty="0"/>
          </a:p>
        </p:txBody>
      </p:sp>
    </p:spTree>
    <p:extLst>
      <p:ext uri="{BB962C8B-B14F-4D97-AF65-F5344CB8AC3E}">
        <p14:creationId xmlns:p14="http://schemas.microsoft.com/office/powerpoint/2010/main" val="3580343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xfrm>
            <a:off x="406400" y="696913"/>
            <a:ext cx="6197600" cy="3486150"/>
          </a:xfrm>
          <a:ln/>
        </p:spPr>
      </p:sp>
      <p:sp>
        <p:nvSpPr>
          <p:cNvPr id="81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charset="0"/>
              <a:ea typeface="ＭＳ Ｐゴシック" charset="-128"/>
            </a:endParaRPr>
          </a:p>
        </p:txBody>
      </p:sp>
      <p:sp>
        <p:nvSpPr>
          <p:cNvPr id="81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fld id="{233D4541-1114-D449-9286-78B0078FACBA}" type="slidenum">
              <a:rPr lang="en-US" altLang="en-US" sz="1200"/>
              <a:pPr/>
              <a:t>23</a:t>
            </a:fld>
            <a:endParaRPr lang="en-US" altLang="en-US" sz="1200"/>
          </a:p>
        </p:txBody>
      </p:sp>
    </p:spTree>
    <p:extLst>
      <p:ext uri="{BB962C8B-B14F-4D97-AF65-F5344CB8AC3E}">
        <p14:creationId xmlns:p14="http://schemas.microsoft.com/office/powerpoint/2010/main" val="2754409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400" b="1" i="0" baseline="0">
                <a:solidFill>
                  <a:srgbClr val="0B6240"/>
                </a:solidFill>
                <a:latin typeface="+mn-lt"/>
                <a:cs typeface="Calibri"/>
              </a:defRPr>
            </a:lvl1pPr>
          </a:lstStyle>
          <a:p>
            <a:r>
              <a:rPr lang="en-CA" dirty="0"/>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400">
                <a:solidFill>
                  <a:schemeClr val="tx1"/>
                </a:solidFill>
                <a:latin typeface="+mn-lt"/>
                <a:cs typeface="Calibri"/>
              </a:defRPr>
            </a:lvl1pPr>
          </a:lstStyle>
          <a:p>
            <a:r>
              <a:rPr lang="en-CA" dirty="0"/>
              <a:t>Click to edit Master subtitle style</a:t>
            </a:r>
          </a:p>
        </p:txBody>
      </p:sp>
    </p:spTree>
    <p:extLst>
      <p:ext uri="{BB962C8B-B14F-4D97-AF65-F5344CB8AC3E}">
        <p14:creationId xmlns:p14="http://schemas.microsoft.com/office/powerpoint/2010/main" val="391090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02216" y="1524000"/>
            <a:ext cx="5090584" cy="4495800"/>
          </a:xfrm>
          <a:prstGeom prst="rect">
            <a:avLst/>
          </a:prstGeom>
        </p:spPr>
        <p:txBody>
          <a:bodyPr/>
          <a:lstStyle>
            <a:lvl1pPr>
              <a:defRPr sz="26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5994400" y="1524000"/>
            <a:ext cx="5080000" cy="4495800"/>
          </a:xfrm>
          <a:prstGeom prst="rect">
            <a:avLst/>
          </a:prstGeom>
        </p:spPr>
        <p:txBody>
          <a:bodyPr/>
          <a:lstStyle>
            <a:lvl1pPr>
              <a:defRPr sz="26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Title 1"/>
          <p:cNvSpPr>
            <a:spLocks noGrp="1"/>
          </p:cNvSpPr>
          <p:nvPr>
            <p:ph type="title"/>
          </p:nvPr>
        </p:nvSpPr>
        <p:spPr>
          <a:xfrm>
            <a:off x="685800" y="685800"/>
            <a:ext cx="10972800" cy="685800"/>
          </a:xfrm>
          <a:prstGeom prst="rect">
            <a:avLst/>
          </a:prstGeom>
        </p:spPr>
        <p:txBody>
          <a:bodyPr/>
          <a:lstStyle>
            <a:lvl1pPr>
              <a:defRPr sz="4000">
                <a:solidFill>
                  <a:srgbClr val="006A40"/>
                </a:solidFill>
                <a:latin typeface="+mn-lt"/>
              </a:defRPr>
            </a:lvl1pPr>
          </a:lstStyle>
          <a:p>
            <a:r>
              <a:rPr lang="en-CA" dirty="0"/>
              <a:t>Click to edit Master title style</a:t>
            </a:r>
            <a:endParaRPr lang="en-US" dirty="0"/>
          </a:p>
        </p:txBody>
      </p:sp>
    </p:spTree>
    <p:extLst>
      <p:ext uri="{BB962C8B-B14F-4D97-AF65-F5344CB8AC3E}">
        <p14:creationId xmlns:p14="http://schemas.microsoft.com/office/powerpoint/2010/main" val="413966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972800" cy="685800"/>
          </a:xfrm>
          <a:prstGeom prst="rect">
            <a:avLst/>
          </a:prstGeom>
        </p:spPr>
        <p:txBody>
          <a:bodyPr/>
          <a:lstStyle>
            <a:lvl1pPr>
              <a:defRPr sz="4000">
                <a:solidFill>
                  <a:srgbClr val="006A40"/>
                </a:solidFill>
                <a:latin typeface="+mn-lt"/>
              </a:defRPr>
            </a:lvl1pPr>
          </a:lstStyle>
          <a:p>
            <a:r>
              <a:rPr lang="en-CA" dirty="0"/>
              <a:t>Click to edit Master title style</a:t>
            </a:r>
            <a:endParaRPr lang="en-US" dirty="0"/>
          </a:p>
        </p:txBody>
      </p:sp>
      <p:sp>
        <p:nvSpPr>
          <p:cNvPr id="3" name="Text Placeholder 2"/>
          <p:cNvSpPr>
            <a:spLocks noGrp="1"/>
          </p:cNvSpPr>
          <p:nvPr>
            <p:ph type="body" idx="1"/>
          </p:nvPr>
        </p:nvSpPr>
        <p:spPr>
          <a:xfrm>
            <a:off x="609600" y="1428750"/>
            <a:ext cx="5386917" cy="639763"/>
          </a:xfrm>
          <a:prstGeom prst="rect">
            <a:avLst/>
          </a:prstGeom>
        </p:spPr>
        <p:txBody>
          <a:bodyPr anchor="b"/>
          <a:lstStyle>
            <a:lvl1pPr marL="0" indent="0">
              <a:buNone/>
              <a:defRPr sz="2400" b="1">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CA" dirty="0"/>
              <a:t>Click to edit Master text styles</a:t>
            </a:r>
          </a:p>
        </p:txBody>
      </p:sp>
      <p:sp>
        <p:nvSpPr>
          <p:cNvPr id="4" name="Content Placeholder 3"/>
          <p:cNvSpPr>
            <a:spLocks noGrp="1"/>
          </p:cNvSpPr>
          <p:nvPr>
            <p:ph sz="half" idx="2"/>
          </p:nvPr>
        </p:nvSpPr>
        <p:spPr>
          <a:xfrm>
            <a:off x="609600" y="2068512"/>
            <a:ext cx="5386917" cy="3951288"/>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Text Placeholder 4"/>
          <p:cNvSpPr>
            <a:spLocks noGrp="1"/>
          </p:cNvSpPr>
          <p:nvPr>
            <p:ph type="body" sz="quarter" idx="3"/>
          </p:nvPr>
        </p:nvSpPr>
        <p:spPr>
          <a:xfrm>
            <a:off x="6193370" y="1428750"/>
            <a:ext cx="5389033" cy="639763"/>
          </a:xfrm>
          <a:prstGeom prst="rect">
            <a:avLst/>
          </a:prstGeom>
        </p:spPr>
        <p:txBody>
          <a:bodyPr anchor="b"/>
          <a:lstStyle>
            <a:lvl1pPr marL="0" indent="0">
              <a:buNone/>
              <a:defRPr sz="2400" b="1">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CA" dirty="0"/>
              <a:t>Click to edit Master text styles</a:t>
            </a:r>
          </a:p>
        </p:txBody>
      </p:sp>
      <p:sp>
        <p:nvSpPr>
          <p:cNvPr id="6" name="Content Placeholder 5"/>
          <p:cNvSpPr>
            <a:spLocks noGrp="1"/>
          </p:cNvSpPr>
          <p:nvPr>
            <p:ph sz="quarter" idx="4"/>
          </p:nvPr>
        </p:nvSpPr>
        <p:spPr>
          <a:xfrm>
            <a:off x="6193370" y="2068512"/>
            <a:ext cx="5389033" cy="3951288"/>
          </a:xfrm>
          <a:prstGeom prst="rect">
            <a:avLst/>
          </a:prstGeo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766134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762000"/>
            <a:ext cx="4011084" cy="914400"/>
          </a:xfrm>
          <a:prstGeom prst="rect">
            <a:avLst/>
          </a:prstGeom>
        </p:spPr>
        <p:txBody>
          <a:bodyPr anchor="b"/>
          <a:lstStyle>
            <a:lvl1pPr algn="l">
              <a:defRPr sz="2000" b="1">
                <a:solidFill>
                  <a:srgbClr val="006A40"/>
                </a:solidFill>
                <a:latin typeface="+mn-lt"/>
              </a:defRPr>
            </a:lvl1pPr>
          </a:lstStyle>
          <a:p>
            <a:r>
              <a:rPr lang="en-CA" dirty="0"/>
              <a:t>Click to edit Master title style</a:t>
            </a:r>
            <a:endParaRPr lang="en-US" dirty="0"/>
          </a:p>
        </p:txBody>
      </p:sp>
      <p:sp>
        <p:nvSpPr>
          <p:cNvPr id="3" name="Content Placeholder 2"/>
          <p:cNvSpPr>
            <a:spLocks noGrp="1"/>
          </p:cNvSpPr>
          <p:nvPr>
            <p:ph idx="1"/>
          </p:nvPr>
        </p:nvSpPr>
        <p:spPr>
          <a:xfrm>
            <a:off x="4766733" y="762002"/>
            <a:ext cx="6815667" cy="5364163"/>
          </a:xfrm>
          <a:prstGeom prst="rect">
            <a:avLst/>
          </a:prstGeo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Text Placeholder 3"/>
          <p:cNvSpPr>
            <a:spLocks noGrp="1"/>
          </p:cNvSpPr>
          <p:nvPr>
            <p:ph type="body" sz="half" idx="2"/>
          </p:nvPr>
        </p:nvSpPr>
        <p:spPr>
          <a:xfrm>
            <a:off x="609603" y="1676402"/>
            <a:ext cx="4011084" cy="4449763"/>
          </a:xfrm>
          <a:prstGeom prst="rect">
            <a:avLst/>
          </a:prstGeom>
        </p:spPr>
        <p:txBody>
          <a:bodyPr/>
          <a:lstStyle>
            <a:lvl1pPr marL="0" indent="0">
              <a:buNone/>
              <a:defRPr sz="1400">
                <a:solidFill>
                  <a:srgbClr val="006A40"/>
                </a:solidFill>
                <a:latin typeface="+mn-lt"/>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a:t>Click to edit Master text styles</a:t>
            </a:r>
          </a:p>
        </p:txBody>
      </p:sp>
    </p:spTree>
    <p:extLst>
      <p:ext uri="{BB962C8B-B14F-4D97-AF65-F5344CB8AC3E}">
        <p14:creationId xmlns:p14="http://schemas.microsoft.com/office/powerpoint/2010/main" val="713344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a:prstGeom prst="rect">
            <a:avLst/>
          </a:prstGeom>
        </p:spPr>
        <p:txBody>
          <a:bodyPr anchor="b"/>
          <a:lstStyle>
            <a:lvl1pPr algn="l">
              <a:defRPr sz="2000" b="1">
                <a:solidFill>
                  <a:srgbClr val="006A40"/>
                </a:solidFill>
                <a:latin typeface="+mn-lt"/>
              </a:defRPr>
            </a:lvl1pPr>
          </a:lstStyle>
          <a:p>
            <a:r>
              <a:rPr lang="en-CA" dirty="0"/>
              <a:t>Click to edit Master title style</a:t>
            </a:r>
            <a:endParaRPr lang="en-US" dirty="0"/>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atin typeface="+mn-lt"/>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a:prstGeom prst="rect">
            <a:avLst/>
          </a:prstGeom>
        </p:spPr>
        <p:txBody>
          <a:bodyPr/>
          <a:lstStyle>
            <a:lvl1pPr marL="0" indent="0">
              <a:buNone/>
              <a:defRPr sz="1400">
                <a:latin typeface="+mn-lt"/>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CA" dirty="0"/>
              <a:t>Click to edit Master text styles</a:t>
            </a:r>
          </a:p>
        </p:txBody>
      </p:sp>
    </p:spTree>
    <p:extLst>
      <p:ext uri="{BB962C8B-B14F-4D97-AF65-F5344CB8AC3E}">
        <p14:creationId xmlns:p14="http://schemas.microsoft.com/office/powerpoint/2010/main" val="365785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1a_Title and Content w/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12192000" cy="609600"/>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385234" y="1447800"/>
            <a:ext cx="11603567" cy="5257800"/>
          </a:xfrm>
        </p:spPr>
        <p:txBody>
          <a:bodyPr>
            <a:normAutofit/>
          </a:bodyPr>
          <a:lstStyle>
            <a:lvl1pPr>
              <a:spcBef>
                <a:spcPts val="1000"/>
              </a:spcBef>
              <a:defRPr/>
            </a:lvl1pPr>
            <a:lvl2pPr>
              <a:spcBef>
                <a:spcPts val="300"/>
              </a:spcBef>
              <a:defRPr baseline="0"/>
            </a:lvl2pPr>
            <a:lvl3pPr>
              <a:spcBef>
                <a:spcPts val="0"/>
              </a:spcBef>
              <a:defRPr baseline="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048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824364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06A4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64490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06A40"/>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57602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06A4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13360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29672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6A40"/>
        </a:solid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45067" y="2362200"/>
            <a:ext cx="10703984" cy="990600"/>
          </a:xfrm>
          <a:prstGeom prst="rect">
            <a:avLst/>
          </a:prstGeom>
          <a:effectLst/>
        </p:spPr>
        <p:txBody>
          <a:bodyPr/>
          <a:lstStyle>
            <a:lvl1pPr algn="ctr">
              <a:defRPr sz="4400" b="1" i="0" baseline="0">
                <a:solidFill>
                  <a:srgbClr val="FFFFFF"/>
                </a:solidFill>
                <a:latin typeface="+mn-lt"/>
                <a:cs typeface="Calibri"/>
              </a:defRPr>
            </a:lvl1pPr>
          </a:lstStyle>
          <a:p>
            <a:r>
              <a:rPr lang="en-CA" dirty="0"/>
              <a:t>Click to edit Master title style</a:t>
            </a:r>
          </a:p>
        </p:txBody>
      </p:sp>
      <p:sp>
        <p:nvSpPr>
          <p:cNvPr id="6148" name="Rectangle 4"/>
          <p:cNvSpPr>
            <a:spLocks noGrp="1" noChangeArrowheads="1"/>
          </p:cNvSpPr>
          <p:nvPr>
            <p:ph type="subTitle" idx="1"/>
          </p:nvPr>
        </p:nvSpPr>
        <p:spPr>
          <a:xfrm>
            <a:off x="745067" y="3200400"/>
            <a:ext cx="10710333" cy="685800"/>
          </a:xfrm>
          <a:prstGeom prst="rect">
            <a:avLst/>
          </a:prstGeom>
          <a:effectLst/>
        </p:spPr>
        <p:txBody>
          <a:bodyPr/>
          <a:lstStyle>
            <a:lvl1pPr marL="0" indent="0" algn="ctr">
              <a:buFont typeface="Wingdings" pitchFamily="-108" charset="2"/>
              <a:buNone/>
              <a:defRPr sz="2400" baseline="0">
                <a:solidFill>
                  <a:srgbClr val="FFFFFF"/>
                </a:solidFill>
                <a:latin typeface="+mn-lt"/>
                <a:cs typeface="Calibri"/>
              </a:defRPr>
            </a:lvl1pPr>
          </a:lstStyle>
          <a:p>
            <a:r>
              <a:rPr lang="en-CA" dirty="0"/>
              <a:t>Click to edit Master subtitle style</a:t>
            </a:r>
          </a:p>
        </p:txBody>
      </p:sp>
      <p:pic>
        <p:nvPicPr>
          <p:cNvPr id="8" name="Picture 7">
            <a:extLst>
              <a:ext uri="{FF2B5EF4-FFF2-40B4-BE49-F238E27FC236}">
                <a16:creationId xmlns:a16="http://schemas.microsoft.com/office/drawing/2014/main" id="{C0C00D72-CF87-D048-A84A-75363AC0F1D8}"/>
              </a:ext>
            </a:extLst>
          </p:cNvPr>
          <p:cNvPicPr>
            <a:picLocks noChangeAspect="1"/>
          </p:cNvPicPr>
          <p:nvPr userDrawn="1"/>
        </p:nvPicPr>
        <p:blipFill>
          <a:blip r:embed="rId2"/>
          <a:stretch>
            <a:fillRect/>
          </a:stretch>
        </p:blipFill>
        <p:spPr>
          <a:xfrm>
            <a:off x="9829800" y="6248400"/>
            <a:ext cx="2163600" cy="431627"/>
          </a:xfrm>
          <a:prstGeom prst="rect">
            <a:avLst/>
          </a:prstGeom>
        </p:spPr>
      </p:pic>
      <p:pic>
        <p:nvPicPr>
          <p:cNvPr id="7" name="Picture 6">
            <a:extLst>
              <a:ext uri="{FF2B5EF4-FFF2-40B4-BE49-F238E27FC236}">
                <a16:creationId xmlns:a16="http://schemas.microsoft.com/office/drawing/2014/main" id="{E3143B79-7B38-B543-9E1A-FCAC11C2DF37}"/>
              </a:ext>
            </a:extLst>
          </p:cNvPr>
          <p:cNvPicPr>
            <a:picLocks noChangeAspect="1"/>
          </p:cNvPicPr>
          <p:nvPr userDrawn="1"/>
        </p:nvPicPr>
        <p:blipFill>
          <a:blip r:embed="rId3"/>
          <a:stretch>
            <a:fillRect/>
          </a:stretch>
        </p:blipFill>
        <p:spPr bwMode="auto">
          <a:xfrm>
            <a:off x="275249" y="231590"/>
            <a:ext cx="1683404" cy="378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2933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1a_Title and Content w/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12192000" cy="677108"/>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385234" y="1447800"/>
            <a:ext cx="11603567" cy="5257800"/>
          </a:xfrm>
        </p:spPr>
        <p:txBody>
          <a:bodyPr>
            <a:normAutofit/>
          </a:bodyPr>
          <a:lstStyle>
            <a:lvl1pPr>
              <a:spcBef>
                <a:spcPts val="1000"/>
              </a:spcBef>
              <a:defRPr/>
            </a:lvl1pPr>
            <a:lvl2pPr>
              <a:spcBef>
                <a:spcPts val="300"/>
              </a:spcBef>
              <a:defRPr baseline="0"/>
            </a:lvl2pPr>
            <a:lvl3pPr>
              <a:spcBef>
                <a:spcPts val="0"/>
              </a:spcBef>
              <a:defRPr baseline="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3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812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1" y="566928"/>
            <a:ext cx="11400367" cy="609600"/>
          </a:xfrm>
        </p:spPr>
        <p:txBody>
          <a:bodyPr/>
          <a:lstStyle>
            <a:lvl1pPr>
              <a:defRPr sz="3200"/>
            </a:lvl1pPr>
          </a:lstStyle>
          <a:p>
            <a:r>
              <a:rPr lang="en-CA" dirty="0"/>
              <a:t>Click to edit Master title style</a:t>
            </a:r>
            <a:endParaRPr lang="en-US" dirty="0"/>
          </a:p>
        </p:txBody>
      </p:sp>
      <p:sp>
        <p:nvSpPr>
          <p:cNvPr id="3" name="Content Placeholder 2"/>
          <p:cNvSpPr>
            <a:spLocks noGrp="1"/>
          </p:cNvSpPr>
          <p:nvPr>
            <p:ph idx="1"/>
          </p:nvPr>
        </p:nvSpPr>
        <p:spPr>
          <a:xfrm>
            <a:off x="304801" y="1600200"/>
            <a:ext cx="11400367" cy="4495800"/>
          </a:xfrm>
        </p:spPr>
        <p:txBody>
          <a:bodyPr/>
          <a:lstStyle>
            <a:lvl1pPr marL="225425" indent="-225425">
              <a:buSzPct val="135000"/>
              <a:buFont typeface="Wingdings" panose="05000000000000000000" pitchFamily="2" charset="2"/>
              <a:buChar char="§"/>
              <a:defRPr sz="1400">
                <a:latin typeface="+mn-lt"/>
              </a:defRPr>
            </a:lvl1pPr>
            <a:lvl2pPr marL="623888" indent="-166688">
              <a:buSzPct val="135000"/>
              <a:buFont typeface="Arial" panose="020B0604020202020204" pitchFamily="34" charset="0"/>
              <a:buChar char="•"/>
              <a:defRPr sz="1400">
                <a:latin typeface="+mn-lt"/>
              </a:defRPr>
            </a:lvl2pPr>
            <a:lvl3pPr marL="1033463" indent="-238125">
              <a:buSzPct val="100000"/>
              <a:buFont typeface="Courier New" panose="02070309020205020404" pitchFamily="49" charset="0"/>
              <a:buChar char="o"/>
              <a:defRPr sz="1400">
                <a:latin typeface="+mn-lt"/>
              </a:defRPr>
            </a:lvl3pPr>
            <a:lvl4pPr marL="1484313" indent="-225425">
              <a:buSzPct val="100000"/>
              <a:buFont typeface="Courier New" panose="02070309020205020404" pitchFamily="49" charset="0"/>
              <a:buChar char="o"/>
              <a:defRPr sz="1400">
                <a:latin typeface="+mn-lt"/>
              </a:defRPr>
            </a:lvl4pPr>
            <a:lvl5pPr marL="1882775" indent="-225425">
              <a:buSzPct val="100000"/>
              <a:buFont typeface="Courier New" panose="02070309020205020404" pitchFamily="49" charset="0"/>
              <a:buChar char="o"/>
              <a:defRPr sz="1400">
                <a:latin typeface="+mn-lt"/>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87746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b"/>
          <a:lstStyle>
            <a:lvl1pPr algn="r">
              <a:defRPr sz="3200" b="1" cap="all"/>
            </a:lvl1pPr>
          </a:lstStyle>
          <a:p>
            <a:r>
              <a:rPr lang="en-CA" dirty="0"/>
              <a:t>Click to edit Master title style</a:t>
            </a:r>
            <a:endParaRPr lang="en-US" dirty="0"/>
          </a:p>
        </p:txBody>
      </p:sp>
    </p:spTree>
    <p:extLst>
      <p:ext uri="{BB962C8B-B14F-4D97-AF65-F5344CB8AC3E}">
        <p14:creationId xmlns:p14="http://schemas.microsoft.com/office/powerpoint/2010/main" val="130611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a:spLocks noGrp="1"/>
          </p:cNvSpPr>
          <p:nvPr>
            <p:ph type="title"/>
          </p:nvPr>
        </p:nvSpPr>
        <p:spPr>
          <a:xfrm>
            <a:off x="609600" y="566928"/>
            <a:ext cx="10972800" cy="685800"/>
          </a:xfrm>
        </p:spPr>
        <p:txBody>
          <a:bodyPr/>
          <a:lstStyle>
            <a:lvl1pPr>
              <a:defRPr sz="3200"/>
            </a:lvl1pPr>
          </a:lstStyle>
          <a:p>
            <a:r>
              <a:rPr lang="en-CA" dirty="0"/>
              <a:t>Click to edit Master title style</a:t>
            </a:r>
            <a:endParaRPr lang="en-US" dirty="0"/>
          </a:p>
        </p:txBody>
      </p:sp>
      <p:sp>
        <p:nvSpPr>
          <p:cNvPr id="6" name="Content Placeholder 2"/>
          <p:cNvSpPr>
            <a:spLocks noGrp="1"/>
          </p:cNvSpPr>
          <p:nvPr>
            <p:ph idx="10"/>
          </p:nvPr>
        </p:nvSpPr>
        <p:spPr>
          <a:xfrm>
            <a:off x="804672" y="1527048"/>
            <a:ext cx="5096256" cy="4495800"/>
          </a:xfrm>
        </p:spPr>
        <p:txBody>
          <a:bodyPr/>
          <a:lstStyle>
            <a:lvl1pPr marL="225425" indent="-225425">
              <a:buSzPct val="135000"/>
              <a:buFont typeface="Wingdings" panose="05000000000000000000" pitchFamily="2" charset="2"/>
              <a:buChar char="§"/>
              <a:defRPr sz="1400">
                <a:latin typeface="+mn-lt"/>
              </a:defRPr>
            </a:lvl1pPr>
            <a:lvl2pPr marL="623888" indent="-166688">
              <a:buSzPct val="135000"/>
              <a:buFont typeface="Arial" panose="020B0604020202020204" pitchFamily="34" charset="0"/>
              <a:buChar char="•"/>
              <a:defRPr sz="1400">
                <a:latin typeface="+mn-lt"/>
              </a:defRPr>
            </a:lvl2pPr>
            <a:lvl3pPr marL="1033463" indent="-238125">
              <a:buSzPct val="100000"/>
              <a:buFont typeface="Courier New" panose="02070309020205020404" pitchFamily="49" charset="0"/>
              <a:buChar char="o"/>
              <a:defRPr sz="1400">
                <a:latin typeface="+mn-lt"/>
              </a:defRPr>
            </a:lvl3pPr>
            <a:lvl4pPr marL="1484313" indent="-225425">
              <a:buSzPct val="100000"/>
              <a:buFont typeface="Courier New" panose="02070309020205020404" pitchFamily="49" charset="0"/>
              <a:buChar char="o"/>
              <a:defRPr sz="1400">
                <a:latin typeface="+mn-lt"/>
              </a:defRPr>
            </a:lvl4pPr>
            <a:lvl5pPr marL="1882775" indent="-225425">
              <a:buSzPct val="100000"/>
              <a:buFont typeface="Courier New" panose="02070309020205020404" pitchFamily="49" charset="0"/>
              <a:buChar char="o"/>
              <a:defRPr sz="1400">
                <a:latin typeface="+mn-lt"/>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Content Placeholder 2"/>
          <p:cNvSpPr>
            <a:spLocks noGrp="1"/>
          </p:cNvSpPr>
          <p:nvPr>
            <p:ph idx="11"/>
          </p:nvPr>
        </p:nvSpPr>
        <p:spPr>
          <a:xfrm>
            <a:off x="6217920" y="1527048"/>
            <a:ext cx="5096256" cy="4495800"/>
          </a:xfrm>
        </p:spPr>
        <p:txBody>
          <a:bodyPr/>
          <a:lstStyle>
            <a:lvl1pPr marL="225425" indent="-225425">
              <a:buSzPct val="135000"/>
              <a:buFont typeface="Wingdings" panose="05000000000000000000" pitchFamily="2" charset="2"/>
              <a:buChar char="§"/>
              <a:defRPr sz="1400">
                <a:latin typeface="+mn-lt"/>
              </a:defRPr>
            </a:lvl1pPr>
            <a:lvl2pPr marL="623888" indent="-166688">
              <a:buSzPct val="135000"/>
              <a:buFont typeface="Arial" panose="020B0604020202020204" pitchFamily="34" charset="0"/>
              <a:buChar char="•"/>
              <a:defRPr sz="1400">
                <a:latin typeface="+mn-lt"/>
              </a:defRPr>
            </a:lvl2pPr>
            <a:lvl3pPr marL="1033463" indent="-238125">
              <a:buSzPct val="100000"/>
              <a:buFont typeface="Courier New" panose="02070309020205020404" pitchFamily="49" charset="0"/>
              <a:buChar char="o"/>
              <a:defRPr sz="1400">
                <a:latin typeface="+mn-lt"/>
              </a:defRPr>
            </a:lvl3pPr>
            <a:lvl4pPr marL="1484313" indent="-225425">
              <a:buSzPct val="100000"/>
              <a:buFont typeface="Courier New" panose="02070309020205020404" pitchFamily="49" charset="0"/>
              <a:buChar char="o"/>
              <a:defRPr sz="1400">
                <a:latin typeface="+mn-lt"/>
              </a:defRPr>
            </a:lvl4pPr>
            <a:lvl5pPr marL="1882775" indent="-225425">
              <a:buSzPct val="100000"/>
              <a:buFont typeface="Courier New" panose="02070309020205020404" pitchFamily="49" charset="0"/>
              <a:buChar char="o"/>
              <a:defRPr sz="1400">
                <a:latin typeface="+mn-lt"/>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51127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66928"/>
            <a:ext cx="10972800" cy="685800"/>
          </a:xfrm>
        </p:spPr>
        <p:txBody>
          <a:bodyPr/>
          <a:lstStyle>
            <a:lvl1pPr>
              <a:defRPr sz="3200"/>
            </a:lvl1pPr>
          </a:lstStyle>
          <a:p>
            <a:r>
              <a:rPr lang="en-CA"/>
              <a:t>Click to edit Master title style</a:t>
            </a:r>
            <a:endParaRPr lang="en-US"/>
          </a:p>
        </p:txBody>
      </p:sp>
      <p:sp>
        <p:nvSpPr>
          <p:cNvPr id="3" name="Text Placeholder 2"/>
          <p:cNvSpPr>
            <a:spLocks noGrp="1"/>
          </p:cNvSpPr>
          <p:nvPr>
            <p:ph type="body" idx="1"/>
          </p:nvPr>
        </p:nvSpPr>
        <p:spPr>
          <a:xfrm>
            <a:off x="609600" y="1428750"/>
            <a:ext cx="5386917" cy="6397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5" name="Text Placeholder 4"/>
          <p:cNvSpPr>
            <a:spLocks noGrp="1"/>
          </p:cNvSpPr>
          <p:nvPr>
            <p:ph type="body" sz="quarter" idx="3"/>
          </p:nvPr>
        </p:nvSpPr>
        <p:spPr>
          <a:xfrm>
            <a:off x="6193368" y="1428750"/>
            <a:ext cx="5389033" cy="639762"/>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7" name="Content Placeholder 2"/>
          <p:cNvSpPr>
            <a:spLocks noGrp="1"/>
          </p:cNvSpPr>
          <p:nvPr>
            <p:ph idx="10"/>
          </p:nvPr>
        </p:nvSpPr>
        <p:spPr>
          <a:xfrm>
            <a:off x="609600" y="2066544"/>
            <a:ext cx="5388864" cy="3950208"/>
          </a:xfrm>
        </p:spPr>
        <p:txBody>
          <a:bodyPr/>
          <a:lstStyle>
            <a:lvl1pPr marL="225425" indent="-225425">
              <a:buSzPct val="135000"/>
              <a:buFont typeface="Wingdings" panose="05000000000000000000" pitchFamily="2" charset="2"/>
              <a:buChar char="§"/>
              <a:defRPr sz="1400">
                <a:latin typeface="+mn-lt"/>
              </a:defRPr>
            </a:lvl1pPr>
            <a:lvl2pPr marL="623888" indent="-166688">
              <a:buSzPct val="135000"/>
              <a:buFont typeface="Arial" panose="020B0604020202020204" pitchFamily="34" charset="0"/>
              <a:buChar char="•"/>
              <a:defRPr sz="1400">
                <a:latin typeface="+mn-lt"/>
              </a:defRPr>
            </a:lvl2pPr>
            <a:lvl3pPr marL="1033463" indent="-238125">
              <a:buSzPct val="100000"/>
              <a:buFont typeface="Courier New" panose="02070309020205020404" pitchFamily="49" charset="0"/>
              <a:buChar char="o"/>
              <a:defRPr sz="1400">
                <a:latin typeface="+mn-lt"/>
              </a:defRPr>
            </a:lvl3pPr>
            <a:lvl4pPr marL="1484313" indent="-225425">
              <a:buSzPct val="100000"/>
              <a:buFont typeface="Courier New" panose="02070309020205020404" pitchFamily="49" charset="0"/>
              <a:buChar char="o"/>
              <a:defRPr sz="1400">
                <a:latin typeface="+mn-lt"/>
              </a:defRPr>
            </a:lvl4pPr>
            <a:lvl5pPr marL="1882775" indent="-225425">
              <a:buSzPct val="100000"/>
              <a:buFont typeface="Courier New" panose="02070309020205020404" pitchFamily="49" charset="0"/>
              <a:buChar char="o"/>
              <a:defRPr sz="1400">
                <a:latin typeface="+mn-lt"/>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Content Placeholder 2"/>
          <p:cNvSpPr>
            <a:spLocks noGrp="1"/>
          </p:cNvSpPr>
          <p:nvPr>
            <p:ph idx="11"/>
          </p:nvPr>
        </p:nvSpPr>
        <p:spPr>
          <a:xfrm>
            <a:off x="6193536" y="2066544"/>
            <a:ext cx="5388864" cy="3950208"/>
          </a:xfrm>
        </p:spPr>
        <p:txBody>
          <a:bodyPr/>
          <a:lstStyle>
            <a:lvl1pPr marL="225425" indent="-225425">
              <a:buSzPct val="135000"/>
              <a:buFont typeface="Wingdings" panose="05000000000000000000" pitchFamily="2" charset="2"/>
              <a:buChar char="§"/>
              <a:defRPr sz="1400">
                <a:latin typeface="+mn-lt"/>
              </a:defRPr>
            </a:lvl1pPr>
            <a:lvl2pPr marL="623888" indent="-166688">
              <a:buSzPct val="135000"/>
              <a:buFont typeface="Arial" panose="020B0604020202020204" pitchFamily="34" charset="0"/>
              <a:buChar char="•"/>
              <a:defRPr sz="1400">
                <a:latin typeface="+mn-lt"/>
              </a:defRPr>
            </a:lvl2pPr>
            <a:lvl3pPr marL="1033463" indent="-238125">
              <a:buSzPct val="100000"/>
              <a:buFont typeface="Courier New" panose="02070309020205020404" pitchFamily="49" charset="0"/>
              <a:buChar char="o"/>
              <a:defRPr sz="1400">
                <a:latin typeface="+mn-lt"/>
              </a:defRPr>
            </a:lvl3pPr>
            <a:lvl4pPr marL="1484313" indent="-225425">
              <a:buSzPct val="100000"/>
              <a:buFont typeface="Courier New" panose="02070309020205020404" pitchFamily="49" charset="0"/>
              <a:buChar char="o"/>
              <a:defRPr sz="1400">
                <a:latin typeface="+mn-lt"/>
              </a:defRPr>
            </a:lvl4pPr>
            <a:lvl5pPr marL="1882775" indent="-225425">
              <a:buSzPct val="100000"/>
              <a:buFont typeface="Courier New" panose="02070309020205020404" pitchFamily="49" charset="0"/>
              <a:buChar char="o"/>
              <a:defRPr sz="1400">
                <a:latin typeface="+mn-lt"/>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35723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1" y="566928"/>
            <a:ext cx="11400367" cy="609600"/>
          </a:xfrm>
        </p:spPr>
        <p:txBody>
          <a:bodyPr/>
          <a:lstStyle>
            <a:lvl1pPr>
              <a:defRPr sz="3200"/>
            </a:lvl1pPr>
          </a:lstStyle>
          <a:p>
            <a:r>
              <a:rPr lang="en-CA" dirty="0"/>
              <a:t>Click to edit Master title style</a:t>
            </a:r>
            <a:endParaRPr lang="en-US" dirty="0"/>
          </a:p>
        </p:txBody>
      </p:sp>
    </p:spTree>
    <p:extLst>
      <p:ext uri="{BB962C8B-B14F-4D97-AF65-F5344CB8AC3E}">
        <p14:creationId xmlns:p14="http://schemas.microsoft.com/office/powerpoint/2010/main" val="88387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66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62000"/>
            <a:ext cx="4011084" cy="914400"/>
          </a:xfrm>
        </p:spPr>
        <p:txBody>
          <a:bodyPr anchor="b"/>
          <a:lstStyle>
            <a:lvl1pPr algn="l">
              <a:defRPr sz="2000" b="1"/>
            </a:lvl1pPr>
          </a:lstStyle>
          <a:p>
            <a:r>
              <a:rPr lang="en-CA" dirty="0"/>
              <a:t>Click to edit Master title style</a:t>
            </a:r>
            <a:endParaRPr lang="en-US" dirty="0"/>
          </a:p>
        </p:txBody>
      </p:sp>
      <p:sp>
        <p:nvSpPr>
          <p:cNvPr id="3" name="Content Placeholder 2"/>
          <p:cNvSpPr>
            <a:spLocks noGrp="1"/>
          </p:cNvSpPr>
          <p:nvPr>
            <p:ph idx="1"/>
          </p:nvPr>
        </p:nvSpPr>
        <p:spPr>
          <a:xfrm>
            <a:off x="4766733" y="762001"/>
            <a:ext cx="6815667" cy="5364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609601" y="1676401"/>
            <a:ext cx="4011084"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142333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Tree>
    <p:extLst>
      <p:ext uri="{BB962C8B-B14F-4D97-AF65-F5344CB8AC3E}">
        <p14:creationId xmlns:p14="http://schemas.microsoft.com/office/powerpoint/2010/main" val="10790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lumMod val="85000"/>
          </a:schemeClr>
        </a:solid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400" b="1" i="0" baseline="0">
                <a:solidFill>
                  <a:srgbClr val="000000"/>
                </a:solidFill>
                <a:latin typeface="+mn-lt"/>
                <a:cs typeface="Calibri"/>
              </a:defRPr>
            </a:lvl1pPr>
          </a:lstStyle>
          <a:p>
            <a:r>
              <a:rPr lang="en-CA" dirty="0"/>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000" baseline="0">
                <a:solidFill>
                  <a:srgbClr val="000000"/>
                </a:solidFill>
                <a:latin typeface="+mn-lt"/>
                <a:cs typeface="Calibri"/>
              </a:defRPr>
            </a:lvl1pPr>
          </a:lstStyle>
          <a:p>
            <a:r>
              <a:rPr lang="en-CA" dirty="0"/>
              <a:t>Click to edit Master subtitle style</a:t>
            </a:r>
          </a:p>
        </p:txBody>
      </p:sp>
    </p:spTree>
    <p:extLst>
      <p:ext uri="{BB962C8B-B14F-4D97-AF65-F5344CB8AC3E}">
        <p14:creationId xmlns:p14="http://schemas.microsoft.com/office/powerpoint/2010/main" val="42817253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256174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1734" y="838200"/>
            <a:ext cx="2595033" cy="5257800"/>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1422400" y="838200"/>
            <a:ext cx="7586133" cy="5257800"/>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Tree>
    <p:extLst>
      <p:ext uri="{BB962C8B-B14F-4D97-AF65-F5344CB8AC3E}">
        <p14:creationId xmlns:p14="http://schemas.microsoft.com/office/powerpoint/2010/main" val="132014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1a_Title and Content w/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12192000" cy="609600"/>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385234" y="1447800"/>
            <a:ext cx="11603567" cy="5257800"/>
          </a:xfrm>
        </p:spPr>
        <p:txBody>
          <a:bodyPr>
            <a:normAutofit/>
          </a:bodyPr>
          <a:lstStyle>
            <a:lvl1pPr>
              <a:spcBef>
                <a:spcPts val="1000"/>
              </a:spcBef>
              <a:defRPr/>
            </a:lvl1pPr>
            <a:lvl2pPr>
              <a:spcBef>
                <a:spcPts val="300"/>
              </a:spcBef>
              <a:defRPr baseline="0"/>
            </a:lvl2pPr>
            <a:lvl3pPr>
              <a:spcBef>
                <a:spcPts val="0"/>
              </a:spcBef>
              <a:defRPr baseline="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792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000000"/>
        </a:solid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400" b="1" i="0" baseline="0">
                <a:solidFill>
                  <a:srgbClr val="FFFFFF"/>
                </a:solidFill>
                <a:latin typeface="+mn-lt"/>
                <a:cs typeface="Calibri"/>
              </a:defRPr>
            </a:lvl1pPr>
          </a:lstStyle>
          <a:p>
            <a:r>
              <a:rPr lang="en-CA" dirty="0"/>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400" baseline="0">
                <a:solidFill>
                  <a:srgbClr val="FFFFFF"/>
                </a:solidFill>
                <a:latin typeface="+mn-lt"/>
                <a:cs typeface="Calibri"/>
              </a:defRPr>
            </a:lvl1pPr>
          </a:lstStyle>
          <a:p>
            <a:r>
              <a:rPr lang="en-CA" dirty="0"/>
              <a:t>Click to edit Master subtitle style</a:t>
            </a:r>
          </a:p>
        </p:txBody>
      </p:sp>
      <p:pic>
        <p:nvPicPr>
          <p:cNvPr id="9" name="Picture 8">
            <a:extLst>
              <a:ext uri="{FF2B5EF4-FFF2-40B4-BE49-F238E27FC236}">
                <a16:creationId xmlns:a16="http://schemas.microsoft.com/office/drawing/2014/main" id="{9724FC3B-25F5-E343-AF74-8EC6EE37D9B6}"/>
              </a:ext>
            </a:extLst>
          </p:cNvPr>
          <p:cNvPicPr>
            <a:picLocks noChangeAspect="1"/>
          </p:cNvPicPr>
          <p:nvPr userDrawn="1"/>
        </p:nvPicPr>
        <p:blipFill>
          <a:blip r:embed="rId2"/>
          <a:stretch>
            <a:fillRect/>
          </a:stretch>
        </p:blipFill>
        <p:spPr>
          <a:xfrm>
            <a:off x="9829800" y="6248400"/>
            <a:ext cx="2163600" cy="431627"/>
          </a:xfrm>
          <a:prstGeom prst="rect">
            <a:avLst/>
          </a:prstGeom>
        </p:spPr>
      </p:pic>
      <p:pic>
        <p:nvPicPr>
          <p:cNvPr id="10" name="Picture 9">
            <a:extLst>
              <a:ext uri="{FF2B5EF4-FFF2-40B4-BE49-F238E27FC236}">
                <a16:creationId xmlns:a16="http://schemas.microsoft.com/office/drawing/2014/main" id="{2B805318-7A1C-4D4F-A85E-E23A7798776B}"/>
              </a:ext>
            </a:extLst>
          </p:cNvPr>
          <p:cNvPicPr>
            <a:picLocks noChangeAspect="1"/>
          </p:cNvPicPr>
          <p:nvPr userDrawn="1"/>
        </p:nvPicPr>
        <p:blipFill>
          <a:blip r:embed="rId3"/>
          <a:stretch>
            <a:fillRect/>
          </a:stretch>
        </p:blipFill>
        <p:spPr bwMode="auto">
          <a:xfrm>
            <a:off x="275249" y="231590"/>
            <a:ext cx="1683404" cy="378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871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6D6E71"/>
        </a:solid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400" b="1" i="0" baseline="0">
                <a:solidFill>
                  <a:srgbClr val="FFFFFF"/>
                </a:solidFill>
                <a:latin typeface="+mn-lt"/>
                <a:cs typeface="Calibri"/>
              </a:defRPr>
            </a:lvl1pPr>
          </a:lstStyle>
          <a:p>
            <a:r>
              <a:rPr lang="en-CA" dirty="0"/>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400" baseline="0">
                <a:solidFill>
                  <a:srgbClr val="FFFFFF"/>
                </a:solidFill>
                <a:latin typeface="+mn-lt"/>
                <a:cs typeface="Calibri"/>
              </a:defRPr>
            </a:lvl1pPr>
          </a:lstStyle>
          <a:p>
            <a:r>
              <a:rPr lang="en-CA" dirty="0"/>
              <a:t>Click to edit Master subtitle style</a:t>
            </a:r>
          </a:p>
        </p:txBody>
      </p:sp>
      <p:pic>
        <p:nvPicPr>
          <p:cNvPr id="9" name="Picture 8">
            <a:extLst>
              <a:ext uri="{FF2B5EF4-FFF2-40B4-BE49-F238E27FC236}">
                <a16:creationId xmlns:a16="http://schemas.microsoft.com/office/drawing/2014/main" id="{C5733A66-5669-1B4A-A9C5-CD1D589744A7}"/>
              </a:ext>
            </a:extLst>
          </p:cNvPr>
          <p:cNvPicPr>
            <a:picLocks noChangeAspect="1"/>
          </p:cNvPicPr>
          <p:nvPr userDrawn="1"/>
        </p:nvPicPr>
        <p:blipFill>
          <a:blip r:embed="rId2"/>
          <a:stretch>
            <a:fillRect/>
          </a:stretch>
        </p:blipFill>
        <p:spPr>
          <a:xfrm>
            <a:off x="9829800" y="6248400"/>
            <a:ext cx="2163600" cy="431627"/>
          </a:xfrm>
          <a:prstGeom prst="rect">
            <a:avLst/>
          </a:prstGeom>
        </p:spPr>
      </p:pic>
      <p:pic>
        <p:nvPicPr>
          <p:cNvPr id="10" name="Picture 9">
            <a:extLst>
              <a:ext uri="{FF2B5EF4-FFF2-40B4-BE49-F238E27FC236}">
                <a16:creationId xmlns:a16="http://schemas.microsoft.com/office/drawing/2014/main" id="{1029F5DD-1176-DB45-84D6-CD73BD218B87}"/>
              </a:ext>
            </a:extLst>
          </p:cNvPr>
          <p:cNvPicPr>
            <a:picLocks noChangeAspect="1"/>
          </p:cNvPicPr>
          <p:nvPr userDrawn="1"/>
        </p:nvPicPr>
        <p:blipFill>
          <a:blip r:embed="rId3"/>
          <a:stretch>
            <a:fillRect/>
          </a:stretch>
        </p:blipFill>
        <p:spPr bwMode="auto">
          <a:xfrm>
            <a:off x="275249" y="231590"/>
            <a:ext cx="1683404" cy="378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68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400" b="1" i="0" baseline="0">
                <a:solidFill>
                  <a:srgbClr val="000000"/>
                </a:solidFill>
                <a:latin typeface="+mn-lt"/>
                <a:cs typeface="Calibri"/>
              </a:defRPr>
            </a:lvl1pPr>
          </a:lstStyle>
          <a:p>
            <a:r>
              <a:rPr lang="en-CA" dirty="0"/>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400" baseline="0">
                <a:solidFill>
                  <a:srgbClr val="000000"/>
                </a:solidFill>
                <a:latin typeface="+mn-lt"/>
                <a:cs typeface="Calibri"/>
              </a:defRPr>
            </a:lvl1pPr>
          </a:lstStyle>
          <a:p>
            <a:r>
              <a:rPr lang="en-CA" dirty="0"/>
              <a:t>Click to edit Master subtitle style</a:t>
            </a:r>
          </a:p>
        </p:txBody>
      </p:sp>
    </p:spTree>
    <p:extLst>
      <p:ext uri="{BB962C8B-B14F-4D97-AF65-F5344CB8AC3E}">
        <p14:creationId xmlns:p14="http://schemas.microsoft.com/office/powerpoint/2010/main" val="3333903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11326287" y="53181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defRPr/>
            </a:pPr>
            <a:endParaRPr lang="en-US" altLang="en-US" sz="2400"/>
          </a:p>
        </p:txBody>
      </p:sp>
      <p:sp>
        <p:nvSpPr>
          <p:cNvPr id="6147" name="Rectangle 3"/>
          <p:cNvSpPr>
            <a:spLocks noGrp="1" noChangeArrowheads="1"/>
          </p:cNvSpPr>
          <p:nvPr>
            <p:ph type="ctrTitle"/>
          </p:nvPr>
        </p:nvSpPr>
        <p:spPr>
          <a:xfrm>
            <a:off x="711200" y="2362200"/>
            <a:ext cx="10703984" cy="990600"/>
          </a:xfrm>
          <a:prstGeom prst="rect">
            <a:avLst/>
          </a:prstGeom>
          <a:effectLst/>
        </p:spPr>
        <p:txBody>
          <a:bodyPr/>
          <a:lstStyle>
            <a:lvl1pPr algn="ctr">
              <a:defRPr sz="4400" b="1" i="0" baseline="0">
                <a:solidFill>
                  <a:srgbClr val="FFFFFF"/>
                </a:solidFill>
                <a:latin typeface="+mn-lt"/>
                <a:cs typeface="Calibri"/>
              </a:defRPr>
            </a:lvl1pPr>
          </a:lstStyle>
          <a:p>
            <a:r>
              <a:rPr lang="en-CA" dirty="0"/>
              <a:t>Click to edit Master title style</a:t>
            </a:r>
          </a:p>
        </p:txBody>
      </p:sp>
      <p:sp>
        <p:nvSpPr>
          <p:cNvPr id="6148" name="Rectangle 4"/>
          <p:cNvSpPr>
            <a:spLocks noGrp="1" noChangeArrowheads="1"/>
          </p:cNvSpPr>
          <p:nvPr>
            <p:ph type="subTitle" idx="1"/>
          </p:nvPr>
        </p:nvSpPr>
        <p:spPr>
          <a:xfrm>
            <a:off x="711200" y="3200400"/>
            <a:ext cx="10710333" cy="685800"/>
          </a:xfrm>
          <a:prstGeom prst="rect">
            <a:avLst/>
          </a:prstGeom>
          <a:effectLst/>
        </p:spPr>
        <p:txBody>
          <a:bodyPr/>
          <a:lstStyle>
            <a:lvl1pPr marL="0" indent="0" algn="ctr">
              <a:buFont typeface="Wingdings" pitchFamily="-108" charset="2"/>
              <a:buNone/>
              <a:defRPr sz="2400" baseline="0">
                <a:solidFill>
                  <a:srgbClr val="FFFFFF"/>
                </a:solidFill>
                <a:latin typeface="+mn-lt"/>
                <a:cs typeface="Calibri"/>
              </a:defRPr>
            </a:lvl1pPr>
          </a:lstStyle>
          <a:p>
            <a:r>
              <a:rPr lang="en-CA" dirty="0"/>
              <a:t>Click to edit Master subtitle style</a:t>
            </a:r>
          </a:p>
        </p:txBody>
      </p:sp>
      <p:pic>
        <p:nvPicPr>
          <p:cNvPr id="9" name="Picture 8">
            <a:extLst>
              <a:ext uri="{FF2B5EF4-FFF2-40B4-BE49-F238E27FC236}">
                <a16:creationId xmlns:a16="http://schemas.microsoft.com/office/drawing/2014/main" id="{F9183619-D7D0-9F47-AD00-E38AB704CB48}"/>
              </a:ext>
            </a:extLst>
          </p:cNvPr>
          <p:cNvPicPr>
            <a:picLocks noChangeAspect="1"/>
          </p:cNvPicPr>
          <p:nvPr userDrawn="1"/>
        </p:nvPicPr>
        <p:blipFill>
          <a:blip r:embed="rId3"/>
          <a:stretch>
            <a:fillRect/>
          </a:stretch>
        </p:blipFill>
        <p:spPr>
          <a:xfrm>
            <a:off x="9829800" y="6248400"/>
            <a:ext cx="2163600" cy="431627"/>
          </a:xfrm>
          <a:prstGeom prst="rect">
            <a:avLst/>
          </a:prstGeom>
        </p:spPr>
      </p:pic>
      <p:pic>
        <p:nvPicPr>
          <p:cNvPr id="10" name="Picture 9">
            <a:extLst>
              <a:ext uri="{FF2B5EF4-FFF2-40B4-BE49-F238E27FC236}">
                <a16:creationId xmlns:a16="http://schemas.microsoft.com/office/drawing/2014/main" id="{4CE7DBCD-5E97-0E46-98F8-0608EBC59A5E}"/>
              </a:ext>
            </a:extLst>
          </p:cNvPr>
          <p:cNvPicPr>
            <a:picLocks noChangeAspect="1"/>
          </p:cNvPicPr>
          <p:nvPr userDrawn="1"/>
        </p:nvPicPr>
        <p:blipFill>
          <a:blip r:embed="rId4"/>
          <a:stretch>
            <a:fillRect/>
          </a:stretch>
        </p:blipFill>
        <p:spPr bwMode="auto">
          <a:xfrm>
            <a:off x="275249" y="231590"/>
            <a:ext cx="1683404" cy="378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488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3" y="838200"/>
            <a:ext cx="11400367" cy="609600"/>
          </a:xfrm>
          <a:prstGeom prst="rect">
            <a:avLst/>
          </a:prstGeom>
        </p:spPr>
        <p:txBody>
          <a:bodyPr/>
          <a:lstStyle>
            <a:lvl1pPr algn="ctr">
              <a:defRPr baseline="0">
                <a:solidFill>
                  <a:srgbClr val="006A40"/>
                </a:solidFill>
                <a:latin typeface="+mn-lt"/>
              </a:defRPr>
            </a:lvl1pPr>
          </a:lstStyle>
          <a:p>
            <a:r>
              <a:rPr lang="en-CA" dirty="0"/>
              <a:t>Click to edit Master title style</a:t>
            </a:r>
            <a:endParaRPr lang="en-US" dirty="0"/>
          </a:p>
        </p:txBody>
      </p:sp>
      <p:sp>
        <p:nvSpPr>
          <p:cNvPr id="3" name="Content Placeholder 2"/>
          <p:cNvSpPr>
            <a:spLocks noGrp="1"/>
          </p:cNvSpPr>
          <p:nvPr>
            <p:ph idx="1"/>
          </p:nvPr>
        </p:nvSpPr>
        <p:spPr>
          <a:xfrm>
            <a:off x="304803" y="1600200"/>
            <a:ext cx="11400367" cy="4495800"/>
          </a:xfrm>
          <a:prstGeom prst="rect">
            <a:avLst/>
          </a:prstGeo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792087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3600" b="1" cap="all" baseline="0">
                <a:solidFill>
                  <a:srgbClr val="006A40"/>
                </a:solidFill>
                <a:latin typeface="+mn-lt"/>
              </a:defRPr>
            </a:lvl1pPr>
          </a:lstStyle>
          <a:p>
            <a:r>
              <a:rPr lang="en-CA" dirty="0"/>
              <a:t>Click to edit Master title style</a:t>
            </a:r>
            <a:endParaRPr lang="en-US"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atin typeface="+mn-lt"/>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CA" dirty="0"/>
              <a:t>Click to edit Master text styles</a:t>
            </a:r>
          </a:p>
        </p:txBody>
      </p:sp>
    </p:spTree>
    <p:extLst>
      <p:ext uri="{BB962C8B-B14F-4D97-AF65-F5344CB8AC3E}">
        <p14:creationId xmlns:p14="http://schemas.microsoft.com/office/powerpoint/2010/main" val="2761112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10.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4DCB66-9CC0-AB49-8C68-9E86F298E358}"/>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bwMode="auto">
          <a:xfrm>
            <a:off x="275249" y="231590"/>
            <a:ext cx="1683405" cy="378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ACB2E2DC-F0E0-3A4D-90ED-9A7C96DF606E}"/>
              </a:ext>
            </a:extLst>
          </p:cNvPr>
          <p:cNvPicPr>
            <a:picLocks noChangeAspect="1"/>
          </p:cNvPicPr>
          <p:nvPr userDrawn="1"/>
        </p:nvPicPr>
        <p:blipFill>
          <a:blip r:embed="rId17"/>
          <a:stretch>
            <a:fillRect/>
          </a:stretch>
        </p:blipFill>
        <p:spPr>
          <a:xfrm>
            <a:off x="9829892" y="6249600"/>
            <a:ext cx="2163988" cy="426240"/>
          </a:xfrm>
          <a:prstGeom prst="rect">
            <a:avLst/>
          </a:prstGeom>
        </p:spPr>
      </p:pic>
    </p:spTree>
    <p:extLst>
      <p:ext uri="{BB962C8B-B14F-4D97-AF65-F5344CB8AC3E}">
        <p14:creationId xmlns:p14="http://schemas.microsoft.com/office/powerpoint/2010/main" val="3054204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0" r:id="rId14"/>
  </p:sldLayoutIdLst>
  <p:txStyles>
    <p:titleStyle>
      <a:lvl1pPr algn="l" rtl="0" eaLnBrk="0" fontAlgn="base" hangingPunct="0">
        <a:spcBef>
          <a:spcPct val="0"/>
        </a:spcBef>
        <a:spcAft>
          <a:spcPct val="0"/>
        </a:spcAft>
        <a:defRPr sz="4400">
          <a:solidFill>
            <a:srgbClr val="595959"/>
          </a:solidFill>
          <a:latin typeface="Calibri"/>
          <a:ea typeface="ＭＳ Ｐゴシック" pitchFamily="-108" charset="-128"/>
          <a:cs typeface="Calibri"/>
        </a:defRPr>
      </a:lvl1pPr>
      <a:lvl2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2pPr>
      <a:lvl3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3pPr>
      <a:lvl4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4pPr>
      <a:lvl5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5pPr>
      <a:lvl6pPr marL="457189" algn="l" rtl="0" fontAlgn="base">
        <a:spcBef>
          <a:spcPct val="0"/>
        </a:spcBef>
        <a:spcAft>
          <a:spcPct val="0"/>
        </a:spcAft>
        <a:defRPr sz="3200" b="1">
          <a:solidFill>
            <a:srgbClr val="FFFFFF"/>
          </a:solidFill>
          <a:latin typeface="Arial Black" pitchFamily="-108" charset="0"/>
        </a:defRPr>
      </a:lvl6pPr>
      <a:lvl7pPr marL="914377" algn="l" rtl="0" fontAlgn="base">
        <a:spcBef>
          <a:spcPct val="0"/>
        </a:spcBef>
        <a:spcAft>
          <a:spcPct val="0"/>
        </a:spcAft>
        <a:defRPr sz="3200" b="1">
          <a:solidFill>
            <a:srgbClr val="FFFFFF"/>
          </a:solidFill>
          <a:latin typeface="Arial Black" pitchFamily="-108" charset="0"/>
        </a:defRPr>
      </a:lvl7pPr>
      <a:lvl8pPr marL="1371566" algn="l" rtl="0" fontAlgn="base">
        <a:spcBef>
          <a:spcPct val="0"/>
        </a:spcBef>
        <a:spcAft>
          <a:spcPct val="0"/>
        </a:spcAft>
        <a:defRPr sz="3200" b="1">
          <a:solidFill>
            <a:srgbClr val="FFFFFF"/>
          </a:solidFill>
          <a:latin typeface="Arial Black" pitchFamily="-108" charset="0"/>
        </a:defRPr>
      </a:lvl8pPr>
      <a:lvl9pPr marL="1828754" algn="l" rtl="0" fontAlgn="base">
        <a:spcBef>
          <a:spcPct val="0"/>
        </a:spcBef>
        <a:spcAft>
          <a:spcPct val="0"/>
        </a:spcAft>
        <a:defRPr sz="3200" b="1">
          <a:solidFill>
            <a:srgbClr val="FFFFFF"/>
          </a:solidFill>
          <a:latin typeface="Arial Black" pitchFamily="-108" charset="0"/>
        </a:defRPr>
      </a:lvl9pPr>
    </p:titleStyle>
    <p:bodyStyle>
      <a:lvl1pPr marL="269868" indent="-269868" algn="l" rtl="0" eaLnBrk="0" fontAlgn="base" hangingPunct="0">
        <a:spcBef>
          <a:spcPct val="20000"/>
        </a:spcBef>
        <a:spcAft>
          <a:spcPct val="0"/>
        </a:spcAft>
        <a:buSzPct val="75000"/>
        <a:buFont typeface="Wingdings" charset="2"/>
        <a:buChar char="§"/>
        <a:defRPr sz="2800">
          <a:solidFill>
            <a:srgbClr val="000000"/>
          </a:solidFill>
          <a:latin typeface="Calibri"/>
          <a:ea typeface="ＭＳ Ｐゴシック" pitchFamily="-108" charset="-128"/>
          <a:cs typeface="Calibri"/>
        </a:defRPr>
      </a:lvl1pPr>
      <a:lvl2pPr marL="914377" indent="-457189" algn="l" rtl="0" eaLnBrk="0" fontAlgn="base" hangingPunct="0">
        <a:spcBef>
          <a:spcPct val="20000"/>
        </a:spcBef>
        <a:spcAft>
          <a:spcPct val="0"/>
        </a:spcAft>
        <a:buSzPct val="75000"/>
        <a:buFont typeface="Arial" charset="0"/>
        <a:buAutoNum type="alphaLcParenR"/>
        <a:defRPr sz="2400">
          <a:solidFill>
            <a:srgbClr val="000000"/>
          </a:solidFill>
          <a:latin typeface="Calibri"/>
          <a:ea typeface="ＭＳ Ｐゴシック" pitchFamily="-108" charset="-128"/>
          <a:cs typeface="Calibri"/>
        </a:defRPr>
      </a:lvl2pPr>
      <a:lvl3pPr marL="1371566" indent="-457189" algn="l" rtl="0" eaLnBrk="0" fontAlgn="base" hangingPunct="0">
        <a:spcBef>
          <a:spcPct val="20000"/>
        </a:spcBef>
        <a:spcAft>
          <a:spcPct val="0"/>
        </a:spcAft>
        <a:buFont typeface="Times" charset="0"/>
        <a:buChar char="•"/>
        <a:defRPr sz="2000">
          <a:solidFill>
            <a:srgbClr val="000000"/>
          </a:solidFill>
          <a:latin typeface="Calibri"/>
          <a:ea typeface="ＭＳ Ｐゴシック" pitchFamily="-108" charset="-128"/>
          <a:cs typeface="Calibri"/>
        </a:defRPr>
      </a:lvl3pPr>
      <a:lvl4pPr marL="1752556" indent="-380990" algn="l" rtl="0" eaLnBrk="0" fontAlgn="base" hangingPunct="0">
        <a:spcBef>
          <a:spcPct val="20000"/>
        </a:spcBef>
        <a:spcAft>
          <a:spcPct val="0"/>
        </a:spcAft>
        <a:buFont typeface="Times" charset="0"/>
        <a:buChar char="•"/>
        <a:defRPr sz="1600">
          <a:solidFill>
            <a:srgbClr val="000000"/>
          </a:solidFill>
          <a:latin typeface="Calibri"/>
          <a:ea typeface="ＭＳ Ｐゴシック" pitchFamily="-108" charset="-128"/>
          <a:cs typeface="Calibri"/>
        </a:defRPr>
      </a:lvl4pPr>
      <a:lvl5pPr marL="2209745" indent="-380990" algn="l" rtl="0" eaLnBrk="0" fontAlgn="base" hangingPunct="0">
        <a:spcBef>
          <a:spcPct val="20000"/>
        </a:spcBef>
        <a:spcAft>
          <a:spcPct val="0"/>
        </a:spcAft>
        <a:buFont typeface="Times" charset="0"/>
        <a:buChar char="•"/>
        <a:defRPr sz="1600">
          <a:solidFill>
            <a:srgbClr val="000000"/>
          </a:solidFill>
          <a:latin typeface="Calibri"/>
          <a:ea typeface="ＭＳ Ｐゴシック" pitchFamily="-108" charset="-128"/>
          <a:cs typeface="Calibri"/>
        </a:defRPr>
      </a:lvl5pPr>
      <a:lvl6pPr marL="2666933" indent="-38099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6pPr>
      <a:lvl7pPr marL="3124122" indent="-38099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7pPr>
      <a:lvl8pPr marL="3581310" indent="-38099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8pPr>
      <a:lvl9pPr marL="4038499" indent="-38099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274320" y="231647"/>
            <a:ext cx="1685544" cy="377951"/>
          </a:xfrm>
          <a:prstGeom prst="rect">
            <a:avLst/>
          </a:prstGeom>
        </p:spPr>
      </p:pic>
      <p:pic>
        <p:nvPicPr>
          <p:cNvPr id="17" name="bg object 17"/>
          <p:cNvPicPr/>
          <p:nvPr/>
        </p:nvPicPr>
        <p:blipFill>
          <a:blip r:embed="rId9" cstate="print"/>
          <a:stretch>
            <a:fillRect/>
          </a:stretch>
        </p:blipFill>
        <p:spPr>
          <a:xfrm>
            <a:off x="9829800" y="6248400"/>
            <a:ext cx="2164079" cy="426720"/>
          </a:xfrm>
          <a:prstGeom prst="rect">
            <a:avLst/>
          </a:prstGeom>
        </p:spPr>
      </p:pic>
      <p:sp>
        <p:nvSpPr>
          <p:cNvPr id="2" name="Holder 2"/>
          <p:cNvSpPr>
            <a:spLocks noGrp="1"/>
          </p:cNvSpPr>
          <p:nvPr>
            <p:ph type="title"/>
          </p:nvPr>
        </p:nvSpPr>
        <p:spPr>
          <a:xfrm>
            <a:off x="131165" y="856310"/>
            <a:ext cx="11929668" cy="695325"/>
          </a:xfrm>
          <a:prstGeom prst="rect">
            <a:avLst/>
          </a:prstGeom>
        </p:spPr>
        <p:txBody>
          <a:bodyPr wrap="square" lIns="0" tIns="0" rIns="0" bIns="0">
            <a:spAutoFit/>
          </a:bodyPr>
          <a:lstStyle>
            <a:lvl1pPr>
              <a:defRPr sz="4400" b="1" i="0">
                <a:solidFill>
                  <a:srgbClr val="006A40"/>
                </a:solidFill>
                <a:latin typeface="Arial"/>
                <a:cs typeface="Arial"/>
              </a:defRPr>
            </a:lvl1pPr>
          </a:lstStyle>
          <a:p>
            <a:endParaRPr/>
          </a:p>
        </p:txBody>
      </p:sp>
      <p:sp>
        <p:nvSpPr>
          <p:cNvPr id="3" name="Holder 3"/>
          <p:cNvSpPr>
            <a:spLocks noGrp="1"/>
          </p:cNvSpPr>
          <p:nvPr>
            <p:ph type="body" idx="1"/>
          </p:nvPr>
        </p:nvSpPr>
        <p:spPr>
          <a:xfrm>
            <a:off x="974290" y="1914131"/>
            <a:ext cx="10106660" cy="410400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8/5/2025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0756544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1"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7" descr="upper_img_Blank.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 y="1"/>
            <a:ext cx="12215284" cy="241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7785" y="838200"/>
            <a:ext cx="12215284"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dirty="0"/>
              <a:t>Click to edit Master title style</a:t>
            </a:r>
          </a:p>
        </p:txBody>
      </p:sp>
      <p:sp>
        <p:nvSpPr>
          <p:cNvPr id="1028" name="Rectangle 3"/>
          <p:cNvSpPr>
            <a:spLocks noGrp="1" noChangeArrowheads="1"/>
          </p:cNvSpPr>
          <p:nvPr>
            <p:ph type="body" idx="1"/>
          </p:nvPr>
        </p:nvSpPr>
        <p:spPr bwMode="auto">
          <a:xfrm>
            <a:off x="385234" y="1676400"/>
            <a:ext cx="11603567"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29" name="Picture 13" descr="Usask-Logo-70K.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347200" y="152401"/>
            <a:ext cx="2438400" cy="409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40543"/>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rtl="0" eaLnBrk="0" fontAlgn="base" hangingPunct="0">
        <a:spcBef>
          <a:spcPct val="0"/>
        </a:spcBef>
        <a:spcAft>
          <a:spcPct val="0"/>
        </a:spcAft>
        <a:defRPr sz="4400" b="1">
          <a:solidFill>
            <a:srgbClr val="1E782F"/>
          </a:solidFill>
          <a:effectLst>
            <a:outerShdw blurRad="38100" dist="38100" dir="2700000" algn="tl">
              <a:srgbClr val="000000">
                <a:alpha val="43137"/>
              </a:srgbClr>
            </a:outerShdw>
          </a:effectLst>
          <a:latin typeface="Calibri" panose="020F0502020204030204" pitchFamily="34" charset="0"/>
          <a:ea typeface="ＭＳ Ｐゴシック" pitchFamily="-108" charset="-128"/>
          <a:cs typeface="Calibri" panose="020F0502020204030204" pitchFamily="34" charset="0"/>
        </a:defRPr>
      </a:lvl1pPr>
      <a:lvl2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ＭＳ Ｐゴシック" pitchFamily="-108" charset="-128"/>
        </a:defRPr>
      </a:lvl5pPr>
      <a:lvl6pPr marL="457200" algn="l" rtl="0" fontAlgn="base">
        <a:spcBef>
          <a:spcPct val="0"/>
        </a:spcBef>
        <a:spcAft>
          <a:spcPct val="0"/>
        </a:spcAft>
        <a:defRPr sz="3200" b="1">
          <a:solidFill>
            <a:srgbClr val="FFFFFF"/>
          </a:solidFill>
          <a:latin typeface="Arial Black" pitchFamily="-108" charset="0"/>
        </a:defRPr>
      </a:lvl6pPr>
      <a:lvl7pPr marL="914400" algn="l" rtl="0" fontAlgn="base">
        <a:spcBef>
          <a:spcPct val="0"/>
        </a:spcBef>
        <a:spcAft>
          <a:spcPct val="0"/>
        </a:spcAft>
        <a:defRPr sz="3200" b="1">
          <a:solidFill>
            <a:srgbClr val="FFFFFF"/>
          </a:solidFill>
          <a:latin typeface="Arial Black" pitchFamily="-108" charset="0"/>
        </a:defRPr>
      </a:lvl7pPr>
      <a:lvl8pPr marL="1371600" algn="l" rtl="0" fontAlgn="base">
        <a:spcBef>
          <a:spcPct val="0"/>
        </a:spcBef>
        <a:spcAft>
          <a:spcPct val="0"/>
        </a:spcAft>
        <a:defRPr sz="3200" b="1">
          <a:solidFill>
            <a:srgbClr val="FFFFFF"/>
          </a:solidFill>
          <a:latin typeface="Arial Black" pitchFamily="-108" charset="0"/>
        </a:defRPr>
      </a:lvl8pPr>
      <a:lvl9pPr marL="1828800" algn="l" rtl="0" fontAlgn="base">
        <a:spcBef>
          <a:spcPct val="0"/>
        </a:spcBef>
        <a:spcAft>
          <a:spcPct val="0"/>
        </a:spcAft>
        <a:defRPr sz="3200" b="1">
          <a:solidFill>
            <a:srgbClr val="FFFFFF"/>
          </a:solidFill>
          <a:latin typeface="Arial Black" pitchFamily="-108" charset="0"/>
        </a:defRPr>
      </a:lvl9pPr>
    </p:titleStyle>
    <p:bodyStyle>
      <a:lvl1pPr marL="269875" indent="-269875" algn="l" rtl="0" eaLnBrk="0" fontAlgn="base" hangingPunct="0">
        <a:spcBef>
          <a:spcPct val="20000"/>
        </a:spcBef>
        <a:spcAft>
          <a:spcPct val="0"/>
        </a:spcAft>
        <a:buClr>
          <a:srgbClr val="1E782F"/>
        </a:buClr>
        <a:buSzPct val="125000"/>
        <a:buFont typeface="Arial" panose="020B0604020202020204" pitchFamily="34" charset="0"/>
        <a:buChar char="•"/>
        <a:defRPr sz="3200">
          <a:solidFill>
            <a:srgbClr val="000000"/>
          </a:solidFill>
          <a:latin typeface="Calibri" panose="020F0502020204030204" pitchFamily="34" charset="0"/>
          <a:ea typeface="ＭＳ Ｐゴシック" pitchFamily="-108" charset="-128"/>
          <a:cs typeface="Calibri" panose="020F0502020204030204" pitchFamily="34" charset="0"/>
        </a:defRPr>
      </a:lvl1pPr>
      <a:lvl2pPr marL="715963" indent="-258763" algn="l" rtl="0" eaLnBrk="0" fontAlgn="base" hangingPunct="0">
        <a:spcBef>
          <a:spcPct val="20000"/>
        </a:spcBef>
        <a:spcAft>
          <a:spcPct val="0"/>
        </a:spcAft>
        <a:buClr>
          <a:srgbClr val="1E782F"/>
        </a:buClr>
        <a:buSzPct val="125000"/>
        <a:buFont typeface="Calibri" panose="020F0502020204030204" pitchFamily="34" charset="0"/>
        <a:buChar char="‐"/>
        <a:defRPr sz="2800">
          <a:solidFill>
            <a:srgbClr val="000000"/>
          </a:solidFill>
          <a:latin typeface="Calibri" panose="020F0502020204030204" pitchFamily="34" charset="0"/>
          <a:ea typeface="ＭＳ Ｐゴシック" pitchFamily="-108" charset="-128"/>
          <a:cs typeface="Calibri" panose="020F0502020204030204" pitchFamily="34" charset="0"/>
        </a:defRPr>
      </a:lvl2pPr>
      <a:lvl3pPr marL="1371600" indent="-457200" algn="l" rtl="0" eaLnBrk="0" fontAlgn="base" hangingPunct="0">
        <a:spcBef>
          <a:spcPct val="20000"/>
        </a:spcBef>
        <a:spcAft>
          <a:spcPct val="0"/>
        </a:spcAft>
        <a:buClr>
          <a:srgbClr val="1E782F"/>
        </a:buClr>
        <a:buSzPct val="125000"/>
        <a:buFont typeface="Arial" panose="020B0604020202020204" pitchFamily="34" charset="0"/>
        <a:buChar char="•"/>
        <a:defRPr sz="2000">
          <a:solidFill>
            <a:srgbClr val="000000"/>
          </a:solidFill>
          <a:latin typeface="Calibri" panose="020F0502020204030204" pitchFamily="34" charset="0"/>
          <a:ea typeface="ＭＳ Ｐゴシック" pitchFamily="-108" charset="-128"/>
          <a:cs typeface="Calibri" panose="020F0502020204030204" pitchFamily="34" charset="0"/>
        </a:defRPr>
      </a:lvl3pPr>
      <a:lvl4pPr marL="1752600" indent="-381000" algn="l" rtl="0" eaLnBrk="0" fontAlgn="base" hangingPunct="0">
        <a:spcBef>
          <a:spcPct val="20000"/>
        </a:spcBef>
        <a:spcAft>
          <a:spcPct val="0"/>
        </a:spcAft>
        <a:buClr>
          <a:srgbClr val="1E782F"/>
        </a:buClr>
        <a:buSzPct val="125000"/>
        <a:buFont typeface="Arial" panose="020B0604020202020204" pitchFamily="34" charset="0"/>
        <a:buChar char="•"/>
        <a:defRPr sz="1600">
          <a:solidFill>
            <a:srgbClr val="000000"/>
          </a:solidFill>
          <a:latin typeface="Calibri" panose="020F0502020204030204" pitchFamily="34" charset="0"/>
          <a:ea typeface="ＭＳ Ｐゴシック" pitchFamily="-108" charset="-128"/>
          <a:cs typeface="Calibri" panose="020F0502020204030204" pitchFamily="34" charset="0"/>
        </a:defRPr>
      </a:lvl4pPr>
      <a:lvl5pPr marL="2209800" indent="-381000" algn="l" rtl="0" eaLnBrk="0" fontAlgn="base" hangingPunct="0">
        <a:spcBef>
          <a:spcPct val="20000"/>
        </a:spcBef>
        <a:spcAft>
          <a:spcPct val="0"/>
        </a:spcAft>
        <a:buClr>
          <a:srgbClr val="1E782F"/>
        </a:buClr>
        <a:buSzPct val="125000"/>
        <a:buFont typeface="Arial" panose="020B0604020202020204" pitchFamily="34" charset="0"/>
        <a:buChar char="•"/>
        <a:defRPr sz="1600">
          <a:solidFill>
            <a:srgbClr val="000000"/>
          </a:solidFill>
          <a:latin typeface="Calibri" panose="020F0502020204030204" pitchFamily="34" charset="0"/>
          <a:ea typeface="ＭＳ Ｐゴシック" pitchFamily="-108" charset="-128"/>
          <a:cs typeface="Calibri" panose="020F0502020204030204" pitchFamily="34" charset="0"/>
        </a:defRPr>
      </a:lvl5pPr>
      <a:lvl6pPr marL="2667000" indent="-38100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6pPr>
      <a:lvl7pPr marL="3124200" indent="-38100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7pPr>
      <a:lvl8pPr marL="3581400" indent="-38100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8pPr>
      <a:lvl9pPr marL="4038600" indent="-381000" algn="l" rtl="0" fontAlgn="base">
        <a:spcBef>
          <a:spcPct val="20000"/>
        </a:spcBef>
        <a:spcAft>
          <a:spcPct val="0"/>
        </a:spcAft>
        <a:buFont typeface="Times" pitchFamily="-108" charset="0"/>
        <a:buChar char="•"/>
        <a:defRPr sz="2000">
          <a:solidFill>
            <a:srgbClr val="FFFFFF"/>
          </a:solidFill>
          <a:latin typeface="Georgia" pitchFamily="-108" charset="0"/>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vpresearch.usask.ca/documents/tri-agency/cihr/project-grant/timeline-fall-2025-cihr-project-grant.pdf" TargetMode="External"/><Relationship Id="rId2" Type="http://schemas.openxmlformats.org/officeDocument/2006/relationships/hyperlink" Target="https://vpresearch.usask.ca/documents/tri-agency/cihr/project-grant/noi-cihr-project-grant.pdf" TargetMode="External"/><Relationship Id="rId1" Type="http://schemas.openxmlformats.org/officeDocument/2006/relationships/slideLayout" Target="../slideLayouts/slideLayout16.xml"/><Relationship Id="rId6" Type="http://schemas.openxmlformats.org/officeDocument/2006/relationships/hyperlink" Target="mailto:Manisha.jalla@usask.ca" TargetMode="External"/><Relationship Id="rId5" Type="http://schemas.openxmlformats.org/officeDocument/2006/relationships/hyperlink" Target="mailto:grant.review@usask.ca" TargetMode="External"/><Relationship Id="rId4" Type="http://schemas.openxmlformats.org/officeDocument/2006/relationships/hyperlink" Target="https://vpresearch.usask.ca/research-support/tri-agency.php"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ihr-irsc.gc.ca/e/53881.html" TargetMode="External"/><Relationship Id="rId2" Type="http://schemas.openxmlformats.org/officeDocument/2006/relationships/hyperlink" Target="https://cihr-irsc.gc.ca/e/53907.html" TargetMode="External"/><Relationship Id="rId1" Type="http://schemas.openxmlformats.org/officeDocument/2006/relationships/slideLayout" Target="../slideLayouts/slideLayout8.xml"/><Relationship Id="rId5" Type="http://schemas.openxmlformats.org/officeDocument/2006/relationships/hyperlink" Target="https://cihr-irsc.gc.ca/e/54124.html" TargetMode="External"/><Relationship Id="rId4" Type="http://schemas.openxmlformats.org/officeDocument/2006/relationships/hyperlink" Target="https://cihr-irsc.gc.ca/e/29300.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ihr-irsc.gc.ca/e/47382.html" TargetMode="External"/><Relationship Id="rId2" Type="http://schemas.openxmlformats.org/officeDocument/2006/relationships/hyperlink" Target="https://ca1se.voxco.com/SE/?st=10PfBH%2FDtvHlmw79nk7SpcRoJyuwFqOHCCb%2BaqinjJw%3D&amp;LANG=EN" TargetMode="External"/><Relationship Id="rId1" Type="http://schemas.openxmlformats.org/officeDocument/2006/relationships/slideLayout" Target="../slideLayouts/slideLayout14.xml"/><Relationship Id="rId6" Type="http://schemas.openxmlformats.org/officeDocument/2006/relationships/hyperlink" Target="https://cihr-irsc.gc.ca/e/52323.html#2" TargetMode="External"/><Relationship Id="rId5" Type="http://schemas.openxmlformats.org/officeDocument/2006/relationships/hyperlink" Target="https://cihr-irsc.gc.ca/e/52323.html#1" TargetMode="External"/><Relationship Id="rId4" Type="http://schemas.openxmlformats.org/officeDocument/2006/relationships/hyperlink" Target="https://cihr-irsc.gc.ca/e/52323.html" TargetMode="Externa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vpresearch.usask.ca/documents/tri-agency/cihr/oversight-committee/about-amplified-internal-review.pdf" TargetMode="External"/><Relationship Id="rId2" Type="http://schemas.openxmlformats.org/officeDocument/2006/relationships/hyperlink" Target="https://vpresearch.usask.ca/documents/tri-agency/cihr/project-grant/noi-cihr-project-grant.pdf" TargetMode="External"/><Relationship Id="rId1" Type="http://schemas.openxmlformats.org/officeDocument/2006/relationships/slideLayout" Target="../slideLayouts/slideLayout8.xml"/><Relationship Id="rId4" Type="http://schemas.openxmlformats.org/officeDocument/2006/relationships/hyperlink" Target="https://vpresearch.usask.ca/research-support/tri-agency.ph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https://vpresearch.usask.ca/documents/tri-agency/cihr/bridge-funding/cihr_bridgefunding_application-form.pdf" TargetMode="External"/><Relationship Id="rId2" Type="http://schemas.openxmlformats.org/officeDocument/2006/relationships/hyperlink" Target="https://vpresearch.usask.ca/documents/tri-agency/cihr/bridge-funding/spring2025_cihr-project-grant-program-guidelines.pdf" TargetMode="External"/><Relationship Id="rId1" Type="http://schemas.openxmlformats.org/officeDocument/2006/relationships/slideLayout" Target="../slideLayouts/slideLayout16.xml"/><Relationship Id="rId6" Type="http://schemas.openxmlformats.org/officeDocument/2006/relationships/hyperlink" Target="mailto:Manisha.jalla@usask.ca" TargetMode="External"/><Relationship Id="rId5" Type="http://schemas.openxmlformats.org/officeDocument/2006/relationships/hyperlink" Target="mailto:cihr.bridgefunding@usask.ca" TargetMode="External"/><Relationship Id="rId4" Type="http://schemas.openxmlformats.org/officeDocument/2006/relationships/hyperlink" Target="https://vpresearch.usask.ca/research-support/tri-agency.php"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share.usask.ca/go/ovpr/grants_repository/Pages/CIHR-%20Examples.aspx" TargetMode="External"/><Relationship Id="rId2" Type="http://schemas.openxmlformats.org/officeDocument/2006/relationships/hyperlink" Target="https://vpresearch.usask.ca/research-support/tri-agency.php" TargetMode="External"/><Relationship Id="rId1" Type="http://schemas.openxmlformats.org/officeDocument/2006/relationships/slideLayout" Target="../slideLayouts/slideLayout16.xml"/><Relationship Id="rId5" Type="http://schemas.openxmlformats.org/officeDocument/2006/relationships/hyperlink" Target="https://listman.usask.ca/subscriptions/manage_page.php?listname=health_science-l" TargetMode="External"/><Relationship Id="rId4" Type="http://schemas.openxmlformats.org/officeDocument/2006/relationships/hyperlink" Target="mailto:triagency.leaders@usask.ca"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mailto:cihr.bridgefunding@usask.ca" TargetMode="External"/><Relationship Id="rId3" Type="http://schemas.openxmlformats.org/officeDocument/2006/relationships/image" Target="../media/image17.png"/><Relationship Id="rId7" Type="http://schemas.openxmlformats.org/officeDocument/2006/relationships/hyperlink" Target="mailto:Grant.review@usask.ca" TargetMode="External"/><Relationship Id="rId2" Type="http://schemas.openxmlformats.org/officeDocument/2006/relationships/image" Target="../media/image16.png"/><Relationship Id="rId1" Type="http://schemas.openxmlformats.org/officeDocument/2006/relationships/slideLayout" Target="../slideLayouts/slideLayout16.xml"/><Relationship Id="rId6" Type="http://schemas.openxmlformats.org/officeDocument/2006/relationships/hyperlink" Target="mailto:Manisha.jalla@usask.ca"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ihr-irsc.gc.ca/e/51250.html"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p:cNvPicPr>
            <a:picLocks/>
          </p:cNvPicPr>
          <p:nvPr/>
        </p:nvPicPr>
        <p:blipFill>
          <a:blip r:embed="rId3"/>
          <a:stretch>
            <a:fillRect/>
          </a:stretch>
        </p:blipFill>
        <p:spPr bwMode="auto">
          <a:xfrm>
            <a:off x="-600" y="0"/>
            <a:ext cx="12193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5"/>
          <p:cNvSpPr>
            <a:spLocks noChangeArrowheads="1"/>
          </p:cNvSpPr>
          <p:nvPr/>
        </p:nvSpPr>
        <p:spPr bwMode="auto">
          <a:xfrm>
            <a:off x="3929066" y="3438527"/>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128"/>
              </a:defRPr>
            </a:lvl1pPr>
            <a:lvl2pPr marL="742950" indent="-285750">
              <a:defRPr sz="2400">
                <a:solidFill>
                  <a:schemeClr val="tx1"/>
                </a:solidFill>
                <a:latin typeface="Times" charset="0"/>
                <a:ea typeface="ＭＳ Ｐゴシック" charset="-128"/>
              </a:defRPr>
            </a:lvl2pPr>
            <a:lvl3pPr marL="1143000" indent="-228600">
              <a:defRPr sz="2400">
                <a:solidFill>
                  <a:schemeClr val="tx1"/>
                </a:solidFill>
                <a:latin typeface="Times" charset="0"/>
                <a:ea typeface="ＭＳ Ｐゴシック" charset="-128"/>
              </a:defRPr>
            </a:lvl3pPr>
            <a:lvl4pPr marL="1600200" indent="-228600">
              <a:defRPr sz="2400">
                <a:solidFill>
                  <a:schemeClr val="tx1"/>
                </a:solidFill>
                <a:latin typeface="Times" charset="0"/>
                <a:ea typeface="ＭＳ Ｐゴシック" charset="-128"/>
              </a:defRPr>
            </a:lvl4pPr>
            <a:lvl5pPr marL="2057400" indent="-22860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charset="0"/>
              <a:ea typeface="ＭＳ Ｐゴシック" charset="-128"/>
              <a:cs typeface="+mn-cs"/>
            </a:endParaRPr>
          </a:p>
        </p:txBody>
      </p:sp>
      <p:sp>
        <p:nvSpPr>
          <p:cNvPr id="5124" name="Title 1"/>
          <p:cNvSpPr>
            <a:spLocks noGrp="1"/>
          </p:cNvSpPr>
          <p:nvPr>
            <p:ph type="ctrTitle"/>
          </p:nvPr>
        </p:nvSpPr>
        <p:spPr bwMode="auto">
          <a:xfrm>
            <a:off x="769188" y="1014412"/>
            <a:ext cx="10653623" cy="4219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ts val="1800"/>
              </a:spcBef>
              <a:spcAft>
                <a:spcPts val="0"/>
              </a:spcAft>
            </a:pPr>
            <a:r>
              <a:rPr lang="en-US" altLang="en-US" dirty="0">
                <a:solidFill>
                  <a:srgbClr val="FFFFFF"/>
                </a:solidFill>
                <a:ea typeface="ＭＳ Ｐゴシック" charset="-128"/>
                <a:cs typeface="Calibri" charset="0"/>
              </a:rPr>
              <a:t>Fall</a:t>
            </a:r>
            <a:r>
              <a:rPr lang="en-US" altLang="en-US" dirty="0">
                <a:solidFill>
                  <a:srgbClr val="FFFFFF"/>
                </a:solidFill>
                <a:latin typeface="+mn-lt"/>
                <a:ea typeface="ＭＳ Ｐゴシック" charset="-128"/>
                <a:cs typeface="Calibri" charset="0"/>
              </a:rPr>
              <a:t> 2025 CIHR Project </a:t>
            </a:r>
            <a:r>
              <a:rPr lang="en-US" altLang="en-US" dirty="0">
                <a:solidFill>
                  <a:srgbClr val="FFFFFF"/>
                </a:solidFill>
                <a:ea typeface="ＭＳ Ｐゴシック" charset="-128"/>
                <a:cs typeface="Calibri" charset="0"/>
              </a:rPr>
              <a:t>Grant Workshop and Panel Q&amp;A</a:t>
            </a:r>
            <a:br>
              <a:rPr lang="en-US" altLang="en-US" sz="3200" dirty="0">
                <a:solidFill>
                  <a:srgbClr val="FFFFFF"/>
                </a:solidFill>
                <a:latin typeface="+mn-lt"/>
                <a:ea typeface="ＭＳ Ｐゴシック" charset="-128"/>
                <a:cs typeface="Calibri" charset="0"/>
              </a:rPr>
            </a:br>
            <a:br>
              <a:rPr lang="en-US" altLang="en-US" sz="3200" dirty="0">
                <a:solidFill>
                  <a:srgbClr val="FFFFFF"/>
                </a:solidFill>
                <a:latin typeface="+mn-lt"/>
                <a:ea typeface="ＭＳ Ｐゴシック" charset="-128"/>
                <a:cs typeface="Calibri" charset="0"/>
              </a:rPr>
            </a:br>
            <a:br>
              <a:rPr lang="en-US" altLang="en-US" sz="2400" dirty="0">
                <a:solidFill>
                  <a:srgbClr val="FFFFFF"/>
                </a:solidFill>
                <a:latin typeface="+mn-lt"/>
                <a:ea typeface="ＭＳ Ｐゴシック" charset="-128"/>
                <a:cs typeface="Calibri" charset="0"/>
              </a:rPr>
            </a:br>
            <a:r>
              <a:rPr lang="en-US" altLang="en-US" sz="2000" dirty="0">
                <a:solidFill>
                  <a:srgbClr val="FFFFFF"/>
                </a:solidFill>
                <a:ea typeface="ＭＳ Ｐゴシック" charset="-128"/>
                <a:cs typeface="Calibri" charset="0"/>
              </a:rPr>
              <a:t>August 5</a:t>
            </a:r>
            <a:r>
              <a:rPr lang="en-US" altLang="en-US" sz="2000" dirty="0">
                <a:solidFill>
                  <a:srgbClr val="FFFFFF"/>
                </a:solidFill>
                <a:latin typeface="+mn-lt"/>
                <a:ea typeface="ＭＳ Ｐゴシック" charset="-128"/>
                <a:cs typeface="Calibri" charset="0"/>
              </a:rPr>
              <a:t>, 2025; </a:t>
            </a:r>
            <a:r>
              <a:rPr lang="en-US" altLang="en-US" sz="2000" dirty="0">
                <a:solidFill>
                  <a:srgbClr val="FFFFFF"/>
                </a:solidFill>
                <a:ea typeface="ＭＳ Ｐゴシック" charset="-128"/>
                <a:cs typeface="Calibri" charset="0"/>
              </a:rPr>
              <a:t>1</a:t>
            </a:r>
            <a:r>
              <a:rPr lang="en-US" altLang="en-US" sz="2000" dirty="0">
                <a:solidFill>
                  <a:srgbClr val="FFFFFF"/>
                </a:solidFill>
                <a:latin typeface="+mn-lt"/>
                <a:ea typeface="ＭＳ Ｐゴシック" charset="-128"/>
                <a:cs typeface="Calibri" charset="0"/>
              </a:rPr>
              <a:t>:00 – 3:00 pm</a:t>
            </a:r>
            <a:br>
              <a:rPr lang="en-US" altLang="en-US" sz="2000" dirty="0">
                <a:solidFill>
                  <a:srgbClr val="FFFFFF"/>
                </a:solidFill>
                <a:latin typeface="+mn-lt"/>
                <a:ea typeface="ＭＳ Ｐゴシック" charset="-128"/>
                <a:cs typeface="Calibri" charset="0"/>
              </a:rPr>
            </a:br>
            <a:r>
              <a:rPr lang="en-US" altLang="en-US" sz="2000" dirty="0">
                <a:solidFill>
                  <a:srgbClr val="FFFFFF"/>
                </a:solidFill>
                <a:latin typeface="+mn-lt"/>
                <a:ea typeface="ＭＳ Ｐゴシック" charset="-128"/>
                <a:cs typeface="Calibri" charset="0"/>
              </a:rPr>
              <a:t>ARTS 146, Arts Building </a:t>
            </a:r>
            <a:br>
              <a:rPr lang="en-US" altLang="en-US" sz="2000" dirty="0">
                <a:solidFill>
                  <a:srgbClr val="FFFFFF"/>
                </a:solidFill>
                <a:latin typeface="+mn-lt"/>
                <a:ea typeface="ＭＳ Ｐゴシック" charset="-128"/>
                <a:cs typeface="Calibri" charset="0"/>
              </a:rPr>
            </a:br>
            <a:br>
              <a:rPr lang="en-US" altLang="en-US" sz="2000" dirty="0">
                <a:solidFill>
                  <a:srgbClr val="FFFFFF"/>
                </a:solidFill>
                <a:latin typeface="+mn-lt"/>
                <a:ea typeface="ＭＳ Ｐゴシック" charset="-128"/>
                <a:cs typeface="Calibri" charset="0"/>
              </a:rPr>
            </a:br>
            <a:r>
              <a:rPr lang="en-US" altLang="en-US" sz="2000" spc="50" dirty="0">
                <a:ln w="0"/>
                <a:solidFill>
                  <a:schemeClr val="bg2">
                    <a:lumMod val="85000"/>
                  </a:schemeClr>
                </a:solidFill>
                <a:effectLst>
                  <a:outerShdw blurRad="50800" dist="38100" algn="l" rotWithShape="0">
                    <a:prstClr val="black">
                      <a:alpha val="40000"/>
                    </a:prstClr>
                  </a:outerShdw>
                </a:effectLst>
                <a:latin typeface="Trebuchet MS" panose="020B0603020202020204" pitchFamily="34" charset="0"/>
                <a:ea typeface="ＭＳ Ｐゴシック" charset="-128"/>
                <a:cs typeface="Calibri" charset="0"/>
              </a:rPr>
              <a:t>Darcy D. Marciniuk; Associate Vice‐President Research and CIHR Delegate</a:t>
            </a:r>
            <a:br>
              <a:rPr lang="en-US" altLang="en-US" sz="2000" spc="50" dirty="0">
                <a:ln w="0"/>
                <a:solidFill>
                  <a:schemeClr val="bg2">
                    <a:lumMod val="85000"/>
                  </a:schemeClr>
                </a:solidFill>
                <a:effectLst>
                  <a:outerShdw blurRad="50800" dist="38100" algn="l" rotWithShape="0">
                    <a:prstClr val="black">
                      <a:alpha val="40000"/>
                    </a:prstClr>
                  </a:outerShdw>
                </a:effectLst>
                <a:latin typeface="Trebuchet MS" panose="020B0603020202020204" pitchFamily="34" charset="0"/>
                <a:ea typeface="ＭＳ Ｐゴシック" charset="-128"/>
                <a:cs typeface="Calibri" charset="0"/>
              </a:rPr>
            </a:br>
            <a:r>
              <a:rPr lang="en-US" altLang="en-US" sz="2000" spc="50" dirty="0">
                <a:ln w="0"/>
                <a:solidFill>
                  <a:schemeClr val="bg2">
                    <a:lumMod val="85000"/>
                  </a:schemeClr>
                </a:solidFill>
                <a:effectLst>
                  <a:outerShdw blurRad="50800" dist="38100" algn="l" rotWithShape="0">
                    <a:prstClr val="black">
                      <a:alpha val="40000"/>
                    </a:prstClr>
                  </a:outerShdw>
                </a:effectLst>
                <a:latin typeface="Trebuchet MS" panose="020B0603020202020204" pitchFamily="34" charset="0"/>
                <a:ea typeface="ＭＳ Ｐゴシック" charset="-128"/>
                <a:cs typeface="Calibri" charset="0"/>
              </a:rPr>
              <a:t>Manisha Jalla; Research Development Specialist, Office of Vice President Research </a:t>
            </a:r>
            <a:br>
              <a:rPr lang="en-US" altLang="en-US" sz="2000" spc="50" dirty="0">
                <a:ln w="0"/>
                <a:solidFill>
                  <a:schemeClr val="bg2">
                    <a:lumMod val="85000"/>
                  </a:schemeClr>
                </a:solidFill>
                <a:effectLst>
                  <a:outerShdw blurRad="50800" dist="38100" algn="l" rotWithShape="0">
                    <a:prstClr val="black">
                      <a:alpha val="40000"/>
                    </a:prstClr>
                  </a:outerShdw>
                </a:effectLst>
                <a:latin typeface="Trebuchet MS" panose="020B0603020202020204" pitchFamily="34" charset="0"/>
                <a:ea typeface="ＭＳ Ｐゴシック" charset="-128"/>
                <a:cs typeface="Calibri" charset="0"/>
              </a:rPr>
            </a:br>
            <a:br>
              <a:rPr lang="en-US" altLang="en-US" sz="2000" spc="50" dirty="0">
                <a:ln w="0"/>
                <a:solidFill>
                  <a:schemeClr val="bg2">
                    <a:lumMod val="85000"/>
                  </a:schemeClr>
                </a:solidFill>
                <a:effectLst>
                  <a:outerShdw blurRad="50800" dist="38100" algn="l" rotWithShape="0">
                    <a:prstClr val="black">
                      <a:alpha val="40000"/>
                    </a:prstClr>
                  </a:outerShdw>
                </a:effectLst>
                <a:latin typeface="Trebuchet MS" panose="020B0603020202020204" pitchFamily="34" charset="0"/>
                <a:ea typeface="ＭＳ Ｐゴシック" charset="-128"/>
                <a:cs typeface="Calibri" charset="0"/>
              </a:rPr>
            </a:br>
            <a:br>
              <a:rPr lang="en-US" altLang="en-US" sz="2000" dirty="0">
                <a:solidFill>
                  <a:srgbClr val="FFFFFF"/>
                </a:solidFill>
                <a:latin typeface="+mn-lt"/>
                <a:ea typeface="ＭＳ Ｐゴシック" charset="-128"/>
                <a:cs typeface="Calibri" charset="0"/>
              </a:rPr>
            </a:br>
            <a:endParaRPr lang="en-US" altLang="en-US" sz="2000" dirty="0">
              <a:solidFill>
                <a:srgbClr val="FFFFFF"/>
              </a:solidFill>
              <a:latin typeface="+mn-lt"/>
              <a:ea typeface="ＭＳ Ｐゴシック" charset="-128"/>
              <a:cs typeface="Calibri" charset="0"/>
            </a:endParaRPr>
          </a:p>
        </p:txBody>
      </p:sp>
      <p:pic>
        <p:nvPicPr>
          <p:cNvPr id="7" name="Picture 6">
            <a:extLst>
              <a:ext uri="{FF2B5EF4-FFF2-40B4-BE49-F238E27FC236}">
                <a16:creationId xmlns:a16="http://schemas.microsoft.com/office/drawing/2014/main" id="{E16E8563-931F-D24C-8064-F7AE77D57D5E}"/>
              </a:ext>
            </a:extLst>
          </p:cNvPr>
          <p:cNvPicPr>
            <a:picLocks noChangeAspect="1"/>
          </p:cNvPicPr>
          <p:nvPr/>
        </p:nvPicPr>
        <p:blipFill>
          <a:blip r:embed="rId4"/>
          <a:stretch>
            <a:fillRect/>
          </a:stretch>
        </p:blipFill>
        <p:spPr>
          <a:xfrm>
            <a:off x="9829800" y="6248400"/>
            <a:ext cx="2163600" cy="431627"/>
          </a:xfrm>
          <a:prstGeom prst="rect">
            <a:avLst/>
          </a:prstGeom>
        </p:spPr>
      </p:pic>
      <p:pic>
        <p:nvPicPr>
          <p:cNvPr id="9" name="Picture 8">
            <a:extLst>
              <a:ext uri="{FF2B5EF4-FFF2-40B4-BE49-F238E27FC236}">
                <a16:creationId xmlns:a16="http://schemas.microsoft.com/office/drawing/2014/main" id="{CBF3FFEA-0FE0-064B-9AFE-AB7B13F395EE}"/>
              </a:ext>
            </a:extLst>
          </p:cNvPr>
          <p:cNvPicPr>
            <a:picLocks noChangeAspect="1"/>
          </p:cNvPicPr>
          <p:nvPr/>
        </p:nvPicPr>
        <p:blipFill>
          <a:blip r:embed="rId5"/>
          <a:stretch>
            <a:fillRect/>
          </a:stretch>
        </p:blipFill>
        <p:spPr bwMode="auto">
          <a:xfrm>
            <a:off x="275249" y="231590"/>
            <a:ext cx="1683404" cy="378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16D0E-47B4-DD20-7BAB-BEB6C925DC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D3066F-C0E4-FAC4-AFE7-ED6344320715}"/>
              </a:ext>
            </a:extLst>
          </p:cNvPr>
          <p:cNvSpPr>
            <a:spLocks noGrp="1"/>
          </p:cNvSpPr>
          <p:nvPr>
            <p:ph type="title"/>
          </p:nvPr>
        </p:nvSpPr>
        <p:spPr>
          <a:xfrm>
            <a:off x="0" y="548418"/>
            <a:ext cx="12192000" cy="677108"/>
          </a:xfrm>
        </p:spPr>
        <p:txBody>
          <a:bodyPr>
            <a:normAutofit/>
          </a:bodyPr>
          <a:lstStyle/>
          <a:p>
            <a:r>
              <a:rPr lang="en-US"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Fall 2024 and Spring 2025 Results:  Highlights</a:t>
            </a:r>
            <a:endParaRPr lang="en-CA"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97A2D41-AA57-46A4-978F-C3B839FDA2A2}"/>
              </a:ext>
            </a:extLst>
          </p:cNvPr>
          <p:cNvSpPr>
            <a:spLocks noGrp="1"/>
          </p:cNvSpPr>
          <p:nvPr>
            <p:ph idx="1"/>
          </p:nvPr>
        </p:nvSpPr>
        <p:spPr/>
        <p:txBody>
          <a:bodyPr>
            <a:normAutofit/>
          </a:bodyPr>
          <a:lstStyle/>
          <a:p>
            <a:pPr marL="285750" indent="-285750">
              <a:spcBef>
                <a:spcPts val="0"/>
              </a:spcBef>
              <a:spcAft>
                <a:spcPts val="600"/>
              </a:spcAft>
              <a:buClr>
                <a:srgbClr val="007434"/>
              </a:buClr>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72 (30+42) applications were submitted and 7 were funded</a:t>
            </a:r>
          </a:p>
          <a:p>
            <a:pPr marL="285750" marR="0" indent="-285750">
              <a:spcBef>
                <a:spcPts val="0"/>
              </a:spcBef>
              <a:spcAft>
                <a:spcPts val="600"/>
              </a:spcAft>
              <a:buClr>
                <a:srgbClr val="007434"/>
              </a:buClr>
              <a:buFont typeface="Arial" panose="020B0604020202020204" pitchFamily="34" charset="0"/>
              <a:buChar char="•"/>
            </a:pPr>
            <a:r>
              <a:rPr lang="en-CA"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Total funds awarded were $5.81M</a:t>
            </a:r>
          </a:p>
          <a:p>
            <a:pPr marL="285750" indent="-285750">
              <a:spcBef>
                <a:spcPts val="0"/>
              </a:spcBef>
              <a:spcAft>
                <a:spcPts val="600"/>
              </a:spcAft>
              <a:buClr>
                <a:srgbClr val="007434"/>
              </a:buClr>
              <a:buFont typeface="Arial" panose="020B0604020202020204" pitchFamily="34" charset="0"/>
              <a:buChar char="•"/>
            </a:pPr>
            <a:r>
              <a:rPr lang="en-CA"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18 received scores of 4.0 and above</a:t>
            </a:r>
          </a:p>
          <a:p>
            <a:pPr marL="285750" indent="-285750">
              <a:spcBef>
                <a:spcPts val="0"/>
              </a:spcBef>
              <a:spcAft>
                <a:spcPts val="600"/>
              </a:spcAft>
              <a:buClr>
                <a:srgbClr val="007434"/>
              </a:buClr>
              <a:buFont typeface="Arial" panose="020B0604020202020204" pitchFamily="34" charset="0"/>
              <a:buChar char="•"/>
            </a:pPr>
            <a:r>
              <a:rPr lang="en-CA" sz="2400" dirty="0">
                <a:latin typeface="Calibri" panose="020F0502020204030204" pitchFamily="34" charset="0"/>
                <a:ea typeface="Calibri" panose="020F0502020204030204" pitchFamily="34" charset="0"/>
                <a:cs typeface="Calibri" panose="020F0502020204030204" pitchFamily="34" charset="0"/>
              </a:rPr>
              <a:t>Out of 7 funded, 2 were ECRs;  one successful (bridge grant) with in 1</a:t>
            </a:r>
            <a:r>
              <a:rPr lang="en-CA" sz="2400" baseline="30000" dirty="0">
                <a:latin typeface="Calibri" panose="020F0502020204030204" pitchFamily="34" charset="0"/>
                <a:ea typeface="Calibri" panose="020F0502020204030204" pitchFamily="34" charset="0"/>
                <a:cs typeface="Calibri" panose="020F0502020204030204" pitchFamily="34" charset="0"/>
              </a:rPr>
              <a:t>st</a:t>
            </a:r>
            <a:r>
              <a:rPr lang="en-CA" sz="2400" dirty="0">
                <a:latin typeface="Calibri" panose="020F0502020204030204" pitchFamily="34" charset="0"/>
                <a:ea typeface="Calibri" panose="020F0502020204030204" pitchFamily="34" charset="0"/>
                <a:cs typeface="Calibri" panose="020F0502020204030204" pitchFamily="34" charset="0"/>
              </a:rPr>
              <a:t> attempt and other with 2</a:t>
            </a:r>
            <a:r>
              <a:rPr lang="en-CA" sz="2400" baseline="30000" dirty="0">
                <a:latin typeface="Calibri" panose="020F0502020204030204" pitchFamily="34" charset="0"/>
                <a:ea typeface="Calibri" panose="020F0502020204030204" pitchFamily="34" charset="0"/>
                <a:cs typeface="Calibri" panose="020F0502020204030204" pitchFamily="34" charset="0"/>
              </a:rPr>
              <a:t>nd</a:t>
            </a:r>
            <a:r>
              <a:rPr lang="en-CA" sz="2400" dirty="0">
                <a:latin typeface="Calibri" panose="020F0502020204030204" pitchFamily="34" charset="0"/>
                <a:ea typeface="Calibri" panose="020F0502020204030204" pitchFamily="34" charset="0"/>
                <a:cs typeface="Calibri" panose="020F0502020204030204" pitchFamily="34" charset="0"/>
              </a:rPr>
              <a:t> attempt</a:t>
            </a:r>
            <a:endParaRPr lang="en-GB" sz="2400" dirty="0">
              <a:latin typeface="Calibri" panose="020F0502020204030204" pitchFamily="34" charset="0"/>
              <a:ea typeface="Calibri" panose="020F0502020204030204" pitchFamily="34" charset="0"/>
              <a:cs typeface="Calibri" panose="020F0502020204030204" pitchFamily="34" charset="0"/>
            </a:endParaRPr>
          </a:p>
          <a:p>
            <a:pPr marL="285750" indent="-285750">
              <a:spcBef>
                <a:spcPts val="0"/>
              </a:spcBef>
              <a:spcAft>
                <a:spcPts val="600"/>
              </a:spcAft>
              <a:buClr>
                <a:srgbClr val="007434"/>
              </a:buClr>
              <a:buFont typeface="Arial" panose="020B0604020202020204" pitchFamily="34" charset="0"/>
              <a:buChar char="•"/>
            </a:pPr>
            <a:r>
              <a:rPr lang="en-CA" sz="2400" dirty="0">
                <a:latin typeface="Calibri" panose="020F0502020204030204" pitchFamily="34" charset="0"/>
                <a:ea typeface="Calibri" panose="020F0502020204030204" pitchFamily="34" charset="0"/>
                <a:cs typeface="Calibri" panose="020F0502020204030204" pitchFamily="34" charset="0"/>
              </a:rPr>
              <a:t>Other successful applications:</a:t>
            </a:r>
          </a:p>
          <a:p>
            <a:pPr marL="717550" lvl="1" indent="-260350">
              <a:spcBef>
                <a:spcPts val="0"/>
              </a:spcBef>
              <a:spcAft>
                <a:spcPts val="600"/>
              </a:spcAft>
              <a:buClr>
                <a:srgbClr val="007434"/>
              </a:buClr>
              <a:buFont typeface="Calibri" panose="020F0502020204030204" pitchFamily="34" charset="0"/>
              <a:buChar char="-"/>
            </a:pPr>
            <a:r>
              <a:rPr lang="en-CA" sz="2400" dirty="0">
                <a:latin typeface="Calibri" panose="020F0502020204030204" pitchFamily="34" charset="0"/>
                <a:ea typeface="Calibri" panose="020F0502020204030204" pitchFamily="34" charset="0"/>
                <a:cs typeface="Calibri" panose="020F0502020204030204" pitchFamily="34" charset="0"/>
              </a:rPr>
              <a:t>1:  2</a:t>
            </a:r>
            <a:r>
              <a:rPr lang="en-CA" sz="2400" baseline="30000" dirty="0">
                <a:latin typeface="Calibri" panose="020F0502020204030204" pitchFamily="34" charset="0"/>
                <a:ea typeface="Calibri" panose="020F0502020204030204" pitchFamily="34" charset="0"/>
                <a:cs typeface="Calibri" panose="020F0502020204030204" pitchFamily="34" charset="0"/>
              </a:rPr>
              <a:t>nd</a:t>
            </a:r>
            <a:r>
              <a:rPr lang="en-CA" sz="2400" dirty="0">
                <a:latin typeface="Calibri" panose="020F0502020204030204" pitchFamily="34" charset="0"/>
                <a:ea typeface="Calibri" panose="020F0502020204030204" pitchFamily="34" charset="0"/>
                <a:cs typeface="Calibri" panose="020F0502020204030204" pitchFamily="34" charset="0"/>
              </a:rPr>
              <a:t> attempt</a:t>
            </a:r>
          </a:p>
          <a:p>
            <a:pPr marL="717550" lvl="1" indent="-260350">
              <a:spcBef>
                <a:spcPts val="0"/>
              </a:spcBef>
              <a:spcAft>
                <a:spcPts val="600"/>
              </a:spcAft>
              <a:buClr>
                <a:srgbClr val="007434"/>
              </a:buClr>
              <a:buFont typeface="Calibri" panose="020F0502020204030204" pitchFamily="34" charset="0"/>
              <a:buChar char="-"/>
            </a:pPr>
            <a:r>
              <a:rPr lang="en-CA" sz="2400" dirty="0">
                <a:latin typeface="Calibri" panose="020F0502020204030204" pitchFamily="34" charset="0"/>
                <a:ea typeface="Calibri" panose="020F0502020204030204" pitchFamily="34" charset="0"/>
                <a:cs typeface="Calibri" panose="020F0502020204030204" pitchFamily="34" charset="0"/>
              </a:rPr>
              <a:t>1:  4</a:t>
            </a:r>
            <a:r>
              <a:rPr lang="en-CA" sz="2400" baseline="30000" dirty="0">
                <a:latin typeface="Calibri" panose="020F0502020204030204" pitchFamily="34" charset="0"/>
                <a:ea typeface="Calibri" panose="020F0502020204030204" pitchFamily="34" charset="0"/>
                <a:cs typeface="Calibri" panose="020F0502020204030204" pitchFamily="34" charset="0"/>
              </a:rPr>
              <a:t>th</a:t>
            </a:r>
            <a:r>
              <a:rPr lang="en-CA" sz="2400" dirty="0">
                <a:latin typeface="Calibri" panose="020F0502020204030204" pitchFamily="34" charset="0"/>
                <a:ea typeface="Calibri" panose="020F0502020204030204" pitchFamily="34" charset="0"/>
                <a:cs typeface="Calibri" panose="020F0502020204030204" pitchFamily="34" charset="0"/>
              </a:rPr>
              <a:t> attempt (Priority announcement Fall 2024 and then Project Grant Spring 2025)</a:t>
            </a:r>
          </a:p>
          <a:p>
            <a:pPr marL="717550" lvl="1" indent="-260350">
              <a:spcBef>
                <a:spcPts val="0"/>
              </a:spcBef>
              <a:spcAft>
                <a:spcPts val="600"/>
              </a:spcAft>
              <a:buClr>
                <a:srgbClr val="007434"/>
              </a:buClr>
              <a:buFont typeface="Calibri" panose="020F0502020204030204" pitchFamily="34" charset="0"/>
              <a:buChar char="-"/>
            </a:pPr>
            <a:r>
              <a:rPr lang="en-CA" sz="2400" dirty="0">
                <a:latin typeface="Calibri" panose="020F0502020204030204" pitchFamily="34" charset="0"/>
                <a:ea typeface="Calibri" panose="020F0502020204030204" pitchFamily="34" charset="0"/>
                <a:cs typeface="Calibri" panose="020F0502020204030204" pitchFamily="34" charset="0"/>
              </a:rPr>
              <a:t>1:  6</a:t>
            </a:r>
            <a:r>
              <a:rPr lang="en-CA" sz="2400" baseline="30000" dirty="0">
                <a:latin typeface="Calibri" panose="020F0502020204030204" pitchFamily="34" charset="0"/>
                <a:ea typeface="Calibri" panose="020F0502020204030204" pitchFamily="34" charset="0"/>
                <a:cs typeface="Calibri" panose="020F0502020204030204" pitchFamily="34" charset="0"/>
              </a:rPr>
              <a:t>th</a:t>
            </a:r>
            <a:r>
              <a:rPr lang="en-CA" sz="2400" dirty="0">
                <a:latin typeface="Calibri" panose="020F0502020204030204" pitchFamily="34" charset="0"/>
                <a:ea typeface="Calibri" panose="020F0502020204030204" pitchFamily="34" charset="0"/>
                <a:cs typeface="Calibri" panose="020F0502020204030204" pitchFamily="34" charset="0"/>
              </a:rPr>
              <a:t> attempt and 1:  7</a:t>
            </a:r>
            <a:r>
              <a:rPr lang="en-CA" sz="2400" baseline="30000" dirty="0">
                <a:latin typeface="Calibri" panose="020F0502020204030204" pitchFamily="34" charset="0"/>
                <a:ea typeface="Calibri" panose="020F0502020204030204" pitchFamily="34" charset="0"/>
                <a:cs typeface="Calibri" panose="020F0502020204030204" pitchFamily="34" charset="0"/>
              </a:rPr>
              <a:t>th</a:t>
            </a:r>
            <a:r>
              <a:rPr lang="en-CA" sz="2400" dirty="0">
                <a:latin typeface="Calibri" panose="020F0502020204030204" pitchFamily="34" charset="0"/>
                <a:ea typeface="Calibri" panose="020F0502020204030204" pitchFamily="34" charset="0"/>
                <a:cs typeface="Calibri" panose="020F0502020204030204" pitchFamily="34" charset="0"/>
              </a:rPr>
              <a:t> attempt </a:t>
            </a:r>
          </a:p>
          <a:p>
            <a:pPr marL="717550" lvl="1" indent="-260350">
              <a:spcBef>
                <a:spcPts val="0"/>
              </a:spcBef>
              <a:spcAft>
                <a:spcPts val="600"/>
              </a:spcAft>
              <a:buClr>
                <a:srgbClr val="007434"/>
              </a:buClr>
              <a:buFont typeface="Calibri" panose="020F0502020204030204" pitchFamily="34" charset="0"/>
              <a:buChar char="-"/>
            </a:pPr>
            <a:endParaRPr lang="en-CA" sz="2400" dirty="0">
              <a:latin typeface="Calibri" panose="020F0502020204030204" pitchFamily="34" charset="0"/>
              <a:ea typeface="Calibri" panose="020F0502020204030204" pitchFamily="34" charset="0"/>
              <a:cs typeface="Calibri" panose="020F0502020204030204" pitchFamily="34" charset="0"/>
            </a:endParaRPr>
          </a:p>
          <a:p>
            <a:pPr lvl="1" indent="-457200">
              <a:spcBef>
                <a:spcPts val="0"/>
              </a:spcBef>
              <a:spcAft>
                <a:spcPts val="600"/>
              </a:spcAft>
            </a:pPr>
            <a:r>
              <a:rPr lang="en-CA" sz="2400" dirty="0">
                <a:latin typeface="Calibri" panose="020F0502020204030204" pitchFamily="34" charset="0"/>
                <a:ea typeface="Calibri" panose="020F0502020204030204" pitchFamily="34" charset="0"/>
                <a:cs typeface="Calibri" panose="020F0502020204030204" pitchFamily="34" charset="0"/>
              </a:rPr>
              <a:t> </a:t>
            </a:r>
            <a:r>
              <a:rPr lang="en-CA" sz="2800" b="1" i="1" dirty="0">
                <a:solidFill>
                  <a:srgbClr val="007434"/>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Patience/Persistence and Refining/Re-application are </a:t>
            </a:r>
            <a:r>
              <a:rPr lang="en-US" sz="2800" b="1" i="1" dirty="0">
                <a:solidFill>
                  <a:srgbClr val="007434"/>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key…….</a:t>
            </a:r>
            <a:endParaRPr lang="en-GB" sz="2400" b="1" i="1" dirty="0">
              <a:solidFill>
                <a:srgbClr val="007434"/>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pPr>
            <a:endPar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endParaRPr lang="en-CA" sz="2400" dirty="0"/>
          </a:p>
        </p:txBody>
      </p:sp>
    </p:spTree>
    <p:extLst>
      <p:ext uri="{BB962C8B-B14F-4D97-AF65-F5344CB8AC3E}">
        <p14:creationId xmlns:p14="http://schemas.microsoft.com/office/powerpoint/2010/main" val="369272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2A1B6-ECAD-2CFB-93C1-B47C418AD0F1}"/>
              </a:ext>
            </a:extLst>
          </p:cNvPr>
          <p:cNvSpPr>
            <a:spLocks noGrp="1"/>
          </p:cNvSpPr>
          <p:nvPr>
            <p:ph type="title"/>
          </p:nvPr>
        </p:nvSpPr>
        <p:spPr>
          <a:xfrm>
            <a:off x="1524000" y="457200"/>
            <a:ext cx="9144000" cy="609600"/>
          </a:xfrm>
        </p:spPr>
        <p:txBody>
          <a:bodyPr>
            <a:normAutofit fontScale="90000"/>
          </a:bodyPr>
          <a:lstStyle/>
          <a:p>
            <a:r>
              <a:rPr lang="en-CA" b="1" dirty="0">
                <a:solidFill>
                  <a:srgbClr val="007434"/>
                </a:solidFill>
                <a:effectLst>
                  <a:outerShdw blurRad="38100" dist="38100" dir="2700000" algn="tl">
                    <a:srgbClr val="000000">
                      <a:alpha val="43137"/>
                    </a:srgbClr>
                  </a:outerShdw>
                </a:effectLst>
              </a:rPr>
              <a:t>CIHR Bridge Funding Program</a:t>
            </a:r>
            <a:endParaRPr lang="en-US" b="1" dirty="0">
              <a:solidFill>
                <a:srgbClr val="007434"/>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8A9CCFC-A175-E27A-09BD-29A391425934}"/>
              </a:ext>
            </a:extLst>
          </p:cNvPr>
          <p:cNvSpPr>
            <a:spLocks noGrp="1"/>
          </p:cNvSpPr>
          <p:nvPr>
            <p:ph idx="1"/>
          </p:nvPr>
        </p:nvSpPr>
        <p:spPr>
          <a:xfrm>
            <a:off x="749059" y="1420483"/>
            <a:ext cx="9918941" cy="5791200"/>
          </a:xfrm>
        </p:spPr>
        <p:txBody>
          <a:bodyPr>
            <a:normAutofit/>
          </a:bodyPr>
          <a:lstStyle/>
          <a:p>
            <a:pPr>
              <a:buClr>
                <a:srgbClr val="007434"/>
              </a:buClr>
              <a:buFont typeface="Arial" panose="020B0604020202020204" pitchFamily="34" charset="0"/>
              <a:buChar char="•"/>
            </a:pPr>
            <a:r>
              <a:rPr lang="en-US" sz="2200" dirty="0"/>
              <a:t>Supports faculty who receive a </a:t>
            </a:r>
            <a:r>
              <a:rPr lang="en-US" sz="2200" b="1" dirty="0">
                <a:effectLst>
                  <a:outerShdw blurRad="38100" dist="38100" dir="2700000" algn="tl">
                    <a:srgbClr val="000000">
                      <a:alpha val="43137"/>
                    </a:srgbClr>
                  </a:outerShdw>
                </a:effectLst>
              </a:rPr>
              <a:t>high PG score/ranking</a:t>
            </a:r>
            <a:r>
              <a:rPr lang="en-US" sz="2200" dirty="0"/>
              <a:t>, but were not funded, in </a:t>
            </a:r>
            <a:r>
              <a:rPr lang="en-US" sz="2200" b="1" dirty="0">
                <a:effectLst>
                  <a:outerShdw blurRad="38100" dist="38100" dir="2700000" algn="tl">
                    <a:srgbClr val="000000">
                      <a:alpha val="43137"/>
                    </a:srgbClr>
                  </a:outerShdw>
                </a:effectLst>
              </a:rPr>
              <a:t>re-applying</a:t>
            </a:r>
            <a:r>
              <a:rPr lang="en-US" sz="2200" dirty="0"/>
              <a:t> (must undergo Internal Review to be eligible)</a:t>
            </a:r>
          </a:p>
          <a:p>
            <a:pPr>
              <a:buClr>
                <a:srgbClr val="007434"/>
              </a:buClr>
              <a:buFont typeface="Arial" panose="020B0604020202020204" pitchFamily="34" charset="0"/>
              <a:buChar char="•"/>
            </a:pPr>
            <a:r>
              <a:rPr lang="en-US" sz="2200" dirty="0"/>
              <a:t>20 applicants funded to date – year 7 of operation</a:t>
            </a:r>
          </a:p>
          <a:p>
            <a:pPr>
              <a:buClr>
                <a:srgbClr val="007434"/>
              </a:buClr>
              <a:buFont typeface="Arial" panose="020B0604020202020204" pitchFamily="34" charset="0"/>
              <a:buChar char="•"/>
            </a:pPr>
            <a:r>
              <a:rPr lang="en-US" sz="2200" dirty="0"/>
              <a:t>‘A Priori’ evaluation outcomes:</a:t>
            </a:r>
          </a:p>
          <a:p>
            <a:pPr marL="717550" lvl="1" indent="-260350">
              <a:buClr>
                <a:srgbClr val="007434"/>
              </a:buClr>
              <a:buFont typeface="Calibri" panose="020F0502020204030204" pitchFamily="34" charset="0"/>
              <a:buChar char="-"/>
            </a:pPr>
            <a:r>
              <a:rPr lang="en-US" sz="2000" b="1" dirty="0">
                <a:effectLst>
                  <a:outerShdw blurRad="38100" dist="38100" dir="2700000" algn="tl">
                    <a:srgbClr val="000000">
                      <a:alpha val="43137"/>
                    </a:srgbClr>
                  </a:outerShdw>
                </a:effectLst>
              </a:rPr>
              <a:t>Did they re-apply?  19/20 (95%) </a:t>
            </a:r>
            <a:r>
              <a:rPr lang="en-US" sz="2000" dirty="0"/>
              <a:t>recipients reapplied </a:t>
            </a:r>
          </a:p>
          <a:p>
            <a:pPr marL="717550" lvl="1" indent="-260350">
              <a:buClr>
                <a:srgbClr val="007434"/>
              </a:buClr>
              <a:buFont typeface="Calibri" panose="020F0502020204030204" pitchFamily="34" charset="0"/>
              <a:buChar char="-"/>
            </a:pPr>
            <a:r>
              <a:rPr lang="en-US" sz="2000" b="1" dirty="0">
                <a:effectLst>
                  <a:outerShdw blurRad="38100" dist="38100" dir="2700000" algn="tl">
                    <a:srgbClr val="000000">
                      <a:alpha val="43137"/>
                    </a:srgbClr>
                  </a:outerShdw>
                </a:effectLst>
              </a:rPr>
              <a:t>Did score/ranking increase?  16/19 (84.2%) </a:t>
            </a:r>
            <a:r>
              <a:rPr lang="en-US" sz="2000" dirty="0"/>
              <a:t>increased</a:t>
            </a:r>
          </a:p>
          <a:p>
            <a:pPr marL="717550" lvl="1" indent="-260350">
              <a:buClr>
                <a:srgbClr val="007434"/>
              </a:buClr>
              <a:buFont typeface="Calibri" panose="020F0502020204030204" pitchFamily="34" charset="0"/>
              <a:buChar char="-"/>
            </a:pPr>
            <a:r>
              <a:rPr lang="en-US" sz="2000" b="1" dirty="0">
                <a:effectLst>
                  <a:outerShdw blurRad="38100" dist="38100" dir="2700000" algn="tl">
                    <a:srgbClr val="000000">
                      <a:alpha val="43137"/>
                    </a:srgbClr>
                  </a:outerShdw>
                </a:effectLst>
              </a:rPr>
              <a:t>Was application funded by CIHR?  14/19 (73.7%) </a:t>
            </a:r>
            <a:r>
              <a:rPr lang="en-US" sz="2000" dirty="0"/>
              <a:t>reapplied and were awarded Project Grant by CIHR</a:t>
            </a:r>
          </a:p>
          <a:p>
            <a:pPr>
              <a:buClr>
                <a:srgbClr val="007434"/>
              </a:buClr>
              <a:buFont typeface="Arial" panose="020B0604020202020204" pitchFamily="34" charset="0"/>
              <a:buChar char="•"/>
            </a:pPr>
            <a:r>
              <a:rPr lang="en-US" sz="2200" dirty="0"/>
              <a:t>$160k/year for the spring &amp; fall PG competitions</a:t>
            </a:r>
          </a:p>
          <a:p>
            <a:pPr marL="717550" lvl="1" indent="-260350">
              <a:buClr>
                <a:srgbClr val="007434"/>
              </a:buClr>
              <a:buFont typeface="Calibri" panose="020F0502020204030204" pitchFamily="34" charset="0"/>
              <a:buChar char="-"/>
            </a:pPr>
            <a:r>
              <a:rPr lang="en-US" sz="2000" b="1" dirty="0">
                <a:effectLst>
                  <a:outerShdw blurRad="38100" dist="38100" dir="2700000" algn="tl">
                    <a:srgbClr val="000000">
                      <a:alpha val="43137"/>
                    </a:srgbClr>
                  </a:outerShdw>
                </a:effectLst>
              </a:rPr>
              <a:t>OVPR ($80k/yr) and Medicine, WCVM, Pharmacy &amp; Nutrition, Nursing, Kinesiology, Dentistry, Engineering, Arts &amp; Science and VIDO</a:t>
            </a:r>
          </a:p>
        </p:txBody>
      </p:sp>
    </p:spTree>
    <p:extLst>
      <p:ext uri="{BB962C8B-B14F-4D97-AF65-F5344CB8AC3E}">
        <p14:creationId xmlns:p14="http://schemas.microsoft.com/office/powerpoint/2010/main" val="304610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1883491-658E-B4D7-9FF2-272A27E0240F}"/>
              </a:ext>
            </a:extLst>
          </p:cNvPr>
          <p:cNvSpPr>
            <a:spLocks noGrp="1"/>
          </p:cNvSpPr>
          <p:nvPr>
            <p:ph type="subTitle" idx="1"/>
          </p:nvPr>
        </p:nvSpPr>
        <p:spPr/>
        <p:txBody>
          <a:bodyPr/>
          <a:lstStyle/>
          <a:p>
            <a:r>
              <a:rPr lang="en-US" sz="3600" dirty="0"/>
              <a:t>Fall 2025 Program Updates and Internal Review</a:t>
            </a:r>
            <a:endParaRPr lang="en-GB" sz="3600" dirty="0"/>
          </a:p>
        </p:txBody>
      </p:sp>
    </p:spTree>
    <p:extLst>
      <p:ext uri="{BB962C8B-B14F-4D97-AF65-F5344CB8AC3E}">
        <p14:creationId xmlns:p14="http://schemas.microsoft.com/office/powerpoint/2010/main" val="693807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2F7A1-EDF2-FBEF-4D33-569EC70664BC}"/>
              </a:ext>
            </a:extLst>
          </p:cNvPr>
          <p:cNvSpPr>
            <a:spLocks noGrp="1"/>
          </p:cNvSpPr>
          <p:nvPr>
            <p:ph type="title"/>
          </p:nvPr>
        </p:nvSpPr>
        <p:spPr>
          <a:xfrm>
            <a:off x="304803" y="588034"/>
            <a:ext cx="11400367" cy="609600"/>
          </a:xfrm>
        </p:spPr>
        <p:txBody>
          <a:bodyPr/>
          <a:lstStyle/>
          <a:p>
            <a:r>
              <a:rPr lang="en-US" sz="4000" b="1" dirty="0">
                <a:latin typeface="Calibri" panose="020F0502020204030204" pitchFamily="34" charset="0"/>
              </a:rPr>
              <a:t>Dates  for current Project Grant competition</a:t>
            </a:r>
            <a:endParaRPr lang="en-GB" sz="4000" b="1" dirty="0"/>
          </a:p>
        </p:txBody>
      </p:sp>
      <p:sp>
        <p:nvSpPr>
          <p:cNvPr id="3" name="Content Placeholder 2">
            <a:extLst>
              <a:ext uri="{FF2B5EF4-FFF2-40B4-BE49-F238E27FC236}">
                <a16:creationId xmlns:a16="http://schemas.microsoft.com/office/drawing/2014/main" id="{F056F689-514E-6D66-859F-63190BFC3365}"/>
              </a:ext>
            </a:extLst>
          </p:cNvPr>
          <p:cNvSpPr>
            <a:spLocks noGrp="1"/>
          </p:cNvSpPr>
          <p:nvPr>
            <p:ph idx="1"/>
          </p:nvPr>
        </p:nvSpPr>
        <p:spPr>
          <a:xfrm>
            <a:off x="304803" y="1600200"/>
            <a:ext cx="11400367" cy="4929996"/>
          </a:xfrm>
        </p:spPr>
        <p:txBody>
          <a:bodyPr/>
          <a:lstStyle/>
          <a:p>
            <a:pPr marL="0" indent="0">
              <a:buNone/>
            </a:pPr>
            <a:r>
              <a:rPr lang="en-US" b="1" dirty="0">
                <a:latin typeface="Calibri" panose="020F0502020204030204" pitchFamily="34" charset="0"/>
              </a:rPr>
              <a:t>          </a:t>
            </a:r>
            <a:r>
              <a:rPr lang="en-US" sz="3200" b="1" dirty="0">
                <a:latin typeface="Calibri" panose="020F0502020204030204" pitchFamily="34" charset="0"/>
              </a:rPr>
              <a:t>Competition Stage </a:t>
            </a:r>
            <a:r>
              <a:rPr lang="en-US" sz="3200" dirty="0">
                <a:latin typeface="Calibri" panose="020F0502020204030204" pitchFamily="34" charset="0"/>
              </a:rPr>
              <a:t>		                   </a:t>
            </a:r>
            <a:r>
              <a:rPr lang="en-US" sz="3200" b="1" dirty="0">
                <a:latin typeface="Calibri" panose="020F0502020204030204" pitchFamily="34" charset="0"/>
              </a:rPr>
              <a:t>Fall 2025 </a:t>
            </a:r>
            <a:r>
              <a:rPr lang="en-US" sz="3200" dirty="0">
                <a:latin typeface="Calibri" panose="020F0502020204030204" pitchFamily="34" charset="0"/>
              </a:rPr>
              <a:t>	</a:t>
            </a:r>
          </a:p>
          <a:p>
            <a:pPr marL="914388" lvl="1" indent="-457200">
              <a:buFont typeface="Arial" panose="020B0604020202020204" pitchFamily="34" charset="0"/>
              <a:buChar char="•"/>
            </a:pPr>
            <a:r>
              <a:rPr lang="en-US" sz="2800" dirty="0">
                <a:latin typeface="Calibri" panose="020F0502020204030204" pitchFamily="34" charset="0"/>
              </a:rPr>
              <a:t>Registration Deadline 		                August 13, 2025 	</a:t>
            </a:r>
          </a:p>
          <a:p>
            <a:pPr marL="914388" lvl="1" indent="-457200">
              <a:buFont typeface="Arial" panose="020B0604020202020204" pitchFamily="34" charset="0"/>
              <a:buChar char="•"/>
            </a:pPr>
            <a:r>
              <a:rPr lang="en-US" sz="2800" dirty="0">
                <a:latin typeface="Calibri" panose="020F0502020204030204" pitchFamily="34" charset="0"/>
              </a:rPr>
              <a:t>Application Deadline 		                September 10, 2025 	</a:t>
            </a:r>
          </a:p>
          <a:p>
            <a:pPr marL="914388" lvl="1" indent="-457200">
              <a:buFont typeface="Arial" panose="020B0604020202020204" pitchFamily="34" charset="0"/>
              <a:buChar char="•"/>
            </a:pPr>
            <a:r>
              <a:rPr lang="en-US" sz="2800" dirty="0">
                <a:latin typeface="Calibri" panose="020F0502020204030204" pitchFamily="34" charset="0"/>
              </a:rPr>
              <a:t>Notice of Recommendation (NOR)            January 15, 2026 	</a:t>
            </a:r>
          </a:p>
          <a:p>
            <a:pPr marL="914388" lvl="1" indent="-457200">
              <a:buFont typeface="Arial" panose="020B0604020202020204" pitchFamily="34" charset="0"/>
              <a:buChar char="•"/>
            </a:pPr>
            <a:r>
              <a:rPr lang="en-US" sz="2800" dirty="0">
                <a:latin typeface="Calibri" panose="020F0502020204030204" pitchFamily="34" charset="0"/>
              </a:rPr>
              <a:t>Anticipated Notice of Decision (NOD)       January 29, 2026 	</a:t>
            </a:r>
          </a:p>
          <a:p>
            <a:pPr marL="914388" lvl="1" indent="-457200">
              <a:buFont typeface="Arial" panose="020B0604020202020204" pitchFamily="34" charset="0"/>
              <a:buChar char="•"/>
            </a:pPr>
            <a:r>
              <a:rPr lang="en-US" sz="2800" dirty="0">
                <a:latin typeface="Calibri" panose="020F0502020204030204" pitchFamily="34" charset="0"/>
              </a:rPr>
              <a:t>Funding Start Date 		                 April 1, 2026 </a:t>
            </a:r>
            <a:r>
              <a:rPr lang="en-US" sz="3200" dirty="0">
                <a:latin typeface="Calibri" panose="020F0502020204030204" pitchFamily="34" charset="0"/>
              </a:rPr>
              <a:t>	</a:t>
            </a:r>
            <a:endParaRPr lang="en-GB" sz="3200" dirty="0"/>
          </a:p>
        </p:txBody>
      </p:sp>
    </p:spTree>
    <p:extLst>
      <p:ext uri="{BB962C8B-B14F-4D97-AF65-F5344CB8AC3E}">
        <p14:creationId xmlns:p14="http://schemas.microsoft.com/office/powerpoint/2010/main" val="2066838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82223" y="154458"/>
            <a:ext cx="3365500" cy="574040"/>
          </a:xfrm>
          <a:prstGeom prst="rect">
            <a:avLst/>
          </a:prstGeom>
        </p:spPr>
        <p:txBody>
          <a:bodyPr vert="horz" wrap="square" lIns="0" tIns="12700" rIns="0" bIns="0" rtlCol="0">
            <a:spAutoFit/>
          </a:bodyPr>
          <a:lstStyle/>
          <a:p>
            <a:pPr marL="12700">
              <a:lnSpc>
                <a:spcPct val="100000"/>
              </a:lnSpc>
              <a:spcBef>
                <a:spcPts val="100"/>
              </a:spcBef>
            </a:pPr>
            <a:r>
              <a:rPr sz="3600" dirty="0">
                <a:latin typeface="Calibri" panose="020F0502020204030204" pitchFamily="34" charset="0"/>
                <a:ea typeface="Calibri" panose="020F0502020204030204" pitchFamily="34" charset="0"/>
                <a:cs typeface="Calibri" panose="020F0502020204030204" pitchFamily="34" charset="0"/>
              </a:rPr>
              <a:t>Internal</a:t>
            </a:r>
            <a:r>
              <a:rPr sz="3600" spc="-20" dirty="0">
                <a:latin typeface="Calibri" panose="020F0502020204030204" pitchFamily="34" charset="0"/>
                <a:ea typeface="Calibri" panose="020F0502020204030204" pitchFamily="34" charset="0"/>
                <a:cs typeface="Calibri" panose="020F0502020204030204" pitchFamily="34" charset="0"/>
              </a:rPr>
              <a:t> </a:t>
            </a:r>
            <a:r>
              <a:rPr sz="3600" spc="-10" dirty="0">
                <a:latin typeface="Calibri" panose="020F0502020204030204" pitchFamily="34" charset="0"/>
                <a:ea typeface="Calibri" panose="020F0502020204030204" pitchFamily="34" charset="0"/>
                <a:cs typeface="Calibri" panose="020F0502020204030204" pitchFamily="34" charset="0"/>
              </a:rPr>
              <a:t>Review</a:t>
            </a:r>
            <a:endParaRPr sz="3600" dirty="0">
              <a:latin typeface="Calibri" panose="020F0502020204030204" pitchFamily="34" charset="0"/>
              <a:ea typeface="Calibri" panose="020F0502020204030204" pitchFamily="34" charset="0"/>
              <a:cs typeface="Calibri" panose="020F0502020204030204" pitchFamily="34" charset="0"/>
            </a:endParaRPr>
          </a:p>
        </p:txBody>
      </p:sp>
      <p:sp>
        <p:nvSpPr>
          <p:cNvPr id="3" name="object 3"/>
          <p:cNvSpPr txBox="1"/>
          <p:nvPr/>
        </p:nvSpPr>
        <p:spPr>
          <a:xfrm>
            <a:off x="799603" y="792506"/>
            <a:ext cx="10940947" cy="1063112"/>
          </a:xfrm>
          <a:prstGeom prst="rect">
            <a:avLst/>
          </a:prstGeom>
        </p:spPr>
        <p:txBody>
          <a:bodyPr vert="horz" wrap="square" lIns="0" tIns="11430" rIns="0" bIns="0" rtlCol="0">
            <a:spAutoFit/>
          </a:bodyPr>
          <a:lstStyle/>
          <a:p>
            <a:pPr marL="356870" marR="0" lvl="0" indent="-344805" defTabSz="914400" eaLnBrk="1" fontAlgn="auto" latinLnBrk="0" hangingPunct="1">
              <a:lnSpc>
                <a:spcPct val="100000"/>
              </a:lnSpc>
              <a:spcBef>
                <a:spcPts val="90"/>
              </a:spcBef>
              <a:spcAft>
                <a:spcPts val="0"/>
              </a:spcAft>
              <a:buClrTx/>
              <a:buSzPct val="75000"/>
              <a:buFontTx/>
              <a:buChar char="•"/>
              <a:tabLst>
                <a:tab pos="356870" algn="l"/>
                <a:tab pos="357505" algn="l"/>
              </a:tabLst>
              <a:defRPr/>
            </a:pPr>
            <a:r>
              <a:rPr kumimoji="0"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Goal</a:t>
            </a:r>
            <a:r>
              <a:rPr kumimoji="0" sz="2000" b="0" i="0" u="none" strike="noStrike" kern="0" cap="none" spc="-6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is</a:t>
            </a:r>
            <a:r>
              <a:rPr kumimoji="0" sz="2000" b="0" i="0" u="none" strike="noStrike" kern="0" cap="none" spc="-5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to</a:t>
            </a:r>
            <a:r>
              <a:rPr kumimoji="0" sz="2000" b="0" i="0" u="none" strike="noStrike" kern="0" cap="none" spc="-6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provide</a:t>
            </a:r>
            <a:r>
              <a:rPr kumimoji="0" sz="2000" b="0" i="0" u="none" strike="noStrike" kern="0" cap="none" spc="-1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high</a:t>
            </a:r>
            <a:r>
              <a:rPr kumimoji="0" sz="2000" b="0" i="0" u="none" strike="noStrike" kern="0" cap="none" spc="-3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quality</a:t>
            </a:r>
            <a:r>
              <a:rPr kumimoji="0" sz="2000" b="0" i="0" u="none" strike="noStrike" kern="0" cap="none" spc="-1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feedback</a:t>
            </a:r>
            <a:r>
              <a:rPr kumimoji="0" sz="2000" b="0" i="0" u="none" strike="noStrike" kern="0" cap="none" spc="-5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to</a:t>
            </a:r>
            <a:r>
              <a:rPr kumimoji="0" sz="2000" b="0" i="0" u="none" strike="noStrike" kern="0" cap="none" spc="-7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researchers</a:t>
            </a:r>
            <a:r>
              <a:rPr kumimoji="0" sz="2000" b="0" i="0" u="none" strike="noStrike" kern="0" cap="none" spc="-8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during</a:t>
            </a:r>
            <a:r>
              <a:rPr kumimoji="0" sz="2000" b="0" i="0" u="none" strike="noStrike" kern="0" cap="none" spc="-3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the</a:t>
            </a:r>
            <a:r>
              <a:rPr kumimoji="0" sz="2000" b="0" i="0" u="none" strike="noStrike" kern="0" cap="none" spc="-7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final</a:t>
            </a:r>
            <a:r>
              <a:rPr kumimoji="0" sz="2000" b="0" i="0" u="none" strike="noStrike" kern="0" cap="none" spc="-3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stages</a:t>
            </a:r>
            <a:r>
              <a:rPr kumimoji="0" sz="2000" b="0" i="0" u="none" strike="noStrike" kern="0" cap="none" spc="-6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of</a:t>
            </a:r>
            <a:r>
              <a:rPr kumimoji="0" sz="2000" b="0" i="0" u="none" strike="noStrike" kern="0" cap="none" spc="-7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000" b="0" i="0" u="none" strike="noStrike" kern="0" cap="none" spc="-1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grant</a:t>
            </a:r>
            <a:r>
              <a:rPr kumimoji="0" lang="en-US" sz="2000" b="0" i="0" u="none" strike="noStrike" kern="0" cap="none" spc="-1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000" b="0" i="0" u="none" strike="noStrike" kern="0" cap="none" spc="-1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development.</a:t>
            </a:r>
            <a:endParaRPr kumimoji="0"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56870" marR="0" lvl="0" indent="-344805" defTabSz="914400" eaLnBrk="1" fontAlgn="auto" latinLnBrk="0" hangingPunct="1">
              <a:lnSpc>
                <a:spcPct val="100000"/>
              </a:lnSpc>
              <a:spcBef>
                <a:spcPts val="484"/>
              </a:spcBef>
              <a:spcAft>
                <a:spcPts val="0"/>
              </a:spcAft>
              <a:buClrTx/>
              <a:buSzPct val="75000"/>
              <a:buFontTx/>
              <a:buChar char="•"/>
              <a:tabLst>
                <a:tab pos="356870" algn="l"/>
                <a:tab pos="357505" algn="l"/>
              </a:tabLst>
              <a:defRPr/>
            </a:pPr>
            <a:r>
              <a:rPr kumimoji="0"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hlinkClick r:id="rId2"/>
              </a:rPr>
              <a:t>NOI</a:t>
            </a:r>
            <a:r>
              <a:rPr kumimoji="0" sz="2000" b="0" i="0" u="none" strike="noStrike" kern="0" cap="none" spc="-5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and</a:t>
            </a:r>
            <a:r>
              <a:rPr kumimoji="0" sz="2000" b="0" i="0" u="none" strike="noStrike" kern="0" cap="none" spc="-4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hlinkClick r:id="rId3"/>
              </a:rPr>
              <a:t>timelines</a:t>
            </a:r>
            <a:r>
              <a:rPr kumimoji="0" sz="2000" b="0" i="0" u="none" strike="noStrike" kern="0" cap="none" spc="-2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are available on </a:t>
            </a:r>
            <a:r>
              <a:rPr kumimoji="0" lang="en-GB" sz="2000" b="0" i="0" u="sng" strike="noStrike" kern="0" cap="none" spc="-20" normalizeH="0" baseline="0" noProof="0" dirty="0" err="1">
                <a:ln>
                  <a:noFill/>
                </a:ln>
                <a:solidFill>
                  <a:srgbClr val="92D050"/>
                </a:solidFill>
                <a:effectLst/>
                <a:uLnTx/>
                <a:uFill>
                  <a:solidFill>
                    <a:srgbClr val="92D050"/>
                  </a:solidFill>
                </a:uFill>
                <a:latin typeface="Calibri" panose="020F0502020204030204" pitchFamily="34" charset="0"/>
                <a:ea typeface="Calibri" panose="020F0502020204030204" pitchFamily="34" charset="0"/>
                <a:cs typeface="Calibri" panose="020F0502020204030204" pitchFamily="34" charset="0"/>
                <a:hlinkClick r:id="rId4"/>
              </a:rPr>
              <a:t>USask</a:t>
            </a:r>
            <a:r>
              <a:rPr kumimoji="0" lang="en-GB" sz="2000" b="0" i="0" u="sng" strike="noStrike" kern="0" cap="none" spc="-20" normalizeH="0" baseline="0" noProof="0" dirty="0">
                <a:ln>
                  <a:noFill/>
                </a:ln>
                <a:solidFill>
                  <a:srgbClr val="92D050"/>
                </a:solidFill>
                <a:effectLst/>
                <a:uLnTx/>
                <a:uFill>
                  <a:solidFill>
                    <a:srgbClr val="92D050"/>
                  </a:solidFill>
                </a:uFill>
                <a:latin typeface="Calibri" panose="020F0502020204030204" pitchFamily="34" charset="0"/>
                <a:ea typeface="Calibri" panose="020F0502020204030204" pitchFamily="34" charset="0"/>
                <a:cs typeface="Calibri" panose="020F0502020204030204" pitchFamily="34" charset="0"/>
                <a:hlinkClick r:id="rId4"/>
              </a:rPr>
              <a:t> Tri Agency website</a:t>
            </a:r>
            <a:endParaRPr kumimoji="0"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56870" marR="0" lvl="0" indent="-344805" defTabSz="914400" eaLnBrk="1" fontAlgn="auto" latinLnBrk="0" hangingPunct="1">
              <a:lnSpc>
                <a:spcPct val="100000"/>
              </a:lnSpc>
              <a:spcBef>
                <a:spcPts val="480"/>
              </a:spcBef>
              <a:spcAft>
                <a:spcPts val="0"/>
              </a:spcAft>
              <a:buClrTx/>
              <a:buSzPct val="75000"/>
              <a:buFontTx/>
              <a:buChar char="•"/>
              <a:tabLst>
                <a:tab pos="356870" algn="l"/>
                <a:tab pos="357505" algn="l"/>
              </a:tabLst>
              <a:defRPr/>
            </a:pPr>
            <a:r>
              <a:rPr kumimoji="0"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Contact:</a:t>
            </a:r>
            <a:r>
              <a:rPr kumimoji="0" sz="2000" b="0" i="0" u="none" strike="noStrike" kern="0" cap="none" spc="-4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000" b="0" i="0" u="sng" strike="noStrike" kern="0" cap="none" spc="-10" normalizeH="0" baseline="0" noProof="0" dirty="0">
                <a:ln>
                  <a:noFill/>
                </a:ln>
                <a:solidFill>
                  <a:srgbClr val="92D050"/>
                </a:solidFill>
                <a:effectLst/>
                <a:uLnTx/>
                <a:uFill>
                  <a:solidFill>
                    <a:srgbClr val="92D050"/>
                  </a:solidFill>
                </a:uFill>
                <a:latin typeface="Calibri" panose="020F0502020204030204" pitchFamily="34" charset="0"/>
                <a:ea typeface="Calibri" panose="020F0502020204030204" pitchFamily="34" charset="0"/>
                <a:cs typeface="Calibri" panose="020F0502020204030204" pitchFamily="34" charset="0"/>
                <a:hlinkClick r:id="rId5"/>
              </a:rPr>
              <a:t>grant.review@usask.ca</a:t>
            </a:r>
            <a:r>
              <a:rPr kumimoji="0" sz="2000" b="0" i="0" u="none" strike="noStrike" kern="0" cap="none" spc="-15" normalizeH="0" baseline="0" noProof="0" dirty="0">
                <a:ln>
                  <a:noFill/>
                </a:ln>
                <a:solidFill>
                  <a:srgbClr val="92D05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sz="2000" b="0" i="0" u="none" strike="noStrike" kern="0" cap="none" spc="-6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000" b="0" i="0" u="sng" strike="noStrike" kern="0" cap="none" spc="-10" normalizeH="0" baseline="0" noProof="0" dirty="0">
                <a:ln>
                  <a:noFill/>
                </a:ln>
                <a:solidFill>
                  <a:srgbClr val="92D050"/>
                </a:solidFill>
                <a:effectLst/>
                <a:uLnTx/>
                <a:uFill>
                  <a:solidFill>
                    <a:srgbClr val="92D050"/>
                  </a:solidFill>
                </a:uFill>
                <a:latin typeface="Calibri" panose="020F0502020204030204" pitchFamily="34" charset="0"/>
                <a:ea typeface="Calibri" panose="020F0502020204030204" pitchFamily="34" charset="0"/>
                <a:cs typeface="Calibri" panose="020F0502020204030204" pitchFamily="34" charset="0"/>
                <a:hlinkClick r:id="rId6"/>
              </a:rPr>
              <a:t>Manisha.jalla@usask.ca</a:t>
            </a:r>
            <a:endParaRPr kumimoji="0"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7" name="object 7"/>
          <p:cNvGraphicFramePr>
            <a:graphicFrameLocks noGrp="1"/>
          </p:cNvGraphicFramePr>
          <p:nvPr>
            <p:extLst>
              <p:ext uri="{D42A27DB-BD31-4B8C-83A1-F6EECF244321}">
                <p14:modId xmlns:p14="http://schemas.microsoft.com/office/powerpoint/2010/main" val="249459074"/>
              </p:ext>
            </p:extLst>
          </p:nvPr>
        </p:nvGraphicFramePr>
        <p:xfrm>
          <a:off x="1190443" y="1919626"/>
          <a:ext cx="8522900" cy="3150744"/>
        </p:xfrm>
        <a:graphic>
          <a:graphicData uri="http://schemas.openxmlformats.org/drawingml/2006/table">
            <a:tbl>
              <a:tblPr firstRow="1" bandRow="1">
                <a:tableStyleId>{2D5ABB26-0587-4C30-8999-92F81FD0307C}</a:tableStyleId>
              </a:tblPr>
              <a:tblGrid>
                <a:gridCol w="3036498">
                  <a:extLst>
                    <a:ext uri="{9D8B030D-6E8A-4147-A177-3AD203B41FA5}">
                      <a16:colId xmlns:a16="http://schemas.microsoft.com/office/drawing/2014/main" val="20000"/>
                    </a:ext>
                  </a:extLst>
                </a:gridCol>
                <a:gridCol w="2597701">
                  <a:extLst>
                    <a:ext uri="{9D8B030D-6E8A-4147-A177-3AD203B41FA5}">
                      <a16:colId xmlns:a16="http://schemas.microsoft.com/office/drawing/2014/main" val="20001"/>
                    </a:ext>
                  </a:extLst>
                </a:gridCol>
                <a:gridCol w="2888701">
                  <a:extLst>
                    <a:ext uri="{9D8B030D-6E8A-4147-A177-3AD203B41FA5}">
                      <a16:colId xmlns:a16="http://schemas.microsoft.com/office/drawing/2014/main" val="20002"/>
                    </a:ext>
                  </a:extLst>
                </a:gridCol>
              </a:tblGrid>
              <a:tr h="578315">
                <a:tc>
                  <a:txBody>
                    <a:bodyPr/>
                    <a:lstStyle/>
                    <a:p>
                      <a:pPr algn="ctr">
                        <a:lnSpc>
                          <a:spcPct val="100000"/>
                        </a:lnSpc>
                        <a:spcBef>
                          <a:spcPts val="320"/>
                        </a:spcBef>
                      </a:pPr>
                      <a:r>
                        <a:rPr sz="1400" b="1" spc="-10" dirty="0">
                          <a:solidFill>
                            <a:srgbClr val="FFFFFF"/>
                          </a:solidFill>
                          <a:latin typeface="Calibri" panose="020F0502020204030204" pitchFamily="34" charset="0"/>
                          <a:ea typeface="Calibri" panose="020F0502020204030204" pitchFamily="34" charset="0"/>
                          <a:cs typeface="Calibri" panose="020F0502020204030204" pitchFamily="34" charset="0"/>
                        </a:rPr>
                        <a:t>IMPORTANT</a:t>
                      </a:r>
                      <a:endParaRPr sz="1400" dirty="0">
                        <a:latin typeface="Calibri" panose="020F0502020204030204" pitchFamily="34" charset="0"/>
                        <a:ea typeface="Calibri" panose="020F0502020204030204" pitchFamily="34" charset="0"/>
                        <a:cs typeface="Calibri" panose="020F0502020204030204" pitchFamily="34" charset="0"/>
                      </a:endParaRPr>
                    </a:p>
                    <a:p>
                      <a:pPr algn="ctr">
                        <a:lnSpc>
                          <a:spcPct val="100000"/>
                        </a:lnSpc>
                      </a:pPr>
                      <a:r>
                        <a:rPr sz="1400" b="1" spc="-10" dirty="0">
                          <a:solidFill>
                            <a:srgbClr val="FFFFFF"/>
                          </a:solidFill>
                          <a:latin typeface="Calibri" panose="020F0502020204030204" pitchFamily="34" charset="0"/>
                          <a:ea typeface="Calibri" panose="020F0502020204030204" pitchFamily="34" charset="0"/>
                          <a:cs typeface="Calibri" panose="020F0502020204030204" pitchFamily="34" charset="0"/>
                        </a:rPr>
                        <a:t>DATES/DEADLINES</a:t>
                      </a:r>
                      <a:endParaRPr sz="1400" dirty="0">
                        <a:latin typeface="Calibri" panose="020F0502020204030204" pitchFamily="34" charset="0"/>
                        <a:ea typeface="Calibri" panose="020F0502020204030204" pitchFamily="34" charset="0"/>
                        <a:cs typeface="Calibri" panose="020F0502020204030204" pitchFamily="34" charset="0"/>
                      </a:endParaRPr>
                    </a:p>
                  </a:txBody>
                  <a:tcPr marL="0" marR="0" marT="40640" marB="0">
                    <a:lnL w="12700">
                      <a:solidFill>
                        <a:srgbClr val="FFFFFF"/>
                      </a:solidFill>
                      <a:prstDash val="solid"/>
                    </a:lnL>
                    <a:lnR w="12700">
                      <a:solidFill>
                        <a:srgbClr val="000000"/>
                      </a:solidFill>
                      <a:prstDash val="solid"/>
                    </a:lnR>
                    <a:lnT w="12700">
                      <a:solidFill>
                        <a:srgbClr val="FFFFFF"/>
                      </a:solidFill>
                      <a:prstDash val="solid"/>
                    </a:lnT>
                    <a:lnB w="12700">
                      <a:solidFill>
                        <a:srgbClr val="000000"/>
                      </a:solidFill>
                      <a:prstDash val="solid"/>
                    </a:lnB>
                    <a:solidFill>
                      <a:srgbClr val="2F6F2D"/>
                    </a:solidFill>
                  </a:tcPr>
                </a:tc>
                <a:tc>
                  <a:txBody>
                    <a:bodyPr/>
                    <a:lstStyle/>
                    <a:p>
                      <a:pPr marL="4445" algn="ctr">
                        <a:lnSpc>
                          <a:spcPct val="100000"/>
                        </a:lnSpc>
                        <a:spcBef>
                          <a:spcPts val="320"/>
                        </a:spcBef>
                      </a:pPr>
                      <a:r>
                        <a:rPr sz="1400" b="1" dirty="0">
                          <a:solidFill>
                            <a:srgbClr val="FFFFFF"/>
                          </a:solidFill>
                          <a:latin typeface="Calibri" panose="020F0502020204030204" pitchFamily="34" charset="0"/>
                          <a:ea typeface="Calibri" panose="020F0502020204030204" pitchFamily="34" charset="0"/>
                          <a:cs typeface="Calibri" panose="020F0502020204030204" pitchFamily="34" charset="0"/>
                        </a:rPr>
                        <a:t>NEW</a:t>
                      </a:r>
                      <a:r>
                        <a:rPr sz="1400" b="1" spc="-6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1400" b="1" spc="-10" dirty="0">
                          <a:solidFill>
                            <a:srgbClr val="FFFFFF"/>
                          </a:solidFill>
                          <a:latin typeface="Calibri" panose="020F0502020204030204" pitchFamily="34" charset="0"/>
                          <a:ea typeface="Calibri" panose="020F0502020204030204" pitchFamily="34" charset="0"/>
                          <a:cs typeface="Calibri" panose="020F0502020204030204" pitchFamily="34" charset="0"/>
                        </a:rPr>
                        <a:t>APPLICATION</a:t>
                      </a:r>
                      <a:endParaRPr sz="1400" dirty="0">
                        <a:latin typeface="Calibri" panose="020F0502020204030204" pitchFamily="34" charset="0"/>
                        <a:ea typeface="Calibri" panose="020F0502020204030204" pitchFamily="34" charset="0"/>
                        <a:cs typeface="Calibri" panose="020F0502020204030204" pitchFamily="34" charset="0"/>
                      </a:endParaRPr>
                    </a:p>
                  </a:txBody>
                  <a:tcPr marL="0" marR="0" marT="40640" marB="0">
                    <a:lnL w="12700">
                      <a:solidFill>
                        <a:srgbClr val="000000"/>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80C285"/>
                    </a:solidFill>
                  </a:tcPr>
                </a:tc>
                <a:tc>
                  <a:txBody>
                    <a:bodyPr/>
                    <a:lstStyle/>
                    <a:p>
                      <a:pPr marL="3175" algn="ctr">
                        <a:lnSpc>
                          <a:spcPct val="100000"/>
                        </a:lnSpc>
                        <a:spcBef>
                          <a:spcPts val="320"/>
                        </a:spcBef>
                      </a:pPr>
                      <a:r>
                        <a:rPr sz="1400" b="1" spc="-10" dirty="0">
                          <a:solidFill>
                            <a:srgbClr val="FFFFFF"/>
                          </a:solidFill>
                          <a:latin typeface="Calibri" panose="020F0502020204030204" pitchFamily="34" charset="0"/>
                          <a:ea typeface="Calibri" panose="020F0502020204030204" pitchFamily="34" charset="0"/>
                          <a:cs typeface="Calibri" panose="020F0502020204030204" pitchFamily="34" charset="0"/>
                        </a:rPr>
                        <a:t>RESUBMISSION</a:t>
                      </a:r>
                      <a:endParaRPr sz="1400" dirty="0">
                        <a:latin typeface="Calibri" panose="020F0502020204030204" pitchFamily="34" charset="0"/>
                        <a:ea typeface="Calibri" panose="020F0502020204030204" pitchFamily="34" charset="0"/>
                        <a:cs typeface="Calibri" panose="020F0502020204030204" pitchFamily="34" charset="0"/>
                      </a:endParaRPr>
                    </a:p>
                    <a:p>
                      <a:pPr marL="157480" marR="144145" algn="ctr">
                        <a:lnSpc>
                          <a:spcPct val="100000"/>
                        </a:lnSpc>
                        <a:spcBef>
                          <a:spcPts val="15"/>
                        </a:spcBef>
                      </a:pPr>
                      <a:r>
                        <a:rPr sz="1400" b="1" spc="-10" dirty="0">
                          <a:solidFill>
                            <a:srgbClr val="FFFFFF"/>
                          </a:solidFill>
                          <a:latin typeface="Calibri" panose="020F0502020204030204" pitchFamily="34" charset="0"/>
                          <a:ea typeface="Calibri" panose="020F0502020204030204" pitchFamily="34" charset="0"/>
                          <a:cs typeface="Calibri" panose="020F0502020204030204" pitchFamily="34" charset="0"/>
                        </a:rPr>
                        <a:t>(applications</a:t>
                      </a:r>
                      <a:r>
                        <a:rPr sz="1400" b="1" spc="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1400" b="1" dirty="0">
                          <a:solidFill>
                            <a:srgbClr val="FFFFFF"/>
                          </a:solidFill>
                          <a:latin typeface="Calibri" panose="020F0502020204030204" pitchFamily="34" charset="0"/>
                          <a:ea typeface="Calibri" panose="020F0502020204030204" pitchFamily="34" charset="0"/>
                          <a:cs typeface="Calibri" panose="020F0502020204030204" pitchFamily="34" charset="0"/>
                        </a:rPr>
                        <a:t>that</a:t>
                      </a:r>
                      <a:r>
                        <a:rPr sz="1400" b="1" spc="-5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1400" b="1" dirty="0">
                          <a:solidFill>
                            <a:srgbClr val="FFFFFF"/>
                          </a:solidFill>
                          <a:latin typeface="Calibri" panose="020F0502020204030204" pitchFamily="34" charset="0"/>
                          <a:ea typeface="Calibri" panose="020F0502020204030204" pitchFamily="34" charset="0"/>
                          <a:cs typeface="Calibri" panose="020F0502020204030204" pitchFamily="34" charset="0"/>
                        </a:rPr>
                        <a:t>were</a:t>
                      </a:r>
                      <a:r>
                        <a:rPr sz="1400" b="1" spc="-5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1400" b="1" dirty="0">
                          <a:solidFill>
                            <a:srgbClr val="FFFFFF"/>
                          </a:solidFill>
                          <a:latin typeface="Calibri" panose="020F0502020204030204" pitchFamily="34" charset="0"/>
                          <a:ea typeface="Calibri" panose="020F0502020204030204" pitchFamily="34" charset="0"/>
                          <a:cs typeface="Calibri" panose="020F0502020204030204" pitchFamily="34" charset="0"/>
                        </a:rPr>
                        <a:t>submitted</a:t>
                      </a:r>
                      <a:r>
                        <a:rPr sz="1400" b="1" spc="-1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1400" b="1" dirty="0">
                          <a:solidFill>
                            <a:srgbClr val="FFFFFF"/>
                          </a:solidFill>
                          <a:latin typeface="Calibri" panose="020F0502020204030204" pitchFamily="34" charset="0"/>
                          <a:ea typeface="Calibri" panose="020F0502020204030204" pitchFamily="34" charset="0"/>
                          <a:cs typeface="Calibri" panose="020F0502020204030204" pitchFamily="34" charset="0"/>
                        </a:rPr>
                        <a:t>to</a:t>
                      </a:r>
                      <a:r>
                        <a:rPr sz="1400" b="1" spc="-5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1400" b="1" spc="-25" dirty="0">
                          <a:solidFill>
                            <a:srgbClr val="FFFFFF"/>
                          </a:solidFill>
                          <a:latin typeface="Calibri" panose="020F0502020204030204" pitchFamily="34" charset="0"/>
                          <a:ea typeface="Calibri" panose="020F0502020204030204" pitchFamily="34" charset="0"/>
                          <a:cs typeface="Calibri" panose="020F0502020204030204" pitchFamily="34" charset="0"/>
                        </a:rPr>
                        <a:t>the </a:t>
                      </a:r>
                      <a:r>
                        <a:rPr lang="en-US" sz="1400" b="1" spc="-25" dirty="0">
                          <a:solidFill>
                            <a:srgbClr val="FFFFFF"/>
                          </a:solidFill>
                          <a:latin typeface="Calibri" panose="020F0502020204030204" pitchFamily="34" charset="0"/>
                          <a:ea typeface="Calibri" panose="020F0502020204030204" pitchFamily="34" charset="0"/>
                          <a:cs typeface="Calibri" panose="020F0502020204030204" pitchFamily="34" charset="0"/>
                        </a:rPr>
                        <a:t>Spring</a:t>
                      </a:r>
                      <a:r>
                        <a:rPr sz="1400" b="1" spc="-50"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1400" b="1" dirty="0">
                          <a:solidFill>
                            <a:srgbClr val="FFFFFF"/>
                          </a:solidFill>
                          <a:latin typeface="Calibri" panose="020F0502020204030204" pitchFamily="34" charset="0"/>
                          <a:ea typeface="Calibri" panose="020F0502020204030204" pitchFamily="34" charset="0"/>
                          <a:cs typeface="Calibri" panose="020F0502020204030204" pitchFamily="34" charset="0"/>
                        </a:rPr>
                        <a:t>202</a:t>
                      </a:r>
                      <a:r>
                        <a:rPr lang="en-US" sz="1400" b="1" dirty="0">
                          <a:solidFill>
                            <a:srgbClr val="FFFFFF"/>
                          </a:solidFill>
                          <a:latin typeface="Calibri" panose="020F0502020204030204" pitchFamily="34" charset="0"/>
                          <a:ea typeface="Calibri" panose="020F0502020204030204" pitchFamily="34" charset="0"/>
                          <a:cs typeface="Calibri" panose="020F0502020204030204" pitchFamily="34" charset="0"/>
                        </a:rPr>
                        <a:t>5</a:t>
                      </a:r>
                      <a:r>
                        <a:rPr sz="1400" b="1" spc="-45" dirty="0">
                          <a:solidFill>
                            <a:srgbClr val="FFFFFF"/>
                          </a:solidFill>
                          <a:latin typeface="Calibri" panose="020F0502020204030204" pitchFamily="34" charset="0"/>
                          <a:ea typeface="Calibri" panose="020F0502020204030204" pitchFamily="34" charset="0"/>
                          <a:cs typeface="Calibri" panose="020F0502020204030204" pitchFamily="34" charset="0"/>
                        </a:rPr>
                        <a:t> </a:t>
                      </a:r>
                      <a:r>
                        <a:rPr sz="1400" b="1" spc="-10" dirty="0">
                          <a:solidFill>
                            <a:srgbClr val="FFFFFF"/>
                          </a:solidFill>
                          <a:latin typeface="Calibri" panose="020F0502020204030204" pitchFamily="34" charset="0"/>
                          <a:ea typeface="Calibri" panose="020F0502020204030204" pitchFamily="34" charset="0"/>
                          <a:cs typeface="Calibri" panose="020F0502020204030204" pitchFamily="34" charset="0"/>
                        </a:rPr>
                        <a:t>competition)</a:t>
                      </a:r>
                      <a:endParaRPr sz="1400" dirty="0">
                        <a:latin typeface="Calibri" panose="020F0502020204030204" pitchFamily="34" charset="0"/>
                        <a:ea typeface="Calibri" panose="020F0502020204030204" pitchFamily="34" charset="0"/>
                        <a:cs typeface="Calibri" panose="020F0502020204030204" pitchFamily="34" charset="0"/>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000000"/>
                      </a:solidFill>
                      <a:prstDash val="solid"/>
                    </a:lnB>
                    <a:solidFill>
                      <a:srgbClr val="80C285"/>
                    </a:solidFill>
                  </a:tcPr>
                </a:tc>
                <a:extLst>
                  <a:ext uri="{0D108BD9-81ED-4DB2-BD59-A6C34878D82A}">
                    <a16:rowId xmlns:a16="http://schemas.microsoft.com/office/drawing/2014/main" val="10000"/>
                  </a:ext>
                </a:extLst>
              </a:tr>
              <a:tr h="485526">
                <a:tc>
                  <a:txBody>
                    <a:bodyPr/>
                    <a:lstStyle/>
                    <a:p>
                      <a:pPr>
                        <a:lnSpc>
                          <a:spcPct val="100000"/>
                        </a:lnSpc>
                      </a:pPr>
                      <a:endParaRPr sz="1400" dirty="0">
                        <a:latin typeface="Calibri" panose="020F0502020204030204" pitchFamily="34" charset="0"/>
                        <a:ea typeface="Calibri" panose="020F0502020204030204" pitchFamily="34" charset="0"/>
                        <a:cs typeface="Calibri" panose="020F0502020204030204" pitchFamily="34" charset="0"/>
                      </a:endParaRPr>
                    </a:p>
                    <a:p>
                      <a:pPr marL="91440">
                        <a:lnSpc>
                          <a:spcPct val="100000"/>
                        </a:lnSpc>
                      </a:pPr>
                      <a:r>
                        <a:rPr sz="1400" dirty="0">
                          <a:latin typeface="Calibri" panose="020F0502020204030204" pitchFamily="34" charset="0"/>
                          <a:ea typeface="Calibri" panose="020F0502020204030204" pitchFamily="34" charset="0"/>
                          <a:cs typeface="Calibri" panose="020F0502020204030204" pitchFamily="34" charset="0"/>
                        </a:rPr>
                        <a:t>NOI</a:t>
                      </a:r>
                      <a:r>
                        <a:rPr sz="1400" spc="-10" dirty="0">
                          <a:latin typeface="Calibri" panose="020F0502020204030204" pitchFamily="34" charset="0"/>
                          <a:ea typeface="Calibri" panose="020F0502020204030204" pitchFamily="34" charset="0"/>
                          <a:cs typeface="Calibri" panose="020F0502020204030204" pitchFamily="34" charset="0"/>
                        </a:rPr>
                        <a:t> </a:t>
                      </a:r>
                      <a:r>
                        <a:rPr sz="1400" spc="-25" dirty="0">
                          <a:latin typeface="Calibri" panose="020F0502020204030204" pitchFamily="34" charset="0"/>
                          <a:ea typeface="Calibri" panose="020F0502020204030204" pitchFamily="34" charset="0"/>
                          <a:cs typeface="Calibri" panose="020F0502020204030204" pitchFamily="34" charset="0"/>
                        </a:rPr>
                        <a:t>Due</a:t>
                      </a:r>
                      <a:endParaRPr sz="1400" dirty="0">
                        <a:latin typeface="Calibri" panose="020F0502020204030204" pitchFamily="34" charset="0"/>
                        <a:ea typeface="Calibri" panose="020F0502020204030204" pitchFamily="34" charset="0"/>
                        <a:cs typeface="Calibri" panose="020F050202020403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solidFill>
                      <a:srgbClr val="E8EFCA"/>
                    </a:solidFill>
                  </a:tcPr>
                </a:tc>
                <a:tc>
                  <a:txBody>
                    <a:bodyPr/>
                    <a:lstStyle/>
                    <a:p>
                      <a:pPr marL="5080" algn="ctr">
                        <a:lnSpc>
                          <a:spcPct val="100000"/>
                        </a:lnSpc>
                        <a:spcBef>
                          <a:spcPts val="320"/>
                        </a:spcBef>
                      </a:pPr>
                      <a:r>
                        <a:rPr lang="en-US" sz="1400" b="1" dirty="0">
                          <a:latin typeface="Calibri" panose="020F0502020204030204" pitchFamily="34" charset="0"/>
                          <a:ea typeface="Calibri" panose="020F0502020204030204" pitchFamily="34" charset="0"/>
                          <a:cs typeface="Calibri" panose="020F0502020204030204" pitchFamily="34" charset="0"/>
                        </a:rPr>
                        <a:t>July 3</a:t>
                      </a:r>
                      <a:r>
                        <a:rPr sz="1400" b="1" dirty="0">
                          <a:latin typeface="Calibri" panose="020F0502020204030204" pitchFamily="34" charset="0"/>
                          <a:ea typeface="Calibri" panose="020F0502020204030204" pitchFamily="34" charset="0"/>
                          <a:cs typeface="Calibri" panose="020F0502020204030204" pitchFamily="34" charset="0"/>
                        </a:rPr>
                        <a:t>,</a:t>
                      </a:r>
                      <a:r>
                        <a:rPr sz="1400" b="1" spc="5" dirty="0">
                          <a:latin typeface="Calibri" panose="020F0502020204030204" pitchFamily="34" charset="0"/>
                          <a:ea typeface="Calibri" panose="020F0502020204030204" pitchFamily="34" charset="0"/>
                          <a:cs typeface="Calibri" panose="020F0502020204030204" pitchFamily="34" charset="0"/>
                        </a:rPr>
                        <a:t> </a:t>
                      </a:r>
                      <a:r>
                        <a:rPr sz="1400" b="1" spc="-20" dirty="0">
                          <a:latin typeface="Calibri" panose="020F0502020204030204" pitchFamily="34" charset="0"/>
                          <a:ea typeface="Calibri" panose="020F0502020204030204" pitchFamily="34" charset="0"/>
                          <a:cs typeface="Calibri" panose="020F0502020204030204" pitchFamily="34" charset="0"/>
                        </a:rPr>
                        <a:t>202</a:t>
                      </a:r>
                      <a:r>
                        <a:rPr lang="en-US" sz="1400" b="1" spc="-20" dirty="0">
                          <a:latin typeface="Calibri" panose="020F0502020204030204" pitchFamily="34" charset="0"/>
                          <a:ea typeface="Calibri" panose="020F0502020204030204" pitchFamily="34" charset="0"/>
                          <a:cs typeface="Calibri" panose="020F0502020204030204" pitchFamily="34" charset="0"/>
                        </a:rPr>
                        <a:t>5</a:t>
                      </a:r>
                      <a:endParaRPr sz="1400" dirty="0">
                        <a:latin typeface="Calibri" panose="020F0502020204030204" pitchFamily="34" charset="0"/>
                        <a:ea typeface="Calibri" panose="020F0502020204030204" pitchFamily="34" charset="0"/>
                        <a:cs typeface="Calibri" panose="020F0502020204030204" pitchFamily="34" charset="0"/>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FCA"/>
                    </a:solidFill>
                  </a:tcPr>
                </a:tc>
                <a:tc>
                  <a:txBody>
                    <a:bodyPr/>
                    <a:lstStyle/>
                    <a:p>
                      <a:pPr marL="92710" marR="894080" indent="829310" algn="l">
                        <a:lnSpc>
                          <a:spcPct val="100400"/>
                        </a:lnSpc>
                        <a:spcBef>
                          <a:spcPts val="310"/>
                        </a:spcBef>
                      </a:pPr>
                      <a:r>
                        <a:rPr lang="en-US" sz="1400" b="1" dirty="0">
                          <a:latin typeface="Calibri" panose="020F0502020204030204" pitchFamily="34" charset="0"/>
                          <a:ea typeface="Calibri" panose="020F0502020204030204" pitchFamily="34" charset="0"/>
                          <a:cs typeface="Calibri" panose="020F0502020204030204" pitchFamily="34" charset="0"/>
                        </a:rPr>
                        <a:t>July 23</a:t>
                      </a:r>
                      <a:r>
                        <a:rPr sz="1400" b="1" dirty="0">
                          <a:latin typeface="Calibri" panose="020F0502020204030204" pitchFamily="34" charset="0"/>
                          <a:ea typeface="Calibri" panose="020F0502020204030204" pitchFamily="34" charset="0"/>
                          <a:cs typeface="Calibri" panose="020F0502020204030204" pitchFamily="34" charset="0"/>
                        </a:rPr>
                        <a:t>,</a:t>
                      </a:r>
                      <a:r>
                        <a:rPr sz="1400" b="1" spc="-20" dirty="0">
                          <a:latin typeface="Calibri" panose="020F0502020204030204" pitchFamily="34" charset="0"/>
                          <a:ea typeface="Calibri" panose="020F0502020204030204" pitchFamily="34" charset="0"/>
                          <a:cs typeface="Calibri" panose="020F0502020204030204" pitchFamily="34" charset="0"/>
                        </a:rPr>
                        <a:t> 202</a:t>
                      </a:r>
                      <a:r>
                        <a:rPr lang="en-US" sz="1400" b="1" spc="-20" dirty="0">
                          <a:latin typeface="Calibri" panose="020F0502020204030204" pitchFamily="34" charset="0"/>
                          <a:ea typeface="Calibri" panose="020F0502020204030204" pitchFamily="34" charset="0"/>
                          <a:cs typeface="Calibri" panose="020F0502020204030204" pitchFamily="34" charset="0"/>
                        </a:rPr>
                        <a:t>5</a:t>
                      </a:r>
                    </a:p>
                  </a:txBody>
                  <a:tcPr marL="0" marR="0" marT="393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FCA"/>
                    </a:solidFill>
                  </a:tcPr>
                </a:tc>
                <a:extLst>
                  <a:ext uri="{0D108BD9-81ED-4DB2-BD59-A6C34878D82A}">
                    <a16:rowId xmlns:a16="http://schemas.microsoft.com/office/drawing/2014/main" val="10001"/>
                  </a:ext>
                </a:extLst>
              </a:tr>
              <a:tr h="313986">
                <a:tc>
                  <a:txBody>
                    <a:bodyPr/>
                    <a:lstStyle/>
                    <a:p>
                      <a:pPr marL="91440">
                        <a:lnSpc>
                          <a:spcPct val="100000"/>
                        </a:lnSpc>
                        <a:spcBef>
                          <a:spcPts val="590"/>
                        </a:spcBef>
                      </a:pPr>
                      <a:r>
                        <a:rPr sz="1400" dirty="0">
                          <a:latin typeface="Calibri" panose="020F0502020204030204" pitchFamily="34" charset="0"/>
                          <a:ea typeface="Calibri" panose="020F0502020204030204" pitchFamily="34" charset="0"/>
                          <a:cs typeface="Calibri" panose="020F0502020204030204" pitchFamily="34" charset="0"/>
                        </a:rPr>
                        <a:t>Draft</a:t>
                      </a:r>
                      <a:r>
                        <a:rPr sz="1400" spc="-110" dirty="0">
                          <a:latin typeface="Calibri" panose="020F0502020204030204" pitchFamily="34" charset="0"/>
                          <a:ea typeface="Calibri" panose="020F0502020204030204" pitchFamily="34" charset="0"/>
                          <a:cs typeface="Calibri" panose="020F0502020204030204" pitchFamily="34" charset="0"/>
                        </a:rPr>
                        <a:t> </a:t>
                      </a:r>
                      <a:r>
                        <a:rPr sz="1400" dirty="0">
                          <a:latin typeface="Calibri" panose="020F0502020204030204" pitchFamily="34" charset="0"/>
                          <a:ea typeface="Calibri" panose="020F0502020204030204" pitchFamily="34" charset="0"/>
                          <a:cs typeface="Calibri" panose="020F0502020204030204" pitchFamily="34" charset="0"/>
                        </a:rPr>
                        <a:t>Application</a:t>
                      </a:r>
                      <a:r>
                        <a:rPr sz="1400" spc="-55" dirty="0">
                          <a:latin typeface="Calibri" panose="020F0502020204030204" pitchFamily="34" charset="0"/>
                          <a:ea typeface="Calibri" panose="020F0502020204030204" pitchFamily="34" charset="0"/>
                          <a:cs typeface="Calibri" panose="020F0502020204030204" pitchFamily="34" charset="0"/>
                        </a:rPr>
                        <a:t> </a:t>
                      </a:r>
                      <a:r>
                        <a:rPr sz="1400" spc="-25" dirty="0">
                          <a:latin typeface="Calibri" panose="020F0502020204030204" pitchFamily="34" charset="0"/>
                          <a:ea typeface="Calibri" panose="020F0502020204030204" pitchFamily="34" charset="0"/>
                          <a:cs typeface="Calibri" panose="020F0502020204030204" pitchFamily="34" charset="0"/>
                        </a:rPr>
                        <a:t>Due</a:t>
                      </a:r>
                      <a:endParaRPr sz="1400" dirty="0">
                        <a:latin typeface="Calibri" panose="020F0502020204030204" pitchFamily="34" charset="0"/>
                        <a:ea typeface="Calibri" panose="020F0502020204030204" pitchFamily="34" charset="0"/>
                        <a:cs typeface="Calibri" panose="020F0502020204030204" pitchFamily="34" charset="0"/>
                      </a:endParaRPr>
                    </a:p>
                  </a:txBody>
                  <a:tcPr marL="0" marR="0" marT="74930" marB="0">
                    <a:lnL w="12700">
                      <a:solidFill>
                        <a:srgbClr val="000000"/>
                      </a:solidFill>
                      <a:prstDash val="solid"/>
                    </a:lnL>
                    <a:lnR w="12700">
                      <a:solidFill>
                        <a:srgbClr val="000000"/>
                      </a:solidFill>
                      <a:prstDash val="solid"/>
                    </a:lnR>
                    <a:solidFill>
                      <a:srgbClr val="F4F8E7"/>
                    </a:solidFill>
                  </a:tcPr>
                </a:tc>
                <a:tc>
                  <a:txBody>
                    <a:bodyPr/>
                    <a:lstStyle/>
                    <a:p>
                      <a:pPr marL="635" algn="ctr">
                        <a:lnSpc>
                          <a:spcPct val="100000"/>
                        </a:lnSpc>
                        <a:spcBef>
                          <a:spcPts val="325"/>
                        </a:spcBef>
                      </a:pPr>
                      <a:r>
                        <a:rPr sz="1400" b="1" dirty="0">
                          <a:latin typeface="Calibri" panose="020F0502020204030204" pitchFamily="34" charset="0"/>
                          <a:ea typeface="Calibri" panose="020F0502020204030204" pitchFamily="34" charset="0"/>
                          <a:cs typeface="Calibri" panose="020F0502020204030204" pitchFamily="34" charset="0"/>
                        </a:rPr>
                        <a:t>J</a:t>
                      </a:r>
                      <a:r>
                        <a:rPr lang="en-US" sz="1400" b="1" dirty="0">
                          <a:latin typeface="Calibri" panose="020F0502020204030204" pitchFamily="34" charset="0"/>
                          <a:ea typeface="Calibri" panose="020F0502020204030204" pitchFamily="34" charset="0"/>
                          <a:cs typeface="Calibri" panose="020F0502020204030204" pitchFamily="34" charset="0"/>
                        </a:rPr>
                        <a:t>uly 28,</a:t>
                      </a:r>
                      <a:r>
                        <a:rPr sz="1400" b="1" spc="-15" dirty="0">
                          <a:latin typeface="Calibri" panose="020F0502020204030204" pitchFamily="34" charset="0"/>
                          <a:ea typeface="Calibri" panose="020F0502020204030204" pitchFamily="34" charset="0"/>
                          <a:cs typeface="Calibri" panose="020F0502020204030204" pitchFamily="34" charset="0"/>
                        </a:rPr>
                        <a:t> </a:t>
                      </a:r>
                      <a:r>
                        <a:rPr sz="1400" b="1" spc="-20" dirty="0">
                          <a:latin typeface="Calibri" panose="020F0502020204030204" pitchFamily="34" charset="0"/>
                          <a:ea typeface="Calibri" panose="020F0502020204030204" pitchFamily="34" charset="0"/>
                          <a:cs typeface="Calibri" panose="020F0502020204030204" pitchFamily="34" charset="0"/>
                        </a:rPr>
                        <a:t>202</a:t>
                      </a:r>
                      <a:r>
                        <a:rPr lang="en-US" sz="1400" b="1" spc="-20" dirty="0">
                          <a:latin typeface="Calibri" panose="020F0502020204030204" pitchFamily="34" charset="0"/>
                          <a:ea typeface="Calibri" panose="020F0502020204030204" pitchFamily="34" charset="0"/>
                          <a:cs typeface="Calibri" panose="020F0502020204030204" pitchFamily="34" charset="0"/>
                        </a:rPr>
                        <a:t>5</a:t>
                      </a:r>
                      <a:endParaRPr sz="1400" dirty="0">
                        <a:latin typeface="Calibri" panose="020F0502020204030204" pitchFamily="34" charset="0"/>
                        <a:ea typeface="Calibri" panose="020F0502020204030204" pitchFamily="34" charset="0"/>
                        <a:cs typeface="Calibri" panose="020F0502020204030204" pitchFamily="34" charset="0"/>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F8E7"/>
                    </a:solidFill>
                  </a:tcPr>
                </a:tc>
                <a:tc>
                  <a:txBody>
                    <a:bodyPr/>
                    <a:lstStyle/>
                    <a:p>
                      <a:pPr algn="ctr">
                        <a:lnSpc>
                          <a:spcPct val="100000"/>
                        </a:lnSpc>
                        <a:spcBef>
                          <a:spcPts val="325"/>
                        </a:spcBef>
                      </a:pPr>
                      <a:r>
                        <a:rPr lang="en-US" sz="1400" b="1" dirty="0">
                          <a:latin typeface="Calibri" panose="020F0502020204030204" pitchFamily="34" charset="0"/>
                          <a:ea typeface="Calibri" panose="020F0502020204030204" pitchFamily="34" charset="0"/>
                          <a:cs typeface="Calibri" panose="020F0502020204030204" pitchFamily="34" charset="0"/>
                        </a:rPr>
                        <a:t>August 11</a:t>
                      </a:r>
                      <a:r>
                        <a:rPr sz="1400" b="1" dirty="0">
                          <a:latin typeface="Calibri" panose="020F0502020204030204" pitchFamily="34" charset="0"/>
                          <a:ea typeface="Calibri" panose="020F0502020204030204" pitchFamily="34" charset="0"/>
                          <a:cs typeface="Calibri" panose="020F0502020204030204" pitchFamily="34" charset="0"/>
                        </a:rPr>
                        <a:t>,</a:t>
                      </a:r>
                      <a:r>
                        <a:rPr sz="1400" b="1" spc="-20" dirty="0">
                          <a:latin typeface="Calibri" panose="020F0502020204030204" pitchFamily="34" charset="0"/>
                          <a:ea typeface="Calibri" panose="020F0502020204030204" pitchFamily="34" charset="0"/>
                          <a:cs typeface="Calibri" panose="020F0502020204030204" pitchFamily="34" charset="0"/>
                        </a:rPr>
                        <a:t> 202</a:t>
                      </a:r>
                      <a:r>
                        <a:rPr lang="en-US" sz="1400" b="1" spc="-20" dirty="0">
                          <a:latin typeface="Calibri" panose="020F0502020204030204" pitchFamily="34" charset="0"/>
                          <a:ea typeface="Calibri" panose="020F0502020204030204" pitchFamily="34" charset="0"/>
                          <a:cs typeface="Calibri" panose="020F0502020204030204" pitchFamily="34" charset="0"/>
                        </a:rPr>
                        <a:t>5</a:t>
                      </a:r>
                      <a:endParaRPr sz="1400" dirty="0">
                        <a:latin typeface="Calibri" panose="020F0502020204030204" pitchFamily="34" charset="0"/>
                        <a:ea typeface="Calibri" panose="020F0502020204030204" pitchFamily="34" charset="0"/>
                        <a:cs typeface="Calibri" panose="020F0502020204030204" pitchFamily="34" charset="0"/>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F8E7"/>
                    </a:solidFill>
                  </a:tcPr>
                </a:tc>
                <a:extLst>
                  <a:ext uri="{0D108BD9-81ED-4DB2-BD59-A6C34878D82A}">
                    <a16:rowId xmlns:a16="http://schemas.microsoft.com/office/drawing/2014/main" val="10002"/>
                  </a:ext>
                </a:extLst>
              </a:tr>
              <a:tr h="501171">
                <a:tc>
                  <a:txBody>
                    <a:bodyPr/>
                    <a:lstStyle/>
                    <a:p>
                      <a:pPr marL="91440">
                        <a:lnSpc>
                          <a:spcPct val="100000"/>
                        </a:lnSpc>
                        <a:spcBef>
                          <a:spcPts val="325"/>
                        </a:spcBef>
                      </a:pPr>
                      <a:r>
                        <a:rPr sz="1400" dirty="0">
                          <a:latin typeface="Calibri" panose="020F0502020204030204" pitchFamily="34" charset="0"/>
                          <a:ea typeface="Calibri" panose="020F0502020204030204" pitchFamily="34" charset="0"/>
                          <a:cs typeface="Calibri" panose="020F0502020204030204" pitchFamily="34" charset="0"/>
                        </a:rPr>
                        <a:t>Internal</a:t>
                      </a:r>
                      <a:r>
                        <a:rPr sz="1400" spc="-35" dirty="0">
                          <a:latin typeface="Calibri" panose="020F0502020204030204" pitchFamily="34" charset="0"/>
                          <a:ea typeface="Calibri" panose="020F0502020204030204" pitchFamily="34" charset="0"/>
                          <a:cs typeface="Calibri" panose="020F0502020204030204" pitchFamily="34" charset="0"/>
                        </a:rPr>
                        <a:t> </a:t>
                      </a:r>
                      <a:r>
                        <a:rPr sz="1400" dirty="0">
                          <a:latin typeface="Calibri" panose="020F0502020204030204" pitchFamily="34" charset="0"/>
                          <a:ea typeface="Calibri" panose="020F0502020204030204" pitchFamily="34" charset="0"/>
                          <a:cs typeface="Calibri" panose="020F0502020204030204" pitchFamily="34" charset="0"/>
                        </a:rPr>
                        <a:t>Reviews</a:t>
                      </a:r>
                      <a:r>
                        <a:rPr sz="1400" spc="30" dirty="0">
                          <a:latin typeface="Calibri" panose="020F0502020204030204" pitchFamily="34" charset="0"/>
                          <a:ea typeface="Calibri" panose="020F0502020204030204" pitchFamily="34" charset="0"/>
                          <a:cs typeface="Calibri" panose="020F0502020204030204" pitchFamily="34" charset="0"/>
                        </a:rPr>
                        <a:t> </a:t>
                      </a:r>
                      <a:r>
                        <a:rPr sz="1400" dirty="0">
                          <a:latin typeface="Calibri" panose="020F0502020204030204" pitchFamily="34" charset="0"/>
                          <a:ea typeface="Calibri" panose="020F0502020204030204" pitchFamily="34" charset="0"/>
                          <a:cs typeface="Calibri" panose="020F0502020204030204" pitchFamily="34" charset="0"/>
                        </a:rPr>
                        <a:t>returned</a:t>
                      </a:r>
                      <a:r>
                        <a:rPr sz="1400" spc="-25" dirty="0">
                          <a:latin typeface="Calibri" panose="020F0502020204030204" pitchFamily="34" charset="0"/>
                          <a:ea typeface="Calibri" panose="020F0502020204030204" pitchFamily="34" charset="0"/>
                          <a:cs typeface="Calibri" panose="020F0502020204030204" pitchFamily="34" charset="0"/>
                        </a:rPr>
                        <a:t> to</a:t>
                      </a:r>
                      <a:endParaRPr sz="1400" dirty="0">
                        <a:latin typeface="Calibri" panose="020F0502020204030204" pitchFamily="34" charset="0"/>
                        <a:ea typeface="Calibri" panose="020F0502020204030204" pitchFamily="34" charset="0"/>
                        <a:cs typeface="Calibri" panose="020F0502020204030204" pitchFamily="34" charset="0"/>
                      </a:endParaRPr>
                    </a:p>
                    <a:p>
                      <a:pPr marL="91440">
                        <a:lnSpc>
                          <a:spcPct val="100000"/>
                        </a:lnSpc>
                      </a:pPr>
                      <a:r>
                        <a:rPr sz="1400" spc="-10" dirty="0">
                          <a:latin typeface="Calibri" panose="020F0502020204030204" pitchFamily="34" charset="0"/>
                          <a:ea typeface="Calibri" panose="020F0502020204030204" pitchFamily="34" charset="0"/>
                          <a:cs typeface="Calibri" panose="020F0502020204030204" pitchFamily="34" charset="0"/>
                        </a:rPr>
                        <a:t>applicants</a:t>
                      </a:r>
                      <a:endParaRPr sz="1400" dirty="0">
                        <a:latin typeface="Calibri" panose="020F0502020204030204" pitchFamily="34" charset="0"/>
                        <a:ea typeface="Calibri" panose="020F0502020204030204" pitchFamily="34" charset="0"/>
                        <a:cs typeface="Calibri" panose="020F0502020204030204" pitchFamily="34" charset="0"/>
                      </a:endParaRPr>
                    </a:p>
                  </a:txBody>
                  <a:tcPr marL="0" marR="0" marT="41275" marB="0">
                    <a:lnL w="12700">
                      <a:solidFill>
                        <a:srgbClr val="000000"/>
                      </a:solidFill>
                      <a:prstDash val="solid"/>
                    </a:lnL>
                    <a:lnR w="12700">
                      <a:solidFill>
                        <a:srgbClr val="000000"/>
                      </a:solidFill>
                      <a:prstDash val="solid"/>
                    </a:lnR>
                    <a:lnB w="12700">
                      <a:solidFill>
                        <a:srgbClr val="000000"/>
                      </a:solidFill>
                      <a:prstDash val="solid"/>
                    </a:lnB>
                    <a:solidFill>
                      <a:srgbClr val="E8EFCA"/>
                    </a:solidFill>
                  </a:tcPr>
                </a:tc>
                <a:tc>
                  <a:txBody>
                    <a:bodyPr/>
                    <a:lstStyle/>
                    <a:p>
                      <a:pPr marL="1270" algn="ctr">
                        <a:lnSpc>
                          <a:spcPct val="100000"/>
                        </a:lnSpc>
                        <a:spcBef>
                          <a:spcPts val="325"/>
                        </a:spcBef>
                      </a:pPr>
                      <a:r>
                        <a:rPr lang="en-US" sz="1400" b="1" dirty="0">
                          <a:latin typeface="Calibri" panose="020F0502020204030204" pitchFamily="34" charset="0"/>
                          <a:ea typeface="Calibri" panose="020F0502020204030204" pitchFamily="34" charset="0"/>
                          <a:cs typeface="Calibri" panose="020F0502020204030204" pitchFamily="34" charset="0"/>
                        </a:rPr>
                        <a:t>August 19</a:t>
                      </a:r>
                      <a:r>
                        <a:rPr sz="1400" b="1" dirty="0">
                          <a:latin typeface="Calibri" panose="020F0502020204030204" pitchFamily="34" charset="0"/>
                          <a:ea typeface="Calibri" panose="020F0502020204030204" pitchFamily="34" charset="0"/>
                          <a:cs typeface="Calibri" panose="020F0502020204030204" pitchFamily="34" charset="0"/>
                        </a:rPr>
                        <a:t>,</a:t>
                      </a:r>
                      <a:r>
                        <a:rPr sz="1400" b="1" spc="-15" dirty="0">
                          <a:latin typeface="Calibri" panose="020F0502020204030204" pitchFamily="34" charset="0"/>
                          <a:ea typeface="Calibri" panose="020F0502020204030204" pitchFamily="34" charset="0"/>
                          <a:cs typeface="Calibri" panose="020F0502020204030204" pitchFamily="34" charset="0"/>
                        </a:rPr>
                        <a:t> </a:t>
                      </a:r>
                      <a:r>
                        <a:rPr sz="1400" b="1" spc="-20" dirty="0">
                          <a:latin typeface="Calibri" panose="020F0502020204030204" pitchFamily="34" charset="0"/>
                          <a:ea typeface="Calibri" panose="020F0502020204030204" pitchFamily="34" charset="0"/>
                          <a:cs typeface="Calibri" panose="020F0502020204030204" pitchFamily="34" charset="0"/>
                        </a:rPr>
                        <a:t>202</a:t>
                      </a:r>
                      <a:r>
                        <a:rPr lang="en-US" sz="1400" b="1" spc="-20" dirty="0">
                          <a:latin typeface="Calibri" panose="020F0502020204030204" pitchFamily="34" charset="0"/>
                          <a:ea typeface="Calibri" panose="020F0502020204030204" pitchFamily="34" charset="0"/>
                          <a:cs typeface="Calibri" panose="020F0502020204030204" pitchFamily="34" charset="0"/>
                        </a:rPr>
                        <a:t>5</a:t>
                      </a:r>
                      <a:endParaRPr sz="1400" dirty="0">
                        <a:latin typeface="Calibri" panose="020F0502020204030204" pitchFamily="34" charset="0"/>
                        <a:ea typeface="Calibri" panose="020F0502020204030204" pitchFamily="34" charset="0"/>
                        <a:cs typeface="Calibri" panose="020F0502020204030204" pitchFamily="34" charset="0"/>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FCA"/>
                    </a:solidFill>
                  </a:tcPr>
                </a:tc>
                <a:tc>
                  <a:txBody>
                    <a:bodyPr/>
                    <a:lstStyle/>
                    <a:p>
                      <a:pPr marL="1270" algn="ctr">
                        <a:lnSpc>
                          <a:spcPct val="100000"/>
                        </a:lnSpc>
                        <a:spcBef>
                          <a:spcPts val="325"/>
                        </a:spcBef>
                      </a:pPr>
                      <a:r>
                        <a:rPr lang="en-US" sz="1400" b="1" dirty="0">
                          <a:latin typeface="Calibri" panose="020F0502020204030204" pitchFamily="34" charset="0"/>
                          <a:ea typeface="Calibri" panose="020F0502020204030204" pitchFamily="34" charset="0"/>
                          <a:cs typeface="Calibri" panose="020F0502020204030204" pitchFamily="34" charset="0"/>
                        </a:rPr>
                        <a:t>August 27,</a:t>
                      </a:r>
                      <a:r>
                        <a:rPr lang="en-US" sz="1400" b="1" spc="-15" dirty="0">
                          <a:latin typeface="Calibri" panose="020F0502020204030204" pitchFamily="34" charset="0"/>
                          <a:ea typeface="Calibri" panose="020F0502020204030204" pitchFamily="34" charset="0"/>
                          <a:cs typeface="Calibri" panose="020F0502020204030204" pitchFamily="34" charset="0"/>
                        </a:rPr>
                        <a:t> </a:t>
                      </a:r>
                      <a:r>
                        <a:rPr lang="en-US" sz="1400" b="1" spc="-20" dirty="0">
                          <a:latin typeface="Calibri" panose="020F0502020204030204" pitchFamily="34" charset="0"/>
                          <a:ea typeface="Calibri" panose="020F0502020204030204" pitchFamily="34" charset="0"/>
                          <a:cs typeface="Calibri" panose="020F0502020204030204" pitchFamily="34" charset="0"/>
                        </a:rPr>
                        <a:t>2025</a:t>
                      </a:r>
                      <a:endParaRPr lang="en-US" sz="1400" dirty="0">
                        <a:latin typeface="Calibri" panose="020F0502020204030204" pitchFamily="34" charset="0"/>
                        <a:ea typeface="Calibri" panose="020F0502020204030204" pitchFamily="34" charset="0"/>
                        <a:cs typeface="Calibri" panose="020F0502020204030204" pitchFamily="34" charset="0"/>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8EFCA"/>
                    </a:solidFill>
                  </a:tcPr>
                </a:tc>
                <a:extLst>
                  <a:ext uri="{0D108BD9-81ED-4DB2-BD59-A6C34878D82A}">
                    <a16:rowId xmlns:a16="http://schemas.microsoft.com/office/drawing/2014/main" val="10003"/>
                  </a:ext>
                </a:extLst>
              </a:tr>
              <a:tr h="325053">
                <a:tc>
                  <a:txBody>
                    <a:bodyPr/>
                    <a:lstStyle/>
                    <a:p>
                      <a:pPr marL="91440">
                        <a:lnSpc>
                          <a:spcPct val="100000"/>
                        </a:lnSpc>
                        <a:spcBef>
                          <a:spcPts val="655"/>
                        </a:spcBef>
                      </a:pPr>
                      <a:r>
                        <a:rPr sz="1400" dirty="0">
                          <a:latin typeface="Calibri" panose="020F0502020204030204" pitchFamily="34" charset="0"/>
                          <a:ea typeface="Calibri" panose="020F0502020204030204" pitchFamily="34" charset="0"/>
                          <a:cs typeface="Calibri" panose="020F0502020204030204" pitchFamily="34" charset="0"/>
                        </a:rPr>
                        <a:t>CIHR</a:t>
                      </a:r>
                      <a:r>
                        <a:rPr sz="1400" spc="-25" dirty="0">
                          <a:latin typeface="Calibri" panose="020F0502020204030204" pitchFamily="34" charset="0"/>
                          <a:ea typeface="Calibri" panose="020F0502020204030204" pitchFamily="34" charset="0"/>
                          <a:cs typeface="Calibri" panose="020F0502020204030204" pitchFamily="34" charset="0"/>
                        </a:rPr>
                        <a:t> </a:t>
                      </a:r>
                      <a:r>
                        <a:rPr sz="1400" dirty="0">
                          <a:latin typeface="Calibri" panose="020F0502020204030204" pitchFamily="34" charset="0"/>
                          <a:ea typeface="Calibri" panose="020F0502020204030204" pitchFamily="34" charset="0"/>
                          <a:cs typeface="Calibri" panose="020F0502020204030204" pitchFamily="34" charset="0"/>
                        </a:rPr>
                        <a:t>Registration</a:t>
                      </a:r>
                      <a:r>
                        <a:rPr sz="1400" spc="-75" dirty="0">
                          <a:latin typeface="Calibri" panose="020F0502020204030204" pitchFamily="34" charset="0"/>
                          <a:ea typeface="Calibri" panose="020F0502020204030204" pitchFamily="34" charset="0"/>
                          <a:cs typeface="Calibri" panose="020F0502020204030204" pitchFamily="34" charset="0"/>
                        </a:rPr>
                        <a:t> </a:t>
                      </a:r>
                      <a:r>
                        <a:rPr sz="1400" spc="-10" dirty="0">
                          <a:latin typeface="Calibri" panose="020F0502020204030204" pitchFamily="34" charset="0"/>
                          <a:ea typeface="Calibri" panose="020F0502020204030204" pitchFamily="34" charset="0"/>
                          <a:cs typeface="Calibri" panose="020F0502020204030204" pitchFamily="34" charset="0"/>
                        </a:rPr>
                        <a:t>Deadline</a:t>
                      </a:r>
                      <a:endParaRPr sz="1400" dirty="0">
                        <a:latin typeface="Calibri" panose="020F0502020204030204" pitchFamily="34" charset="0"/>
                        <a:ea typeface="Calibri" panose="020F0502020204030204" pitchFamily="34" charset="0"/>
                        <a:cs typeface="Calibri" panose="020F0502020204030204" pitchFamily="34" charset="0"/>
                      </a:endParaRPr>
                    </a:p>
                  </a:txBody>
                  <a:tcPr marL="0" marR="0" marT="83185" marB="0">
                    <a:lnL w="12700">
                      <a:solidFill>
                        <a:srgbClr val="000000"/>
                      </a:solidFill>
                      <a:prstDash val="solid"/>
                    </a:lnL>
                    <a:lnR w="12700">
                      <a:solidFill>
                        <a:srgbClr val="000000"/>
                      </a:solidFill>
                      <a:prstDash val="solid"/>
                    </a:lnR>
                    <a:lnT w="12700">
                      <a:solidFill>
                        <a:srgbClr val="000000"/>
                      </a:solidFill>
                      <a:prstDash val="solid"/>
                    </a:lnT>
                    <a:solidFill>
                      <a:srgbClr val="F4F8E7"/>
                    </a:solidFill>
                  </a:tcPr>
                </a:tc>
                <a:tc gridSpan="2">
                  <a:txBody>
                    <a:bodyPr/>
                    <a:lstStyle/>
                    <a:p>
                      <a:pPr marL="635" algn="ctr">
                        <a:lnSpc>
                          <a:spcPct val="100000"/>
                        </a:lnSpc>
                        <a:spcBef>
                          <a:spcPts val="330"/>
                        </a:spcBef>
                      </a:pPr>
                      <a:r>
                        <a:rPr lang="en-US" sz="1400" b="1" dirty="0">
                          <a:latin typeface="Calibri" panose="020F0502020204030204" pitchFamily="34" charset="0"/>
                          <a:ea typeface="Calibri" panose="020F0502020204030204" pitchFamily="34" charset="0"/>
                          <a:cs typeface="Calibri" panose="020F0502020204030204" pitchFamily="34" charset="0"/>
                        </a:rPr>
                        <a:t>August 13</a:t>
                      </a:r>
                      <a:r>
                        <a:rPr sz="1400" b="1" dirty="0">
                          <a:latin typeface="Calibri" panose="020F0502020204030204" pitchFamily="34" charset="0"/>
                          <a:ea typeface="Calibri" panose="020F0502020204030204" pitchFamily="34" charset="0"/>
                          <a:cs typeface="Calibri" panose="020F0502020204030204" pitchFamily="34" charset="0"/>
                        </a:rPr>
                        <a:t>,</a:t>
                      </a:r>
                      <a:r>
                        <a:rPr sz="1400" b="1" spc="-20" dirty="0">
                          <a:latin typeface="Calibri" panose="020F0502020204030204" pitchFamily="34" charset="0"/>
                          <a:ea typeface="Calibri" panose="020F0502020204030204" pitchFamily="34" charset="0"/>
                          <a:cs typeface="Calibri" panose="020F0502020204030204" pitchFamily="34" charset="0"/>
                        </a:rPr>
                        <a:t> 202</a:t>
                      </a:r>
                      <a:r>
                        <a:rPr lang="en-US" sz="1400" b="1" spc="-20" dirty="0">
                          <a:latin typeface="Calibri" panose="020F0502020204030204" pitchFamily="34" charset="0"/>
                          <a:ea typeface="Calibri" panose="020F0502020204030204" pitchFamily="34" charset="0"/>
                          <a:cs typeface="Calibri" panose="020F0502020204030204" pitchFamily="34" charset="0"/>
                        </a:rPr>
                        <a:t>5</a:t>
                      </a:r>
                      <a:endParaRPr sz="1400" dirty="0">
                        <a:latin typeface="Calibri" panose="020F0502020204030204" pitchFamily="34" charset="0"/>
                        <a:ea typeface="Calibri" panose="020F0502020204030204" pitchFamily="34" charset="0"/>
                        <a:cs typeface="Calibri" panose="020F0502020204030204" pitchFamily="34" charset="0"/>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FFFFFF"/>
                      </a:solidFill>
                      <a:prstDash val="solid"/>
                    </a:lnB>
                    <a:solidFill>
                      <a:srgbClr val="F4F8E7"/>
                    </a:solidFill>
                  </a:tcPr>
                </a:tc>
                <a:tc hMerge="1">
                  <a:txBody>
                    <a:bodyPr/>
                    <a:lstStyle/>
                    <a:p>
                      <a:endParaRPr/>
                    </a:p>
                  </a:txBody>
                  <a:tcPr marL="0" marR="0" marT="0" marB="0"/>
                </a:tc>
                <a:extLst>
                  <a:ext uri="{0D108BD9-81ED-4DB2-BD59-A6C34878D82A}">
                    <a16:rowId xmlns:a16="http://schemas.microsoft.com/office/drawing/2014/main" val="10004"/>
                  </a:ext>
                </a:extLst>
              </a:tr>
              <a:tr h="530302">
                <a:tc>
                  <a:txBody>
                    <a:bodyPr/>
                    <a:lstStyle/>
                    <a:p>
                      <a:pPr marL="91440">
                        <a:lnSpc>
                          <a:spcPct val="100000"/>
                        </a:lnSpc>
                        <a:spcBef>
                          <a:spcPts val="595"/>
                        </a:spcBef>
                      </a:pPr>
                      <a:r>
                        <a:rPr lang="en-US" sz="1400" dirty="0">
                          <a:latin typeface="Calibri" panose="020F0502020204030204" pitchFamily="34" charset="0"/>
                          <a:ea typeface="Calibri" panose="020F0502020204030204" pitchFamily="34" charset="0"/>
                          <a:cs typeface="Calibri" panose="020F0502020204030204" pitchFamily="34" charset="0"/>
                        </a:rPr>
                        <a:t>Compliance Review</a:t>
                      </a:r>
                      <a:r>
                        <a:rPr sz="1400" spc="-20" dirty="0">
                          <a:latin typeface="Calibri" panose="020F0502020204030204" pitchFamily="34" charset="0"/>
                          <a:ea typeface="Calibri" panose="020F0502020204030204" pitchFamily="34" charset="0"/>
                          <a:cs typeface="Calibri" panose="020F0502020204030204" pitchFamily="34" charset="0"/>
                        </a:rPr>
                        <a:t> </a:t>
                      </a:r>
                      <a:r>
                        <a:rPr sz="1400" spc="-10" dirty="0">
                          <a:latin typeface="Calibri" panose="020F0502020204030204" pitchFamily="34" charset="0"/>
                          <a:ea typeface="Calibri" panose="020F0502020204030204" pitchFamily="34" charset="0"/>
                          <a:cs typeface="Calibri" panose="020F0502020204030204" pitchFamily="34" charset="0"/>
                        </a:rPr>
                        <a:t>Deadline</a:t>
                      </a:r>
                      <a:r>
                        <a:rPr lang="en-US" sz="1400" spc="-10" dirty="0">
                          <a:latin typeface="Calibri" panose="020F0502020204030204" pitchFamily="34" charset="0"/>
                          <a:ea typeface="Calibri" panose="020F0502020204030204" pitchFamily="34" charset="0"/>
                          <a:cs typeface="Calibri" panose="020F0502020204030204" pitchFamily="34" charset="0"/>
                        </a:rPr>
                        <a:t> </a:t>
                      </a:r>
                      <a:r>
                        <a:rPr lang="en-GB" sz="1400" dirty="0">
                          <a:latin typeface="Calibri" panose="020F0502020204030204" pitchFamily="34" charset="0"/>
                          <a:ea typeface="Calibri" panose="020F0502020204030204" pitchFamily="34" charset="0"/>
                          <a:cs typeface="Calibri" panose="020F0502020204030204" pitchFamily="34" charset="0"/>
                        </a:rPr>
                        <a:t>(</a:t>
                      </a:r>
                      <a:r>
                        <a:rPr lang="en-GB" sz="1400" dirty="0" err="1">
                          <a:latin typeface="Calibri" panose="020F0502020204030204" pitchFamily="34" charset="0"/>
                          <a:ea typeface="Calibri" panose="020F0502020204030204" pitchFamily="34" charset="0"/>
                          <a:cs typeface="Calibri" panose="020F0502020204030204" pitchFamily="34" charset="0"/>
                        </a:rPr>
                        <a:t>UnivRS</a:t>
                      </a:r>
                      <a:r>
                        <a:rPr lang="en-GB" sz="1400" dirty="0">
                          <a:latin typeface="Calibri" panose="020F0502020204030204" pitchFamily="34" charset="0"/>
                          <a:ea typeface="Calibri" panose="020F0502020204030204" pitchFamily="34" charset="0"/>
                          <a:cs typeface="Calibri" panose="020F0502020204030204" pitchFamily="34" charset="0"/>
                        </a:rPr>
                        <a:t>)</a:t>
                      </a:r>
                      <a:r>
                        <a:rPr lang="en-GB" sz="1400" spc="-15" dirty="0">
                          <a:latin typeface="Calibri" panose="020F0502020204030204" pitchFamily="34" charset="0"/>
                          <a:ea typeface="Calibri" panose="020F0502020204030204" pitchFamily="34" charset="0"/>
                          <a:cs typeface="Calibri" panose="020F0502020204030204" pitchFamily="34" charset="0"/>
                        </a:rPr>
                        <a:t> </a:t>
                      </a:r>
                      <a:endParaRPr sz="1400" dirty="0">
                        <a:latin typeface="Calibri" panose="020F0502020204030204" pitchFamily="34" charset="0"/>
                        <a:ea typeface="Calibri" panose="020F0502020204030204" pitchFamily="34" charset="0"/>
                        <a:cs typeface="Calibri" panose="020F0502020204030204" pitchFamily="34" charset="0"/>
                      </a:endParaRPr>
                    </a:p>
                  </a:txBody>
                  <a:tcPr marL="0" marR="0" marT="75565" marB="0">
                    <a:lnL w="12700">
                      <a:solidFill>
                        <a:srgbClr val="000000"/>
                      </a:solidFill>
                      <a:prstDash val="solid"/>
                    </a:lnL>
                    <a:lnR w="12700">
                      <a:solidFill>
                        <a:srgbClr val="000000"/>
                      </a:solidFill>
                      <a:prstDash val="solid"/>
                    </a:lnR>
                    <a:solidFill>
                      <a:srgbClr val="E8EFCA"/>
                    </a:solidFill>
                  </a:tcPr>
                </a:tc>
                <a:tc gridSpan="2">
                  <a:txBody>
                    <a:bodyPr/>
                    <a:lstStyle/>
                    <a:p>
                      <a:pPr marL="635" algn="ctr">
                        <a:lnSpc>
                          <a:spcPct val="100000"/>
                        </a:lnSpc>
                        <a:spcBef>
                          <a:spcPts val="330"/>
                        </a:spcBef>
                      </a:pPr>
                      <a:r>
                        <a:rPr lang="en-US" sz="1400" b="1" dirty="0">
                          <a:latin typeface="Calibri" panose="020F0502020204030204" pitchFamily="34" charset="0"/>
                          <a:ea typeface="Calibri" panose="020F0502020204030204" pitchFamily="34" charset="0"/>
                          <a:cs typeface="Calibri" panose="020F0502020204030204" pitchFamily="34" charset="0"/>
                        </a:rPr>
                        <a:t>September 3</a:t>
                      </a:r>
                      <a:r>
                        <a:rPr sz="1400" b="1" dirty="0">
                          <a:latin typeface="Calibri" panose="020F0502020204030204" pitchFamily="34" charset="0"/>
                          <a:ea typeface="Calibri" panose="020F0502020204030204" pitchFamily="34" charset="0"/>
                          <a:cs typeface="Calibri" panose="020F0502020204030204" pitchFamily="34" charset="0"/>
                        </a:rPr>
                        <a:t>,</a:t>
                      </a:r>
                      <a:r>
                        <a:rPr sz="1400" b="1" spc="-20" dirty="0">
                          <a:latin typeface="Calibri" panose="020F0502020204030204" pitchFamily="34" charset="0"/>
                          <a:ea typeface="Calibri" panose="020F0502020204030204" pitchFamily="34" charset="0"/>
                          <a:cs typeface="Calibri" panose="020F0502020204030204" pitchFamily="34" charset="0"/>
                        </a:rPr>
                        <a:t> 202</a:t>
                      </a:r>
                      <a:r>
                        <a:rPr lang="en-US" sz="1400" b="1" spc="-20" dirty="0">
                          <a:latin typeface="Calibri" panose="020F0502020204030204" pitchFamily="34" charset="0"/>
                          <a:ea typeface="Calibri" panose="020F0502020204030204" pitchFamily="34" charset="0"/>
                          <a:cs typeface="Calibri" panose="020F0502020204030204" pitchFamily="34" charset="0"/>
                        </a:rPr>
                        <a:t>5</a:t>
                      </a:r>
                      <a:endParaRPr sz="1400" dirty="0">
                        <a:latin typeface="Calibri" panose="020F0502020204030204" pitchFamily="34" charset="0"/>
                        <a:ea typeface="Calibri" panose="020F0502020204030204" pitchFamily="34" charset="0"/>
                        <a:cs typeface="Calibri" panose="020F0502020204030204" pitchFamily="34" charset="0"/>
                      </a:endParaRPr>
                    </a:p>
                  </a:txBody>
                  <a:tcPr marL="0" marR="0" marT="41910" marB="0">
                    <a:lnL w="12700">
                      <a:solidFill>
                        <a:srgbClr val="000000"/>
                      </a:solidFill>
                      <a:prstDash val="solid"/>
                    </a:lnL>
                    <a:lnR w="12700">
                      <a:solidFill>
                        <a:srgbClr val="000000"/>
                      </a:solidFill>
                      <a:prstDash val="solid"/>
                    </a:lnR>
                    <a:lnT w="12700">
                      <a:solidFill>
                        <a:srgbClr val="FFFFFF"/>
                      </a:solidFill>
                      <a:prstDash val="solid"/>
                    </a:lnT>
                    <a:lnB w="12700">
                      <a:solidFill>
                        <a:srgbClr val="FFFFFF"/>
                      </a:solidFill>
                      <a:prstDash val="solid"/>
                    </a:lnB>
                    <a:solidFill>
                      <a:srgbClr val="E8EFCA"/>
                    </a:solidFill>
                  </a:tcPr>
                </a:tc>
                <a:tc hMerge="1">
                  <a:txBody>
                    <a:bodyPr/>
                    <a:lstStyle/>
                    <a:p>
                      <a:endParaRPr/>
                    </a:p>
                  </a:txBody>
                  <a:tcPr marL="0" marR="0" marT="0" marB="0"/>
                </a:tc>
                <a:extLst>
                  <a:ext uri="{0D108BD9-81ED-4DB2-BD59-A6C34878D82A}">
                    <a16:rowId xmlns:a16="http://schemas.microsoft.com/office/drawing/2014/main" val="10005"/>
                  </a:ext>
                </a:extLst>
              </a:tr>
              <a:tr h="313986">
                <a:tc>
                  <a:txBody>
                    <a:bodyPr/>
                    <a:lstStyle/>
                    <a:p>
                      <a:pPr marL="91440">
                        <a:lnSpc>
                          <a:spcPct val="100000"/>
                        </a:lnSpc>
                        <a:spcBef>
                          <a:spcPts val="595"/>
                        </a:spcBef>
                      </a:pPr>
                      <a:r>
                        <a:rPr lang="en-GB" sz="1400" b="1" dirty="0">
                          <a:highlight>
                            <a:srgbClr val="FFFF00"/>
                          </a:highlight>
                          <a:latin typeface="Calibri" panose="020F0502020204030204" pitchFamily="34" charset="0"/>
                          <a:ea typeface="Calibri" panose="020F0502020204030204" pitchFamily="34" charset="0"/>
                          <a:cs typeface="Calibri" panose="020F0502020204030204" pitchFamily="34" charset="0"/>
                        </a:rPr>
                        <a:t>CIHR</a:t>
                      </a:r>
                      <a:r>
                        <a:rPr lang="en-GB" sz="1400" b="1" spc="-10" dirty="0">
                          <a:highlight>
                            <a:srgbClr val="FFFF00"/>
                          </a:highlight>
                          <a:latin typeface="Calibri" panose="020F0502020204030204" pitchFamily="34" charset="0"/>
                          <a:ea typeface="Calibri" panose="020F0502020204030204" pitchFamily="34" charset="0"/>
                          <a:cs typeface="Calibri" panose="020F0502020204030204" pitchFamily="34" charset="0"/>
                        </a:rPr>
                        <a:t> Application </a:t>
                      </a:r>
                      <a:r>
                        <a:rPr sz="1400" b="1" spc="-10" dirty="0">
                          <a:highlight>
                            <a:srgbClr val="FFFF00"/>
                          </a:highlight>
                          <a:latin typeface="Calibri" panose="020F0502020204030204" pitchFamily="34" charset="0"/>
                          <a:ea typeface="Calibri" panose="020F0502020204030204" pitchFamily="34" charset="0"/>
                          <a:cs typeface="Calibri" panose="020F0502020204030204" pitchFamily="34" charset="0"/>
                        </a:rPr>
                        <a:t>Deadline</a:t>
                      </a:r>
                      <a:endParaRPr sz="14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0" marR="0" marT="75565" marB="0">
                    <a:lnL w="12700">
                      <a:solidFill>
                        <a:srgbClr val="000000"/>
                      </a:solidFill>
                      <a:prstDash val="solid"/>
                    </a:lnL>
                    <a:lnR w="12700">
                      <a:solidFill>
                        <a:srgbClr val="000000"/>
                      </a:solidFill>
                      <a:prstDash val="solid"/>
                    </a:lnR>
                    <a:lnB w="12700">
                      <a:solidFill>
                        <a:srgbClr val="000000"/>
                      </a:solidFill>
                      <a:prstDash val="solid"/>
                    </a:lnB>
                  </a:tcPr>
                </a:tc>
                <a:tc gridSpan="2">
                  <a:txBody>
                    <a:bodyPr/>
                    <a:lstStyle/>
                    <a:p>
                      <a:pPr marL="635" algn="ctr">
                        <a:lnSpc>
                          <a:spcPct val="100000"/>
                        </a:lnSpc>
                        <a:spcBef>
                          <a:spcPts val="330"/>
                        </a:spcBef>
                      </a:pPr>
                      <a:r>
                        <a:rPr lang="en-US" sz="1400" b="1" dirty="0">
                          <a:highlight>
                            <a:srgbClr val="FFFF00"/>
                          </a:highlight>
                          <a:latin typeface="Calibri" panose="020F0502020204030204" pitchFamily="34" charset="0"/>
                          <a:ea typeface="Calibri" panose="020F0502020204030204" pitchFamily="34" charset="0"/>
                          <a:cs typeface="Calibri" panose="020F0502020204030204" pitchFamily="34" charset="0"/>
                        </a:rPr>
                        <a:t>September 10</a:t>
                      </a:r>
                      <a:r>
                        <a:rPr sz="1400" b="1" dirty="0">
                          <a:highlight>
                            <a:srgbClr val="FFFF00"/>
                          </a:highlight>
                          <a:latin typeface="Calibri" panose="020F0502020204030204" pitchFamily="34" charset="0"/>
                          <a:ea typeface="Calibri" panose="020F0502020204030204" pitchFamily="34" charset="0"/>
                          <a:cs typeface="Calibri" panose="020F0502020204030204" pitchFamily="34" charset="0"/>
                        </a:rPr>
                        <a:t>,</a:t>
                      </a:r>
                      <a:r>
                        <a:rPr sz="1400" b="1" spc="-20" dirty="0">
                          <a:highlight>
                            <a:srgbClr val="FFFF00"/>
                          </a:highlight>
                          <a:latin typeface="Calibri" panose="020F0502020204030204" pitchFamily="34" charset="0"/>
                          <a:ea typeface="Calibri" panose="020F0502020204030204" pitchFamily="34" charset="0"/>
                          <a:cs typeface="Calibri" panose="020F0502020204030204" pitchFamily="34" charset="0"/>
                        </a:rPr>
                        <a:t> 202</a:t>
                      </a:r>
                      <a:r>
                        <a:rPr lang="en-US" sz="1400" b="1" spc="-20" dirty="0">
                          <a:highlight>
                            <a:srgbClr val="FFFF00"/>
                          </a:highlight>
                          <a:latin typeface="Calibri" panose="020F0502020204030204" pitchFamily="34" charset="0"/>
                          <a:ea typeface="Calibri" panose="020F0502020204030204" pitchFamily="34" charset="0"/>
                          <a:cs typeface="Calibri" panose="020F0502020204030204" pitchFamily="34" charset="0"/>
                        </a:rPr>
                        <a:t>5</a:t>
                      </a:r>
                      <a:endParaRPr sz="14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0" marR="0" marT="41910" marB="0">
                    <a:lnL w="12700">
                      <a:solidFill>
                        <a:srgbClr val="000000"/>
                      </a:solidFill>
                      <a:prstDash val="solid"/>
                    </a:lnL>
                    <a:lnR w="12700">
                      <a:solidFill>
                        <a:srgbClr val="000000"/>
                      </a:solidFill>
                      <a:prstDash val="solid"/>
                    </a:lnR>
                    <a:lnT w="12700">
                      <a:solidFill>
                        <a:srgbClr val="FFFFFF"/>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6"/>
                  </a:ext>
                </a:extLst>
              </a:tr>
            </a:tbl>
          </a:graphicData>
        </a:graphic>
      </p:graphicFrame>
      <p:sp>
        <p:nvSpPr>
          <p:cNvPr id="4" name="TextBox 3">
            <a:extLst>
              <a:ext uri="{FF2B5EF4-FFF2-40B4-BE49-F238E27FC236}">
                <a16:creationId xmlns:a16="http://schemas.microsoft.com/office/drawing/2014/main" id="{A5046668-03DC-2962-A022-7C89BD65D963}"/>
              </a:ext>
            </a:extLst>
          </p:cNvPr>
          <p:cNvSpPr txBox="1"/>
          <p:nvPr/>
        </p:nvSpPr>
        <p:spPr>
          <a:xfrm>
            <a:off x="1058397" y="5134378"/>
            <a:ext cx="9439950" cy="1477328"/>
          </a:xfrm>
          <a:prstGeom prst="rect">
            <a:avLst/>
          </a:prstGeom>
          <a:noFill/>
        </p:spPr>
        <p:txBody>
          <a:bodyPr wrap="square" rtlCol="0">
            <a:spAutoFit/>
          </a:bodyPr>
          <a:lstStyle/>
          <a:p>
            <a:r>
              <a:rPr lang="en-US" b="1" dirty="0">
                <a:solidFill>
                  <a:srgbClr val="FF0000"/>
                </a:solidFill>
              </a:rPr>
              <a:t>New: </a:t>
            </a:r>
            <a:r>
              <a:rPr lang="en-US" b="1" dirty="0"/>
              <a:t>Support for applicants considering putting their Project Grant application in French. </a:t>
            </a:r>
            <a:r>
              <a:rPr lang="en-US" dirty="0"/>
              <a:t>This is p</a:t>
            </a:r>
            <a:r>
              <a:rPr lang="en-GB" dirty="0"/>
              <a:t>art of our important collaboration with </a:t>
            </a:r>
            <a:r>
              <a:rPr lang="en-GB" dirty="0" err="1"/>
              <a:t>acfas</a:t>
            </a:r>
            <a:r>
              <a:rPr lang="en-GB" dirty="0"/>
              <a:t> on the service </a:t>
            </a:r>
            <a:r>
              <a:rPr lang="en-GB" dirty="0" err="1"/>
              <a:t>d’aide</a:t>
            </a:r>
            <a:r>
              <a:rPr lang="en-GB" dirty="0"/>
              <a:t> à la recherche </a:t>
            </a:r>
            <a:r>
              <a:rPr lang="en-GB" dirty="0" err="1"/>
              <a:t>en</a:t>
            </a:r>
            <a:r>
              <a:rPr lang="en-GB" dirty="0"/>
              <a:t> français programme that has now been expanded to include supports for CIHR Project Grant. </a:t>
            </a:r>
          </a:p>
          <a:p>
            <a:pPr marL="742950" lvl="1" indent="-285750">
              <a:buFont typeface="Arial" panose="020B0604020202020204" pitchFamily="34" charset="0"/>
              <a:buChar char="•"/>
            </a:pPr>
            <a:r>
              <a:rPr lang="en-GB" dirty="0"/>
              <a:t>2:30 to 3:00 pm: French Webinar (following the panel discussion)</a:t>
            </a:r>
          </a:p>
          <a:p>
            <a:r>
              <a:rPr lang="en-US" b="1" dirty="0"/>
              <a:t> </a:t>
            </a:r>
            <a:endParaRPr lang="en-GB"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8465A-5644-F5C0-C98F-08706F0CCC49}"/>
              </a:ext>
            </a:extLst>
          </p:cNvPr>
          <p:cNvSpPr>
            <a:spLocks noGrp="1"/>
          </p:cNvSpPr>
          <p:nvPr>
            <p:ph type="title"/>
          </p:nvPr>
        </p:nvSpPr>
        <p:spPr>
          <a:xfrm>
            <a:off x="1153943" y="365185"/>
            <a:ext cx="11337106" cy="609600"/>
          </a:xfrm>
        </p:spPr>
        <p:txBody>
          <a:bodyPr/>
          <a:lstStyle/>
          <a:p>
            <a:r>
              <a:rPr lang="en-GB" sz="3200" b="1" dirty="0">
                <a:solidFill>
                  <a:srgbClr val="007434"/>
                </a:solidFill>
                <a:effectLst/>
                <a:latin typeface="Calibri" panose="020F0502020204030204" pitchFamily="34" charset="0"/>
                <a:ea typeface="Aptos" panose="020B0004020202020204" pitchFamily="34" charset="0"/>
                <a:cs typeface="Aptos" panose="020B0004020202020204" pitchFamily="34" charset="0"/>
              </a:rPr>
              <a:t>Recent changes and updates to the Project Grant program</a:t>
            </a:r>
            <a:br>
              <a:rPr lang="en-GB" sz="2800" dirty="0">
                <a:effectLst/>
                <a:latin typeface="Aptos" panose="020B0004020202020204" pitchFamily="34" charset="0"/>
                <a:ea typeface="Aptos" panose="020B0004020202020204" pitchFamily="34" charset="0"/>
                <a:cs typeface="Aptos" panose="020B0004020202020204" pitchFamily="34" charset="0"/>
              </a:rPr>
            </a:br>
            <a:endParaRPr lang="en-GB" sz="2800" dirty="0"/>
          </a:p>
        </p:txBody>
      </p:sp>
      <p:sp>
        <p:nvSpPr>
          <p:cNvPr id="3" name="Content Placeholder 2">
            <a:extLst>
              <a:ext uri="{FF2B5EF4-FFF2-40B4-BE49-F238E27FC236}">
                <a16:creationId xmlns:a16="http://schemas.microsoft.com/office/drawing/2014/main" id="{E3F24C37-B27D-289D-778E-4E8A55ECB02B}"/>
              </a:ext>
            </a:extLst>
          </p:cNvPr>
          <p:cNvSpPr>
            <a:spLocks noGrp="1"/>
          </p:cNvSpPr>
          <p:nvPr>
            <p:ph idx="1"/>
          </p:nvPr>
        </p:nvSpPr>
        <p:spPr>
          <a:xfrm>
            <a:off x="313425" y="974787"/>
            <a:ext cx="11400367" cy="5518028"/>
          </a:xfrm>
        </p:spPr>
        <p:txBody>
          <a:bodyPr/>
          <a:lstStyle/>
          <a:p>
            <a:pPr marL="342900" marR="0" lvl="0" indent="-342900">
              <a:spcBef>
                <a:spcPts val="0"/>
              </a:spcBef>
              <a:spcAft>
                <a:spcPts val="150"/>
              </a:spcAft>
              <a:buFont typeface="Symbol" panose="05050102010706020507" pitchFamily="18" charset="2"/>
              <a:buChar char=""/>
            </a:pPr>
            <a:r>
              <a:rPr lang="en-GB"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rPr>
              <a:t>Expanding Equalization</a:t>
            </a:r>
            <a:r>
              <a:rPr lang="en-GB"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latin typeface="Calibri" panose="020F0502020204030204" pitchFamily="34" charset="0"/>
                <a:ea typeface="Calibri" panose="020F0502020204030204" pitchFamily="34" charset="0"/>
                <a:cs typeface="Calibri" panose="020F0502020204030204" pitchFamily="34" charset="0"/>
              </a:rPr>
              <a:t>starting with the Fall 2024 competition,  CIHR has begun equalizing success rates for applicants who self-identify as a racialized person or as a person with a disability</a:t>
            </a:r>
          </a:p>
          <a:p>
            <a:r>
              <a:rPr lang="en-GB"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rPr>
              <a:t>Research security </a:t>
            </a:r>
            <a:r>
              <a:rPr lang="en-GB" sz="1800" dirty="0">
                <a:latin typeface="Calibri" panose="020F0502020204030204" pitchFamily="34" charset="0"/>
                <a:ea typeface="Calibri" panose="020F0502020204030204" pitchFamily="34" charset="0"/>
                <a:cs typeface="Calibri" panose="020F0502020204030204" pitchFamily="34" charset="0"/>
              </a:rPr>
              <a:t>risk assessment and attestation forms: t</a:t>
            </a:r>
            <a:r>
              <a:rPr lang="en-US" sz="1800" dirty="0">
                <a:latin typeface="Calibri" panose="020F0502020204030204" pitchFamily="34" charset="0"/>
                <a:ea typeface="Calibri" panose="020F0502020204030204" pitchFamily="34" charset="0"/>
                <a:cs typeface="Calibri" panose="020F0502020204030204" pitchFamily="34" charset="0"/>
              </a:rPr>
              <a:t>wo new measures have come into force at CIHR and will apply in different circumstances, depending on whether:</a:t>
            </a:r>
          </a:p>
          <a:p>
            <a:pPr lvl="1">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your research proposal involves private sector partner organizations; </a:t>
            </a:r>
            <a:r>
              <a:rPr lang="en-US" sz="1600" cap="all" dirty="0">
                <a:effectLst/>
                <a:latin typeface="Calibri" panose="020F0502020204030204" pitchFamily="34" charset="0"/>
                <a:ea typeface="Calibri" panose="020F0502020204030204" pitchFamily="34" charset="0"/>
                <a:cs typeface="Calibri" panose="020F0502020204030204" pitchFamily="34" charset="0"/>
              </a:rPr>
              <a:t>AND/OR </a:t>
            </a:r>
            <a:r>
              <a:rPr lang="en-US" sz="1600" b="0" i="0" dirty="0">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Whether your research </a:t>
            </a:r>
            <a:r>
              <a:rPr lang="en-US" sz="1600" b="1" i="0" dirty="0">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aims to advance</a:t>
            </a:r>
            <a:r>
              <a:rPr lang="en-US" sz="1600" b="0" i="0" dirty="0">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 sensitive technology research area</a:t>
            </a:r>
          </a:p>
          <a:p>
            <a:pPr marL="342900" marR="0" lvl="0" indent="-342900">
              <a:spcBef>
                <a:spcPts val="0"/>
              </a:spcBef>
              <a:spcAft>
                <a:spcPts val="0"/>
              </a:spcAft>
              <a:buFont typeface="Symbol" panose="05050102010706020507" pitchFamily="18" charset="2"/>
              <a:buChar char=""/>
            </a:pPr>
            <a:r>
              <a:rPr lang="en-GB"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4"/>
              </a:rPr>
              <a:t>Formatting and appendices</a:t>
            </a:r>
            <a:r>
              <a:rPr lang="en-GB"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CIHR is paying special attention to its formatting requirements.  </a:t>
            </a:r>
            <a:r>
              <a:rPr lang="en-GB" sz="1800" dirty="0">
                <a:solidFill>
                  <a:schemeClr val="tx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It </a:t>
            </a:r>
            <a:r>
              <a:rPr lang="en-GB"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will continue to follow up with applicants who do not respect the formatting requirements by manipulating font type and size, line spacing, or margin sizes. Repeated formatting issues could lead to a grant application being withdrawn</a:t>
            </a:r>
          </a:p>
          <a:p>
            <a:pPr marL="155579" indent="-342900">
              <a:buFont typeface="Arial" panose="020B0604020202020204" pitchFamily="34" charset="0"/>
              <a:buChar char="•"/>
            </a:pPr>
            <a:r>
              <a:rPr lang="en-US" sz="2000" b="1" dirty="0">
                <a:solidFill>
                  <a:srgbClr val="333333"/>
                </a:solidFill>
                <a:latin typeface="Calibri" panose="020F0502020204030204" pitchFamily="34" charset="0"/>
                <a:ea typeface="Calibri" panose="020F0502020204030204" pitchFamily="34" charset="0"/>
                <a:cs typeface="Calibri" panose="020F0502020204030204" pitchFamily="34" charset="0"/>
              </a:rPr>
              <a:t>NOR and NOD templates updated: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Applicants will not see their specific ranking; but will see the zone in which    	their application ranks:</a:t>
            </a:r>
          </a:p>
          <a:p>
            <a:pPr lvl="2"/>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in the bottom 25%, </a:t>
            </a:r>
          </a:p>
          <a:p>
            <a:pPr lvl="2"/>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between 25% and 50%, </a:t>
            </a:r>
          </a:p>
          <a:p>
            <a:pPr lvl="2"/>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between 50% and 75%, </a:t>
            </a:r>
          </a:p>
          <a:p>
            <a:pPr lvl="2"/>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between 75% and 90%, </a:t>
            </a:r>
          </a:p>
          <a:p>
            <a:pPr lvl="2"/>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or 90% and above</a:t>
            </a:r>
            <a:endParaRPr lang="en-GB"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644509" lvl="1" indent="0">
              <a:spcBef>
                <a:spcPts val="0"/>
              </a:spcBef>
              <a:spcAft>
                <a:spcPts val="0"/>
              </a:spcAft>
              <a:buNone/>
            </a:pPr>
            <a:r>
              <a:rPr lang="en-GB"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5"/>
              </a:rPr>
              <a:t>Read More</a:t>
            </a:r>
            <a:endParaRPr lang="en-GB"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endParaRPr lang="en-GB" sz="2000" b="0" dirty="0">
              <a:solidFill>
                <a:srgbClr val="00B05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r>
              <a:rPr lang="en-US" sz="2000" b="1" dirty="0">
                <a:latin typeface="Calibri" panose="020F0502020204030204" pitchFamily="34" charset="0"/>
                <a:ea typeface="Calibri" panose="020F0502020204030204" pitchFamily="34" charset="0"/>
                <a:cs typeface="Calibri" panose="020F0502020204030204" pitchFamily="34" charset="0"/>
              </a:rPr>
              <a:t>                   </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spcBef>
                <a:spcPts val="0"/>
              </a:spcBef>
              <a:spcAft>
                <a:spcPts val="0"/>
              </a:spcAft>
              <a:buNone/>
            </a:pPr>
            <a:endParaRPr lang="en-GB" sz="2400" b="1" dirty="0">
              <a:effectLst/>
              <a:latin typeface="Aptos" panose="020B0004020202020204" pitchFamily="34" charset="0"/>
              <a:ea typeface="Aptos" panose="020B0004020202020204" pitchFamily="34" charset="0"/>
              <a:cs typeface="Aptos" panose="020B0004020202020204" pitchFamily="34" charset="0"/>
            </a:endParaRPr>
          </a:p>
          <a:p>
            <a:pPr marL="0" marR="0">
              <a:spcBef>
                <a:spcPts val="0"/>
              </a:spcBef>
              <a:spcAft>
                <a:spcPts val="0"/>
              </a:spcAft>
            </a:pP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GB" dirty="0"/>
          </a:p>
        </p:txBody>
      </p:sp>
    </p:spTree>
    <p:extLst>
      <p:ext uri="{BB962C8B-B14F-4D97-AF65-F5344CB8AC3E}">
        <p14:creationId xmlns:p14="http://schemas.microsoft.com/office/powerpoint/2010/main" val="2697179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B9F9A-7D57-227D-5D79-DE0309371D0C}"/>
              </a:ext>
            </a:extLst>
          </p:cNvPr>
          <p:cNvSpPr>
            <a:spLocks noGrp="1"/>
          </p:cNvSpPr>
          <p:nvPr>
            <p:ph type="title"/>
          </p:nvPr>
        </p:nvSpPr>
        <p:spPr>
          <a:xfrm>
            <a:off x="1614079" y="359434"/>
            <a:ext cx="9144000" cy="609600"/>
          </a:xfrm>
        </p:spPr>
        <p:txBody>
          <a:bodyPr>
            <a:normAutofit fontScale="90000"/>
          </a:bodyPr>
          <a:lstStyle/>
          <a:p>
            <a:r>
              <a:rPr lang="en-CA" b="1" dirty="0">
                <a:solidFill>
                  <a:srgbClr val="007434"/>
                </a:solidFill>
              </a:rPr>
              <a:t>College of Reviewers </a:t>
            </a:r>
            <a:endParaRPr lang="en-US" sz="2200" b="1" dirty="0">
              <a:solidFill>
                <a:srgbClr val="007434"/>
              </a:solidFill>
            </a:endParaRPr>
          </a:p>
        </p:txBody>
      </p:sp>
      <p:sp>
        <p:nvSpPr>
          <p:cNvPr id="3" name="Content Placeholder 2">
            <a:extLst>
              <a:ext uri="{FF2B5EF4-FFF2-40B4-BE49-F238E27FC236}">
                <a16:creationId xmlns:a16="http://schemas.microsoft.com/office/drawing/2014/main" id="{72A67587-A09A-8A84-5769-B8110007F337}"/>
              </a:ext>
            </a:extLst>
          </p:cNvPr>
          <p:cNvSpPr>
            <a:spLocks noGrp="1"/>
          </p:cNvSpPr>
          <p:nvPr>
            <p:ph idx="1"/>
          </p:nvPr>
        </p:nvSpPr>
        <p:spPr>
          <a:xfrm>
            <a:off x="750499" y="1161691"/>
            <a:ext cx="9786918" cy="5336875"/>
          </a:xfrm>
        </p:spPr>
        <p:txBody>
          <a:bodyPr>
            <a:normAutofit lnSpcReduction="10000"/>
          </a:bodyPr>
          <a:lstStyle/>
          <a:p>
            <a:pPr marL="0" indent="0">
              <a:spcBef>
                <a:spcPts val="600"/>
              </a:spcBef>
              <a:buNone/>
            </a:pPr>
            <a:r>
              <a:rPr lang="en-CA"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College of Reviewers</a:t>
            </a:r>
            <a:r>
              <a:rPr lang="en-CA" sz="2000" dirty="0">
                <a:latin typeface="Calibri" panose="020F0502020204030204" pitchFamily="34" charset="0"/>
                <a:ea typeface="Calibri" panose="020F0502020204030204" pitchFamily="34" charset="0"/>
                <a:cs typeface="Calibri" panose="020F0502020204030204" pitchFamily="34" charset="0"/>
              </a:rPr>
              <a:t> - recruitment</a:t>
            </a:r>
          </a:p>
          <a:p>
            <a:pPr lvl="1">
              <a:spcBef>
                <a:spcPts val="0"/>
              </a:spcBef>
              <a:buFont typeface="Wingdings" panose="05000000000000000000" pitchFamily="2" charset="2"/>
              <a:buChar char="§"/>
            </a:pPr>
            <a:r>
              <a:rPr lang="en-CA" sz="2000" dirty="0">
                <a:latin typeface="Calibri" panose="020F0502020204030204" pitchFamily="34" charset="0"/>
                <a:ea typeface="Calibri" panose="020F0502020204030204" pitchFamily="34" charset="0"/>
                <a:cs typeface="Calibri" panose="020F0502020204030204" pitchFamily="34" charset="0"/>
              </a:rPr>
              <a:t>2017:  10 members		2024:  88 members</a:t>
            </a:r>
          </a:p>
          <a:p>
            <a:pPr lvl="1">
              <a:spcBef>
                <a:spcPts val="0"/>
              </a:spcBef>
              <a:buFont typeface="Wingdings" panose="05000000000000000000" pitchFamily="2" charset="2"/>
              <a:buChar char="§"/>
            </a:pPr>
            <a:r>
              <a:rPr lang="en-CA"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22 USask members recognized by CIHR </a:t>
            </a:r>
            <a:r>
              <a:rPr lang="en-US" sz="2000" b="1" dirty="0">
                <a:solidFill>
                  <a:srgbClr val="22222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for ‘Outstanding Performance</a:t>
            </a:r>
            <a:r>
              <a:rPr lang="en-CA"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as reviewers </a:t>
            </a:r>
            <a:r>
              <a:rPr lang="en-U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for the </a:t>
            </a:r>
            <a:r>
              <a:rPr lang="en-CA"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Fall and/or Spring  Project Grant Competitions since 2021 </a:t>
            </a:r>
            <a:r>
              <a:rPr lang="en-CA" sz="2000" dirty="0">
                <a:latin typeface="Calibri" panose="020F0502020204030204" pitchFamily="34" charset="0"/>
                <a:ea typeface="Calibri" panose="020F0502020204030204" pitchFamily="34" charset="0"/>
                <a:cs typeface="Calibri" panose="020F0502020204030204" pitchFamily="34" charset="0"/>
              </a:rPr>
              <a:t>(honour limited to a select number of reviewers - </a:t>
            </a:r>
            <a:r>
              <a:rPr lang="en-CA" sz="1800" dirty="0">
                <a:effectLst/>
                <a:latin typeface="Calibri" panose="020F0502020204030204" pitchFamily="34" charset="0"/>
                <a:ea typeface="Calibri" panose="020F0502020204030204" pitchFamily="34" charset="0"/>
                <a:cs typeface="Calibri" panose="020F0502020204030204" pitchFamily="34" charset="0"/>
              </a:rPr>
              <a:t>19.9% </a:t>
            </a:r>
            <a:r>
              <a:rPr lang="en-CA" sz="2000" dirty="0">
                <a:latin typeface="Calibri" panose="020F0502020204030204" pitchFamily="34" charset="0"/>
                <a:ea typeface="Calibri" panose="020F0502020204030204" pitchFamily="34" charset="0"/>
                <a:cs typeface="Calibri" panose="020F0502020204030204" pitchFamily="34" charset="0"/>
              </a:rPr>
              <a:t> of all reviewers - who demonstrate exemplary commitment to peer review)</a:t>
            </a:r>
          </a:p>
          <a:p>
            <a:pPr lvl="1">
              <a:spcBef>
                <a:spcPts val="0"/>
              </a:spcBef>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Calibri" panose="020F0502020204030204" pitchFamily="34" charset="0"/>
              </a:rPr>
              <a:t>This ongoing engagement and dedication is significant</a:t>
            </a:r>
            <a:r>
              <a:rPr lang="en-CA" sz="2000" dirty="0">
                <a:effectLst/>
                <a:latin typeface="Calibri" panose="020F0502020204030204" pitchFamily="34" charset="0"/>
                <a:ea typeface="Calibri" panose="020F0502020204030204" pitchFamily="34" charset="0"/>
                <a:cs typeface="Calibri" panose="020F0502020204030204" pitchFamily="34" charset="0"/>
              </a:rPr>
              <a:t> to USask, as it continues to both strengthen our institution’s representation at Tri-Council and contribute more meaningfully to their programs</a:t>
            </a:r>
            <a:endParaRPr lang="en-GB" sz="2000" dirty="0">
              <a:latin typeface="Calibri" panose="020F0502020204030204" pitchFamily="34" charset="0"/>
              <a:ea typeface="Calibri" panose="020F0502020204030204" pitchFamily="34" charset="0"/>
              <a:cs typeface="Calibri" panose="020F0502020204030204" pitchFamily="34" charset="0"/>
            </a:endParaRPr>
          </a:p>
          <a:p>
            <a:pPr lvl="1">
              <a:spcBef>
                <a:spcPts val="0"/>
              </a:spcBef>
              <a:buFont typeface="Wingdings" panose="05000000000000000000" pitchFamily="2" charset="2"/>
              <a:buChar char="§"/>
            </a:pPr>
            <a:r>
              <a:rPr lang="en-US" sz="2000" b="1" dirty="0">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If you are interested in becoming a Member of the College or would like to nominate a candidate for consideration, you are  encouraged you to complete </a:t>
            </a:r>
            <a:r>
              <a:rPr lang="en-US" sz="2000" b="1"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online </a:t>
            </a:r>
            <a:r>
              <a:rPr lang="en-US" sz="2000" b="1" u="sng" dirty="0">
                <a:solidFill>
                  <a:srgbClr val="2E74B5"/>
                </a:solidFill>
                <a:effectLst/>
                <a:latin typeface="Calibri" panose="020F0502020204030204" pitchFamily="34" charset="0"/>
                <a:ea typeface="Calibri" panose="020F0502020204030204" pitchFamily="34" charset="0"/>
                <a:cs typeface="Calibri" panose="020F0502020204030204" pitchFamily="34" charset="0"/>
                <a:hlinkClick r:id="rId2"/>
              </a:rPr>
              <a:t>Nomination form</a:t>
            </a:r>
            <a:r>
              <a:rPr lang="en-US" sz="2000" b="1" dirty="0">
                <a:solidFill>
                  <a:srgbClr val="2E74B5"/>
                </a:solidFill>
                <a:effectLst/>
                <a:latin typeface="Calibri" panose="020F0502020204030204" pitchFamily="34" charset="0"/>
                <a:ea typeface="Calibri" panose="020F0502020204030204" pitchFamily="34" charset="0"/>
                <a:cs typeface="Calibri" panose="020F0502020204030204" pitchFamily="34" charset="0"/>
              </a:rPr>
              <a:t> </a:t>
            </a:r>
            <a:endParaRPr lang="en-GB" sz="2000" b="1" dirty="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p>
            <a:pPr lvl="2">
              <a:buFont typeface="Wingdings" panose="05000000000000000000" pitchFamily="2" charset="2"/>
              <a:buChar char="§"/>
            </a:pPr>
            <a:r>
              <a:rPr lang="en-US" dirty="0">
                <a:latin typeface="Calibri" panose="020F0502020204030204" pitchFamily="34" charset="0"/>
                <a:ea typeface="Calibri" panose="020F0502020204030204" pitchFamily="34" charset="0"/>
                <a:cs typeface="Calibri" panose="020F0502020204030204" pitchFamily="34" charset="0"/>
                <a:hlinkClick r:id="rId3"/>
              </a:rPr>
              <a:t>College of Reviewers - CIHR (cihr-irsc.gc.ca)</a:t>
            </a:r>
            <a:endParaRPr lang="en-CA" dirty="0">
              <a:latin typeface="Calibri" panose="020F0502020204030204" pitchFamily="34" charset="0"/>
              <a:ea typeface="Calibri" panose="020F0502020204030204" pitchFamily="34" charset="0"/>
              <a:cs typeface="Calibri" panose="020F0502020204030204" pitchFamily="34" charset="0"/>
            </a:endParaRPr>
          </a:p>
          <a:p>
            <a:pPr lvl="2">
              <a:buFont typeface="Wingdings" panose="05000000000000000000" pitchFamily="2" charset="2"/>
              <a:buChar char="§"/>
            </a:pPr>
            <a:r>
              <a:rPr lang="en-CA" dirty="0" err="1">
                <a:solidFill>
                  <a:schemeClr val="tx1"/>
                </a:solidFill>
                <a:latin typeface="Calibri" panose="020F0502020204030204" pitchFamily="34" charset="0"/>
                <a:ea typeface="Calibri" panose="020F0502020204030204" pitchFamily="34" charset="0"/>
                <a:cs typeface="Calibri" panose="020F0502020204030204" pitchFamily="34" charset="0"/>
              </a:rPr>
              <a:t>RiT</a:t>
            </a:r>
            <a:r>
              <a:rPr lang="en-CA" dirty="0">
                <a:solidFill>
                  <a:schemeClr val="tx1"/>
                </a:solidFill>
                <a:latin typeface="Calibri" panose="020F0502020204030204" pitchFamily="34" charset="0"/>
                <a:ea typeface="Calibri" panose="020F0502020204030204" pitchFamily="34" charset="0"/>
                <a:cs typeface="Calibri" panose="020F0502020204030204" pitchFamily="34" charset="0"/>
              </a:rPr>
              <a:t> program </a:t>
            </a:r>
            <a:r>
              <a:rPr lang="en-US" dirty="0">
                <a:latin typeface="Calibri" panose="020F0502020204030204" pitchFamily="34" charset="0"/>
                <a:ea typeface="Calibri" panose="020F0502020204030204" pitchFamily="34" charset="0"/>
                <a:cs typeface="Calibri" panose="020F0502020204030204" pitchFamily="34" charset="0"/>
                <a:hlinkClick r:id="rId4"/>
              </a:rPr>
              <a:t>Reviewer in Training Program - CIHR (cihr-irsc.gc.ca)</a:t>
            </a:r>
            <a:endParaRPr lang="en-US" dirty="0">
              <a:latin typeface="Calibri" panose="020F0502020204030204" pitchFamily="34" charset="0"/>
              <a:ea typeface="Calibri" panose="020F0502020204030204" pitchFamily="34" charset="0"/>
              <a:cs typeface="Calibri" panose="020F0502020204030204" pitchFamily="34" charset="0"/>
            </a:endParaRPr>
          </a:p>
          <a:p>
            <a:pPr lvl="3"/>
            <a:r>
              <a:rPr lang="en-US" dirty="0">
                <a:latin typeface="Calibri" panose="020F0502020204030204" pitchFamily="34" charset="0"/>
                <a:ea typeface="Calibri" panose="020F0502020204030204" pitchFamily="34" charset="0"/>
                <a:cs typeface="Calibri" panose="020F0502020204030204" pitchFamily="34" charset="0"/>
              </a:rPr>
              <a:t>ECRs that want to gain exposure to CIHR’s peer review process with the guidance of a Mentor can apply to the </a:t>
            </a:r>
            <a:r>
              <a:rPr lang="en-US" b="1" u="sng" dirty="0">
                <a:latin typeface="Calibri" panose="020F0502020204030204" pitchFamily="34" charset="0"/>
                <a:ea typeface="Calibri" panose="020F0502020204030204" pitchFamily="34" charset="0"/>
                <a:cs typeface="Calibri" panose="020F0502020204030204" pitchFamily="34" charset="0"/>
                <a:hlinkClick r:id="rId5"/>
              </a:rPr>
              <a:t>Mentee</a:t>
            </a:r>
            <a:r>
              <a:rPr lang="en-US" dirty="0">
                <a:latin typeface="Calibri" panose="020F0502020204030204" pitchFamily="34" charset="0"/>
                <a:ea typeface="Calibri" panose="020F0502020204030204" pitchFamily="34" charset="0"/>
                <a:cs typeface="Calibri" panose="020F0502020204030204" pitchFamily="34" charset="0"/>
              </a:rPr>
              <a:t> role.</a:t>
            </a:r>
          </a:p>
          <a:p>
            <a:pPr lvl="3"/>
            <a:r>
              <a:rPr lang="en-US" dirty="0">
                <a:latin typeface="Calibri" panose="020F0502020204030204" pitchFamily="34" charset="0"/>
                <a:ea typeface="Calibri" panose="020F0502020204030204" pitchFamily="34" charset="0"/>
                <a:cs typeface="Calibri" panose="020F0502020204030204" pitchFamily="34" charset="0"/>
              </a:rPr>
              <a:t>ECRs who hold federal (or equivalent) funding and want to gain direct peer review experience can apply to the </a:t>
            </a:r>
            <a:r>
              <a:rPr lang="en-US" b="1" u="sng" dirty="0">
                <a:latin typeface="Calibri" panose="020F0502020204030204" pitchFamily="34" charset="0"/>
                <a:ea typeface="Calibri" panose="020F0502020204030204" pitchFamily="34" charset="0"/>
                <a:cs typeface="Calibri" panose="020F0502020204030204" pitchFamily="34" charset="0"/>
                <a:hlinkClick r:id="rId6"/>
              </a:rPr>
              <a:t>ECR Reviewer</a:t>
            </a:r>
            <a:r>
              <a:rPr lang="en-US" dirty="0">
                <a:latin typeface="Calibri" panose="020F0502020204030204" pitchFamily="34" charset="0"/>
                <a:ea typeface="Calibri" panose="020F0502020204030204" pitchFamily="34" charset="0"/>
                <a:cs typeface="Calibri" panose="020F0502020204030204" pitchFamily="34" charset="0"/>
              </a:rPr>
              <a:t> role.</a:t>
            </a:r>
          </a:p>
          <a:p>
            <a:pPr lvl="2">
              <a:buFont typeface="Wingdings" panose="05000000000000000000" pitchFamily="2" charset="2"/>
              <a:buChar char="§"/>
            </a:pPr>
            <a:endParaRPr lang="en-CA"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spcBef>
                <a:spcPts val="600"/>
              </a:spcBef>
            </a:pPr>
            <a:endParaRPr lang="en-CA"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75835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C68F2-34E4-A7A2-255D-47245F5E49D5}"/>
              </a:ext>
            </a:extLst>
          </p:cNvPr>
          <p:cNvSpPr>
            <a:spLocks noGrp="1"/>
          </p:cNvSpPr>
          <p:nvPr>
            <p:ph type="title"/>
          </p:nvPr>
        </p:nvSpPr>
        <p:spPr>
          <a:xfrm>
            <a:off x="0" y="280359"/>
            <a:ext cx="12192000" cy="609600"/>
          </a:xfrm>
        </p:spPr>
        <p:txBody>
          <a:bodyPr>
            <a:noAutofit/>
          </a:bodyPr>
          <a:lstStyle/>
          <a:p>
            <a:r>
              <a:rPr lang="en-US" sz="3600" dirty="0"/>
              <a:t>Amplified Internal Review for Project Grant </a:t>
            </a:r>
            <a:endParaRPr lang="en-CA" sz="3600" dirty="0"/>
          </a:p>
        </p:txBody>
      </p:sp>
      <p:graphicFrame>
        <p:nvGraphicFramePr>
          <p:cNvPr id="4" name="Content Placeholder 7">
            <a:extLst>
              <a:ext uri="{FF2B5EF4-FFF2-40B4-BE49-F238E27FC236}">
                <a16:creationId xmlns:a16="http://schemas.microsoft.com/office/drawing/2014/main" id="{46AEE148-ACBD-0D19-C6B0-446B1534E6C8}"/>
              </a:ext>
            </a:extLst>
          </p:cNvPr>
          <p:cNvGraphicFramePr>
            <a:graphicFrameLocks noGrp="1"/>
          </p:cNvGraphicFramePr>
          <p:nvPr>
            <p:ph idx="1"/>
            <p:extLst>
              <p:ext uri="{D42A27DB-BD31-4B8C-83A1-F6EECF244321}">
                <p14:modId xmlns:p14="http://schemas.microsoft.com/office/powerpoint/2010/main" val="3752031719"/>
              </p:ext>
            </p:extLst>
          </p:nvPr>
        </p:nvGraphicFramePr>
        <p:xfrm>
          <a:off x="1821060" y="1081977"/>
          <a:ext cx="8549879" cy="5366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86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BCD715-057E-9DC3-78B5-06716B815760}"/>
              </a:ext>
            </a:extLst>
          </p:cNvPr>
          <p:cNvSpPr>
            <a:spLocks noGrp="1"/>
          </p:cNvSpPr>
          <p:nvPr>
            <p:ph sz="half" idx="1"/>
          </p:nvPr>
        </p:nvSpPr>
        <p:spPr>
          <a:xfrm>
            <a:off x="553603" y="809490"/>
            <a:ext cx="5133277" cy="4495800"/>
          </a:xfrm>
        </p:spPr>
        <p:txBody>
          <a:bodyPr/>
          <a:lstStyle/>
          <a:p>
            <a:r>
              <a:rPr lang="en-US" b="1" dirty="0">
                <a:solidFill>
                  <a:srgbClr val="0070C0"/>
                </a:solidFill>
                <a:latin typeface="Calibri" panose="020F0502020204030204" pitchFamily="34" charset="0"/>
                <a:ea typeface="Calibri" panose="020F0502020204030204" pitchFamily="34" charset="0"/>
                <a:cs typeface="Calibri" panose="020F0502020204030204" pitchFamily="34" charset="0"/>
              </a:rPr>
              <a:t>Strategic Grant Advisors </a:t>
            </a:r>
          </a:p>
          <a:p>
            <a:pPr lvl="1">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CIHR Grant Holder</a:t>
            </a:r>
          </a:p>
          <a:p>
            <a:pPr lvl="1">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Peer Review Committee Member </a:t>
            </a:r>
          </a:p>
          <a:p>
            <a:pPr lvl="1">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Work with applicants up to submission (resubmission)</a:t>
            </a:r>
          </a:p>
          <a:p>
            <a:pPr lvl="1">
              <a:buFont typeface="Wingdings" panose="05000000000000000000" pitchFamily="2" charset="2"/>
              <a:buChar char="Ø"/>
            </a:pPr>
            <a:r>
              <a:rPr lang="en-US" dirty="0">
                <a:latin typeface="Calibri" panose="020F0502020204030204" pitchFamily="34" charset="0"/>
                <a:ea typeface="Calibri" panose="020F0502020204030204" pitchFamily="34" charset="0"/>
                <a:cs typeface="Calibri" panose="020F0502020204030204" pitchFamily="34" charset="0"/>
              </a:rPr>
              <a:t>Support individualized to applicants </a:t>
            </a:r>
          </a:p>
          <a:p>
            <a:endParaRPr lang="en-US" dirty="0"/>
          </a:p>
          <a:p>
            <a:endParaRPr lang="en-GB" dirty="0"/>
          </a:p>
        </p:txBody>
      </p:sp>
      <p:sp>
        <p:nvSpPr>
          <p:cNvPr id="3" name="Content Placeholder 2">
            <a:extLst>
              <a:ext uri="{FF2B5EF4-FFF2-40B4-BE49-F238E27FC236}">
                <a16:creationId xmlns:a16="http://schemas.microsoft.com/office/drawing/2014/main" id="{332F9159-22C5-C912-788F-39305E152493}"/>
              </a:ext>
            </a:extLst>
          </p:cNvPr>
          <p:cNvSpPr>
            <a:spLocks noGrp="1"/>
          </p:cNvSpPr>
          <p:nvPr>
            <p:ph sz="half" idx="2"/>
          </p:nvPr>
        </p:nvSpPr>
        <p:spPr>
          <a:xfrm>
            <a:off x="6852944" y="899611"/>
            <a:ext cx="4392103" cy="2242657"/>
          </a:xfrm>
        </p:spPr>
        <p:txBody>
          <a:bodyPr/>
          <a:lstStyle/>
          <a:p>
            <a:r>
              <a:rPr lang="en-US" b="1" dirty="0">
                <a:solidFill>
                  <a:srgbClr val="0070C0"/>
                </a:solidFill>
                <a:latin typeface="Calibri" panose="020F0502020204030204" pitchFamily="34" charset="0"/>
                <a:ea typeface="Calibri" panose="020F0502020204030204" pitchFamily="34" charset="0"/>
                <a:cs typeface="Calibri" panose="020F0502020204030204" pitchFamily="34" charset="0"/>
              </a:rPr>
              <a:t>Grant Facilitation Team </a:t>
            </a:r>
          </a:p>
          <a:p>
            <a:pPr lvl="1">
              <a:buFont typeface="Wingdings" panose="05000000000000000000" pitchFamily="2" charset="2"/>
              <a:buChar char="Ø"/>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Strategic Grant Advisors </a:t>
            </a:r>
          </a:p>
          <a:p>
            <a:pPr lvl="1">
              <a:buFont typeface="Wingdings" panose="05000000000000000000" pitchFamily="2" charset="2"/>
              <a:buChar char="Ø"/>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A/V Dean Research</a:t>
            </a:r>
          </a:p>
          <a:p>
            <a:pPr lvl="1">
              <a:buFont typeface="Wingdings" panose="05000000000000000000" pitchFamily="2" charset="2"/>
              <a:buChar char="Ø"/>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Research Facilitator </a:t>
            </a:r>
          </a:p>
        </p:txBody>
      </p:sp>
      <p:sp>
        <p:nvSpPr>
          <p:cNvPr id="4" name="Title 3">
            <a:extLst>
              <a:ext uri="{FF2B5EF4-FFF2-40B4-BE49-F238E27FC236}">
                <a16:creationId xmlns:a16="http://schemas.microsoft.com/office/drawing/2014/main" id="{F4B93B94-EE54-7878-B39C-AF885A1BC474}"/>
              </a:ext>
            </a:extLst>
          </p:cNvPr>
          <p:cNvSpPr>
            <a:spLocks noGrp="1"/>
          </p:cNvSpPr>
          <p:nvPr>
            <p:ph type="title"/>
          </p:nvPr>
        </p:nvSpPr>
        <p:spPr>
          <a:xfrm>
            <a:off x="2038526" y="123690"/>
            <a:ext cx="10215692" cy="685800"/>
          </a:xfrm>
        </p:spPr>
        <p:txBody>
          <a:bodyPr/>
          <a:lstStyle/>
          <a:p>
            <a:r>
              <a:rPr lang="en-US" sz="3200" b="1" dirty="0"/>
              <a:t>Amplified Review Program: Supports Available</a:t>
            </a:r>
            <a:endParaRPr lang="en-GB" sz="3200" b="1" dirty="0"/>
          </a:p>
        </p:txBody>
      </p:sp>
      <p:sp>
        <p:nvSpPr>
          <p:cNvPr id="6" name="Content Placeholder 2">
            <a:extLst>
              <a:ext uri="{FF2B5EF4-FFF2-40B4-BE49-F238E27FC236}">
                <a16:creationId xmlns:a16="http://schemas.microsoft.com/office/drawing/2014/main" id="{C5E0D067-9B7F-5AA5-0F70-1B7B16C89D88}"/>
              </a:ext>
            </a:extLst>
          </p:cNvPr>
          <p:cNvSpPr txBox="1">
            <a:spLocks/>
          </p:cNvSpPr>
          <p:nvPr/>
        </p:nvSpPr>
        <p:spPr>
          <a:xfrm>
            <a:off x="3315768" y="4491653"/>
            <a:ext cx="6135880" cy="2242657"/>
          </a:xfrm>
          <a:prstGeom prst="rect">
            <a:avLst/>
          </a:prstGeom>
        </p:spPr>
        <p:txBody>
          <a:bodyPr/>
          <a:lstStyle>
            <a:lvl1pPr marL="269868" indent="-269868" algn="l" rtl="0" eaLnBrk="0" fontAlgn="base" hangingPunct="0">
              <a:spcBef>
                <a:spcPct val="20000"/>
              </a:spcBef>
              <a:spcAft>
                <a:spcPct val="0"/>
              </a:spcAft>
              <a:buSzPct val="75000"/>
              <a:buFont typeface="Wingdings" charset="2"/>
              <a:buChar char="§"/>
              <a:defRPr sz="2600">
                <a:solidFill>
                  <a:srgbClr val="000000"/>
                </a:solidFill>
                <a:latin typeface="+mn-lt"/>
                <a:ea typeface="ＭＳ Ｐゴシック" pitchFamily="-108" charset="-128"/>
                <a:cs typeface="Calibri"/>
              </a:defRPr>
            </a:lvl1pPr>
            <a:lvl2pPr marL="914377" indent="-457189" algn="l" rtl="0" eaLnBrk="0" fontAlgn="base" hangingPunct="0">
              <a:spcBef>
                <a:spcPct val="20000"/>
              </a:spcBef>
              <a:spcAft>
                <a:spcPct val="0"/>
              </a:spcAft>
              <a:buSzPct val="75000"/>
              <a:buFont typeface="Arial" charset="0"/>
              <a:buAutoNum type="alphaLcParenR"/>
              <a:defRPr sz="2400">
                <a:solidFill>
                  <a:srgbClr val="000000"/>
                </a:solidFill>
                <a:latin typeface="+mn-lt"/>
                <a:ea typeface="ＭＳ Ｐゴシック" pitchFamily="-108" charset="-128"/>
                <a:cs typeface="Calibri"/>
              </a:defRPr>
            </a:lvl2pPr>
            <a:lvl3pPr marL="1371566" indent="-457189" algn="l" rtl="0" eaLnBrk="0" fontAlgn="base" hangingPunct="0">
              <a:spcBef>
                <a:spcPct val="20000"/>
              </a:spcBef>
              <a:spcAft>
                <a:spcPct val="0"/>
              </a:spcAft>
              <a:buFont typeface="Times" charset="0"/>
              <a:buChar char="•"/>
              <a:defRPr sz="2000">
                <a:solidFill>
                  <a:srgbClr val="000000"/>
                </a:solidFill>
                <a:latin typeface="+mn-lt"/>
                <a:ea typeface="ＭＳ Ｐゴシック" pitchFamily="-108" charset="-128"/>
                <a:cs typeface="Calibri"/>
              </a:defRPr>
            </a:lvl3pPr>
            <a:lvl4pPr marL="1752556" indent="-380990" algn="l" rtl="0" eaLnBrk="0" fontAlgn="base" hangingPunct="0">
              <a:spcBef>
                <a:spcPct val="20000"/>
              </a:spcBef>
              <a:spcAft>
                <a:spcPct val="0"/>
              </a:spcAft>
              <a:buFont typeface="Times" charset="0"/>
              <a:buChar char="•"/>
              <a:defRPr sz="1800">
                <a:solidFill>
                  <a:srgbClr val="000000"/>
                </a:solidFill>
                <a:latin typeface="+mn-lt"/>
                <a:ea typeface="ＭＳ Ｐゴシック" pitchFamily="-108" charset="-128"/>
                <a:cs typeface="Calibri"/>
              </a:defRPr>
            </a:lvl4pPr>
            <a:lvl5pPr marL="2209745" indent="-380990" algn="l" rtl="0" eaLnBrk="0" fontAlgn="base" hangingPunct="0">
              <a:spcBef>
                <a:spcPct val="20000"/>
              </a:spcBef>
              <a:spcAft>
                <a:spcPct val="0"/>
              </a:spcAft>
              <a:buFont typeface="Times" charset="0"/>
              <a:buChar char="•"/>
              <a:defRPr sz="1800">
                <a:solidFill>
                  <a:srgbClr val="000000"/>
                </a:solidFill>
                <a:latin typeface="+mn-lt"/>
                <a:ea typeface="ＭＳ Ｐゴシック" pitchFamily="-108" charset="-128"/>
                <a:cs typeface="Calibri"/>
              </a:defRPr>
            </a:lvl5pPr>
            <a:lvl6pPr marL="2666933" indent="-380990" algn="l" rtl="0" fontAlgn="base">
              <a:spcBef>
                <a:spcPct val="20000"/>
              </a:spcBef>
              <a:spcAft>
                <a:spcPct val="0"/>
              </a:spcAft>
              <a:buFont typeface="Times" pitchFamily="-108" charset="0"/>
              <a:buChar char="•"/>
              <a:defRPr sz="1800">
                <a:solidFill>
                  <a:srgbClr val="FFFFFF"/>
                </a:solidFill>
                <a:latin typeface="Georgia" pitchFamily="-108" charset="0"/>
                <a:ea typeface="ＭＳ Ｐゴシック" pitchFamily="-108" charset="-128"/>
              </a:defRPr>
            </a:lvl6pPr>
            <a:lvl7pPr marL="3124122" indent="-380990" algn="l" rtl="0" fontAlgn="base">
              <a:spcBef>
                <a:spcPct val="20000"/>
              </a:spcBef>
              <a:spcAft>
                <a:spcPct val="0"/>
              </a:spcAft>
              <a:buFont typeface="Times" pitchFamily="-108" charset="0"/>
              <a:buChar char="•"/>
              <a:defRPr sz="1800">
                <a:solidFill>
                  <a:srgbClr val="FFFFFF"/>
                </a:solidFill>
                <a:latin typeface="Georgia" pitchFamily="-108" charset="0"/>
                <a:ea typeface="ＭＳ Ｐゴシック" pitchFamily="-108" charset="-128"/>
              </a:defRPr>
            </a:lvl7pPr>
            <a:lvl8pPr marL="3581310" indent="-380990" algn="l" rtl="0" fontAlgn="base">
              <a:spcBef>
                <a:spcPct val="20000"/>
              </a:spcBef>
              <a:spcAft>
                <a:spcPct val="0"/>
              </a:spcAft>
              <a:buFont typeface="Times" pitchFamily="-108" charset="0"/>
              <a:buChar char="•"/>
              <a:defRPr sz="1800">
                <a:solidFill>
                  <a:srgbClr val="FFFFFF"/>
                </a:solidFill>
                <a:latin typeface="Georgia" pitchFamily="-108" charset="0"/>
                <a:ea typeface="ＭＳ Ｐゴシック" pitchFamily="-108" charset="-128"/>
              </a:defRPr>
            </a:lvl8pPr>
            <a:lvl9pPr marL="4038499" indent="-380990" algn="l" rtl="0" fontAlgn="base">
              <a:spcBef>
                <a:spcPct val="20000"/>
              </a:spcBef>
              <a:spcAft>
                <a:spcPct val="0"/>
              </a:spcAft>
              <a:buFont typeface="Times" pitchFamily="-108" charset="0"/>
              <a:buChar char="•"/>
              <a:defRPr sz="1800">
                <a:solidFill>
                  <a:srgbClr val="FFFFFF"/>
                </a:solidFill>
                <a:latin typeface="Georgia" pitchFamily="-108" charset="0"/>
                <a:ea typeface="ＭＳ Ｐゴシック" pitchFamily="-108" charset="-128"/>
              </a:defRPr>
            </a:lvl9pPr>
          </a:lstStyle>
          <a:p>
            <a:r>
              <a:rPr lang="en-US" sz="2000" b="1" kern="0" dirty="0">
                <a:solidFill>
                  <a:srgbClr val="7030A0"/>
                </a:solidFill>
                <a:latin typeface="Calibri" panose="020F0502020204030204" pitchFamily="34" charset="0"/>
                <a:ea typeface="Calibri" panose="020F0502020204030204" pitchFamily="34" charset="0"/>
                <a:cs typeface="Calibri" panose="020F0502020204030204" pitchFamily="34" charset="0"/>
              </a:rPr>
              <a:t>Targeted support ($$) for High Potential Applications </a:t>
            </a:r>
          </a:p>
          <a:p>
            <a:pPr lvl="1">
              <a:buFont typeface="Wingdings" panose="05000000000000000000" pitchFamily="2" charset="2"/>
              <a:buChar char="Ø"/>
            </a:pPr>
            <a:r>
              <a:rPr lang="en-US" sz="2000" kern="0" dirty="0">
                <a:solidFill>
                  <a:schemeClr val="tx1"/>
                </a:solidFill>
                <a:latin typeface="Calibri" panose="020F0502020204030204" pitchFamily="34" charset="0"/>
                <a:ea typeface="Calibri" panose="020F0502020204030204" pitchFamily="34" charset="0"/>
                <a:cs typeface="Calibri" panose="020F0502020204030204" pitchFamily="34" charset="0"/>
              </a:rPr>
              <a:t>High Ranking Applications </a:t>
            </a:r>
          </a:p>
          <a:p>
            <a:pPr lvl="1">
              <a:buFont typeface="Wingdings" panose="05000000000000000000" pitchFamily="2" charset="2"/>
              <a:buChar char="Ø"/>
            </a:pPr>
            <a:r>
              <a:rPr lang="en-US" sz="2000" kern="0" dirty="0">
                <a:solidFill>
                  <a:schemeClr val="tx1"/>
                </a:solidFill>
                <a:latin typeface="Calibri" panose="020F0502020204030204" pitchFamily="34" charset="0"/>
                <a:ea typeface="Calibri" panose="020F0502020204030204" pitchFamily="34" charset="0"/>
                <a:cs typeface="Calibri" panose="020F0502020204030204" pitchFamily="34" charset="0"/>
              </a:rPr>
              <a:t>Limited Funding available </a:t>
            </a:r>
          </a:p>
          <a:p>
            <a:pPr lvl="1">
              <a:buFont typeface="Wingdings" panose="05000000000000000000" pitchFamily="2" charset="2"/>
              <a:buChar char="Ø"/>
            </a:pPr>
            <a:r>
              <a:rPr lang="en-US" sz="2000" kern="0" dirty="0">
                <a:solidFill>
                  <a:schemeClr val="tx1"/>
                </a:solidFill>
                <a:latin typeface="Calibri" panose="020F0502020204030204" pitchFamily="34" charset="0"/>
                <a:ea typeface="Calibri" panose="020F0502020204030204" pitchFamily="34" charset="0"/>
                <a:cs typeface="Calibri" panose="020F0502020204030204" pitchFamily="34" charset="0"/>
              </a:rPr>
              <a:t>Grant Writing/Polishing, Meetings </a:t>
            </a:r>
            <a:r>
              <a:rPr lang="en-US" sz="2000" kern="0" dirty="0" err="1">
                <a:solidFill>
                  <a:schemeClr val="tx1"/>
                </a:solidFill>
                <a:latin typeface="Calibri" panose="020F0502020204030204" pitchFamily="34" charset="0"/>
                <a:ea typeface="Calibri" panose="020F0502020204030204" pitchFamily="34" charset="0"/>
                <a:cs typeface="Calibri" panose="020F0502020204030204" pitchFamily="34" charset="0"/>
              </a:rPr>
              <a:t>etc</a:t>
            </a:r>
            <a:endParaRPr lang="en-US" sz="20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0038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E32ED-467C-27B6-3464-C7EAB6FB42CD}"/>
              </a:ext>
            </a:extLst>
          </p:cNvPr>
          <p:cNvSpPr>
            <a:spLocks noGrp="1"/>
          </p:cNvSpPr>
          <p:nvPr>
            <p:ph type="title"/>
          </p:nvPr>
        </p:nvSpPr>
        <p:spPr>
          <a:xfrm>
            <a:off x="395816" y="762000"/>
            <a:ext cx="11400367" cy="609600"/>
          </a:xfrm>
        </p:spPr>
        <p:txBody>
          <a:bodyPr/>
          <a:lstStyle/>
          <a:p>
            <a:r>
              <a:rPr lang="en-US" sz="3200" b="1" dirty="0"/>
              <a:t>Amplified Internal Review for Project Grant contd.. </a:t>
            </a:r>
            <a:endParaRPr lang="en-GB" sz="3200" b="1" dirty="0"/>
          </a:p>
        </p:txBody>
      </p:sp>
      <p:sp>
        <p:nvSpPr>
          <p:cNvPr id="3" name="Content Placeholder 2">
            <a:extLst>
              <a:ext uri="{FF2B5EF4-FFF2-40B4-BE49-F238E27FC236}">
                <a16:creationId xmlns:a16="http://schemas.microsoft.com/office/drawing/2014/main" id="{830F61CA-DF1F-D702-4E64-98B1CD685920}"/>
              </a:ext>
            </a:extLst>
          </p:cNvPr>
          <p:cNvSpPr>
            <a:spLocks noGrp="1"/>
          </p:cNvSpPr>
          <p:nvPr>
            <p:ph idx="1"/>
          </p:nvPr>
        </p:nvSpPr>
        <p:spPr/>
        <p:txBody>
          <a:bodyPr/>
          <a:lstStyle/>
          <a:p>
            <a:r>
              <a:rPr lang="en-US" dirty="0"/>
              <a:t>Currently NOIs for the amplified review program are being accepted for Spring 2026(or onwards competition)</a:t>
            </a:r>
          </a:p>
          <a:p>
            <a:pPr lvl="1">
              <a:buFont typeface="Wingdings" panose="05000000000000000000" pitchFamily="2" charset="2"/>
              <a:buChar char="v"/>
            </a:pPr>
            <a:r>
              <a:rPr lang="en-US" dirty="0"/>
              <a:t>If you’d like to work with a Strategic Grant Advisor and avail supports offered through this program </a:t>
            </a:r>
          </a:p>
          <a:p>
            <a:r>
              <a:rPr lang="en-US" dirty="0">
                <a:hlinkClick r:id="rId2"/>
              </a:rPr>
              <a:t>NOI</a:t>
            </a:r>
            <a:r>
              <a:rPr lang="en-US" dirty="0"/>
              <a:t> form and more </a:t>
            </a:r>
            <a:r>
              <a:rPr lang="en-US" dirty="0">
                <a:hlinkClick r:id="rId3"/>
              </a:rPr>
              <a:t>details</a:t>
            </a:r>
            <a:r>
              <a:rPr lang="en-US" dirty="0"/>
              <a:t> are available on USask Tri agency </a:t>
            </a:r>
            <a:r>
              <a:rPr lang="en-US" dirty="0">
                <a:hlinkClick r:id="rId4"/>
              </a:rPr>
              <a:t>website</a:t>
            </a:r>
            <a:endParaRPr lang="en-GB" dirty="0"/>
          </a:p>
          <a:p>
            <a:pPr marL="0" indent="0">
              <a:buNone/>
            </a:pPr>
            <a:endParaRPr lang="en-GB" dirty="0"/>
          </a:p>
        </p:txBody>
      </p:sp>
    </p:spTree>
    <p:extLst>
      <p:ext uri="{BB962C8B-B14F-4D97-AF65-F5344CB8AC3E}">
        <p14:creationId xmlns:p14="http://schemas.microsoft.com/office/powerpoint/2010/main" val="760738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29861" y="1023535"/>
            <a:ext cx="6420243" cy="561314"/>
          </a:xfrm>
          <a:prstGeom prst="rect">
            <a:avLst/>
          </a:prstGeom>
        </p:spPr>
      </p:pic>
      <p:sp>
        <p:nvSpPr>
          <p:cNvPr id="3" name="object 3"/>
          <p:cNvSpPr txBox="1">
            <a:spLocks noGrp="1"/>
          </p:cNvSpPr>
          <p:nvPr>
            <p:ph type="title"/>
          </p:nvPr>
        </p:nvSpPr>
        <p:spPr>
          <a:prstGeom prst="rect">
            <a:avLst/>
          </a:prstGeom>
        </p:spPr>
        <p:txBody>
          <a:bodyPr vert="horz" wrap="square" lIns="0" tIns="12065" rIns="0" bIns="0" rtlCol="0">
            <a:spAutoFit/>
          </a:bodyPr>
          <a:lstStyle/>
          <a:p>
            <a:pPr marL="2658110">
              <a:lnSpc>
                <a:spcPct val="100000"/>
              </a:lnSpc>
              <a:spcBef>
                <a:spcPts val="95"/>
              </a:spcBef>
            </a:pPr>
            <a:r>
              <a:rPr dirty="0"/>
              <a:t>Land</a:t>
            </a:r>
            <a:r>
              <a:rPr spc="-105" dirty="0"/>
              <a:t> </a:t>
            </a:r>
            <a:r>
              <a:rPr spc="-10" dirty="0"/>
              <a:t>Acknowledgement</a:t>
            </a:r>
          </a:p>
        </p:txBody>
      </p:sp>
      <p:sp>
        <p:nvSpPr>
          <p:cNvPr id="4" name="object 4"/>
          <p:cNvSpPr txBox="1"/>
          <p:nvPr/>
        </p:nvSpPr>
        <p:spPr>
          <a:xfrm>
            <a:off x="383844" y="2170887"/>
            <a:ext cx="11237595" cy="3076575"/>
          </a:xfrm>
          <a:prstGeom prst="rect">
            <a:avLst/>
          </a:prstGeom>
        </p:spPr>
        <p:txBody>
          <a:bodyPr vert="horz" wrap="square" lIns="0" tIns="13970" rIns="0" bIns="0" rtlCol="0">
            <a:spAutoFit/>
          </a:bodyPr>
          <a:lstStyle/>
          <a:p>
            <a:pPr marL="12700" marR="5080" lvl="0" indent="0" algn="ctr" defTabSz="914400" eaLnBrk="1" fontAlgn="auto" latinLnBrk="0" hangingPunct="1">
              <a:lnSpc>
                <a:spcPct val="100000"/>
              </a:lnSpc>
              <a:spcBef>
                <a:spcPts val="110"/>
              </a:spcBef>
              <a:spcAft>
                <a:spcPts val="0"/>
              </a:spcAft>
              <a:buClrTx/>
              <a:buSzTx/>
              <a:buFontTx/>
              <a:buNone/>
              <a:tabLst>
                <a:tab pos="1651635" algn="l"/>
              </a:tabLst>
              <a:defRPr/>
            </a:pP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As</a:t>
            </a:r>
            <a:r>
              <a:rPr kumimoji="0" sz="4000" b="0" i="1" u="none" strike="noStrike" kern="0" cap="none" spc="-2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we</a:t>
            </a:r>
            <a:r>
              <a:rPr kumimoji="0" sz="4000" b="0" i="1" u="none" strike="noStrike" kern="0" cap="none" spc="-4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gather</a:t>
            </a:r>
            <a:r>
              <a:rPr kumimoji="0" sz="4000" b="0" i="1" u="none" strike="noStrike" kern="0" cap="none" spc="-3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here</a:t>
            </a:r>
            <a:r>
              <a:rPr kumimoji="0" sz="4000" b="0" i="1" u="none" strike="noStrike" kern="0" cap="none" spc="-4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today,</a:t>
            </a:r>
            <a:r>
              <a:rPr kumimoji="0" sz="4000" b="0" i="1" u="none" strike="noStrike" kern="0" cap="none" spc="-2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we</a:t>
            </a:r>
            <a:r>
              <a:rPr kumimoji="0" sz="4000" b="0" i="1" u="none" strike="noStrike" kern="0" cap="none" spc="-3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acknowledge</a:t>
            </a:r>
            <a:r>
              <a:rPr kumimoji="0" sz="4000" b="0" i="1" u="none" strike="noStrike" kern="0" cap="none" spc="-2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we</a:t>
            </a:r>
            <a:r>
              <a:rPr kumimoji="0" sz="4000" b="0" i="1" u="none" strike="noStrike" kern="0" cap="none" spc="-9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2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are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on</a:t>
            </a:r>
            <a:r>
              <a:rPr kumimoji="0" sz="4000" b="0" i="1" u="none" strike="noStrike" kern="0" cap="none" spc="-2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Treaty</a:t>
            </a:r>
            <a:r>
              <a:rPr kumimoji="0" sz="4000" b="0" i="1" u="none" strike="noStrike" kern="0" cap="none" spc="-3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6</a:t>
            </a:r>
            <a:r>
              <a:rPr kumimoji="0" sz="4000" b="0" i="1" u="none" strike="noStrike" kern="0" cap="none" spc="-1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Territory</a:t>
            </a:r>
            <a:r>
              <a:rPr kumimoji="0" sz="4000" b="0" i="1" u="none" strike="noStrike" kern="0" cap="none" spc="-5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and</a:t>
            </a:r>
            <a:r>
              <a:rPr kumimoji="0" sz="4000" b="0" i="1" u="none" strike="noStrike" kern="0" cap="none" spc="-4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the</a:t>
            </a:r>
            <a:r>
              <a:rPr kumimoji="0" sz="4000" b="0" i="1" u="none" strike="noStrike" kern="0" cap="none" spc="-2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Homeland</a:t>
            </a:r>
            <a:r>
              <a:rPr kumimoji="0" sz="4000" b="0" i="1" u="none" strike="noStrike" kern="0" cap="none" spc="-1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of</a:t>
            </a:r>
            <a:r>
              <a:rPr kumimoji="0" sz="4000" b="0" i="1" u="none" strike="noStrike" kern="0" cap="none" spc="-1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2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the </a:t>
            </a:r>
            <a:r>
              <a:rPr kumimoji="0" sz="4000" b="0" i="1" u="none" strike="noStrike" kern="0" cap="none" spc="-1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Métis.</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We</a:t>
            </a:r>
            <a:r>
              <a:rPr kumimoji="0" sz="4000" b="0" i="1" u="none" strike="noStrike" kern="0" cap="none" spc="-3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pay</a:t>
            </a:r>
            <a:r>
              <a:rPr kumimoji="0" sz="4000" b="0" i="1" u="none" strike="noStrike" kern="0" cap="none" spc="-2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our</a:t>
            </a:r>
            <a:r>
              <a:rPr kumimoji="0" sz="4000" b="0" i="1" u="none" strike="noStrike" kern="0" cap="none" spc="-3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respect</a:t>
            </a:r>
            <a:r>
              <a:rPr kumimoji="0" sz="4000" b="0" i="1" u="none" strike="noStrike" kern="0" cap="none" spc="-4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to</a:t>
            </a:r>
            <a:r>
              <a:rPr kumimoji="0" sz="4000" b="0" i="1" u="none" strike="noStrike" kern="0" cap="none" spc="-2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the</a:t>
            </a:r>
            <a:r>
              <a:rPr kumimoji="0" sz="4000" b="0" i="1" u="none" strike="noStrike" kern="0" cap="none" spc="-1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First</a:t>
            </a:r>
            <a:r>
              <a:rPr kumimoji="0" sz="4000" b="0" i="1" u="none" strike="noStrike" kern="0" cap="none" spc="-1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1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Nations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and</a:t>
            </a:r>
            <a:r>
              <a:rPr kumimoji="0" sz="4000" b="0" i="1" u="none" strike="noStrike" kern="0" cap="none" spc="-4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Métis</a:t>
            </a:r>
            <a:r>
              <a:rPr kumimoji="0" sz="4000" b="0" i="1" u="none" strike="noStrike" kern="0" cap="none" spc="-1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ancestors</a:t>
            </a:r>
            <a:r>
              <a:rPr kumimoji="0" sz="4000" b="0" i="1" u="none" strike="noStrike" kern="0" cap="none" spc="-6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of</a:t>
            </a:r>
            <a:r>
              <a:rPr kumimoji="0" sz="4000" b="0" i="1" u="none" strike="noStrike" kern="0" cap="none" spc="-3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this</a:t>
            </a:r>
            <a:r>
              <a:rPr kumimoji="0" sz="4000" b="0" i="1" u="none" strike="noStrike" kern="0" cap="none" spc="-1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place</a:t>
            </a:r>
            <a:r>
              <a:rPr kumimoji="0" sz="4000" b="0" i="1" u="none" strike="noStrike" kern="0" cap="none" spc="-7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and</a:t>
            </a:r>
            <a:r>
              <a:rPr kumimoji="0" sz="4000" b="0" i="1" u="none" strike="noStrike" kern="0" cap="none" spc="-1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reaffirm</a:t>
            </a:r>
            <a:r>
              <a:rPr kumimoji="0" sz="4000" b="0" i="1" u="none" strike="noStrike" kern="0" cap="none" spc="-2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our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relationship</a:t>
            </a:r>
            <a:r>
              <a:rPr kumimoji="0" sz="4000" b="0" i="1" u="none" strike="noStrike" kern="0" cap="none" spc="-6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with</a:t>
            </a:r>
            <a:r>
              <a:rPr kumimoji="0" sz="4000" b="0" i="1" u="none" strike="noStrike" kern="0" cap="none" spc="-1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one</a:t>
            </a:r>
            <a:r>
              <a:rPr kumimoji="0" sz="4000" b="0" i="1" u="none" strike="noStrike" kern="0" cap="none" spc="-3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4000" b="0" i="1" u="none" strike="noStrike" kern="0" cap="none" spc="-1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another.</a:t>
            </a:r>
            <a:endParaRPr kumimoji="0" sz="4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46115" y="416301"/>
            <a:ext cx="11929668" cy="627736"/>
          </a:xfrm>
          <a:prstGeom prst="rect">
            <a:avLst/>
          </a:prstGeom>
        </p:spPr>
        <p:txBody>
          <a:bodyPr vert="horz" wrap="square" lIns="0" tIns="12065" rIns="0" bIns="0" rtlCol="0">
            <a:spAutoFit/>
          </a:bodyPr>
          <a:lstStyle/>
          <a:p>
            <a:pPr marL="2207895">
              <a:lnSpc>
                <a:spcPct val="100000"/>
              </a:lnSpc>
              <a:spcBef>
                <a:spcPts val="95"/>
              </a:spcBef>
            </a:pPr>
            <a:r>
              <a:rPr sz="4000" dirty="0">
                <a:latin typeface="Calibri" panose="020F0502020204030204" pitchFamily="34" charset="0"/>
                <a:ea typeface="Calibri" panose="020F0502020204030204" pitchFamily="34" charset="0"/>
                <a:cs typeface="Calibri" panose="020F0502020204030204" pitchFamily="34" charset="0"/>
              </a:rPr>
              <a:t>USask</a:t>
            </a:r>
            <a:r>
              <a:rPr sz="4000" spc="-105" dirty="0">
                <a:latin typeface="Calibri" panose="020F0502020204030204" pitchFamily="34" charset="0"/>
                <a:ea typeface="Calibri" panose="020F0502020204030204" pitchFamily="34" charset="0"/>
                <a:cs typeface="Calibri" panose="020F0502020204030204" pitchFamily="34" charset="0"/>
              </a:rPr>
              <a:t> </a:t>
            </a:r>
            <a:r>
              <a:rPr sz="4000" dirty="0">
                <a:latin typeface="Calibri" panose="020F0502020204030204" pitchFamily="34" charset="0"/>
                <a:ea typeface="Calibri" panose="020F0502020204030204" pitchFamily="34" charset="0"/>
                <a:cs typeface="Calibri" panose="020F0502020204030204" pitchFamily="34" charset="0"/>
              </a:rPr>
              <a:t>CIHR</a:t>
            </a:r>
            <a:r>
              <a:rPr sz="4000" spc="-120" dirty="0">
                <a:latin typeface="Calibri" panose="020F0502020204030204" pitchFamily="34" charset="0"/>
                <a:ea typeface="Calibri" panose="020F0502020204030204" pitchFamily="34" charset="0"/>
                <a:cs typeface="Calibri" panose="020F0502020204030204" pitchFamily="34" charset="0"/>
              </a:rPr>
              <a:t> </a:t>
            </a:r>
            <a:r>
              <a:rPr sz="4000" dirty="0">
                <a:latin typeface="Calibri" panose="020F0502020204030204" pitchFamily="34" charset="0"/>
                <a:ea typeface="Calibri" panose="020F0502020204030204" pitchFamily="34" charset="0"/>
                <a:cs typeface="Calibri" panose="020F0502020204030204" pitchFamily="34" charset="0"/>
              </a:rPr>
              <a:t>Bridge</a:t>
            </a:r>
            <a:r>
              <a:rPr sz="4000" spc="-105" dirty="0">
                <a:latin typeface="Calibri" panose="020F0502020204030204" pitchFamily="34" charset="0"/>
                <a:ea typeface="Calibri" panose="020F0502020204030204" pitchFamily="34" charset="0"/>
                <a:cs typeface="Calibri" panose="020F0502020204030204" pitchFamily="34" charset="0"/>
              </a:rPr>
              <a:t> </a:t>
            </a:r>
            <a:r>
              <a:rPr sz="4000" spc="-10" dirty="0">
                <a:latin typeface="Calibri" panose="020F0502020204030204" pitchFamily="34" charset="0"/>
                <a:ea typeface="Calibri" panose="020F0502020204030204" pitchFamily="34" charset="0"/>
                <a:cs typeface="Calibri" panose="020F0502020204030204" pitchFamily="34" charset="0"/>
              </a:rPr>
              <a:t>Funding</a:t>
            </a:r>
          </a:p>
        </p:txBody>
      </p:sp>
      <p:sp>
        <p:nvSpPr>
          <p:cNvPr id="4" name="object 4"/>
          <p:cNvSpPr txBox="1"/>
          <p:nvPr/>
        </p:nvSpPr>
        <p:spPr>
          <a:xfrm>
            <a:off x="623066" y="1258489"/>
            <a:ext cx="11203940" cy="4444807"/>
          </a:xfrm>
          <a:prstGeom prst="rect">
            <a:avLst/>
          </a:prstGeom>
        </p:spPr>
        <p:txBody>
          <a:bodyPr vert="horz" wrap="square" lIns="0" tIns="12700" rIns="0" bIns="0" rtlCol="0">
            <a:spAutoFit/>
          </a:bodyPr>
          <a:lstStyle/>
          <a:p>
            <a:pPr marL="45720" marR="28575" lvl="0" indent="0" algn="ctr" defTabSz="914400" eaLnBrk="1" fontAlgn="auto" latinLnBrk="0" hangingPunct="1">
              <a:lnSpc>
                <a:spcPct val="100000"/>
              </a:lnSpc>
              <a:spcBef>
                <a:spcPts val="100"/>
              </a:spcBef>
              <a:spcAft>
                <a:spcPts val="0"/>
              </a:spcAft>
              <a:buClrTx/>
              <a:buSzTx/>
              <a:buFontTx/>
              <a:buNone/>
              <a:tabLst/>
              <a:defRPr/>
            </a:pPr>
            <a:r>
              <a:rPr kumimoji="0"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CIHR</a:t>
            </a:r>
            <a:r>
              <a:rPr kumimoji="0" sz="2400" b="0" i="0" u="none" strike="noStrike" kern="0" cap="none" spc="-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Project</a:t>
            </a:r>
            <a:r>
              <a:rPr kumimoji="0" sz="2400" b="0" i="0" u="none" strike="noStrike" kern="0" cap="none" spc="-2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Grant</a:t>
            </a:r>
            <a:r>
              <a:rPr kumimoji="0" sz="2400" b="0" i="0" u="none" strike="noStrike" kern="0" cap="none" spc="-2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Bridge Funding</a:t>
            </a:r>
            <a:r>
              <a:rPr kumimoji="0" sz="2400" b="0" i="0" u="none" strike="noStrike" kern="0" cap="none" spc="-2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Program</a:t>
            </a:r>
            <a:r>
              <a:rPr kumimoji="0" sz="2400" b="0" i="0" u="none" strike="noStrike" kern="0" cap="none" spc="-1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supports</a:t>
            </a:r>
            <a:r>
              <a:rPr kumimoji="0" sz="2400" b="0" i="0" u="none" strike="noStrike" kern="0" cap="none" spc="-2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USask</a:t>
            </a:r>
            <a:r>
              <a:rPr kumimoji="0" sz="2400" b="0" i="0" u="none" strike="noStrike" kern="0" cap="none" spc="-2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faculty</a:t>
            </a:r>
            <a:r>
              <a:rPr kumimoji="0" sz="2400" b="0" i="0" u="none" strike="noStrike" kern="0" cap="none" spc="-5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who </a:t>
            </a:r>
            <a:r>
              <a:rPr kumimoji="0" sz="2400" b="0" i="0" u="none" strike="noStrike" kern="0" cap="none" spc="-1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received </a:t>
            </a:r>
            <a:r>
              <a:rPr kumimoji="0"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a</a:t>
            </a:r>
            <a:r>
              <a:rPr kumimoji="0" sz="2400" b="0" i="0" u="none" strike="noStrike" kern="0" cap="none" spc="-2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high</a:t>
            </a:r>
            <a:r>
              <a:rPr kumimoji="0" sz="2400" b="0" i="0" u="none" strike="noStrike" kern="0" cap="none" spc="3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score/ranking</a:t>
            </a:r>
            <a:r>
              <a:rPr kumimoji="0" sz="2400" b="0" i="0" u="none" strike="noStrike" kern="0" cap="none" spc="-3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in</a:t>
            </a:r>
            <a:r>
              <a:rPr kumimoji="0" sz="2400" b="0" i="0" u="none" strike="noStrike" kern="0" cap="none" spc="-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the</a:t>
            </a:r>
            <a:r>
              <a:rPr kumimoji="0" sz="2400" b="0" i="0" u="none" strike="noStrike" kern="0" cap="none" spc="-1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Project</a:t>
            </a:r>
            <a:r>
              <a:rPr kumimoji="0" sz="2400" b="0" i="0" u="none" strike="noStrike" kern="0" cap="none" spc="-2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Grant</a:t>
            </a:r>
            <a:r>
              <a:rPr kumimoji="0" sz="2400" b="0" i="0" u="none" strike="noStrike" kern="0" cap="none" spc="-4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competition,</a:t>
            </a:r>
            <a:r>
              <a:rPr kumimoji="0" sz="2400" b="0" i="0" u="none" strike="noStrike" kern="0" cap="none" spc="-6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but</a:t>
            </a:r>
            <a:r>
              <a:rPr kumimoji="0" sz="2400" b="0" i="0" u="none" strike="noStrike" kern="0" cap="none" spc="-2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were</a:t>
            </a:r>
            <a:r>
              <a:rPr kumimoji="0" sz="2400" b="0" i="0" u="none" strike="noStrike" kern="0" cap="none" spc="3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not</a:t>
            </a:r>
            <a:r>
              <a:rPr kumimoji="0" sz="2400" b="0" i="0" u="none" strike="noStrike" kern="0" cap="none" spc="-1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funded,</a:t>
            </a:r>
            <a:r>
              <a:rPr kumimoji="0" sz="2400" b="0" i="0" u="none" strike="noStrike" kern="0" cap="none" spc="-9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0" i="0" u="none" strike="noStrike" kern="0" cap="none" spc="-2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in</a:t>
            </a:r>
            <a:endParaRPr kumimoji="0"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9525" marR="0" lvl="0" indent="0" algn="ctr" defTabSz="914400" eaLnBrk="1" fontAlgn="auto" latinLnBrk="0" hangingPunct="1">
              <a:lnSpc>
                <a:spcPct val="100000"/>
              </a:lnSpc>
              <a:spcBef>
                <a:spcPts val="0"/>
              </a:spcBef>
              <a:spcAft>
                <a:spcPts val="0"/>
              </a:spcAft>
              <a:buClrTx/>
              <a:buSzTx/>
              <a:buFontTx/>
              <a:buNone/>
              <a:tabLst/>
              <a:defRPr/>
            </a:pPr>
            <a:r>
              <a:rPr kumimoji="0" sz="2400" b="0" i="0" u="none" strike="noStrike" kern="0" cap="none" spc="-1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re-</a:t>
            </a:r>
            <a:r>
              <a:rPr kumimoji="0"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applying</a:t>
            </a:r>
            <a:r>
              <a:rPr kumimoji="0" sz="2400" b="0" i="0" u="none" strike="noStrike" kern="0" cap="none" spc="-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for</a:t>
            </a:r>
            <a:r>
              <a:rPr kumimoji="0" sz="2400" b="0" i="0" u="none" strike="noStrike" kern="0" cap="none" spc="-4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CIHR</a:t>
            </a:r>
            <a:r>
              <a:rPr kumimoji="0" sz="2400" b="0" i="0" u="none" strike="noStrike" kern="0" cap="none" spc="-1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funding.</a:t>
            </a:r>
            <a:endParaRPr kumimoji="0" lang="en-US" sz="2400" b="0" i="0" u="none" strike="noStrike" kern="0" cap="none" spc="-1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9525" marR="0" lvl="0" indent="0" algn="ctr"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sz="2400" b="1" i="0" u="none" strike="noStrike" kern="0" cap="none" spc="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Up</a:t>
            </a:r>
            <a:r>
              <a:rPr kumimoji="0" sz="2400" b="1" i="0" u="none" strike="noStrike" kern="0" cap="none" spc="-15"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1" i="0" u="none" strike="noStrike" kern="0" cap="none" spc="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to four</a:t>
            </a:r>
            <a:r>
              <a:rPr kumimoji="0" sz="2400" b="1" i="0" u="none" strike="noStrike" kern="0" cap="none" spc="1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1" i="0" u="none" strike="noStrike" kern="0" cap="none" spc="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(4)</a:t>
            </a:r>
            <a:r>
              <a:rPr kumimoji="0" sz="2400" b="1" i="0" u="none" strike="noStrike" kern="0" cap="none" spc="1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1" i="0" u="none" strike="noStrike" kern="0" cap="none" spc="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bridge</a:t>
            </a:r>
            <a:r>
              <a:rPr kumimoji="0" sz="2400" b="1" i="0" u="none" strike="noStrike" kern="0" cap="none" spc="-5"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1" i="0" u="none" strike="noStrike" kern="0" cap="none" spc="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funding</a:t>
            </a:r>
            <a:r>
              <a:rPr kumimoji="0" sz="2400" b="1" i="0" u="none" strike="noStrike" kern="0" cap="none" spc="-2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1" i="0" u="none" strike="noStrike" kern="0" cap="none" spc="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awards</a:t>
            </a:r>
            <a:r>
              <a:rPr kumimoji="0" sz="2400" b="1" i="0" u="none" strike="noStrike" kern="0" cap="none" spc="-8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1" i="0" u="none" strike="noStrike" kern="0" cap="none" spc="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of</a:t>
            </a:r>
            <a:r>
              <a:rPr kumimoji="0" sz="2400" b="1" i="0" u="none" strike="noStrike" kern="0" cap="none" spc="-5"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1" i="0" u="none" strike="noStrike" kern="0" cap="none" spc="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$20k</a:t>
            </a:r>
            <a:r>
              <a:rPr kumimoji="0" sz="2400" b="1" i="0" u="none" strike="noStrike" kern="0" cap="none" spc="-1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1" i="0" u="none" strike="noStrike" kern="0" cap="none" spc="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or</a:t>
            </a:r>
            <a:r>
              <a:rPr kumimoji="0" sz="2400" b="1" i="0" u="none" strike="noStrike" kern="0" cap="none" spc="-1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1" i="0" u="none" strike="noStrike" kern="0" cap="none" spc="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two</a:t>
            </a:r>
            <a:r>
              <a:rPr kumimoji="0" sz="2400" b="1" i="0" u="none" strike="noStrike" kern="0" cap="none" spc="-4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1" i="0" u="none" strike="noStrike" kern="0" cap="none" spc="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(2) awards</a:t>
            </a:r>
            <a:r>
              <a:rPr kumimoji="0" sz="2400" b="1" i="0" u="none" strike="noStrike" kern="0" cap="none" spc="-85"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1" i="0" u="none" strike="noStrike" kern="0" cap="none" spc="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of</a:t>
            </a:r>
            <a:r>
              <a:rPr kumimoji="0" sz="2400" b="1" i="0" u="none" strike="noStrike" kern="0" cap="none" spc="-5"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1" i="0" u="none" strike="noStrike" kern="0" cap="none" spc="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$40K</a:t>
            </a:r>
            <a:r>
              <a:rPr kumimoji="0" sz="2400" b="1" i="0" u="none" strike="noStrike" kern="0" cap="none" spc="-15"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1" i="0" u="none" strike="noStrike" kern="0" cap="none" spc="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will</a:t>
            </a:r>
            <a:r>
              <a:rPr kumimoji="0" sz="2400" b="1" i="0" u="none" strike="noStrike" kern="0" cap="none" spc="-75"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1" i="0" u="none" strike="noStrike" kern="0" cap="none" spc="-25"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be</a:t>
            </a:r>
            <a:endParaRPr kumimoji="0"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175" marR="0" lvl="0" indent="0" algn="ctr" defTabSz="914400" eaLnBrk="1" fontAlgn="auto" latinLnBrk="0" hangingPunct="1">
              <a:lnSpc>
                <a:spcPct val="100000"/>
              </a:lnSpc>
              <a:spcBef>
                <a:spcPts val="5"/>
              </a:spcBef>
              <a:spcAft>
                <a:spcPts val="0"/>
              </a:spcAft>
              <a:buClrTx/>
              <a:buSzTx/>
              <a:buFontTx/>
              <a:buNone/>
              <a:tabLst/>
              <a:defRPr/>
            </a:pPr>
            <a:r>
              <a:rPr kumimoji="0" sz="2400" b="1" i="0" u="none" strike="noStrike" kern="0" cap="none" spc="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available</a:t>
            </a:r>
            <a:r>
              <a:rPr kumimoji="0" sz="2400" b="1" i="0" u="none" strike="noStrike" kern="0" cap="none" spc="-25"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1" i="0" u="none" strike="noStrike" kern="0" cap="none" spc="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for</a:t>
            </a:r>
            <a:r>
              <a:rPr kumimoji="0" sz="2400" b="1" i="0" u="none" strike="noStrike" kern="0" cap="none" spc="-15"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1" i="0" u="none" strike="noStrike" kern="0" cap="none" spc="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the</a:t>
            </a:r>
            <a:r>
              <a:rPr kumimoji="0" sz="2400" b="1" i="0" u="none" strike="noStrike" kern="0" cap="none" spc="-5"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sz="2400" b="1" kern="0" spc="-5" dirty="0">
                <a:solidFill>
                  <a:srgbClr val="004F2F"/>
                </a:solidFill>
                <a:latin typeface="Calibri" panose="020F0502020204030204" pitchFamily="34" charset="0"/>
                <a:ea typeface="Calibri" panose="020F0502020204030204" pitchFamily="34" charset="0"/>
                <a:cs typeface="Calibri" panose="020F0502020204030204" pitchFamily="34" charset="0"/>
              </a:rPr>
              <a:t>Spring</a:t>
            </a:r>
            <a:r>
              <a:rPr kumimoji="0" sz="2400" b="1" i="0" u="none" strike="noStrike" kern="0" cap="none" spc="-5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1" i="0" u="none" strike="noStrike" kern="0" cap="none" spc="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Project</a:t>
            </a:r>
            <a:r>
              <a:rPr kumimoji="0" sz="2400" b="1" i="0" u="none" strike="noStrike" kern="0" cap="none" spc="-1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1" i="0" u="none" strike="noStrike" kern="0" cap="none" spc="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Grant</a:t>
            </a:r>
            <a:r>
              <a:rPr kumimoji="0" sz="2400" b="1" i="0" u="none" strike="noStrike" kern="0" cap="none" spc="-4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1" i="0" u="none" strike="noStrike" kern="0" cap="none" spc="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202</a:t>
            </a:r>
            <a:r>
              <a:rPr kumimoji="0" lang="en-US" sz="2400" b="1" i="0" u="none" strike="noStrike" kern="0" cap="none" spc="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5</a:t>
            </a:r>
            <a:r>
              <a:rPr kumimoji="0" sz="2400" b="1" i="0" u="none" strike="noStrike" kern="0" cap="none" spc="-5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400" b="1" i="0" u="none" strike="noStrike" kern="0" cap="none" spc="-1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rPr>
              <a:t>competition</a:t>
            </a:r>
            <a:endParaRPr kumimoji="0" lang="en-US" sz="2400" b="1" i="0" u="none" strike="noStrike" kern="0" cap="none" spc="-1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175" marR="0" lvl="0" indent="0" algn="ctr" defTabSz="914400" eaLnBrk="1" fontAlgn="auto" latinLnBrk="0" hangingPunct="1">
              <a:lnSpc>
                <a:spcPct val="100000"/>
              </a:lnSpc>
              <a:spcBef>
                <a:spcPts val="5"/>
              </a:spcBef>
              <a:spcAft>
                <a:spcPts val="0"/>
              </a:spcAft>
              <a:buClrTx/>
              <a:buSzTx/>
              <a:buFontTx/>
              <a:buNone/>
              <a:tabLst/>
              <a:defRPr/>
            </a:pPr>
            <a:endParaRPr kumimoji="0" lang="en-US" sz="2400" b="1" i="0" u="none" strike="noStrike" kern="0" cap="none" spc="-10" normalizeH="0" baseline="0" noProof="0" dirty="0">
              <a:ln>
                <a:noFill/>
              </a:ln>
              <a:solidFill>
                <a:srgbClr val="004F2F"/>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175" marR="0" lvl="0" indent="0" algn="ctr" defTabSz="914400" eaLnBrk="1" fontAlgn="auto" latinLnBrk="0" hangingPunct="1">
              <a:lnSpc>
                <a:spcPct val="100000"/>
              </a:lnSpc>
              <a:spcBef>
                <a:spcPts val="5"/>
              </a:spcBef>
              <a:spcAft>
                <a:spcPts val="0"/>
              </a:spcAft>
              <a:buClrTx/>
              <a:buSzTx/>
              <a:buFontTx/>
              <a:buNone/>
              <a:tabLst/>
              <a:defRPr/>
            </a:pPr>
            <a:r>
              <a:rPr lang="en-US" sz="2000" b="1" kern="0" spc="-10" dirty="0">
                <a:solidFill>
                  <a:srgbClr val="004F2F"/>
                </a:solidFill>
                <a:latin typeface="Calibri" panose="020F0502020204030204" pitchFamily="34" charset="0"/>
                <a:ea typeface="Calibri" panose="020F0502020204030204" pitchFamily="34" charset="0"/>
                <a:cs typeface="Calibri" panose="020F0502020204030204" pitchFamily="34" charset="0"/>
                <a:hlinkClick r:id="rId2"/>
              </a:rPr>
              <a:t>Guidelines</a:t>
            </a:r>
            <a:r>
              <a:rPr lang="en-US" sz="2000" b="1" kern="0" spc="-10" dirty="0">
                <a:solidFill>
                  <a:srgbClr val="004F2F"/>
                </a:solidFill>
                <a:latin typeface="Calibri" panose="020F0502020204030204" pitchFamily="34" charset="0"/>
                <a:ea typeface="Calibri" panose="020F0502020204030204" pitchFamily="34" charset="0"/>
                <a:cs typeface="Calibri" panose="020F0502020204030204" pitchFamily="34" charset="0"/>
              </a:rPr>
              <a:t> </a:t>
            </a:r>
            <a:r>
              <a:rPr lang="en-US" sz="2000" kern="0" spc="-10" dirty="0">
                <a:latin typeface="Calibri" panose="020F0502020204030204" pitchFamily="34" charset="0"/>
                <a:ea typeface="Calibri" panose="020F0502020204030204" pitchFamily="34" charset="0"/>
                <a:cs typeface="Calibri" panose="020F0502020204030204" pitchFamily="34" charset="0"/>
              </a:rPr>
              <a:t>and</a:t>
            </a:r>
            <a:r>
              <a:rPr lang="en-US" sz="2000" kern="0" spc="-10" dirty="0">
                <a:solidFill>
                  <a:srgbClr val="004F2F"/>
                </a:solidFill>
                <a:latin typeface="Calibri" panose="020F0502020204030204" pitchFamily="34" charset="0"/>
                <a:ea typeface="Calibri" panose="020F0502020204030204" pitchFamily="34" charset="0"/>
                <a:cs typeface="Calibri" panose="020F0502020204030204" pitchFamily="34" charset="0"/>
              </a:rPr>
              <a:t> </a:t>
            </a:r>
            <a:r>
              <a:rPr lang="en-US" sz="2000" b="1" kern="0" spc="-10" dirty="0">
                <a:solidFill>
                  <a:srgbClr val="004F2F"/>
                </a:solidFill>
                <a:latin typeface="Calibri" panose="020F0502020204030204" pitchFamily="34" charset="0"/>
                <a:ea typeface="Calibri" panose="020F0502020204030204" pitchFamily="34" charset="0"/>
                <a:cs typeface="Calibri" panose="020F0502020204030204" pitchFamily="34" charset="0"/>
                <a:hlinkClick r:id="rId3"/>
              </a:rPr>
              <a:t>Application form </a:t>
            </a:r>
            <a:r>
              <a:rPr lang="en-US" sz="2000" kern="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are available on the </a:t>
            </a:r>
            <a:r>
              <a:rPr lang="en-US" sz="2000" kern="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hlinkClick r:id="rId4"/>
              </a:rPr>
              <a:t>website</a:t>
            </a:r>
            <a:r>
              <a:rPr lang="en-US" sz="2000" kern="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a:t>
            </a:r>
            <a:r>
              <a:rPr lang="en-US" sz="1600" kern="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a:t>
            </a:r>
            <a:r>
              <a:rPr lang="en-US" sz="1600" i="1" kern="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see under CIHR Internal Funding tab)</a:t>
            </a:r>
            <a:endParaRPr lang="en-US" kern="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a:p>
            <a:pPr marL="381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sng" strike="noStrike" kern="0" cap="none" spc="0" normalizeH="0" baseline="0" noProof="0" dirty="0">
              <a:ln>
                <a:noFill/>
              </a:ln>
              <a:solidFill>
                <a:sysClr val="windowText" lastClr="000000"/>
              </a:solidFill>
              <a:effectLst/>
              <a:uLnTx/>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810" marR="0" lvl="0" indent="0" algn="ctr" defTabSz="914400" eaLnBrk="1" fontAlgn="auto" latinLnBrk="0" hangingPunct="1">
              <a:lnSpc>
                <a:spcPct val="100000"/>
              </a:lnSpc>
              <a:spcBef>
                <a:spcPts val="0"/>
              </a:spcBef>
              <a:spcAft>
                <a:spcPts val="0"/>
              </a:spcAft>
              <a:buClrTx/>
              <a:buSzTx/>
              <a:buFontTx/>
              <a:buNone/>
              <a:tabLst/>
              <a:defRPr/>
            </a:pPr>
            <a:r>
              <a:rPr kumimoji="0" sz="2000" b="0" i="0" u="sng" strike="noStrike" kern="0" cap="none" spc="0" normalizeH="0" baseline="0" noProof="0" dirty="0">
                <a:ln>
                  <a:noFill/>
                </a:ln>
                <a:solidFill>
                  <a:sysClr val="windowText" lastClr="000000"/>
                </a:solidFill>
                <a:effectLst/>
                <a:uLnTx/>
                <a:uFill>
                  <a:solidFill>
                    <a:srgbClr val="000000"/>
                  </a:solidFill>
                </a:uFill>
                <a:latin typeface="Calibri" panose="020F0502020204030204" pitchFamily="34" charset="0"/>
                <a:ea typeface="Calibri" panose="020F0502020204030204" pitchFamily="34" charset="0"/>
                <a:cs typeface="Calibri" panose="020F0502020204030204" pitchFamily="34" charset="0"/>
              </a:rPr>
              <a:t>NOTE</a:t>
            </a:r>
            <a:r>
              <a:rPr kumimoji="0"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sz="2000" b="0" i="0" u="none" strike="noStrike" kern="0" cap="none" spc="-8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Applications must</a:t>
            </a:r>
            <a:r>
              <a:rPr kumimoji="0" sz="2000" b="0" i="0" u="none" strike="noStrike" kern="0" cap="none" spc="-13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have</a:t>
            </a:r>
            <a:r>
              <a:rPr kumimoji="0" sz="2000" b="0" i="0" u="none" strike="noStrike" kern="0" cap="none" spc="-7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undergone</a:t>
            </a:r>
            <a:r>
              <a:rPr kumimoji="0" sz="2000" b="0" i="0" u="none" strike="noStrike" kern="0" cap="none" spc="-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0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formal</a:t>
            </a:r>
            <a:r>
              <a:rPr kumimoji="0" sz="2000" b="1" i="0" u="none" strike="noStrike" kern="0" cap="none" spc="-8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0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USask</a:t>
            </a:r>
            <a:r>
              <a:rPr kumimoji="0" sz="2000" b="1" i="0" u="none" strike="noStrike" kern="0" cap="none" spc="-5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0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CIHR</a:t>
            </a:r>
            <a:r>
              <a:rPr kumimoji="0" sz="2000" b="1" i="0" u="none" strike="noStrike" kern="0" cap="none" spc="-6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0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Internal</a:t>
            </a:r>
            <a:r>
              <a:rPr kumimoji="0" sz="2000" b="1" i="0" u="none" strike="noStrike" kern="0" cap="none" spc="-9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000" b="1" i="0" u="none" strike="noStrike" kern="0" cap="none" spc="-1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Review</a:t>
            </a:r>
            <a:endParaRPr kumimoji="0" lang="en-US" sz="2000" b="1" i="0" u="none" strike="noStrike" kern="0" cap="none" spc="-1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381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8890" marR="0" lvl="0" indent="0" algn="ctr" defTabSz="91440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Contact:</a:t>
            </a:r>
            <a:r>
              <a:rPr kumimoji="0" sz="2000" b="0" i="0" u="none" strike="noStrike" kern="0" cap="none" spc="-2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000" b="0" i="0" u="sng" strike="noStrike" kern="0" cap="none" spc="-10" normalizeH="0" baseline="0" noProof="0" dirty="0">
                <a:ln>
                  <a:noFill/>
                </a:ln>
                <a:solidFill>
                  <a:srgbClr val="92D050"/>
                </a:solidFill>
                <a:effectLst/>
                <a:uLnTx/>
                <a:uFill>
                  <a:solidFill>
                    <a:srgbClr val="92D050"/>
                  </a:solidFill>
                </a:uFill>
                <a:latin typeface="Calibri" panose="020F0502020204030204" pitchFamily="34" charset="0"/>
                <a:ea typeface="Calibri" panose="020F0502020204030204" pitchFamily="34" charset="0"/>
                <a:cs typeface="Calibri" panose="020F0502020204030204" pitchFamily="34" charset="0"/>
                <a:hlinkClick r:id="rId5"/>
              </a:rPr>
              <a:t>cihr.bridgefunding@usask.ca</a:t>
            </a:r>
            <a:r>
              <a:rPr kumimoji="0" sz="2000" b="0" i="0" u="none" strike="noStrike" kern="0" cap="none" spc="15" normalizeH="0" baseline="0" noProof="0" dirty="0">
                <a:ln>
                  <a:noFill/>
                </a:ln>
                <a:solidFill>
                  <a:srgbClr val="92D05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0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sz="2000" b="0" i="0" u="none" strike="noStrike" kern="0" cap="none" spc="-5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000" b="0" i="0" u="sng" strike="noStrike" kern="0" cap="none" spc="-10" normalizeH="0" baseline="0" noProof="0" dirty="0">
                <a:ln>
                  <a:noFill/>
                </a:ln>
                <a:solidFill>
                  <a:srgbClr val="92D050"/>
                </a:solidFill>
                <a:effectLst/>
                <a:uLnTx/>
                <a:uFill>
                  <a:solidFill>
                    <a:srgbClr val="92D050"/>
                  </a:solidFill>
                </a:uFill>
                <a:latin typeface="Calibri" panose="020F0502020204030204" pitchFamily="34" charset="0"/>
                <a:ea typeface="Calibri" panose="020F0502020204030204" pitchFamily="34" charset="0"/>
                <a:cs typeface="Calibri" panose="020F0502020204030204" pitchFamily="34" charset="0"/>
                <a:hlinkClick r:id="rId6"/>
              </a:rPr>
              <a:t>Manisha.jalla@usask.ca</a:t>
            </a:r>
            <a:endParaRPr kumimoji="0" lang="en-US" sz="2000" b="0" i="0" u="sng" strike="noStrike" kern="0" cap="none" spc="-10" normalizeH="0" baseline="0" noProof="0" dirty="0">
              <a:ln>
                <a:noFill/>
              </a:ln>
              <a:solidFill>
                <a:srgbClr val="92D050"/>
              </a:solidFill>
              <a:effectLst/>
              <a:uLnTx/>
              <a:uFill>
                <a:solidFill>
                  <a:srgbClr val="92D050"/>
                </a:solidFill>
              </a:uFill>
              <a:latin typeface="Calibri" panose="020F0502020204030204" pitchFamily="34" charset="0"/>
              <a:ea typeface="Calibri" panose="020F0502020204030204" pitchFamily="34" charset="0"/>
              <a:cs typeface="Calibri" panose="020F0502020204030204" pitchFamily="34" charset="0"/>
            </a:endParaRPr>
          </a:p>
          <a:p>
            <a:pPr marL="8890" marR="0" lvl="0" indent="0" algn="ctr" defTabSz="91440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sysClr val="windowText" lastClr="000000"/>
              </a:solidFill>
              <a:effectLst/>
              <a:uLnTx/>
              <a:uFillTx/>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1166" y="637516"/>
            <a:ext cx="11929668" cy="627736"/>
          </a:xfrm>
          <a:prstGeom prst="rect">
            <a:avLst/>
          </a:prstGeom>
        </p:spPr>
        <p:txBody>
          <a:bodyPr vert="horz" wrap="square" lIns="0" tIns="12065" rIns="0" bIns="0" rtlCol="0">
            <a:spAutoFit/>
          </a:bodyPr>
          <a:lstStyle/>
          <a:p>
            <a:pPr marL="622300">
              <a:lnSpc>
                <a:spcPct val="100000"/>
              </a:lnSpc>
              <a:spcBef>
                <a:spcPts val="95"/>
              </a:spcBef>
            </a:pPr>
            <a:r>
              <a:rPr sz="4000" dirty="0"/>
              <a:t>CIHR</a:t>
            </a:r>
            <a:r>
              <a:rPr sz="4000" spc="-150" dirty="0"/>
              <a:t> </a:t>
            </a:r>
            <a:r>
              <a:rPr sz="4000" dirty="0"/>
              <a:t>Project</a:t>
            </a:r>
            <a:r>
              <a:rPr sz="4000" spc="-135" dirty="0"/>
              <a:t> </a:t>
            </a:r>
            <a:r>
              <a:rPr sz="4000" dirty="0"/>
              <a:t>Grant</a:t>
            </a:r>
            <a:r>
              <a:rPr sz="4000" spc="-130" dirty="0"/>
              <a:t> </a:t>
            </a:r>
            <a:r>
              <a:rPr sz="4000" dirty="0"/>
              <a:t>Resources</a:t>
            </a:r>
            <a:r>
              <a:rPr sz="4000" spc="-135" dirty="0"/>
              <a:t> </a:t>
            </a:r>
            <a:r>
              <a:rPr sz="4000" spc="-10" dirty="0"/>
              <a:t>Available</a:t>
            </a:r>
          </a:p>
        </p:txBody>
      </p:sp>
      <p:sp>
        <p:nvSpPr>
          <p:cNvPr id="4" name="object 4"/>
          <p:cNvSpPr txBox="1"/>
          <p:nvPr/>
        </p:nvSpPr>
        <p:spPr>
          <a:xfrm>
            <a:off x="710565" y="1369959"/>
            <a:ext cx="10770870" cy="5488041"/>
          </a:xfrm>
          <a:prstGeom prst="rect">
            <a:avLst/>
          </a:prstGeom>
        </p:spPr>
        <p:txBody>
          <a:bodyPr vert="horz" wrap="square" lIns="0" tIns="133985" rIns="0" bIns="0" rtlCol="0">
            <a:spAutoFit/>
          </a:bodyPr>
          <a:lstStyle/>
          <a:p>
            <a:pPr marL="469265" marR="0" lvl="0" indent="-457200" defTabSz="914400" eaLnBrk="1" fontAlgn="auto" latinLnBrk="0" hangingPunct="1">
              <a:lnSpc>
                <a:spcPct val="100000"/>
              </a:lnSpc>
              <a:spcBef>
                <a:spcPts val="1055"/>
              </a:spcBef>
              <a:spcAft>
                <a:spcPts val="0"/>
              </a:spcAft>
              <a:buClrTx/>
              <a:buSzPct val="75000"/>
              <a:buFontTx/>
              <a:buChar char="•"/>
              <a:tabLst>
                <a:tab pos="469265" algn="l"/>
                <a:tab pos="469900" algn="l"/>
              </a:tabLst>
              <a:defRPr/>
            </a:pPr>
            <a:r>
              <a:rPr kumimoji="0"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Slides</a:t>
            </a:r>
            <a:r>
              <a:rPr kumimoji="0" sz="2800" b="0" i="0" u="none" strike="noStrike" kern="0" cap="none" spc="-4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from</a:t>
            </a:r>
            <a:r>
              <a:rPr kumimoji="0" sz="2800" b="0" i="0" u="none" strike="noStrike" kern="0" cap="none" spc="-5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previous</a:t>
            </a:r>
            <a:r>
              <a:rPr kumimoji="0" sz="2800" b="0" i="0" u="none" strike="noStrike" kern="0" cap="none" spc="-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800" b="0" i="0" u="none" strike="noStrike" kern="0" cap="none" spc="-1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workshops</a:t>
            </a:r>
            <a:endParaRPr kumimoji="0" lang="en-US" sz="2800" b="0" i="0" u="none" strike="noStrike" kern="0" cap="none" spc="-1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926465" lvl="1" indent="-457200">
              <a:spcBef>
                <a:spcPts val="1055"/>
              </a:spcBef>
              <a:buSzPct val="75000"/>
              <a:buFontTx/>
              <a:buChar char="•"/>
              <a:tabLst>
                <a:tab pos="469265" algn="l"/>
                <a:tab pos="469900" algn="l"/>
              </a:tabLst>
              <a:defRPr/>
            </a:pPr>
            <a:r>
              <a:rPr lang="en-US" sz="2800" dirty="0">
                <a:latin typeface="Calibri" panose="020F0502020204030204" pitchFamily="34" charset="0"/>
                <a:ea typeface="Calibri" panose="020F0502020204030204" pitchFamily="34" charset="0"/>
                <a:cs typeface="Calibri" panose="020F0502020204030204" pitchFamily="34" charset="0"/>
                <a:hlinkClick r:id="rId2"/>
              </a:rPr>
              <a:t>Tri-Agency Research Support - Office of the Vice President Research - Research | University of Saskatchewan (usask.ca)</a:t>
            </a:r>
            <a:r>
              <a:rPr lang="en-US" sz="2800" kern="0" spc="-1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a:t>
            </a:r>
            <a:endParaRPr kumimoji="0"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69265" marR="5080" lvl="0" indent="-457200" defTabSz="914400" eaLnBrk="1" fontAlgn="auto" latinLnBrk="0" hangingPunct="1">
              <a:lnSpc>
                <a:spcPct val="100299"/>
              </a:lnSpc>
              <a:spcBef>
                <a:spcPts val="1945"/>
              </a:spcBef>
              <a:spcAft>
                <a:spcPts val="0"/>
              </a:spcAft>
              <a:buClrTx/>
              <a:buSzPct val="75000"/>
              <a:buFontTx/>
              <a:buChar char="•"/>
              <a:tabLst>
                <a:tab pos="469265" algn="l"/>
                <a:tab pos="469900" algn="l"/>
              </a:tabLst>
              <a:defRPr/>
            </a:pPr>
            <a:r>
              <a:rPr kumimoji="0"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Successful</a:t>
            </a:r>
            <a:r>
              <a:rPr kumimoji="0" sz="2800" b="0" i="0" u="none" strike="noStrike" kern="0" cap="none" spc="-8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CIHR</a:t>
            </a:r>
            <a:r>
              <a:rPr kumimoji="0" sz="2800" b="0" i="0" u="none" strike="noStrike" kern="0" cap="none" spc="-2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grant</a:t>
            </a:r>
            <a:r>
              <a:rPr kumimoji="0" sz="2800" b="0" i="0" u="none" strike="noStrike" kern="0" cap="none" spc="-2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examples</a:t>
            </a:r>
            <a:r>
              <a:rPr kumimoji="0" sz="2800" b="0" i="0" u="none" strike="noStrike" kern="0" cap="none" spc="-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on</a:t>
            </a:r>
            <a:r>
              <a:rPr kumimoji="0" sz="2800" b="0" i="0" u="none" strike="noStrike" kern="0" cap="none" spc="-1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the</a:t>
            </a:r>
            <a:r>
              <a:rPr kumimoji="0" sz="2800" b="0" i="0" u="none" strike="noStrike" kern="0" cap="none" spc="-3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USask</a:t>
            </a:r>
            <a:r>
              <a:rPr kumimoji="0" sz="2800" b="0" i="0" u="none" strike="noStrike" kern="0" cap="none" spc="-4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Grants</a:t>
            </a:r>
            <a:r>
              <a:rPr kumimoji="0" sz="2800" b="0" i="0" u="none" strike="noStrike" kern="0" cap="none" spc="-4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800" b="0" i="0" u="none" strike="noStrike" kern="0" cap="none" spc="-1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repository </a:t>
            </a:r>
            <a:r>
              <a:rPr kumimoji="0" sz="2400" b="0" i="0" u="sng" strike="noStrike" kern="0" cap="none" spc="-10" normalizeH="0" baseline="0" noProof="0" dirty="0">
                <a:ln>
                  <a:noFill/>
                </a:ln>
                <a:solidFill>
                  <a:srgbClr val="92D050"/>
                </a:solidFill>
                <a:effectLst/>
                <a:uLnTx/>
                <a:uFill>
                  <a:solidFill>
                    <a:srgbClr val="92D050"/>
                  </a:solidFill>
                </a:uFill>
                <a:latin typeface="Calibri" panose="020F0502020204030204" pitchFamily="34" charset="0"/>
                <a:ea typeface="Calibri" panose="020F0502020204030204" pitchFamily="34" charset="0"/>
                <a:cs typeface="Calibri" panose="020F0502020204030204" pitchFamily="34" charset="0"/>
                <a:hlinkClick r:id="rId3"/>
              </a:rPr>
              <a:t>https://share.usask.ca/go/ovpr/grants_repository/Pages/CIHR-</a:t>
            </a:r>
            <a:r>
              <a:rPr kumimoji="0" sz="2400" b="0" i="0" u="none" strike="noStrike" kern="0" cap="none" spc="-10" normalizeH="0" baseline="0" noProof="0" dirty="0">
                <a:ln>
                  <a:noFill/>
                </a:ln>
                <a:solidFill>
                  <a:srgbClr val="92D050"/>
                </a:solidFill>
                <a:effectLst/>
                <a:uLnTx/>
                <a:uFillTx/>
                <a:latin typeface="Calibri" panose="020F0502020204030204" pitchFamily="34" charset="0"/>
                <a:ea typeface="Calibri" panose="020F0502020204030204" pitchFamily="34" charset="0"/>
                <a:cs typeface="Calibri" panose="020F0502020204030204" pitchFamily="34" charset="0"/>
                <a:hlinkClick r:id="rId3"/>
              </a:rPr>
              <a:t> </a:t>
            </a:r>
            <a:r>
              <a:rPr kumimoji="0" sz="2400" b="0" i="0" u="sng" strike="noStrike" kern="0" cap="none" spc="-10" normalizeH="0" baseline="0" noProof="0" dirty="0">
                <a:ln>
                  <a:noFill/>
                </a:ln>
                <a:solidFill>
                  <a:srgbClr val="92D050"/>
                </a:solidFill>
                <a:effectLst/>
                <a:uLnTx/>
                <a:uFill>
                  <a:solidFill>
                    <a:srgbClr val="92D050"/>
                  </a:solidFill>
                </a:uFill>
                <a:latin typeface="Calibri" panose="020F0502020204030204" pitchFamily="34" charset="0"/>
                <a:ea typeface="Calibri" panose="020F0502020204030204" pitchFamily="34" charset="0"/>
                <a:cs typeface="Calibri" panose="020F0502020204030204" pitchFamily="34" charset="0"/>
                <a:hlinkClick r:id="rId3"/>
              </a:rPr>
              <a:t>Examples.aspx</a:t>
            </a:r>
            <a:endParaRPr kumimoji="0" lang="en-US" sz="2400" b="0" i="0" u="sng" strike="noStrike" kern="0" cap="none" spc="-10" normalizeH="0" baseline="0" noProof="0" dirty="0">
              <a:ln>
                <a:noFill/>
              </a:ln>
              <a:solidFill>
                <a:srgbClr val="92D050"/>
              </a:solidFill>
              <a:effectLst/>
              <a:uLnTx/>
              <a:uFill>
                <a:solidFill>
                  <a:srgbClr val="92D050"/>
                </a:solidFill>
              </a:uFill>
              <a:latin typeface="Calibri" panose="020F0502020204030204" pitchFamily="34" charset="0"/>
              <a:ea typeface="Calibri" panose="020F0502020204030204" pitchFamily="34" charset="0"/>
              <a:cs typeface="Calibri" panose="020F0502020204030204" pitchFamily="34" charset="0"/>
            </a:endParaRPr>
          </a:p>
          <a:p>
            <a:pPr marL="926465" marR="5080" lvl="1" indent="-457200">
              <a:lnSpc>
                <a:spcPct val="100299"/>
              </a:lnSpc>
              <a:spcBef>
                <a:spcPts val="1945"/>
              </a:spcBef>
              <a:buSzPct val="75000"/>
              <a:buFontTx/>
              <a:buChar char="•"/>
              <a:tabLst>
                <a:tab pos="469265" algn="l"/>
                <a:tab pos="469900" algn="l"/>
              </a:tabLst>
              <a:defRPr/>
            </a:pPr>
            <a:r>
              <a:rPr lang="en-US" sz="2400" kern="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There are currently </a:t>
            </a:r>
            <a:r>
              <a:rPr lang="en-US" sz="2400" b="1" u="sng" kern="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35</a:t>
            </a:r>
            <a:r>
              <a:rPr lang="en-US" sz="2400" kern="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examples of successful Project Grants grants in the repository </a:t>
            </a:r>
            <a:endParaRPr sz="2400" kern="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a:p>
            <a:pPr marL="469265" marR="382270" lvl="0" indent="-457200" defTabSz="914400" eaLnBrk="1" fontAlgn="auto" latinLnBrk="0" hangingPunct="1">
              <a:lnSpc>
                <a:spcPct val="100200"/>
              </a:lnSpc>
              <a:spcBef>
                <a:spcPts val="1780"/>
              </a:spcBef>
              <a:spcAft>
                <a:spcPts val="0"/>
              </a:spcAft>
              <a:buClrTx/>
              <a:buSzPct val="75000"/>
              <a:buFontTx/>
              <a:buChar char="•"/>
              <a:tabLst>
                <a:tab pos="469265" algn="l"/>
                <a:tab pos="469900" algn="l"/>
                <a:tab pos="3622040" algn="l"/>
              </a:tabLst>
              <a:defRPr/>
            </a:pPr>
            <a:r>
              <a:rPr kumimoji="0"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Grant</a:t>
            </a:r>
            <a:r>
              <a:rPr kumimoji="0" sz="2800" b="0" i="0" u="none" strike="noStrike" kern="0" cap="none" spc="-7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deadlines,</a:t>
            </a:r>
            <a:r>
              <a:rPr kumimoji="0" sz="2800" b="0" i="0" u="none" strike="noStrike" kern="0" cap="none" spc="-2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internal</a:t>
            </a:r>
            <a:r>
              <a:rPr kumimoji="0" sz="2800" b="0" i="0" u="none" strike="noStrike" kern="0" cap="none" spc="-4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review</a:t>
            </a:r>
            <a:r>
              <a:rPr kumimoji="0" sz="2800" b="0" i="0" u="none" strike="noStrike" kern="0" cap="none" spc="1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and</a:t>
            </a:r>
            <a:r>
              <a:rPr kumimoji="0" sz="2800" b="0" i="0" u="none" strike="noStrike" kern="0" cap="none" spc="-4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workshop</a:t>
            </a:r>
            <a:r>
              <a:rPr kumimoji="0" sz="2800" b="0" i="0" u="none" strike="noStrike" kern="0" cap="none" spc="-3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information</a:t>
            </a:r>
            <a:r>
              <a:rPr kumimoji="0" sz="2800" b="0" i="0" u="none" strike="noStrike" kern="0" cap="none" spc="-4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800" b="0" i="0" u="none" strike="noStrike" kern="0" cap="none" spc="-2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is </a:t>
            </a:r>
            <a:r>
              <a:rPr kumimoji="0"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distributed</a:t>
            </a:r>
            <a:r>
              <a:rPr kumimoji="0" sz="2800" b="0" i="0" u="none" strike="noStrike" kern="0" cap="none" spc="-3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800" b="0" i="0" u="none" strike="noStrike" kern="0" cap="none" spc="-1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through</a:t>
            </a:r>
            <a:r>
              <a:rPr kumimoji="0"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800" b="0" i="0" u="sng" strike="noStrike" kern="0" cap="none" spc="0" normalizeH="0" baseline="0" noProof="0" dirty="0">
                <a:ln>
                  <a:noFill/>
                </a:ln>
                <a:solidFill>
                  <a:srgbClr val="BCD500"/>
                </a:solidFill>
                <a:effectLst/>
                <a:uLnTx/>
                <a:uFill>
                  <a:solidFill>
                    <a:srgbClr val="BCD500"/>
                  </a:solidFill>
                </a:uFill>
                <a:latin typeface="Calibri" panose="020F0502020204030204" pitchFamily="34" charset="0"/>
                <a:ea typeface="Calibri" panose="020F0502020204030204" pitchFamily="34" charset="0"/>
                <a:cs typeface="Calibri" panose="020F0502020204030204" pitchFamily="34" charset="0"/>
                <a:hlinkClick r:id="rId4"/>
              </a:rPr>
              <a:t>triagency.leaders@usask.ca</a:t>
            </a:r>
            <a:r>
              <a:rPr kumimoji="0" sz="2800" b="0" i="0" u="none" strike="noStrike" kern="0" cap="none" spc="-135" normalizeH="0" baseline="0" noProof="0" dirty="0">
                <a:ln>
                  <a:noFill/>
                </a:ln>
                <a:solidFill>
                  <a:srgbClr val="BCD5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(dedicated</a:t>
            </a:r>
            <a:r>
              <a:rPr kumimoji="0" sz="2800" b="0" i="0" u="none" strike="noStrike" kern="0" cap="none" spc="-3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800" b="0" i="0" u="none" strike="noStrike" kern="0" cap="none" spc="-2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for </a:t>
            </a:r>
            <a:r>
              <a:rPr kumimoji="0"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TriAgency</a:t>
            </a:r>
            <a:r>
              <a:rPr kumimoji="0" sz="2800" b="0" i="0" u="none" strike="noStrike" kern="0" cap="none" spc="-6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communication)</a:t>
            </a:r>
            <a:r>
              <a:rPr kumimoji="0" sz="2800" b="0" i="0" u="none" strike="noStrike" kern="0" cap="none" spc="-4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via</a:t>
            </a:r>
            <a:r>
              <a:rPr kumimoji="0" sz="2800" b="0" i="0" u="none" strike="noStrike" kern="0" cap="none" spc="-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the</a:t>
            </a:r>
            <a:r>
              <a:rPr kumimoji="0" sz="2800" b="0" i="0" u="none" strike="noStrike" kern="0" cap="none" spc="-5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CIHR</a:t>
            </a:r>
            <a:r>
              <a:rPr kumimoji="0" sz="2800" b="0" i="0" u="none" strike="noStrike" kern="0" cap="none" spc="-5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Research</a:t>
            </a:r>
            <a:r>
              <a:rPr kumimoji="0" sz="2800" b="0" i="0" u="none" strike="noStrike" kern="0" cap="none" spc="-45"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sz="2800" b="0" i="0" u="none" strike="noStrike" kern="0" cap="none" spc="-1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t>Listserv </a:t>
            </a:r>
            <a:r>
              <a:rPr kumimoji="0" sz="2400" b="0" i="0" u="sng" strike="noStrike" kern="0" cap="none" spc="0" normalizeH="0" baseline="0" noProof="0" dirty="0">
                <a:ln>
                  <a:noFill/>
                </a:ln>
                <a:solidFill>
                  <a:srgbClr val="92D050"/>
                </a:solidFill>
                <a:effectLst/>
                <a:uLnTx/>
                <a:uFill>
                  <a:solidFill>
                    <a:srgbClr val="92D050"/>
                  </a:solidFill>
                </a:uFill>
                <a:latin typeface="Calibri" panose="020F0502020204030204" pitchFamily="34" charset="0"/>
                <a:ea typeface="Calibri" panose="020F0502020204030204" pitchFamily="34" charset="0"/>
                <a:cs typeface="Calibri" panose="020F0502020204030204" pitchFamily="34" charset="0"/>
                <a:hlinkClick r:id="rId5"/>
              </a:rPr>
              <a:t>Health</a:t>
            </a:r>
            <a:r>
              <a:rPr kumimoji="0" sz="2400" b="0" i="0" u="sng" strike="noStrike" kern="0" cap="none" spc="-95" normalizeH="0" baseline="0" noProof="0" dirty="0">
                <a:ln>
                  <a:noFill/>
                </a:ln>
                <a:solidFill>
                  <a:srgbClr val="92D050"/>
                </a:solidFill>
                <a:effectLst/>
                <a:uLnTx/>
                <a:uFill>
                  <a:solidFill>
                    <a:srgbClr val="92D050"/>
                  </a:solidFill>
                </a:uFill>
                <a:latin typeface="Calibri" panose="020F0502020204030204" pitchFamily="34" charset="0"/>
                <a:ea typeface="Calibri" panose="020F0502020204030204" pitchFamily="34" charset="0"/>
                <a:cs typeface="Calibri" panose="020F0502020204030204" pitchFamily="34" charset="0"/>
                <a:hlinkClick r:id="rId5"/>
              </a:rPr>
              <a:t> </a:t>
            </a:r>
            <a:r>
              <a:rPr kumimoji="0" sz="2400" b="0" i="0" u="sng" strike="noStrike" kern="0" cap="none" spc="-10" normalizeH="0" baseline="0" noProof="0" dirty="0">
                <a:ln>
                  <a:noFill/>
                </a:ln>
                <a:solidFill>
                  <a:srgbClr val="92D050"/>
                </a:solidFill>
                <a:effectLst/>
                <a:uLnTx/>
                <a:uFill>
                  <a:solidFill>
                    <a:srgbClr val="92D050"/>
                  </a:solidFill>
                </a:uFill>
                <a:latin typeface="Calibri" panose="020F0502020204030204" pitchFamily="34" charset="0"/>
                <a:ea typeface="Calibri" panose="020F0502020204030204" pitchFamily="34" charset="0"/>
                <a:cs typeface="Calibri" panose="020F0502020204030204" pitchFamily="34" charset="0"/>
                <a:hlinkClick r:id="rId5"/>
              </a:rPr>
              <a:t>Sciences/CIHR/SHRF</a:t>
            </a:r>
            <a:endParaRPr kumimoji="0" sz="2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28562" y="1018971"/>
            <a:ext cx="9977144" cy="556751"/>
          </a:xfrm>
          <a:prstGeom prst="rect">
            <a:avLst/>
          </a:prstGeom>
        </p:spPr>
      </p:pic>
      <p:sp>
        <p:nvSpPr>
          <p:cNvPr id="3" name="object 3"/>
          <p:cNvSpPr txBox="1">
            <a:spLocks noGrp="1"/>
          </p:cNvSpPr>
          <p:nvPr>
            <p:ph type="title"/>
          </p:nvPr>
        </p:nvSpPr>
        <p:spPr>
          <a:prstGeom prst="rect">
            <a:avLst/>
          </a:prstGeom>
        </p:spPr>
        <p:txBody>
          <a:bodyPr vert="horz" wrap="square" lIns="0" tIns="12065" rIns="0" bIns="0" rtlCol="0">
            <a:spAutoFit/>
          </a:bodyPr>
          <a:lstStyle/>
          <a:p>
            <a:pPr marL="856615">
              <a:lnSpc>
                <a:spcPct val="100000"/>
              </a:lnSpc>
              <a:spcBef>
                <a:spcPts val="95"/>
              </a:spcBef>
            </a:pPr>
            <a:r>
              <a:rPr dirty="0"/>
              <a:t>For</a:t>
            </a:r>
            <a:r>
              <a:rPr spc="-150" dirty="0"/>
              <a:t> </a:t>
            </a:r>
            <a:r>
              <a:rPr dirty="0"/>
              <a:t>more</a:t>
            </a:r>
            <a:r>
              <a:rPr spc="-135" dirty="0"/>
              <a:t> </a:t>
            </a:r>
            <a:r>
              <a:rPr dirty="0"/>
              <a:t>information,</a:t>
            </a:r>
            <a:r>
              <a:rPr spc="-140" dirty="0"/>
              <a:t> </a:t>
            </a:r>
            <a:r>
              <a:rPr dirty="0"/>
              <a:t>please</a:t>
            </a:r>
            <a:r>
              <a:rPr spc="-120" dirty="0"/>
              <a:t> </a:t>
            </a:r>
            <a:r>
              <a:rPr spc="-10" dirty="0"/>
              <a:t>contact:</a:t>
            </a:r>
          </a:p>
        </p:txBody>
      </p:sp>
      <p:pic>
        <p:nvPicPr>
          <p:cNvPr id="4" name="object 4"/>
          <p:cNvPicPr/>
          <p:nvPr/>
        </p:nvPicPr>
        <p:blipFill>
          <a:blip r:embed="rId3" cstate="print"/>
          <a:stretch>
            <a:fillRect/>
          </a:stretch>
        </p:blipFill>
        <p:spPr>
          <a:xfrm>
            <a:off x="2499245" y="2038533"/>
            <a:ext cx="7727662" cy="360150"/>
          </a:xfrm>
          <a:prstGeom prst="rect">
            <a:avLst/>
          </a:prstGeom>
        </p:spPr>
      </p:pic>
      <p:pic>
        <p:nvPicPr>
          <p:cNvPr id="5" name="object 5"/>
          <p:cNvPicPr/>
          <p:nvPr/>
        </p:nvPicPr>
        <p:blipFill>
          <a:blip r:embed="rId4" cstate="print"/>
          <a:stretch>
            <a:fillRect/>
          </a:stretch>
        </p:blipFill>
        <p:spPr>
          <a:xfrm>
            <a:off x="5150785" y="3574725"/>
            <a:ext cx="2438264" cy="291767"/>
          </a:xfrm>
          <a:prstGeom prst="rect">
            <a:avLst/>
          </a:prstGeom>
        </p:spPr>
      </p:pic>
      <p:pic>
        <p:nvPicPr>
          <p:cNvPr id="6" name="object 6"/>
          <p:cNvPicPr/>
          <p:nvPr/>
        </p:nvPicPr>
        <p:blipFill>
          <a:blip r:embed="rId5" cstate="print"/>
          <a:stretch>
            <a:fillRect/>
          </a:stretch>
        </p:blipFill>
        <p:spPr>
          <a:xfrm>
            <a:off x="4663299" y="5110917"/>
            <a:ext cx="3372137" cy="364708"/>
          </a:xfrm>
          <a:prstGeom prst="rect">
            <a:avLst/>
          </a:prstGeom>
        </p:spPr>
      </p:pic>
      <p:sp>
        <p:nvSpPr>
          <p:cNvPr id="7" name="object 7"/>
          <p:cNvSpPr txBox="1"/>
          <p:nvPr/>
        </p:nvSpPr>
        <p:spPr>
          <a:xfrm>
            <a:off x="2463545" y="1845259"/>
            <a:ext cx="7750809" cy="4124325"/>
          </a:xfrm>
          <a:prstGeom prst="rect">
            <a:avLst/>
          </a:prstGeom>
        </p:spPr>
        <p:txBody>
          <a:bodyPr vert="horz" wrap="square" lIns="0" tIns="12065" rIns="0" bIns="0" rtlCol="0">
            <a:spAutoFit/>
          </a:bodyPr>
          <a:lstStyle/>
          <a:p>
            <a:pPr marL="12700" marR="5080" lvl="0" indent="0" algn="ctr" defTabSz="914400" eaLnBrk="1" fontAlgn="auto" latinLnBrk="0" hangingPunct="1">
              <a:lnSpc>
                <a:spcPct val="120100"/>
              </a:lnSpc>
              <a:spcBef>
                <a:spcPts val="95"/>
              </a:spcBef>
              <a:spcAft>
                <a:spcPts val="0"/>
              </a:spcAft>
              <a:buClrTx/>
              <a:buSzTx/>
              <a:buFontTx/>
              <a:buNone/>
              <a:tabLst/>
              <a:defRPr/>
            </a:pPr>
            <a:r>
              <a:rPr kumimoji="0" sz="2800" b="0" i="0" u="none" strike="noStrike" kern="0" cap="none" spc="0" normalizeH="0" baseline="0" noProof="0" dirty="0">
                <a:ln>
                  <a:noFill/>
                </a:ln>
                <a:solidFill>
                  <a:sysClr val="windowText" lastClr="000000"/>
                </a:solidFill>
                <a:effectLst/>
                <a:uLnTx/>
                <a:uFillTx/>
                <a:latin typeface="Arial"/>
                <a:cs typeface="Arial"/>
              </a:rPr>
              <a:t>Manisha</a:t>
            </a:r>
            <a:r>
              <a:rPr kumimoji="0" sz="2800" b="0" i="0" u="none" strike="noStrike" kern="0" cap="none" spc="-60" normalizeH="0" baseline="0" noProof="0" dirty="0">
                <a:ln>
                  <a:noFill/>
                </a:ln>
                <a:solidFill>
                  <a:sysClr val="windowText" lastClr="000000"/>
                </a:solidFill>
                <a:effectLst/>
                <a:uLnTx/>
                <a:uFillTx/>
                <a:latin typeface="Arial"/>
                <a:cs typeface="Arial"/>
              </a:rPr>
              <a:t> </a:t>
            </a:r>
            <a:r>
              <a:rPr kumimoji="0" sz="2800" b="0" i="0" u="none" strike="noStrike" kern="0" cap="none" spc="0" normalizeH="0" baseline="0" noProof="0" dirty="0">
                <a:ln>
                  <a:noFill/>
                </a:ln>
                <a:solidFill>
                  <a:sysClr val="windowText" lastClr="000000"/>
                </a:solidFill>
                <a:effectLst/>
                <a:uLnTx/>
                <a:uFillTx/>
                <a:latin typeface="Arial"/>
                <a:cs typeface="Arial"/>
              </a:rPr>
              <a:t>Jalla,</a:t>
            </a:r>
            <a:r>
              <a:rPr kumimoji="0" sz="2800" b="0" i="0" u="none" strike="noStrike" kern="0" cap="none" spc="-50" normalizeH="0" baseline="0" noProof="0" dirty="0">
                <a:ln>
                  <a:noFill/>
                </a:ln>
                <a:solidFill>
                  <a:sysClr val="windowText" lastClr="000000"/>
                </a:solidFill>
                <a:effectLst/>
                <a:uLnTx/>
                <a:uFillTx/>
                <a:latin typeface="Arial"/>
                <a:cs typeface="Arial"/>
              </a:rPr>
              <a:t> </a:t>
            </a:r>
            <a:r>
              <a:rPr kumimoji="0" sz="2800" b="0" i="0" u="none" strike="noStrike" kern="0" cap="none" spc="0" normalizeH="0" baseline="0" noProof="0" dirty="0">
                <a:ln>
                  <a:noFill/>
                </a:ln>
                <a:solidFill>
                  <a:sysClr val="windowText" lastClr="000000"/>
                </a:solidFill>
                <a:effectLst/>
                <a:uLnTx/>
                <a:uFillTx/>
                <a:latin typeface="Arial"/>
                <a:cs typeface="Arial"/>
              </a:rPr>
              <a:t>Research</a:t>
            </a:r>
            <a:r>
              <a:rPr kumimoji="0" sz="2800" b="0" i="0" u="none" strike="noStrike" kern="0" cap="none" spc="-55" normalizeH="0" baseline="0" noProof="0" dirty="0">
                <a:ln>
                  <a:noFill/>
                </a:ln>
                <a:solidFill>
                  <a:sysClr val="windowText" lastClr="000000"/>
                </a:solidFill>
                <a:effectLst/>
                <a:uLnTx/>
                <a:uFillTx/>
                <a:latin typeface="Arial"/>
                <a:cs typeface="Arial"/>
              </a:rPr>
              <a:t> </a:t>
            </a:r>
            <a:r>
              <a:rPr kumimoji="0" sz="2800" b="0" i="0" u="none" strike="noStrike" kern="0" cap="none" spc="0" normalizeH="0" baseline="0" noProof="0" dirty="0">
                <a:ln>
                  <a:noFill/>
                </a:ln>
                <a:solidFill>
                  <a:sysClr val="windowText" lastClr="000000"/>
                </a:solidFill>
                <a:effectLst/>
                <a:uLnTx/>
                <a:uFillTx/>
                <a:latin typeface="Arial"/>
                <a:cs typeface="Arial"/>
              </a:rPr>
              <a:t>Development</a:t>
            </a:r>
            <a:r>
              <a:rPr kumimoji="0" sz="2800" b="0" i="0" u="none" strike="noStrike" kern="0" cap="none" spc="-5" normalizeH="0" baseline="0" noProof="0" dirty="0">
                <a:ln>
                  <a:noFill/>
                </a:ln>
                <a:solidFill>
                  <a:sysClr val="windowText" lastClr="000000"/>
                </a:solidFill>
                <a:effectLst/>
                <a:uLnTx/>
                <a:uFillTx/>
                <a:latin typeface="Arial"/>
                <a:cs typeface="Arial"/>
              </a:rPr>
              <a:t> </a:t>
            </a:r>
            <a:r>
              <a:rPr kumimoji="0" sz="2800" b="0" i="0" u="none" strike="noStrike" kern="0" cap="none" spc="-10" normalizeH="0" baseline="0" noProof="0" dirty="0">
                <a:ln>
                  <a:noFill/>
                </a:ln>
                <a:solidFill>
                  <a:sysClr val="windowText" lastClr="000000"/>
                </a:solidFill>
                <a:effectLst/>
                <a:uLnTx/>
                <a:uFillTx/>
                <a:latin typeface="Arial"/>
                <a:cs typeface="Arial"/>
              </a:rPr>
              <a:t>Specialist </a:t>
            </a:r>
            <a:r>
              <a:rPr kumimoji="0" sz="2800" b="0" i="0" u="sng" strike="noStrike" kern="0" cap="none" spc="-10" normalizeH="0" baseline="0" noProof="0" dirty="0">
                <a:ln>
                  <a:noFill/>
                </a:ln>
                <a:solidFill>
                  <a:srgbClr val="92D050"/>
                </a:solidFill>
                <a:effectLst/>
                <a:uLnTx/>
                <a:uFill>
                  <a:solidFill>
                    <a:srgbClr val="92D050"/>
                  </a:solidFill>
                </a:uFill>
                <a:latin typeface="Arial"/>
                <a:cs typeface="Arial"/>
                <a:hlinkClick r:id="rId6"/>
              </a:rPr>
              <a:t>Manisha.jalla@usask.ca</a:t>
            </a:r>
            <a:endParaRPr kumimoji="0" sz="28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5"/>
              </a:spcBef>
              <a:spcAft>
                <a:spcPts val="0"/>
              </a:spcAft>
              <a:buClrTx/>
              <a:buSzTx/>
              <a:buFontTx/>
              <a:buNone/>
              <a:tabLst/>
              <a:defRPr/>
            </a:pPr>
            <a:endParaRPr kumimoji="0" sz="3500" b="0" i="0" u="none" strike="noStrike" kern="0" cap="none" spc="0" normalizeH="0" baseline="0" noProof="0" dirty="0">
              <a:ln>
                <a:noFill/>
              </a:ln>
              <a:solidFill>
                <a:sysClr val="windowText" lastClr="000000"/>
              </a:solidFill>
              <a:effectLst/>
              <a:uLnTx/>
              <a:uFillTx/>
              <a:latin typeface="Arial"/>
              <a:cs typeface="Arial"/>
            </a:endParaRPr>
          </a:p>
          <a:p>
            <a:pPr marL="2021205" marR="2011045" lvl="0" indent="6350" algn="ctr" defTabSz="914400" eaLnBrk="1" fontAlgn="auto" latinLnBrk="0" hangingPunct="1">
              <a:lnSpc>
                <a:spcPct val="120100"/>
              </a:lnSpc>
              <a:spcBef>
                <a:spcPts val="5"/>
              </a:spcBef>
              <a:spcAft>
                <a:spcPts val="0"/>
              </a:spcAft>
              <a:buClrTx/>
              <a:buSzTx/>
              <a:buFontTx/>
              <a:buNone/>
              <a:tabLst/>
              <a:defRPr/>
            </a:pPr>
            <a:r>
              <a:rPr kumimoji="0" sz="2800" b="0" i="0" u="none" strike="noStrike" kern="0" cap="none" spc="0" normalizeH="0" baseline="0" noProof="0" dirty="0">
                <a:ln>
                  <a:noFill/>
                </a:ln>
                <a:solidFill>
                  <a:sysClr val="windowText" lastClr="000000"/>
                </a:solidFill>
                <a:effectLst/>
                <a:uLnTx/>
                <a:uFillTx/>
                <a:latin typeface="Arial"/>
                <a:cs typeface="Arial"/>
              </a:rPr>
              <a:t>Internal</a:t>
            </a:r>
            <a:r>
              <a:rPr kumimoji="0" sz="2800" b="0" i="0" u="none" strike="noStrike" kern="0" cap="none" spc="-60" normalizeH="0" baseline="0" noProof="0" dirty="0">
                <a:ln>
                  <a:noFill/>
                </a:ln>
                <a:solidFill>
                  <a:sysClr val="windowText" lastClr="000000"/>
                </a:solidFill>
                <a:effectLst/>
                <a:uLnTx/>
                <a:uFillTx/>
                <a:latin typeface="Arial"/>
                <a:cs typeface="Arial"/>
              </a:rPr>
              <a:t> </a:t>
            </a:r>
            <a:r>
              <a:rPr kumimoji="0" sz="2800" b="0" i="0" u="none" strike="noStrike" kern="0" cap="none" spc="-10" normalizeH="0" baseline="0" noProof="0" dirty="0">
                <a:ln>
                  <a:noFill/>
                </a:ln>
                <a:solidFill>
                  <a:sysClr val="windowText" lastClr="000000"/>
                </a:solidFill>
                <a:effectLst/>
                <a:uLnTx/>
                <a:uFillTx/>
                <a:latin typeface="Arial"/>
                <a:cs typeface="Arial"/>
              </a:rPr>
              <a:t>Review </a:t>
            </a:r>
            <a:r>
              <a:rPr kumimoji="0" sz="2800" b="0" i="0" u="sng" strike="noStrike" kern="0" cap="none" spc="-10" normalizeH="0" baseline="0" noProof="0" dirty="0">
                <a:ln>
                  <a:noFill/>
                </a:ln>
                <a:solidFill>
                  <a:srgbClr val="92D050"/>
                </a:solidFill>
                <a:effectLst/>
                <a:uLnTx/>
                <a:uFill>
                  <a:solidFill>
                    <a:srgbClr val="92D050"/>
                  </a:solidFill>
                </a:uFill>
                <a:latin typeface="Arial"/>
                <a:cs typeface="Arial"/>
                <a:hlinkClick r:id="rId7"/>
              </a:rPr>
              <a:t>grant.review@usask.ca</a:t>
            </a:r>
            <a:endParaRPr kumimoji="0" sz="2800" b="0" i="0" u="none" strike="noStrike" kern="0" cap="none" spc="0" normalizeH="0" baseline="0" noProof="0" dirty="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5"/>
              </a:spcBef>
              <a:spcAft>
                <a:spcPts val="0"/>
              </a:spcAft>
              <a:buClrTx/>
              <a:buSzTx/>
              <a:buFontTx/>
              <a:buNone/>
              <a:tabLst/>
              <a:defRPr/>
            </a:pPr>
            <a:endParaRPr kumimoji="0" sz="3500" b="0" i="0" u="none" strike="noStrike" kern="0" cap="none" spc="0" normalizeH="0" baseline="0" noProof="0" dirty="0">
              <a:ln>
                <a:noFill/>
              </a:ln>
              <a:solidFill>
                <a:sysClr val="windowText" lastClr="000000"/>
              </a:solidFill>
              <a:effectLst/>
              <a:uLnTx/>
              <a:uFillTx/>
              <a:latin typeface="Arial"/>
              <a:cs typeface="Arial"/>
            </a:endParaRPr>
          </a:p>
          <a:p>
            <a:pPr marL="1573530" marR="1562100" lvl="0" indent="1270" algn="ctr" defTabSz="914400" eaLnBrk="1" fontAlgn="auto" latinLnBrk="0" hangingPunct="1">
              <a:lnSpc>
                <a:spcPct val="120100"/>
              </a:lnSpc>
              <a:spcBef>
                <a:spcPts val="0"/>
              </a:spcBef>
              <a:spcAft>
                <a:spcPts val="0"/>
              </a:spcAft>
              <a:buClrTx/>
              <a:buSzTx/>
              <a:buFontTx/>
              <a:buNone/>
              <a:tabLst/>
              <a:defRPr/>
            </a:pPr>
            <a:r>
              <a:rPr kumimoji="0" sz="2800" b="0" i="0" u="none" strike="noStrike" kern="0" cap="none" spc="0" normalizeH="0" baseline="0" noProof="0" dirty="0">
                <a:ln>
                  <a:noFill/>
                </a:ln>
                <a:solidFill>
                  <a:sysClr val="windowText" lastClr="000000"/>
                </a:solidFill>
                <a:effectLst/>
                <a:uLnTx/>
                <a:uFillTx/>
                <a:latin typeface="Arial"/>
                <a:cs typeface="Arial"/>
              </a:rPr>
              <a:t>CIHR</a:t>
            </a:r>
            <a:r>
              <a:rPr kumimoji="0" sz="2800" b="0" i="0" u="none" strike="noStrike" kern="0" cap="none" spc="-20" normalizeH="0" baseline="0" noProof="0" dirty="0">
                <a:ln>
                  <a:noFill/>
                </a:ln>
                <a:solidFill>
                  <a:sysClr val="windowText" lastClr="000000"/>
                </a:solidFill>
                <a:effectLst/>
                <a:uLnTx/>
                <a:uFillTx/>
                <a:latin typeface="Arial"/>
                <a:cs typeface="Arial"/>
              </a:rPr>
              <a:t> </a:t>
            </a:r>
            <a:r>
              <a:rPr kumimoji="0" sz="2800" b="0" i="0" u="none" strike="noStrike" kern="0" cap="none" spc="0" normalizeH="0" baseline="0" noProof="0" dirty="0">
                <a:ln>
                  <a:noFill/>
                </a:ln>
                <a:solidFill>
                  <a:sysClr val="windowText" lastClr="000000"/>
                </a:solidFill>
                <a:effectLst/>
                <a:uLnTx/>
                <a:uFillTx/>
                <a:latin typeface="Arial"/>
                <a:cs typeface="Arial"/>
              </a:rPr>
              <a:t>Bridge</a:t>
            </a:r>
            <a:r>
              <a:rPr kumimoji="0" sz="2800" b="0" i="0" u="none" strike="noStrike" kern="0" cap="none" spc="-35" normalizeH="0" baseline="0" noProof="0" dirty="0">
                <a:ln>
                  <a:noFill/>
                </a:ln>
                <a:solidFill>
                  <a:sysClr val="windowText" lastClr="000000"/>
                </a:solidFill>
                <a:effectLst/>
                <a:uLnTx/>
                <a:uFillTx/>
                <a:latin typeface="Arial"/>
                <a:cs typeface="Arial"/>
              </a:rPr>
              <a:t> </a:t>
            </a:r>
            <a:r>
              <a:rPr kumimoji="0" sz="2800" b="0" i="0" u="none" strike="noStrike" kern="0" cap="none" spc="-10" normalizeH="0" baseline="0" noProof="0" dirty="0">
                <a:ln>
                  <a:noFill/>
                </a:ln>
                <a:solidFill>
                  <a:sysClr val="windowText" lastClr="000000"/>
                </a:solidFill>
                <a:effectLst/>
                <a:uLnTx/>
                <a:uFillTx/>
                <a:latin typeface="Arial"/>
                <a:cs typeface="Arial"/>
              </a:rPr>
              <a:t>Funding </a:t>
            </a:r>
            <a:r>
              <a:rPr kumimoji="0" sz="2800" b="0" i="0" u="sng" strike="noStrike" kern="0" cap="none" spc="-10" normalizeH="0" baseline="0" noProof="0" dirty="0">
                <a:ln>
                  <a:noFill/>
                </a:ln>
                <a:solidFill>
                  <a:srgbClr val="92D050"/>
                </a:solidFill>
                <a:effectLst/>
                <a:uLnTx/>
                <a:uFill>
                  <a:solidFill>
                    <a:srgbClr val="92D050"/>
                  </a:solidFill>
                </a:uFill>
                <a:latin typeface="Arial"/>
                <a:cs typeface="Arial"/>
                <a:hlinkClick r:id="rId8"/>
              </a:rPr>
              <a:t>cihr.bridgefunding@usask.ca</a:t>
            </a:r>
            <a:endParaRPr kumimoji="0" sz="2800" b="0" i="0" u="none" strike="noStrike" kern="0" cap="none" spc="0" normalizeH="0" baseline="0" noProof="0" dirty="0">
              <a:ln>
                <a:noFill/>
              </a:ln>
              <a:solidFill>
                <a:sysClr val="windowText" lastClr="000000"/>
              </a:solidFill>
              <a:effectLst/>
              <a:uLnTx/>
              <a:uFillTx/>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BAABF46-9BB2-CEDC-3CE5-D86A25914EF9}"/>
              </a:ext>
            </a:extLst>
          </p:cNvPr>
          <p:cNvSpPr txBox="1">
            <a:spLocks/>
          </p:cNvSpPr>
          <p:nvPr/>
        </p:nvSpPr>
        <p:spPr>
          <a:xfrm>
            <a:off x="1295400" y="1143000"/>
            <a:ext cx="9144000" cy="1066800"/>
          </a:xfrm>
          <a:prstGeom prst="rect">
            <a:avLst/>
          </a:prstGeom>
          <a:effectLst/>
        </p:spPr>
        <p:txBody>
          <a:bodyPr>
            <a:noAutofit/>
          </a:bodyPr>
          <a:lstStyle>
            <a:lvl1pPr algn="ctr" rtl="0" eaLnBrk="0" fontAlgn="base" hangingPunct="0">
              <a:spcBef>
                <a:spcPct val="0"/>
              </a:spcBef>
              <a:spcAft>
                <a:spcPct val="0"/>
              </a:spcAft>
              <a:defRPr sz="4400" b="1" i="0" baseline="0">
                <a:solidFill>
                  <a:srgbClr val="000000"/>
                </a:solidFill>
                <a:latin typeface="+mn-lt"/>
                <a:ea typeface="ＭＳ Ｐゴシック" pitchFamily="-108" charset="-128"/>
                <a:cs typeface="Calibri"/>
              </a:defRPr>
            </a:lvl1pPr>
            <a:lvl2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2pPr>
            <a:lvl3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3pPr>
            <a:lvl4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4pPr>
            <a:lvl5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Calibri" panose="020F0502020204030204" pitchFamily="34" charset="0"/>
              </a:defRPr>
            </a:lvl5pPr>
            <a:lvl6pPr marL="457189" algn="l" rtl="0" fontAlgn="base">
              <a:spcBef>
                <a:spcPct val="0"/>
              </a:spcBef>
              <a:spcAft>
                <a:spcPct val="0"/>
              </a:spcAft>
              <a:defRPr sz="3200" b="1">
                <a:solidFill>
                  <a:srgbClr val="FFFFFF"/>
                </a:solidFill>
                <a:latin typeface="Arial Black" pitchFamily="-108" charset="0"/>
              </a:defRPr>
            </a:lvl6pPr>
            <a:lvl7pPr marL="914377" algn="l" rtl="0" fontAlgn="base">
              <a:spcBef>
                <a:spcPct val="0"/>
              </a:spcBef>
              <a:spcAft>
                <a:spcPct val="0"/>
              </a:spcAft>
              <a:defRPr sz="3200" b="1">
                <a:solidFill>
                  <a:srgbClr val="FFFFFF"/>
                </a:solidFill>
                <a:latin typeface="Arial Black" pitchFamily="-108" charset="0"/>
              </a:defRPr>
            </a:lvl7pPr>
            <a:lvl8pPr marL="1371566" algn="l" rtl="0" fontAlgn="base">
              <a:spcBef>
                <a:spcPct val="0"/>
              </a:spcBef>
              <a:spcAft>
                <a:spcPct val="0"/>
              </a:spcAft>
              <a:defRPr sz="3200" b="1">
                <a:solidFill>
                  <a:srgbClr val="FFFFFF"/>
                </a:solidFill>
                <a:latin typeface="Arial Black" pitchFamily="-108" charset="0"/>
              </a:defRPr>
            </a:lvl8pPr>
            <a:lvl9pPr marL="1828754" algn="l" rtl="0" fontAlgn="base">
              <a:spcBef>
                <a:spcPct val="0"/>
              </a:spcBef>
              <a:spcAft>
                <a:spcPct val="0"/>
              </a:spcAft>
              <a:defRPr sz="3200" b="1">
                <a:solidFill>
                  <a:srgbClr val="FFFFFF"/>
                </a:solidFill>
                <a:latin typeface="Arial Black" pitchFamily="-108" charset="0"/>
              </a:defRPr>
            </a:lvl9pPr>
          </a:lstStyle>
          <a:p>
            <a:r>
              <a:rPr lang="en-US" sz="7200" i="1" kern="0"/>
              <a:t>Thank-you!</a:t>
            </a:r>
            <a:endParaRPr lang="en-US" sz="7200" i="1" kern="0" dirty="0"/>
          </a:p>
        </p:txBody>
      </p:sp>
      <p:sp>
        <p:nvSpPr>
          <p:cNvPr id="5" name="Title 1">
            <a:extLst>
              <a:ext uri="{FF2B5EF4-FFF2-40B4-BE49-F238E27FC236}">
                <a16:creationId xmlns:a16="http://schemas.microsoft.com/office/drawing/2014/main" id="{779F0818-894D-C702-AF69-51DE7FCE7F2C}"/>
              </a:ext>
            </a:extLst>
          </p:cNvPr>
          <p:cNvSpPr txBox="1">
            <a:spLocks/>
          </p:cNvSpPr>
          <p:nvPr/>
        </p:nvSpPr>
        <p:spPr bwMode="auto">
          <a:xfrm>
            <a:off x="457200" y="2971800"/>
            <a:ext cx="10972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b="1">
                <a:solidFill>
                  <a:srgbClr val="1E782F"/>
                </a:solidFill>
                <a:effectLst>
                  <a:outerShdw blurRad="38100" dist="38100" dir="2700000" algn="tl">
                    <a:srgbClr val="000000">
                      <a:alpha val="43137"/>
                    </a:srgbClr>
                  </a:outerShdw>
                </a:effectLst>
                <a:latin typeface="Calibri" panose="020F0502020204030204" pitchFamily="34" charset="0"/>
                <a:ea typeface="ＭＳ Ｐゴシック" pitchFamily="-108" charset="-128"/>
                <a:cs typeface="Calibri" panose="020F0502020204030204" pitchFamily="34" charset="0"/>
              </a:defRPr>
            </a:lvl1pPr>
            <a:lvl2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ＭＳ Ｐゴシック" pitchFamily="-108" charset="-128"/>
              </a:defRPr>
            </a:lvl5pPr>
            <a:lvl6pPr marL="457200" algn="l" rtl="0" fontAlgn="base">
              <a:spcBef>
                <a:spcPct val="0"/>
              </a:spcBef>
              <a:spcAft>
                <a:spcPct val="0"/>
              </a:spcAft>
              <a:defRPr sz="3200" b="1">
                <a:solidFill>
                  <a:srgbClr val="FFFFFF"/>
                </a:solidFill>
                <a:latin typeface="Arial Black" pitchFamily="-108" charset="0"/>
              </a:defRPr>
            </a:lvl6pPr>
            <a:lvl7pPr marL="914400" algn="l" rtl="0" fontAlgn="base">
              <a:spcBef>
                <a:spcPct val="0"/>
              </a:spcBef>
              <a:spcAft>
                <a:spcPct val="0"/>
              </a:spcAft>
              <a:defRPr sz="3200" b="1">
                <a:solidFill>
                  <a:srgbClr val="FFFFFF"/>
                </a:solidFill>
                <a:latin typeface="Arial Black" pitchFamily="-108" charset="0"/>
              </a:defRPr>
            </a:lvl7pPr>
            <a:lvl8pPr marL="1371600" algn="l" rtl="0" fontAlgn="base">
              <a:spcBef>
                <a:spcPct val="0"/>
              </a:spcBef>
              <a:spcAft>
                <a:spcPct val="0"/>
              </a:spcAft>
              <a:defRPr sz="3200" b="1">
                <a:solidFill>
                  <a:srgbClr val="FFFFFF"/>
                </a:solidFill>
                <a:latin typeface="Arial Black" pitchFamily="-108" charset="0"/>
              </a:defRPr>
            </a:lvl8pPr>
            <a:lvl9pPr marL="1828800" algn="l" rtl="0" fontAlgn="base">
              <a:spcBef>
                <a:spcPct val="0"/>
              </a:spcBef>
              <a:spcAft>
                <a:spcPct val="0"/>
              </a:spcAft>
              <a:defRPr sz="3200" b="1">
                <a:solidFill>
                  <a:srgbClr val="FFFFFF"/>
                </a:solidFill>
                <a:latin typeface="Arial Black" pitchFamily="-108" charset="0"/>
              </a:defRPr>
            </a:lvl9pPr>
          </a:lstStyle>
          <a:p>
            <a:r>
              <a:rPr lang="en-US" sz="7200" dirty="0"/>
              <a:t>	</a:t>
            </a:r>
            <a:r>
              <a:rPr lang="en-US" sz="6600" dirty="0"/>
              <a:t>Questions…?</a:t>
            </a:r>
          </a:p>
          <a:p>
            <a:r>
              <a:rPr lang="en-US" sz="6600" kern="0" dirty="0"/>
              <a:t>                           …Comments?  </a:t>
            </a:r>
          </a:p>
        </p:txBody>
      </p:sp>
    </p:spTree>
    <p:extLst>
      <p:ext uri="{BB962C8B-B14F-4D97-AF65-F5344CB8AC3E}">
        <p14:creationId xmlns:p14="http://schemas.microsoft.com/office/powerpoint/2010/main" val="536806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CDAAD-3268-8F8C-0F30-48317B8C0E2A}"/>
              </a:ext>
            </a:extLst>
          </p:cNvPr>
          <p:cNvSpPr txBox="1">
            <a:spLocks/>
          </p:cNvSpPr>
          <p:nvPr/>
        </p:nvSpPr>
        <p:spPr>
          <a:xfrm>
            <a:off x="1524000" y="685800"/>
            <a:ext cx="9144000" cy="609600"/>
          </a:xfrm>
          <a:prstGeom prst="rect">
            <a:avLst/>
          </a:prstGeom>
        </p:spPr>
        <p:txBody>
          <a:bodyPr>
            <a:normAutofit fontScale="90000" lnSpcReduction="20000"/>
          </a:bodyPr>
          <a:lstStyle>
            <a:lvl1pPr algn="ctr" rtl="0" eaLnBrk="0" fontAlgn="base" hangingPunct="0">
              <a:spcBef>
                <a:spcPct val="0"/>
              </a:spcBef>
              <a:spcAft>
                <a:spcPct val="0"/>
              </a:spcAft>
              <a:defRPr sz="4400" b="1">
                <a:solidFill>
                  <a:srgbClr val="1E782F"/>
                </a:solidFill>
                <a:effectLst>
                  <a:outerShdw blurRad="38100" dist="38100" dir="2700000" algn="tl">
                    <a:srgbClr val="000000">
                      <a:alpha val="43137"/>
                    </a:srgbClr>
                  </a:outerShdw>
                </a:effectLst>
                <a:latin typeface="Calibri" panose="020F0502020204030204" pitchFamily="34" charset="0"/>
                <a:ea typeface="ＭＳ Ｐゴシック" pitchFamily="-108" charset="-128"/>
                <a:cs typeface="Calibri" panose="020F0502020204030204" pitchFamily="34" charset="0"/>
              </a:defRPr>
            </a:lvl1pPr>
            <a:lvl2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4400">
                <a:solidFill>
                  <a:srgbClr val="595959"/>
                </a:solidFill>
                <a:latin typeface="Calibri" pitchFamily="-108" charset="0"/>
                <a:ea typeface="ＭＳ Ｐゴシック" pitchFamily="-108" charset="-128"/>
                <a:cs typeface="ＭＳ Ｐゴシック" pitchFamily="-108" charset="-128"/>
              </a:defRPr>
            </a:lvl5pPr>
            <a:lvl6pPr marL="457200" algn="l" rtl="0" fontAlgn="base">
              <a:spcBef>
                <a:spcPct val="0"/>
              </a:spcBef>
              <a:spcAft>
                <a:spcPct val="0"/>
              </a:spcAft>
              <a:defRPr sz="3200" b="1">
                <a:solidFill>
                  <a:srgbClr val="FFFFFF"/>
                </a:solidFill>
                <a:latin typeface="Arial Black" pitchFamily="-108" charset="0"/>
              </a:defRPr>
            </a:lvl6pPr>
            <a:lvl7pPr marL="914400" algn="l" rtl="0" fontAlgn="base">
              <a:spcBef>
                <a:spcPct val="0"/>
              </a:spcBef>
              <a:spcAft>
                <a:spcPct val="0"/>
              </a:spcAft>
              <a:defRPr sz="3200" b="1">
                <a:solidFill>
                  <a:srgbClr val="FFFFFF"/>
                </a:solidFill>
                <a:latin typeface="Arial Black" pitchFamily="-108" charset="0"/>
              </a:defRPr>
            </a:lvl7pPr>
            <a:lvl8pPr marL="1371600" algn="l" rtl="0" fontAlgn="base">
              <a:spcBef>
                <a:spcPct val="0"/>
              </a:spcBef>
              <a:spcAft>
                <a:spcPct val="0"/>
              </a:spcAft>
              <a:defRPr sz="3200" b="1">
                <a:solidFill>
                  <a:srgbClr val="FFFFFF"/>
                </a:solidFill>
                <a:latin typeface="Arial Black" pitchFamily="-108" charset="0"/>
              </a:defRPr>
            </a:lvl8pPr>
            <a:lvl9pPr marL="1828800" algn="l" rtl="0" fontAlgn="base">
              <a:spcBef>
                <a:spcPct val="0"/>
              </a:spcBef>
              <a:spcAft>
                <a:spcPct val="0"/>
              </a:spcAft>
              <a:defRPr sz="3200" b="1">
                <a:solidFill>
                  <a:srgbClr val="FFFFFF"/>
                </a:solidFill>
                <a:latin typeface="Arial Black" pitchFamily="-108" charset="0"/>
              </a:defRPr>
            </a:lvl9pPr>
          </a:lstStyle>
          <a:p>
            <a:r>
              <a:rPr lang="en-US" kern="0" dirty="0"/>
              <a:t>CIHR Budget Overview 2024-2025 </a:t>
            </a:r>
            <a:endParaRPr lang="en-US" sz="3100" kern="0" dirty="0"/>
          </a:p>
        </p:txBody>
      </p:sp>
      <p:sp>
        <p:nvSpPr>
          <p:cNvPr id="4" name="TextBox 3">
            <a:extLst>
              <a:ext uri="{FF2B5EF4-FFF2-40B4-BE49-F238E27FC236}">
                <a16:creationId xmlns:a16="http://schemas.microsoft.com/office/drawing/2014/main" id="{F6B6EAC8-3A15-E21F-471B-6B2AB334E2A9}"/>
              </a:ext>
            </a:extLst>
          </p:cNvPr>
          <p:cNvSpPr txBox="1"/>
          <p:nvPr/>
        </p:nvSpPr>
        <p:spPr>
          <a:xfrm>
            <a:off x="6553200" y="6581002"/>
            <a:ext cx="4114800" cy="276999"/>
          </a:xfrm>
          <a:prstGeom prst="rect">
            <a:avLst/>
          </a:prstGeom>
          <a:noFill/>
        </p:spPr>
        <p:txBody>
          <a:bodyPr wrap="square">
            <a:spAutoFit/>
          </a:bodyPr>
          <a:lstStyle/>
          <a:p>
            <a:r>
              <a:rPr lang="en-US" sz="1200" dirty="0">
                <a:hlinkClick r:id="rId2"/>
              </a:rPr>
              <a:t>CIHR Grants and Awards Expenditures - CIHR (cihr-irsc.gc.ca)</a:t>
            </a:r>
            <a:endParaRPr lang="en-GB" sz="1200" dirty="0"/>
          </a:p>
        </p:txBody>
      </p:sp>
      <p:pic>
        <p:nvPicPr>
          <p:cNvPr id="3" name="Picture 2">
            <a:extLst>
              <a:ext uri="{FF2B5EF4-FFF2-40B4-BE49-F238E27FC236}">
                <a16:creationId xmlns:a16="http://schemas.microsoft.com/office/drawing/2014/main" id="{463EBB5B-7609-3101-2910-FCEC65DA2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429725"/>
            <a:ext cx="8382000" cy="474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67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DC15F-52B2-4F10-9438-586AED200FD6}"/>
              </a:ext>
            </a:extLst>
          </p:cNvPr>
          <p:cNvSpPr>
            <a:spLocks noGrp="1"/>
          </p:cNvSpPr>
          <p:nvPr>
            <p:ph type="title"/>
          </p:nvPr>
        </p:nvSpPr>
        <p:spPr>
          <a:xfrm>
            <a:off x="1524000" y="533400"/>
            <a:ext cx="9144000" cy="609600"/>
          </a:xfrm>
        </p:spPr>
        <p:txBody>
          <a:bodyPr>
            <a:normAutofit fontScale="90000"/>
          </a:bodyPr>
          <a:lstStyle/>
          <a:p>
            <a:pPr algn="ctr"/>
            <a:r>
              <a:rPr lang="en-CA" dirty="0"/>
              <a:t>USask CIHR Results 2002 - 2016</a:t>
            </a:r>
          </a:p>
        </p:txBody>
      </p:sp>
      <p:graphicFrame>
        <p:nvGraphicFramePr>
          <p:cNvPr id="19" name="Table 18">
            <a:extLst>
              <a:ext uri="{FF2B5EF4-FFF2-40B4-BE49-F238E27FC236}">
                <a16:creationId xmlns:a16="http://schemas.microsoft.com/office/drawing/2014/main" id="{B06A19A5-898A-41B8-905A-47529BE3FA71}"/>
              </a:ext>
            </a:extLst>
          </p:cNvPr>
          <p:cNvGraphicFramePr>
            <a:graphicFrameLocks noGrp="1"/>
          </p:cNvGraphicFramePr>
          <p:nvPr/>
        </p:nvGraphicFramePr>
        <p:xfrm>
          <a:off x="1676400" y="1295401"/>
          <a:ext cx="9067802" cy="5482155"/>
        </p:xfrm>
        <a:graphic>
          <a:graphicData uri="http://schemas.openxmlformats.org/drawingml/2006/table">
            <a:tbl>
              <a:tblPr/>
              <a:tblGrid>
                <a:gridCol w="489325">
                  <a:extLst>
                    <a:ext uri="{9D8B030D-6E8A-4147-A177-3AD203B41FA5}">
                      <a16:colId xmlns:a16="http://schemas.microsoft.com/office/drawing/2014/main" val="3959051071"/>
                    </a:ext>
                  </a:extLst>
                </a:gridCol>
                <a:gridCol w="968455">
                  <a:extLst>
                    <a:ext uri="{9D8B030D-6E8A-4147-A177-3AD203B41FA5}">
                      <a16:colId xmlns:a16="http://schemas.microsoft.com/office/drawing/2014/main" val="2705611310"/>
                    </a:ext>
                  </a:extLst>
                </a:gridCol>
                <a:gridCol w="1001587">
                  <a:extLst>
                    <a:ext uri="{9D8B030D-6E8A-4147-A177-3AD203B41FA5}">
                      <a16:colId xmlns:a16="http://schemas.microsoft.com/office/drawing/2014/main" val="460401132"/>
                    </a:ext>
                  </a:extLst>
                </a:gridCol>
                <a:gridCol w="1001587">
                  <a:extLst>
                    <a:ext uri="{9D8B030D-6E8A-4147-A177-3AD203B41FA5}">
                      <a16:colId xmlns:a16="http://schemas.microsoft.com/office/drawing/2014/main" val="3207884227"/>
                    </a:ext>
                  </a:extLst>
                </a:gridCol>
                <a:gridCol w="1001587">
                  <a:extLst>
                    <a:ext uri="{9D8B030D-6E8A-4147-A177-3AD203B41FA5}">
                      <a16:colId xmlns:a16="http://schemas.microsoft.com/office/drawing/2014/main" val="1770961898"/>
                    </a:ext>
                  </a:extLst>
                </a:gridCol>
                <a:gridCol w="1001587">
                  <a:extLst>
                    <a:ext uri="{9D8B030D-6E8A-4147-A177-3AD203B41FA5}">
                      <a16:colId xmlns:a16="http://schemas.microsoft.com/office/drawing/2014/main" val="1563586083"/>
                    </a:ext>
                  </a:extLst>
                </a:gridCol>
                <a:gridCol w="1001587">
                  <a:extLst>
                    <a:ext uri="{9D8B030D-6E8A-4147-A177-3AD203B41FA5}">
                      <a16:colId xmlns:a16="http://schemas.microsoft.com/office/drawing/2014/main" val="436060012"/>
                    </a:ext>
                  </a:extLst>
                </a:gridCol>
                <a:gridCol w="1001587">
                  <a:extLst>
                    <a:ext uri="{9D8B030D-6E8A-4147-A177-3AD203B41FA5}">
                      <a16:colId xmlns:a16="http://schemas.microsoft.com/office/drawing/2014/main" val="1106493852"/>
                    </a:ext>
                  </a:extLst>
                </a:gridCol>
                <a:gridCol w="71360">
                  <a:extLst>
                    <a:ext uri="{9D8B030D-6E8A-4147-A177-3AD203B41FA5}">
                      <a16:colId xmlns:a16="http://schemas.microsoft.com/office/drawing/2014/main" val="3239941131"/>
                    </a:ext>
                  </a:extLst>
                </a:gridCol>
                <a:gridCol w="489325">
                  <a:extLst>
                    <a:ext uri="{9D8B030D-6E8A-4147-A177-3AD203B41FA5}">
                      <a16:colId xmlns:a16="http://schemas.microsoft.com/office/drawing/2014/main" val="3654482134"/>
                    </a:ext>
                  </a:extLst>
                </a:gridCol>
                <a:gridCol w="1039815">
                  <a:extLst>
                    <a:ext uri="{9D8B030D-6E8A-4147-A177-3AD203B41FA5}">
                      <a16:colId xmlns:a16="http://schemas.microsoft.com/office/drawing/2014/main" val="2139980603"/>
                    </a:ext>
                  </a:extLst>
                </a:gridCol>
              </a:tblGrid>
              <a:tr h="230702">
                <a:tc>
                  <a:txBody>
                    <a:bodyPr/>
                    <a:lstStyle/>
                    <a:p>
                      <a:pPr algn="l" fontAlgn="b"/>
                      <a:endParaRPr lang="en-CA" sz="900" b="1"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CA" sz="900" b="1" i="0" u="none" strike="noStrike" dirty="0">
                        <a:solidFill>
                          <a:srgbClr val="000000"/>
                        </a:solidFill>
                        <a:effectLst/>
                        <a:latin typeface="Calibri" panose="020F0502020204030204" pitchFamily="34" charset="0"/>
                      </a:endParaRPr>
                    </a:p>
                  </a:txBody>
                  <a:tcPr marL="7350" marR="7350" marT="735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gridSpan="3">
                  <a:txBody>
                    <a:bodyPr/>
                    <a:lstStyle/>
                    <a:p>
                      <a:pPr algn="ctr" fontAlgn="b"/>
                      <a:r>
                        <a:rPr lang="en-CA" sz="1100" b="1" i="0" u="none" strike="noStrike" dirty="0">
                          <a:solidFill>
                            <a:srgbClr val="FFFFFF"/>
                          </a:solidFill>
                          <a:effectLst/>
                          <a:latin typeface="Calibri" panose="020F0502020204030204" pitchFamily="34" charset="0"/>
                        </a:rPr>
                        <a:t>USask Results</a:t>
                      </a:r>
                    </a:p>
                  </a:txBody>
                  <a:tcPr marL="7350" marR="7350" marT="7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8000"/>
                    </a:solidFill>
                  </a:tcPr>
                </a:tc>
                <a:tc hMerge="1">
                  <a:txBody>
                    <a:bodyPr/>
                    <a:lstStyle/>
                    <a:p>
                      <a:endParaRPr lang="en-CA"/>
                    </a:p>
                  </a:txBody>
                  <a:tcPr/>
                </a:tc>
                <a:tc hMerge="1">
                  <a:txBody>
                    <a:bodyPr/>
                    <a:lstStyle/>
                    <a:p>
                      <a:endParaRPr lang="en-CA"/>
                    </a:p>
                  </a:txBody>
                  <a:tcPr/>
                </a:tc>
                <a:tc gridSpan="3">
                  <a:txBody>
                    <a:bodyPr/>
                    <a:lstStyle/>
                    <a:p>
                      <a:pPr algn="ctr" fontAlgn="b"/>
                      <a:r>
                        <a:rPr lang="en-CA" sz="1100" b="1" i="0" u="none" strike="noStrike" dirty="0">
                          <a:solidFill>
                            <a:srgbClr val="000000"/>
                          </a:solidFill>
                          <a:effectLst/>
                          <a:latin typeface="Calibri" panose="020F0502020204030204" pitchFamily="34" charset="0"/>
                        </a:rPr>
                        <a:t>National Results</a:t>
                      </a:r>
                    </a:p>
                  </a:txBody>
                  <a:tcPr marL="7350" marR="7350" marT="7350"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CA"/>
                    </a:p>
                  </a:txBody>
                  <a:tcPr/>
                </a:tc>
                <a:tc hMerge="1">
                  <a:txBody>
                    <a:bodyPr/>
                    <a:lstStyle/>
                    <a:p>
                      <a:endParaRPr lang="en-CA"/>
                    </a:p>
                  </a:txBody>
                  <a:tcPr/>
                </a:tc>
                <a:tc>
                  <a:txBody>
                    <a:bodyPr/>
                    <a:lstStyle/>
                    <a:p>
                      <a:pPr algn="l" fontAlgn="b"/>
                      <a:r>
                        <a:rPr lang="en-CA" sz="800" b="0" i="0" u="none" strike="noStrike" dirty="0">
                          <a:solidFill>
                            <a:srgbClr val="000000"/>
                          </a:solidFill>
                          <a:effectLst/>
                          <a:latin typeface="Calibri" panose="020F0502020204030204" pitchFamily="34" charset="0"/>
                        </a:rPr>
                        <a:t> </a:t>
                      </a:r>
                    </a:p>
                  </a:txBody>
                  <a:tcPr marL="7350" marR="7350" marT="7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extLst>
                  <a:ext uri="{0D108BD9-81ED-4DB2-BD59-A6C34878D82A}">
                    <a16:rowId xmlns:a16="http://schemas.microsoft.com/office/drawing/2014/main" val="3949910921"/>
                  </a:ext>
                </a:extLst>
              </a:tr>
              <a:tr h="230702">
                <a:tc gridSpan="2">
                  <a:txBody>
                    <a:bodyPr/>
                    <a:lstStyle/>
                    <a:p>
                      <a:pPr algn="ctr" fontAlgn="ctr"/>
                      <a:r>
                        <a:rPr lang="en-CA" sz="900" b="1" i="0" u="none" strike="noStrike" dirty="0">
                          <a:solidFill>
                            <a:srgbClr val="000000"/>
                          </a:solidFill>
                          <a:effectLst/>
                          <a:latin typeface="Calibri" panose="020F0502020204030204" pitchFamily="34" charset="0"/>
                        </a:rPr>
                        <a:t>Competition</a:t>
                      </a:r>
                    </a:p>
                  </a:txBody>
                  <a:tcPr marL="7350" marR="7350" marT="735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CA"/>
                    </a:p>
                  </a:txBody>
                  <a:tcPr/>
                </a:tc>
                <a:tc>
                  <a:txBody>
                    <a:bodyPr/>
                    <a:lstStyle/>
                    <a:p>
                      <a:pPr algn="ctr" fontAlgn="ctr"/>
                      <a:r>
                        <a:rPr lang="en-CA" sz="900" b="1" i="0" u="none" strike="noStrike" dirty="0">
                          <a:solidFill>
                            <a:srgbClr val="FFFFFF"/>
                          </a:solidFill>
                          <a:effectLst/>
                          <a:latin typeface="Calibri" panose="020F0502020204030204" pitchFamily="34" charset="0"/>
                        </a:rPr>
                        <a:t>Submitted</a:t>
                      </a:r>
                    </a:p>
                  </a:txBody>
                  <a:tcPr marL="7350" marR="7350" marT="735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CA" sz="900" b="1" i="0" u="none" strike="noStrike" dirty="0">
                          <a:solidFill>
                            <a:srgbClr val="FFFFFF"/>
                          </a:solidFill>
                          <a:effectLst/>
                          <a:latin typeface="Calibri" panose="020F0502020204030204" pitchFamily="34" charset="0"/>
                        </a:rPr>
                        <a:t>Awarded </a:t>
                      </a:r>
                    </a:p>
                  </a:txBody>
                  <a:tcPr marL="7350" marR="7350" marT="7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CA" sz="900" b="1" i="0" u="none" strike="noStrike" dirty="0">
                          <a:solidFill>
                            <a:srgbClr val="FFFFFF"/>
                          </a:solidFill>
                          <a:effectLst/>
                          <a:latin typeface="Calibri" panose="020F0502020204030204" pitchFamily="34" charset="0"/>
                        </a:rPr>
                        <a:t> Success Rate (%)</a:t>
                      </a:r>
                    </a:p>
                  </a:txBody>
                  <a:tcPr marL="7350" marR="7350" marT="735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8000"/>
                    </a:solidFill>
                  </a:tcPr>
                </a:tc>
                <a:tc>
                  <a:txBody>
                    <a:bodyPr/>
                    <a:lstStyle/>
                    <a:p>
                      <a:pPr algn="ctr" fontAlgn="ctr"/>
                      <a:r>
                        <a:rPr lang="en-CA" sz="900" b="1" i="0" u="none" strike="noStrike" dirty="0">
                          <a:solidFill>
                            <a:srgbClr val="000000"/>
                          </a:solidFill>
                          <a:effectLst/>
                          <a:latin typeface="Calibri" panose="020F0502020204030204" pitchFamily="34" charset="0"/>
                        </a:rPr>
                        <a:t>Submitted</a:t>
                      </a:r>
                    </a:p>
                  </a:txBody>
                  <a:tcPr marL="7350" marR="7350" marT="7350"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CA" sz="900" b="1" i="0" u="none" strike="noStrike" dirty="0">
                          <a:solidFill>
                            <a:srgbClr val="000000"/>
                          </a:solidFill>
                          <a:effectLst/>
                          <a:latin typeface="Calibri" panose="020F0502020204030204" pitchFamily="34" charset="0"/>
                        </a:rPr>
                        <a:t> Awarded</a:t>
                      </a:r>
                    </a:p>
                  </a:txBody>
                  <a:tcPr marL="7350" marR="7350" marT="7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CA" sz="900" b="1" i="0" u="none" strike="noStrike" dirty="0">
                          <a:solidFill>
                            <a:srgbClr val="000000"/>
                          </a:solidFill>
                          <a:effectLst/>
                          <a:latin typeface="Calibri" panose="020F0502020204030204" pitchFamily="34" charset="0"/>
                        </a:rPr>
                        <a:t> Success Rate (%)</a:t>
                      </a:r>
                    </a:p>
                  </a:txBody>
                  <a:tcPr marL="7350" marR="7350" marT="735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extLst>
                  <a:ext uri="{0D108BD9-81ED-4DB2-BD59-A6C34878D82A}">
                    <a16:rowId xmlns:a16="http://schemas.microsoft.com/office/drawing/2014/main" val="967188242"/>
                  </a:ext>
                </a:extLst>
              </a:tr>
              <a:tr h="172599">
                <a:tc>
                  <a:txBody>
                    <a:bodyPr/>
                    <a:lstStyle/>
                    <a:p>
                      <a:pPr algn="l" fontAlgn="b"/>
                      <a:r>
                        <a:rPr lang="en-CA" sz="900" b="1" i="0" u="none" strike="noStrike" dirty="0">
                          <a:solidFill>
                            <a:srgbClr val="000000"/>
                          </a:solidFill>
                          <a:effectLst/>
                          <a:latin typeface="Calibri" panose="020F0502020204030204" pitchFamily="34" charset="0"/>
                        </a:rPr>
                        <a:t>2016</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CA" sz="900" b="0" i="0" u="none" strike="noStrike" dirty="0">
                          <a:solidFill>
                            <a:srgbClr val="000000"/>
                          </a:solidFill>
                          <a:effectLst/>
                          <a:latin typeface="Calibri" panose="020F0502020204030204" pitchFamily="34" charset="0"/>
                        </a:rPr>
                        <a:t>Fall</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27</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4</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15%</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CA" sz="900" b="0" i="0" u="none" strike="noStrike" dirty="0">
                          <a:solidFill>
                            <a:srgbClr val="000000"/>
                          </a:solidFill>
                          <a:effectLst/>
                          <a:latin typeface="Calibri" panose="020F0502020204030204" pitchFamily="34" charset="0"/>
                        </a:rPr>
                        <a:t>2884</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596</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21%</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extLst>
                  <a:ext uri="{0D108BD9-81ED-4DB2-BD59-A6C34878D82A}">
                    <a16:rowId xmlns:a16="http://schemas.microsoft.com/office/drawing/2014/main" val="998594694"/>
                  </a:ext>
                </a:extLst>
              </a:tr>
              <a:tr h="172599">
                <a:tc>
                  <a:txBody>
                    <a:bodyPr/>
                    <a:lstStyle/>
                    <a:p>
                      <a:pPr algn="l" fontAlgn="b"/>
                      <a:r>
                        <a:rPr lang="en-CA" sz="900" b="1" i="0" u="none" strike="noStrike" dirty="0">
                          <a:solidFill>
                            <a:srgbClr val="000000"/>
                          </a:solidFill>
                          <a:effectLst/>
                          <a:latin typeface="Calibri" panose="020F0502020204030204" pitchFamily="34" charset="0"/>
                        </a:rPr>
                        <a:t> </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dirty="0">
                          <a:solidFill>
                            <a:srgbClr val="000000"/>
                          </a:solidFill>
                          <a:effectLst/>
                          <a:latin typeface="Calibri" panose="020F0502020204030204" pitchFamily="34" charset="0"/>
                        </a:rPr>
                        <a:t>Spring</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34</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3</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9%</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CA" sz="900" b="0" i="0" u="none" strike="noStrike" dirty="0">
                          <a:solidFill>
                            <a:srgbClr val="000000"/>
                          </a:solidFill>
                          <a:effectLst/>
                          <a:latin typeface="Calibri" panose="020F0502020204030204" pitchFamily="34" charset="0"/>
                        </a:rPr>
                        <a:t>3813</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618</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16%</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800" b="0" i="0" u="none" strike="noStrike" dirty="0">
                          <a:solidFill>
                            <a:srgbClr val="000000"/>
                          </a:solidFill>
                          <a:effectLst/>
                          <a:latin typeface="Calibri" panose="020F0502020204030204" pitchFamily="34" charset="0"/>
                        </a:rPr>
                        <a:t> </a:t>
                      </a:r>
                    </a:p>
                  </a:txBody>
                  <a:tcPr marL="7350" marR="7350" marT="7350" marB="0" anchor="b">
                    <a:lnL>
                      <a:noFill/>
                    </a:lnL>
                    <a:lnR>
                      <a:noFill/>
                    </a:lnR>
                    <a:lnT>
                      <a:noFill/>
                    </a:lnT>
                    <a:lnB>
                      <a:noFill/>
                    </a:lnB>
                    <a:solidFill>
                      <a:srgbClr val="66FF33"/>
                    </a:solidFill>
                  </a:tcPr>
                </a:tc>
                <a:tc>
                  <a:txBody>
                    <a:bodyPr/>
                    <a:lstStyle/>
                    <a:p>
                      <a:pPr algn="l" fontAlgn="b"/>
                      <a:r>
                        <a:rPr lang="en-CA" sz="800" b="0" i="0" u="none" strike="noStrike" dirty="0">
                          <a:solidFill>
                            <a:srgbClr val="000000"/>
                          </a:solidFill>
                          <a:effectLst/>
                          <a:latin typeface="Calibri" panose="020F0502020204030204" pitchFamily="34" charset="0"/>
                        </a:rPr>
                        <a:t>≥ 0% higher</a:t>
                      </a:r>
                    </a:p>
                  </a:txBody>
                  <a:tcPr marL="7350" marR="7350" marT="7350" marB="0" anchor="b">
                    <a:lnL>
                      <a:noFill/>
                    </a:lnL>
                    <a:lnR>
                      <a:noFill/>
                    </a:lnR>
                    <a:lnT>
                      <a:noFill/>
                    </a:lnT>
                    <a:lnB>
                      <a:noFill/>
                    </a:lnB>
                  </a:tcPr>
                </a:tc>
                <a:extLst>
                  <a:ext uri="{0D108BD9-81ED-4DB2-BD59-A6C34878D82A}">
                    <a16:rowId xmlns:a16="http://schemas.microsoft.com/office/drawing/2014/main" val="2560028552"/>
                  </a:ext>
                </a:extLst>
              </a:tr>
              <a:tr h="172599">
                <a:tc>
                  <a:txBody>
                    <a:bodyPr/>
                    <a:lstStyle/>
                    <a:p>
                      <a:pPr algn="l" fontAlgn="b"/>
                      <a:r>
                        <a:rPr lang="en-CA" sz="900" b="1" i="0" u="none" strike="noStrike" dirty="0">
                          <a:solidFill>
                            <a:srgbClr val="000000"/>
                          </a:solidFill>
                          <a:effectLst/>
                          <a:latin typeface="Calibri" panose="020F0502020204030204" pitchFamily="34" charset="0"/>
                        </a:rPr>
                        <a:t>2015</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dirty="0">
                          <a:solidFill>
                            <a:srgbClr val="000000"/>
                          </a:solidFill>
                          <a:effectLst/>
                          <a:latin typeface="Calibri" panose="020F0502020204030204" pitchFamily="34" charset="0"/>
                        </a:rPr>
                        <a:t>Spring</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29</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7%</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CA" sz="900" b="0" i="0" u="none" strike="noStrike" dirty="0">
                          <a:solidFill>
                            <a:srgbClr val="000000"/>
                          </a:solidFill>
                          <a:effectLst/>
                          <a:latin typeface="Calibri" panose="020F0502020204030204" pitchFamily="34" charset="0"/>
                        </a:rPr>
                        <a:t>2682</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383</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14%</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7350" marR="7350" marT="7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800" b="0" i="0" u="none" strike="noStrike" dirty="0">
                          <a:solidFill>
                            <a:srgbClr val="000000"/>
                          </a:solidFill>
                          <a:effectLst/>
                          <a:latin typeface="Calibri" panose="020F0502020204030204" pitchFamily="34" charset="0"/>
                        </a:rPr>
                        <a:t> </a:t>
                      </a:r>
                    </a:p>
                  </a:txBody>
                  <a:tcPr marL="7350" marR="7350" marT="7350" marB="0" anchor="b">
                    <a:lnL>
                      <a:noFill/>
                    </a:lnL>
                    <a:lnR>
                      <a:noFill/>
                    </a:lnR>
                    <a:lnT>
                      <a:noFill/>
                    </a:lnT>
                    <a:lnB>
                      <a:noFill/>
                    </a:lnB>
                    <a:solidFill>
                      <a:srgbClr val="FFFF00"/>
                    </a:solidFill>
                  </a:tcPr>
                </a:tc>
                <a:tc>
                  <a:txBody>
                    <a:bodyPr/>
                    <a:lstStyle/>
                    <a:p>
                      <a:pPr algn="l" fontAlgn="b"/>
                      <a:r>
                        <a:rPr lang="en-CA" sz="800" b="0" i="0" u="none" strike="noStrike" dirty="0">
                          <a:solidFill>
                            <a:srgbClr val="000000"/>
                          </a:solidFill>
                          <a:effectLst/>
                          <a:latin typeface="Calibri" panose="020F0502020204030204" pitchFamily="34" charset="0"/>
                        </a:rPr>
                        <a:t>0.1 - 3.9% difference</a:t>
                      </a:r>
                    </a:p>
                  </a:txBody>
                  <a:tcPr marL="7350" marR="7350" marT="7350" marB="0" anchor="b">
                    <a:lnL>
                      <a:noFill/>
                    </a:lnL>
                    <a:lnR>
                      <a:noFill/>
                    </a:lnR>
                    <a:lnT>
                      <a:noFill/>
                    </a:lnT>
                    <a:lnB>
                      <a:noFill/>
                    </a:lnB>
                  </a:tcPr>
                </a:tc>
                <a:extLst>
                  <a:ext uri="{0D108BD9-81ED-4DB2-BD59-A6C34878D82A}">
                    <a16:rowId xmlns:a16="http://schemas.microsoft.com/office/drawing/2014/main" val="252066555"/>
                  </a:ext>
                </a:extLst>
              </a:tr>
              <a:tr h="172599">
                <a:tc>
                  <a:txBody>
                    <a:bodyPr/>
                    <a:lstStyle/>
                    <a:p>
                      <a:pPr algn="l" fontAlgn="b"/>
                      <a:r>
                        <a:rPr lang="en-CA" sz="900" b="1" i="0" u="none" strike="noStrike" dirty="0">
                          <a:solidFill>
                            <a:srgbClr val="000000"/>
                          </a:solidFill>
                          <a:effectLst/>
                          <a:latin typeface="Calibri" panose="020F0502020204030204" pitchFamily="34" charset="0"/>
                        </a:rPr>
                        <a:t>2014</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dirty="0">
                          <a:solidFill>
                            <a:srgbClr val="000000"/>
                          </a:solidFill>
                          <a:effectLst/>
                          <a:latin typeface="Calibri" panose="020F0502020204030204" pitchFamily="34" charset="0"/>
                        </a:rPr>
                        <a:t>Spring</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25</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3</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12%</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900" b="0" i="0" u="none" strike="noStrike" dirty="0">
                          <a:solidFill>
                            <a:srgbClr val="000000"/>
                          </a:solidFill>
                          <a:effectLst/>
                          <a:latin typeface="Calibri" panose="020F0502020204030204" pitchFamily="34" charset="0"/>
                        </a:rPr>
                        <a:t>2862</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400</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14%</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7350" marR="7350" marT="7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CA" sz="800" b="0" i="0" u="none" strike="noStrike" dirty="0">
                          <a:solidFill>
                            <a:srgbClr val="000000"/>
                          </a:solidFill>
                          <a:effectLst/>
                          <a:latin typeface="Calibri" panose="020F0502020204030204" pitchFamily="34" charset="0"/>
                        </a:rPr>
                        <a:t> </a:t>
                      </a:r>
                    </a:p>
                  </a:txBody>
                  <a:tcPr marL="7350" marR="7350" marT="7350" marB="0" anchor="b">
                    <a:lnL>
                      <a:noFill/>
                    </a:lnL>
                    <a:lnR>
                      <a:noFill/>
                    </a:lnR>
                    <a:lnT>
                      <a:noFill/>
                    </a:lnT>
                    <a:lnB>
                      <a:noFill/>
                    </a:lnB>
                    <a:solidFill>
                      <a:srgbClr val="FF5050"/>
                    </a:solidFill>
                  </a:tcPr>
                </a:tc>
                <a:tc>
                  <a:txBody>
                    <a:bodyPr/>
                    <a:lstStyle/>
                    <a:p>
                      <a:pPr algn="l" fontAlgn="b"/>
                      <a:r>
                        <a:rPr lang="en-CA" sz="800" b="0" i="0" u="none" strike="noStrike" dirty="0">
                          <a:solidFill>
                            <a:srgbClr val="000000"/>
                          </a:solidFill>
                          <a:effectLst/>
                          <a:latin typeface="Calibri" panose="020F0502020204030204" pitchFamily="34" charset="0"/>
                        </a:rPr>
                        <a:t>≥ 4% lower</a:t>
                      </a:r>
                    </a:p>
                  </a:txBody>
                  <a:tcPr marL="7350" marR="7350" marT="7350" marB="0" anchor="b">
                    <a:lnL>
                      <a:noFill/>
                    </a:lnL>
                    <a:lnR>
                      <a:noFill/>
                    </a:lnR>
                    <a:lnT>
                      <a:noFill/>
                    </a:lnT>
                    <a:lnB>
                      <a:noFill/>
                    </a:lnB>
                  </a:tcPr>
                </a:tc>
                <a:extLst>
                  <a:ext uri="{0D108BD9-81ED-4DB2-BD59-A6C34878D82A}">
                    <a16:rowId xmlns:a16="http://schemas.microsoft.com/office/drawing/2014/main" val="2141359436"/>
                  </a:ext>
                </a:extLst>
              </a:tr>
              <a:tr h="172599">
                <a:tc>
                  <a:txBody>
                    <a:bodyPr/>
                    <a:lstStyle/>
                    <a:p>
                      <a:pPr algn="l" fontAlgn="b"/>
                      <a:r>
                        <a:rPr lang="en-CA" sz="900" b="1" i="0" u="none" strike="noStrike" dirty="0">
                          <a:solidFill>
                            <a:srgbClr val="000000"/>
                          </a:solidFill>
                          <a:effectLst/>
                          <a:latin typeface="Calibri" panose="020F0502020204030204" pitchFamily="34" charset="0"/>
                        </a:rPr>
                        <a:t>2013</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dirty="0">
                          <a:solidFill>
                            <a:srgbClr val="000000"/>
                          </a:solidFill>
                          <a:effectLst/>
                          <a:latin typeface="Calibri" panose="020F0502020204030204" pitchFamily="34" charset="0"/>
                        </a:rPr>
                        <a:t>Fall</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20</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4</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20%</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CA" sz="900" b="0" i="0" u="none" strike="noStrike" dirty="0">
                          <a:solidFill>
                            <a:srgbClr val="000000"/>
                          </a:solidFill>
                          <a:effectLst/>
                          <a:latin typeface="Calibri" panose="020F0502020204030204" pitchFamily="34" charset="0"/>
                        </a:rPr>
                        <a:t>2527</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397</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16%</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7350" marR="7350" marT="7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extLst>
                  <a:ext uri="{0D108BD9-81ED-4DB2-BD59-A6C34878D82A}">
                    <a16:rowId xmlns:a16="http://schemas.microsoft.com/office/drawing/2014/main" val="1341692916"/>
                  </a:ext>
                </a:extLst>
              </a:tr>
              <a:tr h="172599">
                <a:tc>
                  <a:txBody>
                    <a:bodyPr/>
                    <a:lstStyle/>
                    <a:p>
                      <a:pPr algn="l" fontAlgn="b"/>
                      <a:r>
                        <a:rPr lang="en-CA" sz="900" b="1" i="0" u="none" strike="noStrike" dirty="0">
                          <a:solidFill>
                            <a:srgbClr val="000000"/>
                          </a:solidFill>
                          <a:effectLst/>
                          <a:latin typeface="Calibri" panose="020F0502020204030204" pitchFamily="34" charset="0"/>
                        </a:rPr>
                        <a:t> </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dirty="0">
                          <a:solidFill>
                            <a:srgbClr val="000000"/>
                          </a:solidFill>
                          <a:effectLst/>
                          <a:latin typeface="Calibri" panose="020F0502020204030204" pitchFamily="34" charset="0"/>
                        </a:rPr>
                        <a:t>Spring</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27</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900" b="0" i="0" u="none" strike="noStrike" dirty="0">
                          <a:solidFill>
                            <a:srgbClr val="000000"/>
                          </a:solidFill>
                          <a:effectLst/>
                          <a:latin typeface="Calibri" panose="020F0502020204030204" pitchFamily="34" charset="0"/>
                        </a:rPr>
                        <a:t>4</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900" b="0" i="0" u="none" strike="noStrike" dirty="0">
                          <a:solidFill>
                            <a:srgbClr val="000000"/>
                          </a:solidFill>
                          <a:effectLst/>
                          <a:latin typeface="Calibri" panose="020F0502020204030204" pitchFamily="34" charset="0"/>
                        </a:rPr>
                        <a:t>15%</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900" b="0" i="0" u="none" strike="noStrike" dirty="0">
                          <a:solidFill>
                            <a:srgbClr val="000000"/>
                          </a:solidFill>
                          <a:effectLst/>
                          <a:latin typeface="Calibri" panose="020F0502020204030204" pitchFamily="34" charset="0"/>
                        </a:rPr>
                        <a:t>2253</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900" b="0" i="0" u="none" strike="noStrike" dirty="0">
                          <a:solidFill>
                            <a:srgbClr val="000000"/>
                          </a:solidFill>
                          <a:effectLst/>
                          <a:latin typeface="Calibri" panose="020F0502020204030204" pitchFamily="34" charset="0"/>
                        </a:rPr>
                        <a:t>400</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900" b="0" i="0" u="none" strike="noStrike" dirty="0">
                          <a:solidFill>
                            <a:srgbClr val="000000"/>
                          </a:solidFill>
                          <a:effectLst/>
                          <a:latin typeface="Calibri" panose="020F0502020204030204" pitchFamily="34" charset="0"/>
                        </a:rPr>
                        <a:t>18%</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7350" marR="7350" marT="7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extLst>
                  <a:ext uri="{0D108BD9-81ED-4DB2-BD59-A6C34878D82A}">
                    <a16:rowId xmlns:a16="http://schemas.microsoft.com/office/drawing/2014/main" val="942158624"/>
                  </a:ext>
                </a:extLst>
              </a:tr>
              <a:tr h="172599">
                <a:tc>
                  <a:txBody>
                    <a:bodyPr/>
                    <a:lstStyle/>
                    <a:p>
                      <a:pPr algn="l" fontAlgn="b"/>
                      <a:r>
                        <a:rPr lang="en-CA" sz="900" b="1" i="0" u="none" strike="noStrike" dirty="0">
                          <a:solidFill>
                            <a:srgbClr val="000000"/>
                          </a:solidFill>
                          <a:effectLst/>
                          <a:latin typeface="Calibri" panose="020F0502020204030204" pitchFamily="34" charset="0"/>
                        </a:rPr>
                        <a:t>2012</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dirty="0">
                          <a:solidFill>
                            <a:srgbClr val="000000"/>
                          </a:solidFill>
                          <a:effectLst/>
                          <a:latin typeface="Calibri" panose="020F0502020204030204" pitchFamily="34" charset="0"/>
                        </a:rPr>
                        <a:t>Fall</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25</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900" b="0" i="0" u="none" strike="noStrike" dirty="0">
                          <a:solidFill>
                            <a:srgbClr val="000000"/>
                          </a:solidFill>
                          <a:effectLst/>
                          <a:latin typeface="Calibri" panose="020F0502020204030204" pitchFamily="34" charset="0"/>
                        </a:rPr>
                        <a:t>2</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900" b="0" i="0" u="none" strike="noStrike" dirty="0">
                          <a:solidFill>
                            <a:srgbClr val="000000"/>
                          </a:solidFill>
                          <a:effectLst/>
                          <a:latin typeface="Calibri" panose="020F0502020204030204" pitchFamily="34" charset="0"/>
                        </a:rPr>
                        <a:t>8%</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CA" sz="900" b="0" i="0" u="none" strike="noStrike" dirty="0">
                          <a:solidFill>
                            <a:srgbClr val="000000"/>
                          </a:solidFill>
                          <a:effectLst/>
                          <a:latin typeface="Calibri" panose="020F0502020204030204" pitchFamily="34" charset="0"/>
                        </a:rPr>
                        <a:t>2333</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900" b="0" i="0" u="none" strike="noStrike" dirty="0">
                          <a:solidFill>
                            <a:srgbClr val="000000"/>
                          </a:solidFill>
                          <a:effectLst/>
                          <a:latin typeface="Calibri" panose="020F0502020204030204" pitchFamily="34" charset="0"/>
                        </a:rPr>
                        <a:t>401</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900" b="0" i="0" u="none" strike="noStrike" dirty="0">
                          <a:solidFill>
                            <a:srgbClr val="000000"/>
                          </a:solidFill>
                          <a:effectLst/>
                          <a:latin typeface="Calibri" panose="020F0502020204030204" pitchFamily="34" charset="0"/>
                        </a:rPr>
                        <a:t>17%</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7350" marR="7350" marT="7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extLst>
                  <a:ext uri="{0D108BD9-81ED-4DB2-BD59-A6C34878D82A}">
                    <a16:rowId xmlns:a16="http://schemas.microsoft.com/office/drawing/2014/main" val="1685841346"/>
                  </a:ext>
                </a:extLst>
              </a:tr>
              <a:tr h="172599">
                <a:tc>
                  <a:txBody>
                    <a:bodyPr/>
                    <a:lstStyle/>
                    <a:p>
                      <a:pPr algn="l" fontAlgn="b"/>
                      <a:r>
                        <a:rPr lang="en-CA" sz="900" b="1" i="0" u="none" strike="noStrike" dirty="0">
                          <a:solidFill>
                            <a:srgbClr val="000000"/>
                          </a:solidFill>
                          <a:effectLst/>
                          <a:latin typeface="Calibri" panose="020F0502020204030204" pitchFamily="34" charset="0"/>
                        </a:rPr>
                        <a:t> </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dirty="0">
                          <a:solidFill>
                            <a:srgbClr val="000000"/>
                          </a:solidFill>
                          <a:effectLst/>
                          <a:latin typeface="Calibri" panose="020F0502020204030204" pitchFamily="34" charset="0"/>
                        </a:rPr>
                        <a:t>Spring</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22</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900" b="0" i="0" u="none" strike="noStrike" dirty="0">
                          <a:solidFill>
                            <a:srgbClr val="000000"/>
                          </a:solidFill>
                          <a:effectLst/>
                          <a:latin typeface="Calibri" panose="020F0502020204030204" pitchFamily="34" charset="0"/>
                        </a:rPr>
                        <a:t>3</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900" b="0" i="0" u="none" strike="noStrike" dirty="0">
                          <a:solidFill>
                            <a:srgbClr val="000000"/>
                          </a:solidFill>
                          <a:effectLst/>
                          <a:latin typeface="Calibri" panose="020F0502020204030204" pitchFamily="34" charset="0"/>
                        </a:rPr>
                        <a:t>14%</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CA" sz="900" b="0" i="0" u="none" strike="noStrike" dirty="0">
                          <a:solidFill>
                            <a:srgbClr val="000000"/>
                          </a:solidFill>
                          <a:effectLst/>
                          <a:latin typeface="Calibri" panose="020F0502020204030204" pitchFamily="34" charset="0"/>
                        </a:rPr>
                        <a:t>2284</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900" b="0" i="0" u="none" strike="noStrike" dirty="0">
                          <a:solidFill>
                            <a:srgbClr val="000000"/>
                          </a:solidFill>
                          <a:effectLst/>
                          <a:latin typeface="Calibri" panose="020F0502020204030204" pitchFamily="34" charset="0"/>
                        </a:rPr>
                        <a:t>400</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900" b="0" i="0" u="none" strike="noStrike" dirty="0">
                          <a:solidFill>
                            <a:srgbClr val="000000"/>
                          </a:solidFill>
                          <a:effectLst/>
                          <a:latin typeface="Calibri" panose="020F0502020204030204" pitchFamily="34" charset="0"/>
                        </a:rPr>
                        <a:t>18%</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7350" marR="7350" marT="7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extLst>
                  <a:ext uri="{0D108BD9-81ED-4DB2-BD59-A6C34878D82A}">
                    <a16:rowId xmlns:a16="http://schemas.microsoft.com/office/drawing/2014/main" val="1972024340"/>
                  </a:ext>
                </a:extLst>
              </a:tr>
              <a:tr h="172599">
                <a:tc>
                  <a:txBody>
                    <a:bodyPr/>
                    <a:lstStyle/>
                    <a:p>
                      <a:pPr algn="l" fontAlgn="b"/>
                      <a:r>
                        <a:rPr lang="en-CA" sz="900" b="1" i="0" u="none" strike="noStrike" dirty="0">
                          <a:solidFill>
                            <a:srgbClr val="000000"/>
                          </a:solidFill>
                          <a:effectLst/>
                          <a:latin typeface="Calibri" panose="020F0502020204030204" pitchFamily="34" charset="0"/>
                        </a:rPr>
                        <a:t>2011</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dirty="0">
                          <a:solidFill>
                            <a:srgbClr val="000000"/>
                          </a:solidFill>
                          <a:effectLst/>
                          <a:latin typeface="Calibri" panose="020F0502020204030204" pitchFamily="34" charset="0"/>
                        </a:rPr>
                        <a:t>Fall</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27</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1</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4%</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CA" sz="900" b="0" i="0" u="none" strike="noStrike" dirty="0">
                          <a:solidFill>
                            <a:srgbClr val="000000"/>
                          </a:solidFill>
                          <a:effectLst/>
                          <a:latin typeface="Calibri" panose="020F0502020204030204" pitchFamily="34" charset="0"/>
                        </a:rPr>
                        <a:t>2294</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401</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18%</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7350" marR="7350" marT="7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extLst>
                  <a:ext uri="{0D108BD9-81ED-4DB2-BD59-A6C34878D82A}">
                    <a16:rowId xmlns:a16="http://schemas.microsoft.com/office/drawing/2014/main" val="1798578477"/>
                  </a:ext>
                </a:extLst>
              </a:tr>
              <a:tr h="172599">
                <a:tc>
                  <a:txBody>
                    <a:bodyPr/>
                    <a:lstStyle/>
                    <a:p>
                      <a:pPr algn="l" fontAlgn="b"/>
                      <a:r>
                        <a:rPr lang="en-CA" sz="900" b="1" i="0" u="none" strike="noStrike" dirty="0">
                          <a:solidFill>
                            <a:srgbClr val="000000"/>
                          </a:solidFill>
                          <a:effectLst/>
                          <a:latin typeface="Calibri" panose="020F0502020204030204" pitchFamily="34" charset="0"/>
                        </a:rPr>
                        <a:t> </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dirty="0">
                          <a:solidFill>
                            <a:srgbClr val="000000"/>
                          </a:solidFill>
                          <a:effectLst/>
                          <a:latin typeface="Calibri" panose="020F0502020204030204" pitchFamily="34" charset="0"/>
                        </a:rPr>
                        <a:t>Spring</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30</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1</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3%</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CA" sz="900" b="0" i="0" u="none" strike="noStrike" dirty="0">
                          <a:solidFill>
                            <a:srgbClr val="000000"/>
                          </a:solidFill>
                          <a:effectLst/>
                          <a:latin typeface="Calibri" panose="020F0502020204030204" pitchFamily="34" charset="0"/>
                        </a:rPr>
                        <a:t>2298</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400</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17%</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7350" marR="7350" marT="7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extLst>
                  <a:ext uri="{0D108BD9-81ED-4DB2-BD59-A6C34878D82A}">
                    <a16:rowId xmlns:a16="http://schemas.microsoft.com/office/drawing/2014/main" val="2094601683"/>
                  </a:ext>
                </a:extLst>
              </a:tr>
              <a:tr h="172599">
                <a:tc>
                  <a:txBody>
                    <a:bodyPr/>
                    <a:lstStyle/>
                    <a:p>
                      <a:pPr algn="l" fontAlgn="b"/>
                      <a:r>
                        <a:rPr lang="en-CA" sz="900" b="1" i="0" u="none" strike="noStrike" dirty="0">
                          <a:solidFill>
                            <a:srgbClr val="000000"/>
                          </a:solidFill>
                          <a:effectLst/>
                          <a:latin typeface="Calibri" panose="020F0502020204030204" pitchFamily="34" charset="0"/>
                        </a:rPr>
                        <a:t>2010</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dirty="0">
                          <a:solidFill>
                            <a:srgbClr val="000000"/>
                          </a:solidFill>
                          <a:effectLst/>
                          <a:latin typeface="Calibri" panose="020F0502020204030204" pitchFamily="34" charset="0"/>
                        </a:rPr>
                        <a:t>Fall</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35</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6%</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CA" sz="900" b="0" i="0" u="none" strike="noStrike" dirty="0">
                          <a:solidFill>
                            <a:srgbClr val="000000"/>
                          </a:solidFill>
                          <a:effectLst/>
                          <a:latin typeface="Calibri" panose="020F0502020204030204" pitchFamily="34" charset="0"/>
                        </a:rPr>
                        <a:t>2338</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402</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17%</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7350" marR="7350" marT="7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extLst>
                  <a:ext uri="{0D108BD9-81ED-4DB2-BD59-A6C34878D82A}">
                    <a16:rowId xmlns:a16="http://schemas.microsoft.com/office/drawing/2014/main" val="497344123"/>
                  </a:ext>
                </a:extLst>
              </a:tr>
              <a:tr h="172599">
                <a:tc>
                  <a:txBody>
                    <a:bodyPr/>
                    <a:lstStyle/>
                    <a:p>
                      <a:pPr algn="l" fontAlgn="b"/>
                      <a:r>
                        <a:rPr lang="en-CA" sz="900" b="1" i="0" u="none" strike="noStrike" dirty="0">
                          <a:solidFill>
                            <a:srgbClr val="000000"/>
                          </a:solidFill>
                          <a:effectLst/>
                          <a:latin typeface="Calibri" panose="020F0502020204030204" pitchFamily="34" charset="0"/>
                        </a:rPr>
                        <a:t> </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dirty="0">
                          <a:solidFill>
                            <a:srgbClr val="000000"/>
                          </a:solidFill>
                          <a:effectLst/>
                          <a:latin typeface="Calibri" panose="020F0502020204030204" pitchFamily="34" charset="0"/>
                        </a:rPr>
                        <a:t>Spring</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24</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900" b="0" i="0" u="none" strike="noStrike" dirty="0">
                          <a:solidFill>
                            <a:srgbClr val="000000"/>
                          </a:solidFill>
                          <a:effectLst/>
                          <a:latin typeface="Calibri" panose="020F0502020204030204" pitchFamily="34" charset="0"/>
                        </a:rPr>
                        <a:t>2</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900" b="0" i="0" u="none" strike="noStrike" dirty="0">
                          <a:solidFill>
                            <a:srgbClr val="000000"/>
                          </a:solidFill>
                          <a:effectLst/>
                          <a:latin typeface="Calibri" panose="020F0502020204030204" pitchFamily="34" charset="0"/>
                        </a:rPr>
                        <a:t>8%</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CA" sz="900" b="0" i="0" u="none" strike="noStrike" dirty="0">
                          <a:solidFill>
                            <a:srgbClr val="000000"/>
                          </a:solidFill>
                          <a:effectLst/>
                          <a:latin typeface="Calibri" panose="020F0502020204030204" pitchFamily="34" charset="0"/>
                        </a:rPr>
                        <a:t>2230</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900" b="0" i="0" u="none" strike="noStrike" dirty="0">
                          <a:solidFill>
                            <a:srgbClr val="000000"/>
                          </a:solidFill>
                          <a:effectLst/>
                          <a:latin typeface="Calibri" panose="020F0502020204030204" pitchFamily="34" charset="0"/>
                        </a:rPr>
                        <a:t>405</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CA" sz="900" b="0" i="0" u="none" strike="noStrike" dirty="0">
                          <a:solidFill>
                            <a:srgbClr val="000000"/>
                          </a:solidFill>
                          <a:effectLst/>
                          <a:latin typeface="Calibri" panose="020F0502020204030204" pitchFamily="34" charset="0"/>
                        </a:rPr>
                        <a:t>18%</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7350" marR="7350" marT="7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extLst>
                  <a:ext uri="{0D108BD9-81ED-4DB2-BD59-A6C34878D82A}">
                    <a16:rowId xmlns:a16="http://schemas.microsoft.com/office/drawing/2014/main" val="4192921494"/>
                  </a:ext>
                </a:extLst>
              </a:tr>
              <a:tr h="172599">
                <a:tc>
                  <a:txBody>
                    <a:bodyPr/>
                    <a:lstStyle/>
                    <a:p>
                      <a:pPr algn="l" fontAlgn="b"/>
                      <a:r>
                        <a:rPr lang="en-CA" sz="900" b="1" i="0" u="none" strike="noStrike" dirty="0">
                          <a:solidFill>
                            <a:srgbClr val="000000"/>
                          </a:solidFill>
                          <a:effectLst/>
                          <a:latin typeface="Calibri" panose="020F0502020204030204" pitchFamily="34" charset="0"/>
                        </a:rPr>
                        <a:t>2009</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dirty="0">
                          <a:solidFill>
                            <a:srgbClr val="000000"/>
                          </a:solidFill>
                          <a:effectLst/>
                          <a:latin typeface="Calibri" panose="020F0502020204030204" pitchFamily="34" charset="0"/>
                        </a:rPr>
                        <a:t>Fall</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30</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0</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0%</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CA" sz="900" b="0" i="0" u="none" strike="noStrike" dirty="0">
                          <a:solidFill>
                            <a:srgbClr val="000000"/>
                          </a:solidFill>
                          <a:effectLst/>
                          <a:latin typeface="Calibri" panose="020F0502020204030204" pitchFamily="34" charset="0"/>
                        </a:rPr>
                        <a:t>2186</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401</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18%</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7350" marR="7350" marT="7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extLst>
                  <a:ext uri="{0D108BD9-81ED-4DB2-BD59-A6C34878D82A}">
                    <a16:rowId xmlns:a16="http://schemas.microsoft.com/office/drawing/2014/main" val="862798662"/>
                  </a:ext>
                </a:extLst>
              </a:tr>
              <a:tr h="172599">
                <a:tc>
                  <a:txBody>
                    <a:bodyPr/>
                    <a:lstStyle/>
                    <a:p>
                      <a:pPr algn="l" fontAlgn="b"/>
                      <a:r>
                        <a:rPr lang="en-CA" sz="900" b="1" i="0" u="none" strike="noStrike" dirty="0">
                          <a:solidFill>
                            <a:srgbClr val="000000"/>
                          </a:solidFill>
                          <a:effectLst/>
                          <a:latin typeface="Calibri" panose="020F0502020204030204" pitchFamily="34" charset="0"/>
                        </a:rPr>
                        <a:t> </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dirty="0">
                          <a:solidFill>
                            <a:srgbClr val="000000"/>
                          </a:solidFill>
                          <a:effectLst/>
                          <a:latin typeface="Calibri" panose="020F0502020204030204" pitchFamily="34" charset="0"/>
                        </a:rPr>
                        <a:t>Spring</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24</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8%</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CA" sz="900" b="0" i="0" u="none" strike="noStrike" dirty="0">
                          <a:solidFill>
                            <a:srgbClr val="000000"/>
                          </a:solidFill>
                          <a:effectLst/>
                          <a:latin typeface="Calibri" panose="020F0502020204030204" pitchFamily="34" charset="0"/>
                        </a:rPr>
                        <a:t>1856</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403</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22%</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7350" marR="7350" marT="7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extLst>
                  <a:ext uri="{0D108BD9-81ED-4DB2-BD59-A6C34878D82A}">
                    <a16:rowId xmlns:a16="http://schemas.microsoft.com/office/drawing/2014/main" val="3073074469"/>
                  </a:ext>
                </a:extLst>
              </a:tr>
              <a:tr h="172599">
                <a:tc>
                  <a:txBody>
                    <a:bodyPr/>
                    <a:lstStyle/>
                    <a:p>
                      <a:pPr algn="l" fontAlgn="b"/>
                      <a:r>
                        <a:rPr lang="en-CA" sz="900" b="1" i="0" u="none" strike="noStrike" dirty="0">
                          <a:solidFill>
                            <a:srgbClr val="000000"/>
                          </a:solidFill>
                          <a:effectLst/>
                          <a:latin typeface="Calibri" panose="020F0502020204030204" pitchFamily="34" charset="0"/>
                        </a:rPr>
                        <a:t>2008</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dirty="0">
                          <a:solidFill>
                            <a:srgbClr val="000000"/>
                          </a:solidFill>
                          <a:effectLst/>
                          <a:latin typeface="Calibri" panose="020F0502020204030204" pitchFamily="34" charset="0"/>
                        </a:rPr>
                        <a:t>Fall</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25</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8%</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CA" sz="900" b="0" i="0" u="none" strike="noStrike" dirty="0">
                          <a:solidFill>
                            <a:srgbClr val="000000"/>
                          </a:solidFill>
                          <a:effectLst/>
                          <a:latin typeface="Calibri" panose="020F0502020204030204" pitchFamily="34" charset="0"/>
                        </a:rPr>
                        <a:t>1824</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394</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22%</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7350" marR="7350" marT="7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extLst>
                  <a:ext uri="{0D108BD9-81ED-4DB2-BD59-A6C34878D82A}">
                    <a16:rowId xmlns:a16="http://schemas.microsoft.com/office/drawing/2014/main" val="1634777134"/>
                  </a:ext>
                </a:extLst>
              </a:tr>
              <a:tr h="172599">
                <a:tc>
                  <a:txBody>
                    <a:bodyPr/>
                    <a:lstStyle/>
                    <a:p>
                      <a:pPr algn="l" fontAlgn="b"/>
                      <a:r>
                        <a:rPr lang="en-CA" sz="900" b="1" i="0" u="none" strike="noStrike" dirty="0">
                          <a:solidFill>
                            <a:srgbClr val="000000"/>
                          </a:solidFill>
                          <a:effectLst/>
                          <a:latin typeface="Calibri" panose="020F0502020204030204" pitchFamily="34" charset="0"/>
                        </a:rPr>
                        <a:t> </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dirty="0">
                          <a:solidFill>
                            <a:srgbClr val="000000"/>
                          </a:solidFill>
                          <a:effectLst/>
                          <a:latin typeface="Calibri" panose="020F0502020204030204" pitchFamily="34" charset="0"/>
                        </a:rPr>
                        <a:t>Spring</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27</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5</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19%</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900" b="0" i="0" u="none" strike="noStrike" dirty="0">
                          <a:solidFill>
                            <a:srgbClr val="000000"/>
                          </a:solidFill>
                          <a:effectLst/>
                          <a:latin typeface="Calibri" panose="020F0502020204030204" pitchFamily="34" charset="0"/>
                        </a:rPr>
                        <a:t>1841</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401</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22%</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7350" marR="7350" marT="7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extLst>
                  <a:ext uri="{0D108BD9-81ED-4DB2-BD59-A6C34878D82A}">
                    <a16:rowId xmlns:a16="http://schemas.microsoft.com/office/drawing/2014/main" val="1886513921"/>
                  </a:ext>
                </a:extLst>
              </a:tr>
              <a:tr h="172599">
                <a:tc>
                  <a:txBody>
                    <a:bodyPr/>
                    <a:lstStyle/>
                    <a:p>
                      <a:pPr algn="l" fontAlgn="b"/>
                      <a:r>
                        <a:rPr lang="en-CA" sz="900" b="1" i="0" u="none" strike="noStrike" dirty="0">
                          <a:solidFill>
                            <a:srgbClr val="000000"/>
                          </a:solidFill>
                          <a:effectLst/>
                          <a:latin typeface="Calibri" panose="020F0502020204030204" pitchFamily="34" charset="0"/>
                        </a:rPr>
                        <a:t>2007</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dirty="0">
                          <a:solidFill>
                            <a:srgbClr val="000000"/>
                          </a:solidFill>
                          <a:effectLst/>
                          <a:latin typeface="Calibri" panose="020F0502020204030204" pitchFamily="34" charset="0"/>
                        </a:rPr>
                        <a:t>Fall</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22</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5</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23%</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33"/>
                    </a:solidFill>
                  </a:tcPr>
                </a:tc>
                <a:tc>
                  <a:txBody>
                    <a:bodyPr/>
                    <a:lstStyle/>
                    <a:p>
                      <a:pPr algn="ctr" fontAlgn="b"/>
                      <a:r>
                        <a:rPr lang="en-CA" sz="900" b="0" i="0" u="none" strike="noStrike" dirty="0">
                          <a:solidFill>
                            <a:srgbClr val="000000"/>
                          </a:solidFill>
                          <a:effectLst/>
                          <a:latin typeface="Calibri" panose="020F0502020204030204" pitchFamily="34" charset="0"/>
                        </a:rPr>
                        <a:t>1784</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415</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23%</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7350" marR="7350" marT="7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extLst>
                  <a:ext uri="{0D108BD9-81ED-4DB2-BD59-A6C34878D82A}">
                    <a16:rowId xmlns:a16="http://schemas.microsoft.com/office/drawing/2014/main" val="634335265"/>
                  </a:ext>
                </a:extLst>
              </a:tr>
              <a:tr h="172599">
                <a:tc>
                  <a:txBody>
                    <a:bodyPr/>
                    <a:lstStyle/>
                    <a:p>
                      <a:pPr algn="l" fontAlgn="b"/>
                      <a:r>
                        <a:rPr lang="en-CA" sz="900" b="1" i="0" u="none" strike="noStrike" dirty="0">
                          <a:solidFill>
                            <a:srgbClr val="000000"/>
                          </a:solidFill>
                          <a:effectLst/>
                          <a:latin typeface="Calibri" panose="020F0502020204030204" pitchFamily="34" charset="0"/>
                        </a:rPr>
                        <a:t> </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dirty="0">
                          <a:solidFill>
                            <a:srgbClr val="000000"/>
                          </a:solidFill>
                          <a:effectLst/>
                          <a:latin typeface="Calibri" panose="020F0502020204030204" pitchFamily="34" charset="0"/>
                        </a:rPr>
                        <a:t>Spring</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36</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4</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11%</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CA" sz="900" b="0" i="0" u="none" strike="noStrike" dirty="0">
                          <a:solidFill>
                            <a:srgbClr val="000000"/>
                          </a:solidFill>
                          <a:effectLst/>
                          <a:latin typeface="Calibri" panose="020F0502020204030204" pitchFamily="34" charset="0"/>
                        </a:rPr>
                        <a:t>1877</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498</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27%</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7350" marR="7350" marT="7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extLst>
                  <a:ext uri="{0D108BD9-81ED-4DB2-BD59-A6C34878D82A}">
                    <a16:rowId xmlns:a16="http://schemas.microsoft.com/office/drawing/2014/main" val="3634661817"/>
                  </a:ext>
                </a:extLst>
              </a:tr>
              <a:tr h="172599">
                <a:tc>
                  <a:txBody>
                    <a:bodyPr/>
                    <a:lstStyle/>
                    <a:p>
                      <a:pPr algn="l" fontAlgn="b"/>
                      <a:r>
                        <a:rPr lang="en-CA" sz="900" b="1" i="0" u="none" strike="noStrike" dirty="0">
                          <a:solidFill>
                            <a:srgbClr val="000000"/>
                          </a:solidFill>
                          <a:effectLst/>
                          <a:latin typeface="Calibri" panose="020F0502020204030204" pitchFamily="34" charset="0"/>
                        </a:rPr>
                        <a:t>2006</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dirty="0">
                          <a:solidFill>
                            <a:srgbClr val="000000"/>
                          </a:solidFill>
                          <a:effectLst/>
                          <a:latin typeface="Calibri" panose="020F0502020204030204" pitchFamily="34" charset="0"/>
                        </a:rPr>
                        <a:t>Fall</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32</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1</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3%</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CA" sz="900" b="0" i="0" u="none" strike="noStrike" dirty="0">
                          <a:solidFill>
                            <a:srgbClr val="000000"/>
                          </a:solidFill>
                          <a:effectLst/>
                          <a:latin typeface="Calibri" panose="020F0502020204030204" pitchFamily="34" charset="0"/>
                        </a:rPr>
                        <a:t>2017</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348</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17%</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7350" marR="7350" marT="7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extLst>
                  <a:ext uri="{0D108BD9-81ED-4DB2-BD59-A6C34878D82A}">
                    <a16:rowId xmlns:a16="http://schemas.microsoft.com/office/drawing/2014/main" val="2998626051"/>
                  </a:ext>
                </a:extLst>
              </a:tr>
              <a:tr h="172599">
                <a:tc>
                  <a:txBody>
                    <a:bodyPr/>
                    <a:lstStyle/>
                    <a:p>
                      <a:pPr algn="l" fontAlgn="b"/>
                      <a:r>
                        <a:rPr lang="en-CA" sz="900" b="1" i="0" u="none" strike="noStrike" dirty="0">
                          <a:solidFill>
                            <a:srgbClr val="000000"/>
                          </a:solidFill>
                          <a:effectLst/>
                          <a:latin typeface="Calibri" panose="020F0502020204030204" pitchFamily="34" charset="0"/>
                        </a:rPr>
                        <a:t> </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dirty="0">
                          <a:solidFill>
                            <a:srgbClr val="000000"/>
                          </a:solidFill>
                          <a:effectLst/>
                          <a:latin typeface="Calibri" panose="020F0502020204030204" pitchFamily="34" charset="0"/>
                        </a:rPr>
                        <a:t>Spring</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30</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5</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17%</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CA" sz="900" b="0" i="0" u="none" strike="noStrike" dirty="0">
                          <a:solidFill>
                            <a:srgbClr val="000000"/>
                          </a:solidFill>
                          <a:effectLst/>
                          <a:latin typeface="Calibri" panose="020F0502020204030204" pitchFamily="34" charset="0"/>
                        </a:rPr>
                        <a:t>1839</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462</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25%</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7350" marR="7350" marT="7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extLst>
                  <a:ext uri="{0D108BD9-81ED-4DB2-BD59-A6C34878D82A}">
                    <a16:rowId xmlns:a16="http://schemas.microsoft.com/office/drawing/2014/main" val="2736028639"/>
                  </a:ext>
                </a:extLst>
              </a:tr>
              <a:tr h="172599">
                <a:tc>
                  <a:txBody>
                    <a:bodyPr/>
                    <a:lstStyle/>
                    <a:p>
                      <a:pPr algn="l" fontAlgn="b"/>
                      <a:r>
                        <a:rPr lang="en-CA" sz="900" b="1" i="0" u="none" strike="noStrike" dirty="0">
                          <a:solidFill>
                            <a:srgbClr val="000000"/>
                          </a:solidFill>
                          <a:effectLst/>
                          <a:latin typeface="Calibri" panose="020F0502020204030204" pitchFamily="34" charset="0"/>
                        </a:rPr>
                        <a:t>2005</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dirty="0">
                          <a:solidFill>
                            <a:srgbClr val="000000"/>
                          </a:solidFill>
                          <a:effectLst/>
                          <a:latin typeface="Calibri" panose="020F0502020204030204" pitchFamily="34" charset="0"/>
                        </a:rPr>
                        <a:t>Fall</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35</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5</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14%</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CA" sz="900" b="0" i="0" u="none" strike="noStrike" dirty="0">
                          <a:solidFill>
                            <a:srgbClr val="000000"/>
                          </a:solidFill>
                          <a:effectLst/>
                          <a:latin typeface="Calibri" panose="020F0502020204030204" pitchFamily="34" charset="0"/>
                        </a:rPr>
                        <a:t>1833</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454</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25%</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7350" marR="7350" marT="7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extLst>
                  <a:ext uri="{0D108BD9-81ED-4DB2-BD59-A6C34878D82A}">
                    <a16:rowId xmlns:a16="http://schemas.microsoft.com/office/drawing/2014/main" val="1053294078"/>
                  </a:ext>
                </a:extLst>
              </a:tr>
              <a:tr h="172599">
                <a:tc>
                  <a:txBody>
                    <a:bodyPr/>
                    <a:lstStyle/>
                    <a:p>
                      <a:pPr algn="l" fontAlgn="b"/>
                      <a:r>
                        <a:rPr lang="en-CA" sz="900" b="1" i="0" u="none" strike="noStrike" dirty="0">
                          <a:solidFill>
                            <a:srgbClr val="000000"/>
                          </a:solidFill>
                          <a:effectLst/>
                          <a:latin typeface="Calibri" panose="020F0502020204030204" pitchFamily="34" charset="0"/>
                        </a:rPr>
                        <a:t> </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dirty="0">
                          <a:solidFill>
                            <a:srgbClr val="000000"/>
                          </a:solidFill>
                          <a:effectLst/>
                          <a:latin typeface="Calibri" panose="020F0502020204030204" pitchFamily="34" charset="0"/>
                        </a:rPr>
                        <a:t>Spring</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31</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4</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13%</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CA" sz="900" b="0" i="0" u="none" strike="noStrike" dirty="0">
                          <a:solidFill>
                            <a:srgbClr val="000000"/>
                          </a:solidFill>
                          <a:effectLst/>
                          <a:latin typeface="Calibri" panose="020F0502020204030204" pitchFamily="34" charset="0"/>
                        </a:rPr>
                        <a:t>1678</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478</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29%</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7350" marR="7350" marT="7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extLst>
                  <a:ext uri="{0D108BD9-81ED-4DB2-BD59-A6C34878D82A}">
                    <a16:rowId xmlns:a16="http://schemas.microsoft.com/office/drawing/2014/main" val="3842110354"/>
                  </a:ext>
                </a:extLst>
              </a:tr>
              <a:tr h="172599">
                <a:tc>
                  <a:txBody>
                    <a:bodyPr/>
                    <a:lstStyle/>
                    <a:p>
                      <a:pPr algn="l" fontAlgn="b"/>
                      <a:r>
                        <a:rPr lang="en-CA" sz="900" b="1" i="0" u="none" strike="noStrike" dirty="0">
                          <a:solidFill>
                            <a:srgbClr val="000000"/>
                          </a:solidFill>
                          <a:effectLst/>
                          <a:latin typeface="Calibri" panose="020F0502020204030204" pitchFamily="34" charset="0"/>
                        </a:rPr>
                        <a:t>2004</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dirty="0">
                          <a:solidFill>
                            <a:srgbClr val="000000"/>
                          </a:solidFill>
                          <a:effectLst/>
                          <a:latin typeface="Calibri" panose="020F0502020204030204" pitchFamily="34" charset="0"/>
                        </a:rPr>
                        <a:t>Fall</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34</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7</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21%</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900" b="0" i="0" u="none" strike="noStrike" dirty="0">
                          <a:solidFill>
                            <a:srgbClr val="000000"/>
                          </a:solidFill>
                          <a:effectLst/>
                          <a:latin typeface="Calibri" panose="020F0502020204030204" pitchFamily="34" charset="0"/>
                        </a:rPr>
                        <a:t>1687</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406</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24%</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7350" marR="7350" marT="7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extLst>
                  <a:ext uri="{0D108BD9-81ED-4DB2-BD59-A6C34878D82A}">
                    <a16:rowId xmlns:a16="http://schemas.microsoft.com/office/drawing/2014/main" val="1201965354"/>
                  </a:ext>
                </a:extLst>
              </a:tr>
              <a:tr h="172599">
                <a:tc>
                  <a:txBody>
                    <a:bodyPr/>
                    <a:lstStyle/>
                    <a:p>
                      <a:pPr algn="l" fontAlgn="b"/>
                      <a:r>
                        <a:rPr lang="en-CA" sz="900" b="1" i="0" u="none" strike="noStrike" dirty="0">
                          <a:solidFill>
                            <a:srgbClr val="000000"/>
                          </a:solidFill>
                          <a:effectLst/>
                          <a:latin typeface="Calibri" panose="020F0502020204030204" pitchFamily="34" charset="0"/>
                        </a:rPr>
                        <a:t> </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dirty="0">
                          <a:solidFill>
                            <a:srgbClr val="000000"/>
                          </a:solidFill>
                          <a:effectLst/>
                          <a:latin typeface="Calibri" panose="020F0502020204030204" pitchFamily="34" charset="0"/>
                        </a:rPr>
                        <a:t>Spring</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26</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6</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23%</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CA" sz="900" b="0" i="0" u="none" strike="noStrike" dirty="0">
                          <a:solidFill>
                            <a:srgbClr val="000000"/>
                          </a:solidFill>
                          <a:effectLst/>
                          <a:latin typeface="Calibri" panose="020F0502020204030204" pitchFamily="34" charset="0"/>
                        </a:rPr>
                        <a:t>1429</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445</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31%</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7350" marR="7350" marT="7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extLst>
                  <a:ext uri="{0D108BD9-81ED-4DB2-BD59-A6C34878D82A}">
                    <a16:rowId xmlns:a16="http://schemas.microsoft.com/office/drawing/2014/main" val="1595315277"/>
                  </a:ext>
                </a:extLst>
              </a:tr>
              <a:tr h="172599">
                <a:tc>
                  <a:txBody>
                    <a:bodyPr/>
                    <a:lstStyle/>
                    <a:p>
                      <a:pPr algn="l" fontAlgn="b"/>
                      <a:r>
                        <a:rPr lang="en-CA" sz="900" b="1" i="0" u="none" strike="noStrike" dirty="0">
                          <a:solidFill>
                            <a:srgbClr val="000000"/>
                          </a:solidFill>
                          <a:effectLst/>
                          <a:latin typeface="Calibri" panose="020F0502020204030204" pitchFamily="34" charset="0"/>
                        </a:rPr>
                        <a:t>2003</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dirty="0">
                          <a:solidFill>
                            <a:srgbClr val="000000"/>
                          </a:solidFill>
                          <a:effectLst/>
                          <a:latin typeface="Calibri" panose="020F0502020204030204" pitchFamily="34" charset="0"/>
                        </a:rPr>
                        <a:t>Fall</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38</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7</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18%</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CA" sz="900" b="0" i="0" u="none" strike="noStrike" dirty="0">
                          <a:solidFill>
                            <a:srgbClr val="000000"/>
                          </a:solidFill>
                          <a:effectLst/>
                          <a:latin typeface="Calibri" panose="020F0502020204030204" pitchFamily="34" charset="0"/>
                        </a:rPr>
                        <a:t>1493</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437</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29%</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7350" marR="7350" marT="7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extLst>
                  <a:ext uri="{0D108BD9-81ED-4DB2-BD59-A6C34878D82A}">
                    <a16:rowId xmlns:a16="http://schemas.microsoft.com/office/drawing/2014/main" val="3530388883"/>
                  </a:ext>
                </a:extLst>
              </a:tr>
              <a:tr h="172599">
                <a:tc>
                  <a:txBody>
                    <a:bodyPr/>
                    <a:lstStyle/>
                    <a:p>
                      <a:pPr algn="l" fontAlgn="b"/>
                      <a:r>
                        <a:rPr lang="en-CA" sz="900" b="1" i="0" u="none" strike="noStrike" dirty="0">
                          <a:solidFill>
                            <a:srgbClr val="000000"/>
                          </a:solidFill>
                          <a:effectLst/>
                          <a:latin typeface="Calibri" panose="020F0502020204030204" pitchFamily="34" charset="0"/>
                        </a:rPr>
                        <a:t> </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dirty="0">
                          <a:solidFill>
                            <a:srgbClr val="000000"/>
                          </a:solidFill>
                          <a:effectLst/>
                          <a:latin typeface="Calibri" panose="020F0502020204030204" pitchFamily="34" charset="0"/>
                        </a:rPr>
                        <a:t>Spring</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35</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6%</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CA" sz="900" b="0" i="0" u="none" strike="noStrike" dirty="0">
                          <a:solidFill>
                            <a:srgbClr val="000000"/>
                          </a:solidFill>
                          <a:effectLst/>
                          <a:latin typeface="Calibri" panose="020F0502020204030204" pitchFamily="34" charset="0"/>
                        </a:rPr>
                        <a:t>1518</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42</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3%</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7350" marR="7350" marT="7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extLst>
                  <a:ext uri="{0D108BD9-81ED-4DB2-BD59-A6C34878D82A}">
                    <a16:rowId xmlns:a16="http://schemas.microsoft.com/office/drawing/2014/main" val="4058795735"/>
                  </a:ext>
                </a:extLst>
              </a:tr>
              <a:tr h="172599">
                <a:tc>
                  <a:txBody>
                    <a:bodyPr/>
                    <a:lstStyle/>
                    <a:p>
                      <a:pPr algn="l" fontAlgn="b"/>
                      <a:r>
                        <a:rPr lang="en-CA" sz="900" b="1" i="0" u="none" strike="noStrike" dirty="0">
                          <a:solidFill>
                            <a:srgbClr val="000000"/>
                          </a:solidFill>
                          <a:effectLst/>
                          <a:latin typeface="Calibri" panose="020F0502020204030204" pitchFamily="34" charset="0"/>
                        </a:rPr>
                        <a:t>2002</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CA" sz="900" b="0" i="0" u="none" strike="noStrike" dirty="0">
                          <a:solidFill>
                            <a:srgbClr val="000000"/>
                          </a:solidFill>
                          <a:effectLst/>
                          <a:latin typeface="Calibri" panose="020F0502020204030204" pitchFamily="34" charset="0"/>
                        </a:rPr>
                        <a:t>Fall</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33</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7</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21%</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CA" sz="900" b="0" i="0" u="none" strike="noStrike" dirty="0">
                          <a:solidFill>
                            <a:srgbClr val="000000"/>
                          </a:solidFill>
                          <a:effectLst/>
                          <a:latin typeface="Calibri" panose="020F0502020204030204" pitchFamily="34" charset="0"/>
                        </a:rPr>
                        <a:t>1561</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382</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25%</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7350" marR="7350" marT="7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extLst>
                  <a:ext uri="{0D108BD9-81ED-4DB2-BD59-A6C34878D82A}">
                    <a16:rowId xmlns:a16="http://schemas.microsoft.com/office/drawing/2014/main" val="2208293099"/>
                  </a:ext>
                </a:extLst>
              </a:tr>
              <a:tr h="172599">
                <a:tc>
                  <a:txBody>
                    <a:bodyPr/>
                    <a:lstStyle/>
                    <a:p>
                      <a:pPr algn="l" fontAlgn="b"/>
                      <a:r>
                        <a:rPr lang="en-CA" sz="900" b="1" i="0" u="none" strike="noStrike" dirty="0">
                          <a:solidFill>
                            <a:srgbClr val="000000"/>
                          </a:solidFill>
                          <a:effectLst/>
                          <a:latin typeface="Calibri" panose="020F0502020204030204" pitchFamily="34" charset="0"/>
                        </a:rPr>
                        <a:t> </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CA" sz="900" b="0" i="0" u="none" strike="noStrike" dirty="0">
                          <a:solidFill>
                            <a:srgbClr val="000000"/>
                          </a:solidFill>
                          <a:effectLst/>
                          <a:latin typeface="Calibri" panose="020F0502020204030204" pitchFamily="34" charset="0"/>
                        </a:rPr>
                        <a:t>Spring</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31</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5</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16%</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CA" sz="900" b="0" i="0" u="none" strike="noStrike" dirty="0">
                          <a:solidFill>
                            <a:srgbClr val="000000"/>
                          </a:solidFill>
                          <a:effectLst/>
                          <a:latin typeface="Calibri" panose="020F0502020204030204" pitchFamily="34" charset="0"/>
                        </a:rPr>
                        <a:t>1384</a:t>
                      </a:r>
                    </a:p>
                  </a:txBody>
                  <a:tcPr marL="7350" marR="7350" marT="7350"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431</a:t>
                      </a:r>
                    </a:p>
                  </a:txBody>
                  <a:tcPr marL="7350" marR="7350" marT="7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31%</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7350" marR="7350" marT="7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extLst>
                  <a:ext uri="{0D108BD9-81ED-4DB2-BD59-A6C34878D82A}">
                    <a16:rowId xmlns:a16="http://schemas.microsoft.com/office/drawing/2014/main" val="743226084"/>
                  </a:ext>
                </a:extLst>
              </a:tr>
              <a:tr h="187979">
                <a:tc>
                  <a:txBody>
                    <a:bodyPr/>
                    <a:lstStyle/>
                    <a:p>
                      <a:pPr algn="l" fontAlgn="b"/>
                      <a:r>
                        <a:rPr lang="en-CA" sz="900" b="1" i="0" u="none" strike="noStrike" dirty="0">
                          <a:solidFill>
                            <a:srgbClr val="000000"/>
                          </a:solidFill>
                          <a:effectLst/>
                          <a:latin typeface="Calibri" panose="020F0502020204030204" pitchFamily="34" charset="0"/>
                        </a:rPr>
                        <a:t> </a:t>
                      </a:r>
                    </a:p>
                  </a:txBody>
                  <a:tcPr marL="7350" marR="7350" marT="735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900" b="1" i="0" u="none" strike="noStrike" dirty="0">
                          <a:solidFill>
                            <a:srgbClr val="000000"/>
                          </a:solidFill>
                          <a:effectLst/>
                          <a:latin typeface="Calibri" panose="020F0502020204030204" pitchFamily="34" charset="0"/>
                        </a:rPr>
                        <a:t>MEAN</a:t>
                      </a:r>
                    </a:p>
                  </a:txBody>
                  <a:tcPr marL="7350" marR="7350" marT="735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 </a:t>
                      </a:r>
                    </a:p>
                  </a:txBody>
                  <a:tcPr marL="7350" marR="7350" marT="735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 </a:t>
                      </a:r>
                    </a:p>
                  </a:txBody>
                  <a:tcPr marL="7350" marR="7350" marT="7350" marB="0" anchor="b">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900" b="1" i="0" u="none" strike="noStrike" dirty="0">
                          <a:solidFill>
                            <a:srgbClr val="000000"/>
                          </a:solidFill>
                          <a:effectLst/>
                          <a:latin typeface="Calibri" panose="020F0502020204030204" pitchFamily="34" charset="0"/>
                        </a:rPr>
                        <a:t>12%</a:t>
                      </a:r>
                    </a:p>
                  </a:txBody>
                  <a:tcPr marL="7350" marR="7350" marT="7350" marB="0" anchor="b">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5050"/>
                    </a:solidFill>
                  </a:tcPr>
                </a:tc>
                <a:tc>
                  <a:txBody>
                    <a:bodyPr/>
                    <a:lstStyle/>
                    <a:p>
                      <a:pPr algn="ctr" fontAlgn="b"/>
                      <a:r>
                        <a:rPr lang="en-CA" sz="900" b="0" i="0" u="none" strike="noStrike" dirty="0">
                          <a:solidFill>
                            <a:srgbClr val="000000"/>
                          </a:solidFill>
                          <a:effectLst/>
                          <a:latin typeface="Calibri" panose="020F0502020204030204" pitchFamily="34" charset="0"/>
                        </a:rPr>
                        <a:t> </a:t>
                      </a:r>
                    </a:p>
                  </a:txBody>
                  <a:tcPr marL="7350" marR="7350" marT="735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900" b="0" i="0" u="none" strike="noStrike" dirty="0">
                          <a:solidFill>
                            <a:srgbClr val="000000"/>
                          </a:solidFill>
                          <a:effectLst/>
                          <a:latin typeface="Calibri" panose="020F0502020204030204" pitchFamily="34" charset="0"/>
                        </a:rPr>
                        <a:t> </a:t>
                      </a:r>
                    </a:p>
                  </a:txBody>
                  <a:tcPr marL="7350" marR="7350" marT="735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CA" sz="900" b="1" i="0" u="none" strike="noStrike" dirty="0">
                          <a:solidFill>
                            <a:srgbClr val="000000"/>
                          </a:solidFill>
                          <a:effectLst/>
                          <a:latin typeface="Calibri" panose="020F0502020204030204" pitchFamily="34" charset="0"/>
                        </a:rPr>
                        <a:t>20%</a:t>
                      </a:r>
                    </a:p>
                  </a:txBody>
                  <a:tcPr marL="7350" marR="7350" marT="735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CA" sz="900" b="0" i="0" u="none" strike="noStrike" dirty="0">
                        <a:solidFill>
                          <a:srgbClr val="000000"/>
                        </a:solidFill>
                        <a:effectLst/>
                        <a:latin typeface="Calibri" panose="020F0502020204030204" pitchFamily="34" charset="0"/>
                      </a:endParaRPr>
                    </a:p>
                  </a:txBody>
                  <a:tcPr marL="7350" marR="7350" marT="735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7350" marR="7350" marT="7350" marB="0" anchor="b">
                    <a:lnL>
                      <a:noFill/>
                    </a:lnL>
                    <a:lnR>
                      <a:noFill/>
                    </a:lnR>
                    <a:lnT>
                      <a:noFill/>
                    </a:lnT>
                    <a:lnB>
                      <a:noFill/>
                    </a:lnB>
                  </a:tcPr>
                </a:tc>
                <a:extLst>
                  <a:ext uri="{0D108BD9-81ED-4DB2-BD59-A6C34878D82A}">
                    <a16:rowId xmlns:a16="http://schemas.microsoft.com/office/drawing/2014/main" val="3585979742"/>
                  </a:ext>
                </a:extLst>
              </a:tr>
            </a:tbl>
          </a:graphicData>
        </a:graphic>
      </p:graphicFrame>
    </p:spTree>
    <p:extLst>
      <p:ext uri="{BB962C8B-B14F-4D97-AF65-F5344CB8AC3E}">
        <p14:creationId xmlns:p14="http://schemas.microsoft.com/office/powerpoint/2010/main" val="95555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2C8DC-364D-42EC-BA7A-B3009DFF6639}"/>
              </a:ext>
            </a:extLst>
          </p:cNvPr>
          <p:cNvSpPr>
            <a:spLocks noGrp="1"/>
          </p:cNvSpPr>
          <p:nvPr>
            <p:ph type="title"/>
          </p:nvPr>
        </p:nvSpPr>
        <p:spPr>
          <a:xfrm>
            <a:off x="0" y="533732"/>
            <a:ext cx="12192000" cy="609600"/>
          </a:xfrm>
        </p:spPr>
        <p:txBody>
          <a:bodyPr>
            <a:noAutofit/>
          </a:bodyPr>
          <a:lstStyle/>
          <a:p>
            <a:pPr algn="ctr"/>
            <a:r>
              <a:rPr lang="en-CA" sz="3600" dirty="0">
                <a:effectLst>
                  <a:outerShdw blurRad="38100" dist="38100" dir="2700000" algn="tl">
                    <a:srgbClr val="000000">
                      <a:alpha val="43137"/>
                    </a:srgbClr>
                  </a:outerShdw>
                </a:effectLst>
              </a:rPr>
              <a:t>USask Project Grant Results 2020 - 2025</a:t>
            </a:r>
          </a:p>
        </p:txBody>
      </p:sp>
      <p:graphicFrame>
        <p:nvGraphicFramePr>
          <p:cNvPr id="6" name="Content Placeholder 5">
            <a:extLst>
              <a:ext uri="{FF2B5EF4-FFF2-40B4-BE49-F238E27FC236}">
                <a16:creationId xmlns:a16="http://schemas.microsoft.com/office/drawing/2014/main" id="{858FA935-E7BC-4762-B4F7-4BEAAFC68AFC}"/>
              </a:ext>
            </a:extLst>
          </p:cNvPr>
          <p:cNvGraphicFramePr>
            <a:graphicFrameLocks noGrp="1"/>
          </p:cNvGraphicFramePr>
          <p:nvPr>
            <p:ph idx="1"/>
            <p:extLst>
              <p:ext uri="{D42A27DB-BD31-4B8C-83A1-F6EECF244321}">
                <p14:modId xmlns:p14="http://schemas.microsoft.com/office/powerpoint/2010/main" val="826562047"/>
              </p:ext>
            </p:extLst>
          </p:nvPr>
        </p:nvGraphicFramePr>
        <p:xfrm>
          <a:off x="992038" y="1219201"/>
          <a:ext cx="9371161" cy="5579381"/>
        </p:xfrm>
        <a:graphic>
          <a:graphicData uri="http://schemas.openxmlformats.org/drawingml/2006/table">
            <a:tbl>
              <a:tblPr/>
              <a:tblGrid>
                <a:gridCol w="838739">
                  <a:extLst>
                    <a:ext uri="{9D8B030D-6E8A-4147-A177-3AD203B41FA5}">
                      <a16:colId xmlns:a16="http://schemas.microsoft.com/office/drawing/2014/main" val="1610272398"/>
                    </a:ext>
                  </a:extLst>
                </a:gridCol>
                <a:gridCol w="728658">
                  <a:extLst>
                    <a:ext uri="{9D8B030D-6E8A-4147-A177-3AD203B41FA5}">
                      <a16:colId xmlns:a16="http://schemas.microsoft.com/office/drawing/2014/main" val="2267163799"/>
                    </a:ext>
                  </a:extLst>
                </a:gridCol>
                <a:gridCol w="749624">
                  <a:extLst>
                    <a:ext uri="{9D8B030D-6E8A-4147-A177-3AD203B41FA5}">
                      <a16:colId xmlns:a16="http://schemas.microsoft.com/office/drawing/2014/main" val="1998383063"/>
                    </a:ext>
                  </a:extLst>
                </a:gridCol>
                <a:gridCol w="670403">
                  <a:extLst>
                    <a:ext uri="{9D8B030D-6E8A-4147-A177-3AD203B41FA5}">
                      <a16:colId xmlns:a16="http://schemas.microsoft.com/office/drawing/2014/main" val="1012275957"/>
                    </a:ext>
                  </a:extLst>
                </a:gridCol>
                <a:gridCol w="759884">
                  <a:extLst>
                    <a:ext uri="{9D8B030D-6E8A-4147-A177-3AD203B41FA5}">
                      <a16:colId xmlns:a16="http://schemas.microsoft.com/office/drawing/2014/main" val="1082379227"/>
                    </a:ext>
                  </a:extLst>
                </a:gridCol>
                <a:gridCol w="682289">
                  <a:extLst>
                    <a:ext uri="{9D8B030D-6E8A-4147-A177-3AD203B41FA5}">
                      <a16:colId xmlns:a16="http://schemas.microsoft.com/office/drawing/2014/main" val="2635330344"/>
                    </a:ext>
                  </a:extLst>
                </a:gridCol>
                <a:gridCol w="749624">
                  <a:extLst>
                    <a:ext uri="{9D8B030D-6E8A-4147-A177-3AD203B41FA5}">
                      <a16:colId xmlns:a16="http://schemas.microsoft.com/office/drawing/2014/main" val="804335521"/>
                    </a:ext>
                  </a:extLst>
                </a:gridCol>
                <a:gridCol w="749624">
                  <a:extLst>
                    <a:ext uri="{9D8B030D-6E8A-4147-A177-3AD203B41FA5}">
                      <a16:colId xmlns:a16="http://schemas.microsoft.com/office/drawing/2014/main" val="2599485968"/>
                    </a:ext>
                  </a:extLst>
                </a:gridCol>
                <a:gridCol w="681476">
                  <a:extLst>
                    <a:ext uri="{9D8B030D-6E8A-4147-A177-3AD203B41FA5}">
                      <a16:colId xmlns:a16="http://schemas.microsoft.com/office/drawing/2014/main" val="1048033894"/>
                    </a:ext>
                  </a:extLst>
                </a:gridCol>
                <a:gridCol w="920280">
                  <a:extLst>
                    <a:ext uri="{9D8B030D-6E8A-4147-A177-3AD203B41FA5}">
                      <a16:colId xmlns:a16="http://schemas.microsoft.com/office/drawing/2014/main" val="885771560"/>
                    </a:ext>
                  </a:extLst>
                </a:gridCol>
                <a:gridCol w="920280">
                  <a:extLst>
                    <a:ext uri="{9D8B030D-6E8A-4147-A177-3AD203B41FA5}">
                      <a16:colId xmlns:a16="http://schemas.microsoft.com/office/drawing/2014/main" val="3159387857"/>
                    </a:ext>
                  </a:extLst>
                </a:gridCol>
                <a:gridCol w="920280">
                  <a:extLst>
                    <a:ext uri="{9D8B030D-6E8A-4147-A177-3AD203B41FA5}">
                      <a16:colId xmlns:a16="http://schemas.microsoft.com/office/drawing/2014/main" val="2262390543"/>
                    </a:ext>
                  </a:extLst>
                </a:gridCol>
              </a:tblGrid>
              <a:tr h="432333">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a:noFill/>
                    </a:lnL>
                    <a:lnR>
                      <a:noFill/>
                    </a:lnR>
                    <a:lnT>
                      <a:noFill/>
                    </a:lnT>
                    <a:lnB>
                      <a:noFill/>
                    </a:lnB>
                  </a:tcPr>
                </a:tc>
                <a:tc>
                  <a:txBody>
                    <a:bodyPr/>
                    <a:lstStyle/>
                    <a:p>
                      <a:pPr algn="ctr" fontAlgn="b"/>
                      <a:r>
                        <a:rPr lang="en-US" sz="1000" b="1" i="0" u="none" strike="noStrike" dirty="0">
                          <a:solidFill>
                            <a:srgbClr val="000000"/>
                          </a:solidFill>
                          <a:effectLst/>
                          <a:latin typeface="+mn-lt"/>
                        </a:rPr>
                        <a:t>Spring</a:t>
                      </a:r>
                    </a:p>
                    <a:p>
                      <a:pPr algn="ctr" fontAlgn="b"/>
                      <a:r>
                        <a:rPr lang="en-US" sz="1000" b="1" i="0" u="none" strike="noStrike" dirty="0">
                          <a:solidFill>
                            <a:srgbClr val="000000"/>
                          </a:solidFill>
                          <a:effectLst/>
                          <a:latin typeface="+mn-lt"/>
                        </a:rPr>
                        <a:t>2020</a:t>
                      </a:r>
                      <a:endParaRPr lang="en-CA" sz="1000" b="1" i="0" u="none" strike="noStrike" dirty="0">
                        <a:solidFill>
                          <a:srgbClr val="000000"/>
                        </a:solidFill>
                        <a:effectLst/>
                        <a:latin typeface="+mn-lt"/>
                      </a:endParaRPr>
                    </a:p>
                  </a:txBody>
                  <a:tcPr marL="4763" marR="4763" marT="0" marB="0" anchor="ctr">
                    <a:lnL>
                      <a:noFill/>
                    </a:lnL>
                    <a:lnR>
                      <a:noFill/>
                    </a:lnR>
                    <a:lnT>
                      <a:noFill/>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US" sz="1000" b="1" i="0" u="none" strike="noStrike" dirty="0">
                          <a:solidFill>
                            <a:srgbClr val="000000"/>
                          </a:solidFill>
                          <a:effectLst/>
                          <a:latin typeface="+mn-lt"/>
                        </a:rPr>
                        <a:t>Fall</a:t>
                      </a:r>
                    </a:p>
                    <a:p>
                      <a:pPr algn="ctr" fontAlgn="b"/>
                      <a:r>
                        <a:rPr lang="en-US" sz="1000" b="1" i="0" u="none" strike="noStrike" dirty="0">
                          <a:solidFill>
                            <a:srgbClr val="000000"/>
                          </a:solidFill>
                          <a:effectLst/>
                          <a:latin typeface="+mn-lt"/>
                        </a:rPr>
                        <a:t>2020</a:t>
                      </a:r>
                      <a:endParaRPr lang="en-CA" sz="1000" b="1" i="0" u="none" strike="noStrike" dirty="0">
                        <a:solidFill>
                          <a:srgbClr val="000000"/>
                        </a:solidFill>
                        <a:effectLst/>
                        <a:latin typeface="+mn-lt"/>
                      </a:endParaRPr>
                    </a:p>
                  </a:txBody>
                  <a:tcPr marL="4763" marR="4763" marT="0" marB="0" anchor="ctr">
                    <a:lnL>
                      <a:noFill/>
                    </a:lnL>
                    <a:lnR>
                      <a:noFill/>
                    </a:lnR>
                    <a:lnT>
                      <a:noFill/>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CA" sz="1000" b="1" i="0" u="none" strike="noStrike" dirty="0">
                          <a:solidFill>
                            <a:srgbClr val="000000"/>
                          </a:solidFill>
                          <a:effectLst/>
                          <a:latin typeface="+mn-lt"/>
                        </a:rPr>
                        <a:t>Spring</a:t>
                      </a:r>
                    </a:p>
                    <a:p>
                      <a:pPr algn="ctr" fontAlgn="b"/>
                      <a:r>
                        <a:rPr lang="en-CA" sz="1000" b="1" i="0" u="none" strike="noStrike" dirty="0">
                          <a:solidFill>
                            <a:srgbClr val="000000"/>
                          </a:solidFill>
                          <a:effectLst/>
                          <a:latin typeface="+mn-lt"/>
                        </a:rPr>
                        <a:t> 2021</a:t>
                      </a:r>
                    </a:p>
                  </a:txBody>
                  <a:tcPr marL="4763" marR="4763" marT="0" marB="0" anchor="ctr">
                    <a:lnL>
                      <a:noFill/>
                    </a:lnL>
                    <a:lnR>
                      <a:noFill/>
                    </a:lnR>
                    <a:lnT>
                      <a:noFill/>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fontAlgn="b"/>
                      <a:r>
                        <a:rPr lang="en-CA" sz="1000" b="1" i="0" u="none" strike="noStrike" dirty="0">
                          <a:solidFill>
                            <a:srgbClr val="000000"/>
                          </a:solidFill>
                          <a:effectLst/>
                          <a:latin typeface="+mn-lt"/>
                        </a:rPr>
                        <a:t>Fall</a:t>
                      </a:r>
                    </a:p>
                    <a:p>
                      <a:pPr algn="ctr" fontAlgn="b"/>
                      <a:r>
                        <a:rPr lang="en-CA" sz="1000" b="1" i="0" u="none" strike="noStrike" dirty="0">
                          <a:solidFill>
                            <a:srgbClr val="000000"/>
                          </a:solidFill>
                          <a:effectLst/>
                          <a:latin typeface="+mn-lt"/>
                        </a:rPr>
                        <a:t>2021</a:t>
                      </a:r>
                    </a:p>
                  </a:txBody>
                  <a:tcPr marL="4763" marR="4763" marT="0" marB="0" anchor="ctr">
                    <a:lnL>
                      <a:noFill/>
                    </a:lnL>
                    <a:lnR>
                      <a:noFill/>
                    </a:lnR>
                    <a:lnT>
                      <a:noFill/>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dirty="0">
                          <a:solidFill>
                            <a:srgbClr val="000000"/>
                          </a:solidFill>
                          <a:effectLst/>
                          <a:latin typeface="+mn-lt"/>
                        </a:rPr>
                        <a:t>Spring</a:t>
                      </a:r>
                    </a:p>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dirty="0">
                          <a:solidFill>
                            <a:srgbClr val="000000"/>
                          </a:solidFill>
                          <a:effectLst/>
                          <a:latin typeface="+mn-lt"/>
                        </a:rPr>
                        <a:t> 2022</a:t>
                      </a:r>
                    </a:p>
                  </a:txBody>
                  <a:tcPr marL="4763" marR="4763" marT="0" marB="0" anchor="ctr">
                    <a:lnL>
                      <a:noFill/>
                    </a:lnL>
                    <a:lnR>
                      <a:noFill/>
                    </a:lnR>
                    <a:lnT>
                      <a:noFill/>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dirty="0">
                          <a:solidFill>
                            <a:srgbClr val="000000"/>
                          </a:solidFill>
                          <a:effectLst/>
                          <a:latin typeface="+mn-lt"/>
                        </a:rPr>
                        <a:t>Fall       </a:t>
                      </a:r>
                    </a:p>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dirty="0">
                          <a:solidFill>
                            <a:srgbClr val="000000"/>
                          </a:solidFill>
                          <a:effectLst/>
                          <a:latin typeface="+mn-lt"/>
                        </a:rPr>
                        <a:t> 2022</a:t>
                      </a:r>
                    </a:p>
                  </a:txBody>
                  <a:tcPr marL="4763" marR="4763" marT="0" marB="0" anchor="ctr">
                    <a:lnL>
                      <a:noFill/>
                    </a:lnL>
                    <a:lnR>
                      <a:noFill/>
                    </a:lnR>
                    <a:lnT>
                      <a:noFill/>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dirty="0">
                          <a:solidFill>
                            <a:srgbClr val="000000"/>
                          </a:solidFill>
                          <a:effectLst/>
                          <a:latin typeface="+mn-lt"/>
                        </a:rPr>
                        <a:t>Spring </a:t>
                      </a:r>
                    </a:p>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dirty="0">
                          <a:solidFill>
                            <a:srgbClr val="000000"/>
                          </a:solidFill>
                          <a:effectLst/>
                          <a:latin typeface="+mn-lt"/>
                        </a:rPr>
                        <a:t>2023</a:t>
                      </a:r>
                    </a:p>
                  </a:txBody>
                  <a:tcPr marL="4763" marR="4763" marT="0" marB="0" anchor="ctr">
                    <a:lnL>
                      <a:noFill/>
                    </a:lnL>
                    <a:lnR>
                      <a:noFill/>
                    </a:lnR>
                    <a:lnT>
                      <a:noFill/>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dirty="0">
                          <a:solidFill>
                            <a:srgbClr val="000000"/>
                          </a:solidFill>
                          <a:effectLst/>
                          <a:latin typeface="+mn-lt"/>
                        </a:rPr>
                        <a:t>Fall       </a:t>
                      </a:r>
                    </a:p>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dirty="0">
                          <a:solidFill>
                            <a:srgbClr val="000000"/>
                          </a:solidFill>
                          <a:effectLst/>
                          <a:latin typeface="+mn-lt"/>
                        </a:rPr>
                        <a:t> 2023</a:t>
                      </a:r>
                    </a:p>
                  </a:txBody>
                  <a:tcPr marL="4763" marR="4763" marT="0" marB="0" anchor="ctr">
                    <a:lnL>
                      <a:noFill/>
                    </a:lnL>
                    <a:lnR>
                      <a:noFill/>
                    </a:lnR>
                    <a:lnT>
                      <a:noFill/>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dirty="0">
                          <a:solidFill>
                            <a:srgbClr val="000000"/>
                          </a:solidFill>
                          <a:effectLst/>
                          <a:latin typeface="+mn-lt"/>
                        </a:rPr>
                        <a:t>Spring </a:t>
                      </a:r>
                    </a:p>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dirty="0">
                          <a:solidFill>
                            <a:srgbClr val="000000"/>
                          </a:solidFill>
                          <a:effectLst/>
                          <a:latin typeface="+mn-lt"/>
                        </a:rPr>
                        <a:t>2024</a:t>
                      </a:r>
                    </a:p>
                  </a:txBody>
                  <a:tcPr marL="4763" marR="4763" marT="0" marB="0" anchor="ctr">
                    <a:lnL>
                      <a:noFill/>
                    </a:lnL>
                    <a:lnR>
                      <a:noFill/>
                    </a:lnR>
                    <a:lnT>
                      <a:noFill/>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dirty="0">
                          <a:solidFill>
                            <a:srgbClr val="000000"/>
                          </a:solidFill>
                          <a:effectLst/>
                          <a:latin typeface="+mn-lt"/>
                        </a:rPr>
                        <a:t>Fall       </a:t>
                      </a:r>
                    </a:p>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dirty="0">
                          <a:solidFill>
                            <a:srgbClr val="000000"/>
                          </a:solidFill>
                          <a:effectLst/>
                          <a:latin typeface="+mn-lt"/>
                        </a:rPr>
                        <a:t> 2024</a:t>
                      </a:r>
                    </a:p>
                  </a:txBody>
                  <a:tcPr marL="4763" marR="4763" marT="0" marB="0" anchor="ctr">
                    <a:lnL>
                      <a:noFill/>
                    </a:lnL>
                    <a:lnR>
                      <a:noFill/>
                    </a:lnR>
                    <a:lnT>
                      <a:noFill/>
                    </a:lnT>
                    <a:lnB w="190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dirty="0">
                          <a:solidFill>
                            <a:srgbClr val="000000"/>
                          </a:solidFill>
                          <a:effectLst/>
                          <a:latin typeface="+mn-lt"/>
                        </a:rPr>
                        <a:t>Spring 2025</a:t>
                      </a:r>
                    </a:p>
                  </a:txBody>
                  <a:tcPr marL="4763" marR="4763" marT="0" marB="0" anchor="ctr">
                    <a:lnL>
                      <a:noFill/>
                    </a:lnL>
                    <a:lnR>
                      <a:noFill/>
                    </a:lnR>
                    <a:lnT>
                      <a:noFill/>
                    </a:lnT>
                    <a:lnB w="190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377801186"/>
                  </a:ext>
                </a:extLst>
              </a:tr>
              <a:tr h="468040">
                <a:tc>
                  <a:txBody>
                    <a:bodyPr/>
                    <a:lstStyle/>
                    <a:p>
                      <a:pPr algn="l" fontAlgn="b"/>
                      <a:r>
                        <a:rPr lang="en-CA" sz="1200" b="1" i="0" u="none" strike="noStrike" dirty="0">
                          <a:solidFill>
                            <a:srgbClr val="000000"/>
                          </a:solidFill>
                          <a:effectLst/>
                          <a:latin typeface="Calibri" panose="020F0502020204030204" pitchFamily="34" charset="0"/>
                        </a:rPr>
                        <a:t>Overall CIHR Award ($) </a:t>
                      </a:r>
                    </a:p>
                  </a:txBody>
                  <a:tcPr marL="0" marR="0" marT="4763" marB="0" anchor="ctr">
                    <a:lnL>
                      <a:noFill/>
                    </a:lnL>
                    <a:lnR>
                      <a:noFill/>
                    </a:lnR>
                    <a:lnT>
                      <a:noFill/>
                    </a:lnT>
                    <a:lnB>
                      <a:noFill/>
                    </a:lnB>
                    <a:solidFill>
                      <a:srgbClr val="FDE9D9"/>
                    </a:solidFill>
                  </a:tcPr>
                </a:tc>
                <a:tc>
                  <a:txBody>
                    <a:bodyPr/>
                    <a:lstStyle/>
                    <a:p>
                      <a:pPr algn="ctr" fontAlgn="b"/>
                      <a:r>
                        <a:rPr lang="en-CA" sz="1000" b="1" i="0" u="none" strike="noStrike" kern="1200" dirty="0">
                          <a:solidFill>
                            <a:srgbClr val="000000"/>
                          </a:solidFill>
                          <a:effectLst/>
                          <a:latin typeface="Calibri" panose="020F0502020204030204" pitchFamily="34" charset="0"/>
                          <a:ea typeface="+mn-ea"/>
                          <a:cs typeface="+mn-cs"/>
                        </a:rPr>
                        <a:t>254,719,262</a:t>
                      </a:r>
                    </a:p>
                  </a:txBody>
                  <a:tcPr marL="4763" marR="4763" marT="4763"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CA" sz="1000" b="1" i="0" u="none" strike="noStrike" kern="1200" dirty="0">
                          <a:solidFill>
                            <a:srgbClr val="000000"/>
                          </a:solidFill>
                          <a:effectLst/>
                          <a:latin typeface="Calibri" panose="020F0502020204030204" pitchFamily="34" charset="0"/>
                          <a:ea typeface="+mn-ea"/>
                          <a:cs typeface="+mn-cs"/>
                        </a:rPr>
                        <a:t>283,743,584</a:t>
                      </a:r>
                    </a:p>
                  </a:txBody>
                  <a:tcPr marL="4763" marR="4763" marT="4763"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b"/>
                      <a:r>
                        <a:rPr lang="en-CA" sz="1000" b="1" i="0" u="none" strike="noStrike" kern="1200" dirty="0">
                          <a:solidFill>
                            <a:srgbClr val="000000"/>
                          </a:solidFill>
                          <a:effectLst/>
                          <a:latin typeface="Calibri" panose="020F0502020204030204" pitchFamily="34" charset="0"/>
                          <a:ea typeface="+mn-ea"/>
                          <a:cs typeface="+mn-cs"/>
                        </a:rPr>
                        <a:t>325,000,000</a:t>
                      </a:r>
                    </a:p>
                  </a:txBody>
                  <a:tcPr marL="4763" marR="4763" marT="4763"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kern="1200" dirty="0">
                          <a:solidFill>
                            <a:srgbClr val="000000"/>
                          </a:solidFill>
                          <a:effectLst/>
                          <a:latin typeface="Calibri" panose="020F0502020204030204" pitchFamily="34" charset="0"/>
                          <a:ea typeface="+mn-ea"/>
                          <a:cs typeface="+mn-cs"/>
                        </a:rPr>
                        <a:t>325,000,000</a:t>
                      </a:r>
                    </a:p>
                  </a:txBody>
                  <a:tcPr marL="4763" marR="4763" marT="4763"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kern="1200" dirty="0">
                          <a:solidFill>
                            <a:srgbClr val="000000"/>
                          </a:solidFill>
                          <a:effectLst/>
                          <a:latin typeface="Calibri" panose="020F0502020204030204" pitchFamily="34" charset="0"/>
                          <a:ea typeface="+mn-ea"/>
                          <a:cs typeface="+mn-cs"/>
                        </a:rPr>
                        <a:t>325,000,000</a:t>
                      </a:r>
                    </a:p>
                  </a:txBody>
                  <a:tcPr marL="4763" marR="4763" marT="4763"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kern="1200" dirty="0">
                          <a:solidFill>
                            <a:srgbClr val="000000"/>
                          </a:solidFill>
                          <a:effectLst/>
                          <a:latin typeface="Calibri" panose="020F0502020204030204" pitchFamily="34" charset="0"/>
                          <a:ea typeface="+mn-ea"/>
                          <a:cs typeface="+mn-cs"/>
                        </a:rPr>
                        <a:t>325,000,000</a:t>
                      </a:r>
                    </a:p>
                  </a:txBody>
                  <a:tcPr marL="4763" marR="4763" marT="4763"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kern="1200" dirty="0">
                          <a:solidFill>
                            <a:srgbClr val="000000"/>
                          </a:solidFill>
                          <a:effectLst/>
                          <a:latin typeface="Calibri" panose="020F0502020204030204" pitchFamily="34" charset="0"/>
                          <a:ea typeface="+mn-ea"/>
                          <a:cs typeface="+mn-cs"/>
                        </a:rPr>
                        <a:t>325,000,000</a:t>
                      </a:r>
                    </a:p>
                  </a:txBody>
                  <a:tcPr marL="4763" marR="4763" marT="4763"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kern="1200" dirty="0">
                          <a:solidFill>
                            <a:srgbClr val="000000"/>
                          </a:solidFill>
                          <a:effectLst/>
                          <a:latin typeface="Calibri" panose="020F0502020204030204" pitchFamily="34" charset="0"/>
                          <a:ea typeface="+mn-ea"/>
                          <a:cs typeface="+mn-cs"/>
                        </a:rPr>
                        <a:t>325,000,000</a:t>
                      </a:r>
                    </a:p>
                  </a:txBody>
                  <a:tcPr marL="4763" marR="4763" marT="4763"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CA" sz="1000" b="1" i="0" u="none" strike="noStrike" kern="1200" dirty="0">
                          <a:solidFill>
                            <a:srgbClr val="000000"/>
                          </a:solidFill>
                          <a:effectLst/>
                          <a:latin typeface="Calibri" panose="020F0502020204030204" pitchFamily="34" charset="0"/>
                          <a:ea typeface="+mn-ea"/>
                          <a:cs typeface="+mn-cs"/>
                        </a:rPr>
                        <a:t>325,000,000</a:t>
                      </a:r>
                    </a:p>
                  </a:txBody>
                  <a:tcPr marL="4763" marR="4763" marT="4763"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en-CA" sz="1050" b="1" i="0" u="none" strike="noStrike" kern="1200" dirty="0">
                          <a:solidFill>
                            <a:srgbClr val="A50021"/>
                          </a:solidFill>
                          <a:effectLst>
                            <a:outerShdw blurRad="38100" dist="38100" dir="2700000" algn="tl">
                              <a:srgbClr val="000000">
                                <a:alpha val="43137"/>
                              </a:srgbClr>
                            </a:outerShdw>
                          </a:effectLst>
                          <a:latin typeface="Calibri" panose="020F0502020204030204" pitchFamily="34" charset="0"/>
                          <a:ea typeface="+mn-ea"/>
                          <a:cs typeface="+mn-cs"/>
                        </a:rPr>
                        <a:t>411,000,000</a:t>
                      </a:r>
                    </a:p>
                  </a:txBody>
                  <a:tcPr marL="4763" marR="4763" marT="4763"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lang="en-CA" sz="1050" b="1" i="0" u="none" strike="noStrike" kern="1200" dirty="0">
                        <a:solidFill>
                          <a:srgbClr val="A50021"/>
                        </a:solidFill>
                        <a:effectLst>
                          <a:outerShdw blurRad="38100" dist="38100" dir="2700000" algn="tl">
                            <a:srgbClr val="000000">
                              <a:alpha val="43137"/>
                            </a:srgbClr>
                          </a:outerShdw>
                        </a:effectLst>
                        <a:latin typeface="Calibri" panose="020F0502020204030204" pitchFamily="34" charset="0"/>
                        <a:ea typeface="+mn-ea"/>
                        <a:cs typeface="+mn-cs"/>
                      </a:endParaRPr>
                    </a:p>
                    <a:p>
                      <a:pPr marL="0" marR="0" lvl="0" indent="0" algn="ctr" defTabSz="457200" rtl="0" eaLnBrk="1" fontAlgn="b" latinLnBrk="0" hangingPunct="1">
                        <a:lnSpc>
                          <a:spcPct val="100000"/>
                        </a:lnSpc>
                        <a:spcBef>
                          <a:spcPts val="0"/>
                        </a:spcBef>
                        <a:spcAft>
                          <a:spcPts val="0"/>
                        </a:spcAft>
                        <a:buClrTx/>
                        <a:buSzTx/>
                        <a:buFontTx/>
                        <a:buNone/>
                        <a:tabLst/>
                        <a:defRPr/>
                      </a:pPr>
                      <a:r>
                        <a:rPr lang="en-CA" sz="1050" b="1" i="0" u="none" strike="noStrike" kern="1200" dirty="0">
                          <a:solidFill>
                            <a:srgbClr val="A50021"/>
                          </a:solidFill>
                          <a:effectLst>
                            <a:outerShdw blurRad="38100" dist="38100" dir="2700000" algn="tl">
                              <a:srgbClr val="000000">
                                <a:alpha val="43137"/>
                              </a:srgbClr>
                            </a:outerShdw>
                          </a:effectLst>
                          <a:latin typeface="Calibri" panose="020F0502020204030204" pitchFamily="34" charset="0"/>
                          <a:ea typeface="+mn-ea"/>
                          <a:cs typeface="+mn-cs"/>
                        </a:rPr>
                        <a:t>411,000,000</a:t>
                      </a:r>
                    </a:p>
                    <a:p>
                      <a:pPr marL="0" marR="0" lvl="0" indent="0" algn="ctr" defTabSz="457200" rtl="0" eaLnBrk="1" fontAlgn="b" latinLnBrk="0" hangingPunct="1">
                        <a:lnSpc>
                          <a:spcPct val="100000"/>
                        </a:lnSpc>
                        <a:spcBef>
                          <a:spcPts val="0"/>
                        </a:spcBef>
                        <a:spcAft>
                          <a:spcPts val="0"/>
                        </a:spcAft>
                        <a:buClrTx/>
                        <a:buSzTx/>
                        <a:buFontTx/>
                        <a:buNone/>
                        <a:tabLst/>
                        <a:defRPr/>
                      </a:pPr>
                      <a:endParaRPr lang="en-CA" sz="1050" b="1" i="0" u="none" strike="noStrike" kern="1200" dirty="0">
                        <a:solidFill>
                          <a:srgbClr val="A50021"/>
                        </a:solidFill>
                        <a:effectLst>
                          <a:outerShdw blurRad="38100" dist="38100" dir="2700000" algn="tl">
                            <a:srgbClr val="000000">
                              <a:alpha val="43137"/>
                            </a:srgbClr>
                          </a:outerShdw>
                        </a:effectLst>
                        <a:latin typeface="Calibri" panose="020F0502020204030204" pitchFamily="34" charset="0"/>
                        <a:ea typeface="+mn-ea"/>
                        <a:cs typeface="+mn-cs"/>
                      </a:endParaRPr>
                    </a:p>
                  </a:txBody>
                  <a:tcPr marL="4763" marR="4763" marT="4763" marB="0" anchor="ctr">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6972847"/>
                  </a:ext>
                </a:extLst>
              </a:tr>
              <a:tr h="410289">
                <a:tc>
                  <a:txBody>
                    <a:bodyPr/>
                    <a:lstStyle/>
                    <a:p>
                      <a:pPr algn="l" fontAlgn="b"/>
                      <a:r>
                        <a:rPr lang="en-CA" sz="1200" b="1" i="0" u="none" strike="noStrike" dirty="0">
                          <a:solidFill>
                            <a:srgbClr val="000000"/>
                          </a:solidFill>
                          <a:effectLst/>
                          <a:latin typeface="Calibri" panose="020F0502020204030204" pitchFamily="34" charset="0"/>
                        </a:rPr>
                        <a:t>USask CIHR Award ($)</a:t>
                      </a:r>
                    </a:p>
                  </a:txBody>
                  <a:tcPr marL="0" marR="0" marT="4763" marB="0" anchor="ctr">
                    <a:lnL>
                      <a:noFill/>
                    </a:lnL>
                    <a:lnR>
                      <a:noFill/>
                    </a:lnR>
                    <a:lnT>
                      <a:noFill/>
                    </a:lnT>
                    <a:lnB>
                      <a:noFill/>
                    </a:lnB>
                    <a:solidFill>
                      <a:srgbClr val="FDE9D9"/>
                    </a:solidFill>
                  </a:tcPr>
                </a:tc>
                <a:tc>
                  <a:txBody>
                    <a:bodyPr/>
                    <a:lstStyle/>
                    <a:p>
                      <a:pPr algn="ctr" fontAlgn="b"/>
                      <a:r>
                        <a:rPr lang="en-CA" sz="1200" b="1" i="0" u="none" strike="noStrike"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3,262,296</a:t>
                      </a:r>
                    </a:p>
                  </a:txBody>
                  <a:tcPr marL="4763" marR="4763" marT="4763" marB="0" anchor="ctr">
                    <a:lnL>
                      <a:noFill/>
                    </a:lnL>
                    <a:lnR>
                      <a:noFill/>
                    </a:lnR>
                    <a:lnT>
                      <a:noFill/>
                    </a:lnT>
                    <a:lnB>
                      <a:noFill/>
                    </a:lnB>
                  </a:tcPr>
                </a:tc>
                <a:tc>
                  <a:txBody>
                    <a:bodyPr/>
                    <a:lstStyle/>
                    <a:p>
                      <a:pPr algn="ctr" fontAlgn="b"/>
                      <a:r>
                        <a:rPr lang="en-CA" sz="1200" b="1" i="0" u="none" strike="noStrike"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1,875,781</a:t>
                      </a:r>
                    </a:p>
                  </a:txBody>
                  <a:tcPr marL="4763" marR="4763" marT="4763" marB="0" anchor="ctr">
                    <a:lnL>
                      <a:noFill/>
                    </a:lnL>
                    <a:lnR>
                      <a:noFill/>
                    </a:lnR>
                    <a:lnT>
                      <a:noFill/>
                    </a:lnT>
                    <a:lnB>
                      <a:noFill/>
                    </a:lnB>
                  </a:tcPr>
                </a:tc>
                <a:tc>
                  <a:txBody>
                    <a:bodyPr/>
                    <a:lstStyle/>
                    <a:p>
                      <a:pPr algn="ctr" fontAlgn="b"/>
                      <a:r>
                        <a:rPr lang="en-CA" sz="1200" b="1" i="0" u="none" strike="noStrike"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4,453,402</a:t>
                      </a:r>
                    </a:p>
                  </a:txBody>
                  <a:tcPr marL="4763" marR="4763" marT="4763" marB="0" anchor="ctr">
                    <a:lnL>
                      <a:noFill/>
                    </a:lnL>
                    <a:lnR>
                      <a:noFill/>
                    </a:lnR>
                    <a:lnT>
                      <a:noFill/>
                    </a:lnT>
                    <a:lnB>
                      <a:noFill/>
                    </a:lnB>
                  </a:tcPr>
                </a:tc>
                <a:tc>
                  <a:txBody>
                    <a:bodyPr/>
                    <a:lstStyle/>
                    <a:p>
                      <a:pPr algn="ctr" fontAlgn="b"/>
                      <a:r>
                        <a:rPr lang="en-CA" sz="1200" b="1" i="0" u="none" strike="noStrike"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4,145,226</a:t>
                      </a:r>
                    </a:p>
                  </a:txBody>
                  <a:tcPr marL="4763" marR="4763" marT="4763" marB="0" anchor="ctr">
                    <a:lnL>
                      <a:noFill/>
                    </a:lnL>
                    <a:lnR>
                      <a:noFill/>
                    </a:lnR>
                    <a:lnT>
                      <a:noFill/>
                    </a:lnT>
                    <a:lnB>
                      <a:noFill/>
                    </a:lnB>
                  </a:tcPr>
                </a:tc>
                <a:tc>
                  <a:txBody>
                    <a:bodyPr/>
                    <a:lstStyle/>
                    <a:p>
                      <a:pPr algn="ctr" fontAlgn="b"/>
                      <a:r>
                        <a:rPr lang="en-US" sz="12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4,061,076</a:t>
                      </a:r>
                      <a:endParaRPr lang="en-CA" sz="1200" b="1" i="0" u="none" strike="noStrike" dirty="0">
                        <a:solidFill>
                          <a:srgbClr val="1E782F"/>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tcPr>
                </a:tc>
                <a:tc>
                  <a:txBody>
                    <a:bodyPr/>
                    <a:lstStyle/>
                    <a:p>
                      <a:pPr algn="ctr" fontAlgn="b"/>
                      <a:r>
                        <a:rPr lang="en-US" sz="12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 1,852,140 </a:t>
                      </a:r>
                      <a:endParaRPr lang="en-CA" sz="12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tcPr>
                </a:tc>
                <a:tc>
                  <a:txBody>
                    <a:bodyPr/>
                    <a:lstStyle/>
                    <a:p>
                      <a:pPr marL="0" algn="ctr" defTabSz="457200" rtl="0" eaLnBrk="1" fontAlgn="b" latinLnBrk="0" hangingPunct="1"/>
                      <a:r>
                        <a:rPr lang="en-US" sz="12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7,184,452</a:t>
                      </a:r>
                      <a:endParaRPr lang="en-CA" sz="12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tcPr>
                </a:tc>
                <a:tc>
                  <a:txBody>
                    <a:bodyPr/>
                    <a:lstStyle/>
                    <a:p>
                      <a:pPr marL="0" algn="ctr" defTabSz="457200" rtl="0" eaLnBrk="1" fontAlgn="b" latinLnBrk="0" hangingPunct="1"/>
                      <a:r>
                        <a:rPr lang="en-US" sz="12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 4,862,701 </a:t>
                      </a:r>
                      <a:endParaRPr lang="en-CA" sz="12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tcPr>
                </a:tc>
                <a:tc>
                  <a:txBody>
                    <a:bodyPr/>
                    <a:lstStyle/>
                    <a:p>
                      <a:pPr algn="ctr" fontAlgn="b"/>
                      <a:r>
                        <a:rPr lang="en-US" sz="11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3,811,352 </a:t>
                      </a:r>
                      <a:endParaRPr lang="en-CA" sz="11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tcPr>
                </a:tc>
                <a:tc>
                  <a:txBody>
                    <a:bodyPr/>
                    <a:lstStyle/>
                    <a:p>
                      <a:pPr algn="ctr" fontAlgn="b"/>
                      <a:r>
                        <a:rPr lang="en-US" sz="12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 2,199,925  </a:t>
                      </a:r>
                      <a:endParaRPr lang="en-CA" sz="12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tcPr>
                </a:tc>
                <a:tc>
                  <a:txBody>
                    <a:bodyPr/>
                    <a:lstStyle/>
                    <a:p>
                      <a:pPr algn="ctr" fontAlgn="b"/>
                      <a:r>
                        <a:rPr lang="en-US" sz="12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$3,611,628 </a:t>
                      </a:r>
                      <a:endParaRPr lang="en-CA" sz="12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tcPr>
                </a:tc>
                <a:extLst>
                  <a:ext uri="{0D108BD9-81ED-4DB2-BD59-A6C34878D82A}">
                    <a16:rowId xmlns:a16="http://schemas.microsoft.com/office/drawing/2014/main" val="3896532343"/>
                  </a:ext>
                </a:extLst>
              </a:tr>
              <a:tr h="410289">
                <a:tc>
                  <a:txBody>
                    <a:bodyPr/>
                    <a:lstStyle/>
                    <a:p>
                      <a:pPr algn="l" fontAlgn="b"/>
                      <a:r>
                        <a:rPr lang="en-CA" sz="1200" b="1" i="0" u="none" strike="noStrike" dirty="0">
                          <a:solidFill>
                            <a:srgbClr val="000000"/>
                          </a:solidFill>
                          <a:effectLst/>
                          <a:latin typeface="Calibri" panose="020F0502020204030204" pitchFamily="34" charset="0"/>
                        </a:rPr>
                        <a:t>USask of National (%)</a:t>
                      </a:r>
                    </a:p>
                  </a:txBody>
                  <a:tcPr marL="0" marR="0" marT="4763" marB="0" anchor="ctr">
                    <a:lnL>
                      <a:noFill/>
                    </a:lnL>
                    <a:lnR>
                      <a:noFill/>
                    </a:lnR>
                    <a:lnT>
                      <a:noFill/>
                    </a:lnT>
                    <a:lnB>
                      <a:noFill/>
                    </a:lnB>
                    <a:solidFill>
                      <a:srgbClr val="FDE9D9"/>
                    </a:solidFill>
                  </a:tcPr>
                </a:tc>
                <a:tc>
                  <a:txBody>
                    <a:bodyPr/>
                    <a:lstStyle/>
                    <a:p>
                      <a:pPr algn="ctr" fontAlgn="b"/>
                      <a:r>
                        <a:rPr lang="en-CA"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p>
                  </a:txBody>
                  <a:tcPr marL="4763" marR="4763" marT="4763" marB="0" anchor="ctr">
                    <a:lnL>
                      <a:noFill/>
                    </a:lnL>
                    <a:lnR>
                      <a:noFill/>
                    </a:lnR>
                    <a:lnT>
                      <a:noFill/>
                    </a:lnT>
                    <a:lnB>
                      <a:noFill/>
                    </a:lnB>
                  </a:tcPr>
                </a:tc>
                <a:tc>
                  <a:txBody>
                    <a:bodyPr/>
                    <a:lstStyle/>
                    <a:p>
                      <a:pPr algn="ctr" fontAlgn="b"/>
                      <a:r>
                        <a:rPr lang="en-CA"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0.7</a:t>
                      </a:r>
                    </a:p>
                  </a:txBody>
                  <a:tcPr marL="4763" marR="4763" marT="4763" marB="0" anchor="ctr">
                    <a:lnL>
                      <a:noFill/>
                    </a:lnL>
                    <a:lnR>
                      <a:noFill/>
                    </a:lnR>
                    <a:lnT>
                      <a:noFill/>
                    </a:lnT>
                    <a:lnB>
                      <a:noFill/>
                    </a:lnB>
                  </a:tcPr>
                </a:tc>
                <a:tc>
                  <a:txBody>
                    <a:bodyPr/>
                    <a:lstStyle/>
                    <a:p>
                      <a:pPr algn="ctr" fontAlgn="b"/>
                      <a:r>
                        <a:rPr lang="en-CA"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p>
                  </a:txBody>
                  <a:tcPr marL="4763" marR="4763" marT="4763" marB="0" anchor="ctr">
                    <a:lnL>
                      <a:noFill/>
                    </a:lnL>
                    <a:lnR>
                      <a:noFill/>
                    </a:lnR>
                    <a:lnT>
                      <a:noFill/>
                    </a:lnT>
                    <a:lnB>
                      <a:noFill/>
                    </a:lnB>
                  </a:tcPr>
                </a:tc>
                <a:tc>
                  <a:txBody>
                    <a:bodyPr/>
                    <a:lstStyle/>
                    <a:p>
                      <a:pPr algn="ctr" fontAlgn="b"/>
                      <a:r>
                        <a:rPr lang="en-CA"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p>
                  </a:txBody>
                  <a:tcPr marL="4763" marR="4763" marT="4763" marB="0" anchor="ctr">
                    <a:lnL>
                      <a:noFill/>
                    </a:lnL>
                    <a:lnR>
                      <a:noFill/>
                    </a:lnR>
                    <a:lnT>
                      <a:noFill/>
                    </a:lnT>
                    <a:lnB>
                      <a:noFill/>
                    </a:lnB>
                  </a:tcPr>
                </a:tc>
                <a:tc>
                  <a:txBody>
                    <a:bodyPr/>
                    <a:lstStyle/>
                    <a:p>
                      <a:pPr algn="ctr" fontAlgn="b"/>
                      <a:r>
                        <a:rPr lang="en-CA"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0.6</a:t>
                      </a:r>
                    </a:p>
                  </a:txBody>
                  <a:tcPr marL="4763" marR="4763" marT="4763" marB="0" anchor="ctr">
                    <a:lnL>
                      <a:noFill/>
                    </a:lnL>
                    <a:lnR>
                      <a:noFill/>
                    </a:lnR>
                    <a:lnT>
                      <a:noFill/>
                    </a:lnT>
                    <a:lnB>
                      <a:noFill/>
                    </a:lnB>
                  </a:tcPr>
                </a:tc>
                <a:tc>
                  <a:txBody>
                    <a:bodyPr/>
                    <a:lstStyle/>
                    <a:p>
                      <a:pPr algn="ctr" fontAlgn="b"/>
                      <a:r>
                        <a:rPr lang="en-CA"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p>
                  </a:txBody>
                  <a:tcPr marL="4763" marR="4763" marT="4763" marB="0" anchor="ctr">
                    <a:lnL>
                      <a:noFill/>
                    </a:lnL>
                    <a:lnR>
                      <a:noFill/>
                    </a:lnR>
                    <a:lnT>
                      <a:noFill/>
                    </a:lnT>
                    <a:lnB>
                      <a:noFill/>
                    </a:lnB>
                  </a:tcPr>
                </a:tc>
                <a:tc>
                  <a:txBody>
                    <a:bodyPr/>
                    <a:lstStyle/>
                    <a:p>
                      <a:pPr algn="ctr" fontAlgn="b"/>
                      <a:r>
                        <a:rPr lang="en-CA"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0.5</a:t>
                      </a: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0.8</a:t>
                      </a:r>
                    </a:p>
                  </a:txBody>
                  <a:tcPr marL="4763" marR="4763" marT="4763" marB="0" anchor="ctr">
                    <a:lnL>
                      <a:noFill/>
                    </a:lnL>
                    <a:lnR>
                      <a:noFill/>
                    </a:lnR>
                    <a:lnT>
                      <a:noFill/>
                    </a:lnT>
                    <a:lnB>
                      <a:noFill/>
                    </a:lnB>
                  </a:tcPr>
                </a:tc>
                <a:extLst>
                  <a:ext uri="{0D108BD9-81ED-4DB2-BD59-A6C34878D82A}">
                    <a16:rowId xmlns:a16="http://schemas.microsoft.com/office/drawing/2014/main" val="3765567682"/>
                  </a:ext>
                </a:extLst>
              </a:tr>
              <a:tr h="285494">
                <a:tc>
                  <a:txBody>
                    <a:bodyPr/>
                    <a:lstStyle/>
                    <a:p>
                      <a:pPr marL="0" algn="l" defTabSz="457200" rtl="0" eaLnBrk="1" fontAlgn="b" latinLnBrk="0" hangingPunct="1"/>
                      <a:r>
                        <a:rPr lang="en-CA" sz="1200" b="1" i="0" u="none" strike="noStrike" kern="1200" dirty="0">
                          <a:solidFill>
                            <a:srgbClr val="000000"/>
                          </a:solidFill>
                          <a:effectLst/>
                          <a:latin typeface="Calibri" panose="020F0502020204030204" pitchFamily="34" charset="0"/>
                          <a:ea typeface="+mn-ea"/>
                          <a:cs typeface="+mn-cs"/>
                        </a:rPr>
                        <a:t>Rank - U15</a:t>
                      </a:r>
                    </a:p>
                  </a:txBody>
                  <a:tcPr marL="0" marR="0" marT="4763" marB="0" anchor="ctr">
                    <a:lnL>
                      <a:noFill/>
                    </a:lnL>
                    <a:lnR>
                      <a:noFill/>
                    </a:lnR>
                    <a:lnT>
                      <a:noFill/>
                    </a:lnT>
                    <a:lnB>
                      <a:noFill/>
                    </a:lnB>
                    <a:solidFill>
                      <a:srgbClr val="FDE9D9"/>
                    </a:solidFill>
                  </a:tcPr>
                </a:tc>
                <a:tc>
                  <a:txBody>
                    <a:bodyPr/>
                    <a:lstStyle/>
                    <a:p>
                      <a:pPr algn="ctr" fontAlgn="b"/>
                      <a:r>
                        <a:rPr lang="en-CA" sz="1200" b="1" i="0" u="none" strike="noStrike"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14</a:t>
                      </a:r>
                    </a:p>
                  </a:txBody>
                  <a:tcPr marL="4763" marR="4763" marT="4763" marB="0" anchor="ctr">
                    <a:lnL>
                      <a:noFill/>
                    </a:lnL>
                    <a:lnR>
                      <a:noFill/>
                    </a:lnR>
                    <a:lnT>
                      <a:noFill/>
                    </a:lnT>
                    <a:lnB>
                      <a:noFill/>
                    </a:lnB>
                    <a:noFill/>
                  </a:tcPr>
                </a:tc>
                <a:tc>
                  <a:txBody>
                    <a:bodyPr/>
                    <a:lstStyle/>
                    <a:p>
                      <a:pPr algn="ctr" fontAlgn="b"/>
                      <a:r>
                        <a:rPr lang="en-CA" sz="12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14</a:t>
                      </a:r>
                    </a:p>
                  </a:txBody>
                  <a:tcPr marL="4763" marR="4763" marT="4763" marB="0" anchor="ctr">
                    <a:lnL>
                      <a:noFill/>
                    </a:lnL>
                    <a:lnR>
                      <a:noFill/>
                    </a:lnR>
                    <a:lnT>
                      <a:noFill/>
                    </a:lnT>
                    <a:lnB>
                      <a:noFill/>
                    </a:lnB>
                    <a:noFill/>
                  </a:tcPr>
                </a:tc>
                <a:tc>
                  <a:txBody>
                    <a:bodyPr/>
                    <a:lstStyle/>
                    <a:p>
                      <a:pPr algn="ctr" fontAlgn="b"/>
                      <a:r>
                        <a:rPr lang="en-CA" sz="12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13</a:t>
                      </a:r>
                    </a:p>
                  </a:txBody>
                  <a:tcPr marL="4763" marR="4763" marT="4763" marB="0" anchor="ctr">
                    <a:lnL>
                      <a:noFill/>
                    </a:lnL>
                    <a:lnR>
                      <a:noFill/>
                    </a:lnR>
                    <a:lnT>
                      <a:noFill/>
                    </a:lnT>
                    <a:lnB>
                      <a:noFill/>
                    </a:lnB>
                    <a:noFill/>
                  </a:tcPr>
                </a:tc>
                <a:tc>
                  <a:txBody>
                    <a:bodyPr/>
                    <a:lstStyle/>
                    <a:p>
                      <a:pPr algn="ctr" fontAlgn="b"/>
                      <a:r>
                        <a:rPr lang="en-CA" sz="12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15</a:t>
                      </a:r>
                    </a:p>
                  </a:txBody>
                  <a:tcPr marL="4763" marR="4763" marT="4763" marB="0" anchor="ctr">
                    <a:lnL>
                      <a:noFill/>
                    </a:lnL>
                    <a:lnR>
                      <a:noFill/>
                    </a:lnR>
                    <a:lnT>
                      <a:noFill/>
                    </a:lnT>
                    <a:lnB>
                      <a:noFill/>
                    </a:lnB>
                    <a:noFill/>
                  </a:tcPr>
                </a:tc>
                <a:tc>
                  <a:txBody>
                    <a:bodyPr/>
                    <a:lstStyle/>
                    <a:p>
                      <a:pPr algn="ctr" fontAlgn="b"/>
                      <a:r>
                        <a:rPr lang="en-CA" sz="12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12</a:t>
                      </a:r>
                    </a:p>
                  </a:txBody>
                  <a:tcPr marL="4763" marR="4763" marT="4763" marB="0" anchor="ctr">
                    <a:lnL>
                      <a:noFill/>
                    </a:lnL>
                    <a:lnR>
                      <a:noFill/>
                    </a:lnR>
                    <a:lnT>
                      <a:noFill/>
                    </a:lnT>
                    <a:lnB>
                      <a:noFill/>
                    </a:lnB>
                    <a:noFill/>
                  </a:tcPr>
                </a:tc>
                <a:tc>
                  <a:txBody>
                    <a:bodyPr/>
                    <a:lstStyle/>
                    <a:p>
                      <a:pPr algn="ctr" fontAlgn="b"/>
                      <a:r>
                        <a:rPr lang="en-CA" sz="1200" b="1" i="0" u="none" strike="noStrike" kern="1200"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15</a:t>
                      </a:r>
                    </a:p>
                  </a:txBody>
                  <a:tcPr marL="4763" marR="4763" marT="4763" marB="0" anchor="ctr">
                    <a:lnL>
                      <a:noFill/>
                    </a:lnL>
                    <a:lnR>
                      <a:noFill/>
                    </a:lnR>
                    <a:lnT>
                      <a:noFill/>
                    </a:lnT>
                    <a:lnB>
                      <a:noFill/>
                    </a:lnB>
                    <a:noFill/>
                  </a:tcPr>
                </a:tc>
                <a:tc>
                  <a:txBody>
                    <a:bodyPr/>
                    <a:lstStyle/>
                    <a:p>
                      <a:pPr algn="ctr" fontAlgn="b"/>
                      <a:r>
                        <a:rPr lang="en-CA" sz="1600" b="1" i="0" u="none" strike="noStrike" kern="1200" dirty="0">
                          <a:solidFill>
                            <a:srgbClr val="A5002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3</a:t>
                      </a:r>
                    </a:p>
                  </a:txBody>
                  <a:tcPr marL="4763" marR="4763" marT="4763" marB="0" anchor="ctr">
                    <a:lnL>
                      <a:noFill/>
                    </a:lnL>
                    <a:lnR>
                      <a:noFill/>
                    </a:lnR>
                    <a:lnT>
                      <a:noFill/>
                    </a:lnT>
                    <a:lnB>
                      <a:noFill/>
                    </a:lnB>
                    <a:noFill/>
                  </a:tcPr>
                </a:tc>
                <a:tc>
                  <a:txBody>
                    <a:bodyPr/>
                    <a:lstStyle/>
                    <a:p>
                      <a:pPr algn="ctr" fontAlgn="b"/>
                      <a:r>
                        <a:rPr lang="en-CA" sz="1600" b="1" i="0" u="none" strike="noStrike" kern="1200" dirty="0">
                          <a:solidFill>
                            <a:srgbClr val="A5002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1</a:t>
                      </a:r>
                    </a:p>
                  </a:txBody>
                  <a:tcPr marL="4763" marR="4763" marT="4763" marB="0" anchor="ctr">
                    <a:lnL>
                      <a:noFill/>
                    </a:lnL>
                    <a:lnR>
                      <a:noFill/>
                    </a:lnR>
                    <a:lnT>
                      <a:noFill/>
                    </a:lnT>
                    <a:lnB>
                      <a:noFill/>
                    </a:lnB>
                    <a:noFill/>
                  </a:tcPr>
                </a:tc>
                <a:tc>
                  <a:txBody>
                    <a:bodyPr/>
                    <a:lstStyle/>
                    <a:p>
                      <a:pPr algn="ctr" fontAlgn="b"/>
                      <a:r>
                        <a:rPr lang="en-CA" sz="1600" b="1" i="0" u="none" strike="noStrike" kern="1200" dirty="0">
                          <a:solidFill>
                            <a:srgbClr val="A5002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3</a:t>
                      </a:r>
                    </a:p>
                  </a:txBody>
                  <a:tcPr marL="4763" marR="4763" marT="4763" marB="0" anchor="ctr">
                    <a:lnL>
                      <a:noFill/>
                    </a:lnL>
                    <a:lnR>
                      <a:noFill/>
                    </a:lnR>
                    <a:lnT>
                      <a:noFill/>
                    </a:lnT>
                    <a:lnB>
                      <a:noFill/>
                    </a:lnB>
                    <a:noFill/>
                  </a:tcPr>
                </a:tc>
                <a:tc>
                  <a:txBody>
                    <a:bodyPr/>
                    <a:lstStyle/>
                    <a:p>
                      <a:pPr algn="ctr" fontAlgn="b"/>
                      <a:r>
                        <a:rPr lang="en-CA" sz="1200" b="1" i="0" u="none" strike="noStrike" kern="1200" dirty="0">
                          <a:solidFill>
                            <a:srgbClr val="28905E"/>
                          </a:solidFill>
                          <a:effectLst/>
                          <a:latin typeface="Calibri" panose="020F0502020204030204" pitchFamily="34" charset="0"/>
                          <a:ea typeface="Calibri" panose="020F0502020204030204" pitchFamily="34" charset="0"/>
                          <a:cs typeface="Calibri" panose="020F0502020204030204" pitchFamily="34" charset="0"/>
                        </a:rPr>
                        <a:t>15</a:t>
                      </a:r>
                    </a:p>
                  </a:txBody>
                  <a:tcPr marL="4763" marR="4763" marT="4763" marB="0" anchor="ctr">
                    <a:lnL>
                      <a:noFill/>
                    </a:lnL>
                    <a:lnR>
                      <a:noFill/>
                    </a:lnR>
                    <a:lnT>
                      <a:noFill/>
                    </a:lnT>
                    <a:lnB>
                      <a:noFill/>
                    </a:lnB>
                    <a:noFill/>
                  </a:tcPr>
                </a:tc>
                <a:tc>
                  <a:txBody>
                    <a:bodyPr/>
                    <a:lstStyle/>
                    <a:p>
                      <a:pPr algn="ctr" fontAlgn="b"/>
                      <a:endParaRPr lang="en-CA" sz="1200" b="1" i="0" u="none" strike="noStrike" kern="1200" dirty="0">
                        <a:solidFill>
                          <a:srgbClr val="28905E"/>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noFill/>
                  </a:tcPr>
                </a:tc>
                <a:extLst>
                  <a:ext uri="{0D108BD9-81ED-4DB2-BD59-A6C34878D82A}">
                    <a16:rowId xmlns:a16="http://schemas.microsoft.com/office/drawing/2014/main" val="10004"/>
                  </a:ext>
                </a:extLst>
              </a:tr>
              <a:tr h="278410">
                <a:tc>
                  <a:txBody>
                    <a:bodyPr/>
                    <a:lstStyle/>
                    <a:p>
                      <a:pPr algn="l" fontAlgn="b"/>
                      <a:r>
                        <a:rPr lang="en-CA" sz="1200" b="1" i="0" u="none" strike="noStrike" dirty="0">
                          <a:solidFill>
                            <a:srgbClr val="000000"/>
                          </a:solidFill>
                          <a:effectLst/>
                          <a:latin typeface="Calibri" panose="020F0502020204030204" pitchFamily="34" charset="0"/>
                        </a:rPr>
                        <a:t> </a:t>
                      </a:r>
                    </a:p>
                  </a:txBody>
                  <a:tcPr marL="0" marR="0" marT="4763" marB="0" anchor="ctr">
                    <a:lnL>
                      <a:noFill/>
                    </a:lnL>
                    <a:lnR>
                      <a:noFill/>
                    </a:lnR>
                    <a:lnT>
                      <a:noFill/>
                    </a:lnT>
                    <a:lnB>
                      <a:noFill/>
                    </a:lnB>
                    <a:solidFill>
                      <a:srgbClr val="D9D9D9"/>
                    </a:solidFill>
                  </a:tcPr>
                </a:tc>
                <a:tc>
                  <a:txBody>
                    <a:bodyPr/>
                    <a:lstStyle/>
                    <a:p>
                      <a:pPr algn="ctr" fontAlgn="b"/>
                      <a:endParaRPr lang="en-CA"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2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2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2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2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6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6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6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6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6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extLst>
                  <a:ext uri="{0D108BD9-81ED-4DB2-BD59-A6C34878D82A}">
                    <a16:rowId xmlns:a16="http://schemas.microsoft.com/office/drawing/2014/main" val="3007542506"/>
                  </a:ext>
                </a:extLst>
              </a:tr>
              <a:tr h="410289">
                <a:tc>
                  <a:txBody>
                    <a:bodyPr/>
                    <a:lstStyle/>
                    <a:p>
                      <a:pPr algn="l" fontAlgn="b"/>
                      <a:r>
                        <a:rPr lang="en-CA" sz="1200" b="1" i="0" u="none" strike="noStrike" dirty="0">
                          <a:solidFill>
                            <a:srgbClr val="000000"/>
                          </a:solidFill>
                          <a:effectLst/>
                          <a:latin typeface="Calibri" panose="020F0502020204030204" pitchFamily="34" charset="0"/>
                        </a:rPr>
                        <a:t># USask Application</a:t>
                      </a:r>
                    </a:p>
                  </a:txBody>
                  <a:tcPr marL="0" marR="0" marT="4763" marB="0" anchor="ctr">
                    <a:lnL>
                      <a:noFill/>
                    </a:lnL>
                    <a:lnR>
                      <a:noFill/>
                    </a:lnR>
                    <a:lnT>
                      <a:noFill/>
                    </a:lnT>
                    <a:lnB>
                      <a:noFill/>
                    </a:lnB>
                    <a:solidFill>
                      <a:srgbClr val="FDE9D9"/>
                    </a:solidFill>
                  </a:tcPr>
                </a:tc>
                <a:tc>
                  <a:txBody>
                    <a:bodyPr/>
                    <a:lstStyle/>
                    <a:p>
                      <a:pPr marL="0" algn="ctr" defTabSz="457200" rtl="0" eaLnBrk="1" fontAlgn="b" latinLnBrk="0" hangingPunct="1"/>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33</a:t>
                      </a: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32</a:t>
                      </a: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36</a:t>
                      </a: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42</a:t>
                      </a:r>
                    </a:p>
                  </a:txBody>
                  <a:tcPr marL="4763" marR="4763" marT="4763" marB="0" anchor="ctr">
                    <a:lnL>
                      <a:noFill/>
                    </a:lnL>
                    <a:lnR>
                      <a:noFill/>
                    </a:lnR>
                    <a:lnT>
                      <a:noFill/>
                    </a:lnT>
                    <a:lnB>
                      <a:noFill/>
                    </a:lnB>
                  </a:tcPr>
                </a:tc>
                <a:extLst>
                  <a:ext uri="{0D108BD9-81ED-4DB2-BD59-A6C34878D82A}">
                    <a16:rowId xmlns:a16="http://schemas.microsoft.com/office/drawing/2014/main" val="701275001"/>
                  </a:ext>
                </a:extLst>
              </a:tr>
              <a:tr h="410289">
                <a:tc>
                  <a:txBody>
                    <a:bodyPr/>
                    <a:lstStyle/>
                    <a:p>
                      <a:pPr algn="l" fontAlgn="b"/>
                      <a:r>
                        <a:rPr lang="en-CA" sz="1200" b="1" i="0" u="none" strike="noStrike" dirty="0">
                          <a:solidFill>
                            <a:srgbClr val="000000"/>
                          </a:solidFill>
                          <a:effectLst/>
                          <a:latin typeface="Calibri" panose="020F0502020204030204" pitchFamily="34" charset="0"/>
                        </a:rPr>
                        <a:t>USask of National (%) </a:t>
                      </a:r>
                    </a:p>
                  </a:txBody>
                  <a:tcPr marL="0" marR="0" marT="4763" marB="0" anchor="ctr">
                    <a:lnL>
                      <a:noFill/>
                    </a:lnL>
                    <a:lnR>
                      <a:noFill/>
                    </a:lnR>
                    <a:lnT>
                      <a:noFill/>
                    </a:lnT>
                    <a:lnB>
                      <a:noFill/>
                    </a:lnB>
                    <a:solidFill>
                      <a:srgbClr val="FDE9D9"/>
                    </a:solidFill>
                  </a:tcPr>
                </a:tc>
                <a:tc>
                  <a:txBody>
                    <a:bodyPr/>
                    <a:lstStyle/>
                    <a:p>
                      <a:pPr algn="ctr" fontAlgn="b"/>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p>
                  </a:txBody>
                  <a:tcPr marL="4763" marR="4763" marT="4763" marB="0" anchor="ctr">
                    <a:lnL>
                      <a:noFill/>
                    </a:lnL>
                    <a:lnR>
                      <a:noFill/>
                    </a:lnR>
                    <a:lnT>
                      <a:noFill/>
                    </a:lnT>
                    <a:lnB>
                      <a:noFill/>
                    </a:lnB>
                  </a:tcPr>
                </a:tc>
                <a:tc>
                  <a:txBody>
                    <a:bodyPr/>
                    <a:lstStyle/>
                    <a:p>
                      <a:pPr algn="ctr" fontAlgn="b"/>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p>
                  </a:txBody>
                  <a:tcPr marL="4763" marR="4763" marT="4763" marB="0" anchor="ctr">
                    <a:lnL>
                      <a:noFill/>
                    </a:lnL>
                    <a:lnR>
                      <a:noFill/>
                    </a:lnR>
                    <a:lnT>
                      <a:noFill/>
                    </a:lnT>
                    <a:lnB>
                      <a:noFill/>
                    </a:lnB>
                  </a:tcPr>
                </a:tc>
                <a:tc>
                  <a:txBody>
                    <a:bodyPr/>
                    <a:lstStyle/>
                    <a:p>
                      <a:pPr algn="ctr" fontAlgn="b"/>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p>
                  </a:txBody>
                  <a:tcPr marL="4763" marR="4763" marT="4763" marB="0" anchor="ctr">
                    <a:lnL>
                      <a:noFill/>
                    </a:lnL>
                    <a:lnR>
                      <a:noFill/>
                    </a:lnR>
                    <a:lnT>
                      <a:noFill/>
                    </a:lnT>
                    <a:lnB>
                      <a:noFill/>
                    </a:lnB>
                  </a:tcPr>
                </a:tc>
                <a:tc>
                  <a:txBody>
                    <a:bodyPr/>
                    <a:lstStyle/>
                    <a:p>
                      <a:pPr algn="ctr" fontAlgn="b"/>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p>
                  </a:txBody>
                  <a:tcPr marL="4763" marR="4763" marT="4763" marB="0" anchor="ctr">
                    <a:lnL>
                      <a:noFill/>
                    </a:lnL>
                    <a:lnR>
                      <a:noFill/>
                    </a:lnR>
                    <a:lnT>
                      <a:noFill/>
                    </a:lnT>
                    <a:lnB>
                      <a:noFill/>
                    </a:lnB>
                  </a:tcPr>
                </a:tc>
                <a:tc>
                  <a:txBody>
                    <a:bodyPr/>
                    <a:lstStyle/>
                    <a:p>
                      <a:pPr algn="ctr" fontAlgn="b"/>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p>
                  </a:txBody>
                  <a:tcPr marL="4763" marR="4763" marT="4763" marB="0" anchor="ctr">
                    <a:lnL>
                      <a:noFill/>
                    </a:lnL>
                    <a:lnR>
                      <a:noFill/>
                    </a:lnR>
                    <a:lnT>
                      <a:noFill/>
                    </a:lnT>
                    <a:lnB>
                      <a:noFill/>
                    </a:lnB>
                  </a:tcPr>
                </a:tc>
                <a:tc>
                  <a:txBody>
                    <a:bodyPr/>
                    <a:lstStyle/>
                    <a:p>
                      <a:pPr algn="ctr" fontAlgn="b"/>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p>
                  </a:txBody>
                  <a:tcPr marL="4763" marR="4763" marT="4763" marB="0" anchor="ctr">
                    <a:lnL>
                      <a:noFill/>
                    </a:lnL>
                    <a:lnR>
                      <a:noFill/>
                    </a:lnR>
                    <a:lnT>
                      <a:noFill/>
                    </a:lnT>
                    <a:lnB>
                      <a:noFill/>
                    </a:lnB>
                  </a:tcPr>
                </a:tc>
                <a:tc>
                  <a:txBody>
                    <a:bodyPr/>
                    <a:lstStyle/>
                    <a:p>
                      <a:pPr algn="ctr" fontAlgn="b"/>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p>
                  </a:txBody>
                  <a:tcPr marL="4763" marR="4763" marT="4763" marB="0" anchor="ctr">
                    <a:lnL>
                      <a:noFill/>
                    </a:lnL>
                    <a:lnR>
                      <a:noFill/>
                    </a:lnR>
                    <a:lnT>
                      <a:noFill/>
                    </a:lnT>
                    <a:lnB>
                      <a:noFill/>
                    </a:lnB>
                  </a:tcPr>
                </a:tc>
                <a:tc>
                  <a:txBody>
                    <a:bodyPr/>
                    <a:lstStyle/>
                    <a:p>
                      <a:pPr algn="ctr" fontAlgn="b"/>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a:t>
                      </a:r>
                    </a:p>
                  </a:txBody>
                  <a:tcPr marL="4763" marR="4763" marT="4763" marB="0" anchor="ctr">
                    <a:lnL>
                      <a:noFill/>
                    </a:lnL>
                    <a:lnR>
                      <a:noFill/>
                    </a:lnR>
                    <a:lnT>
                      <a:noFill/>
                    </a:lnT>
                    <a:lnB>
                      <a:noFill/>
                    </a:lnB>
                  </a:tcPr>
                </a:tc>
                <a:tc>
                  <a:txBody>
                    <a:bodyPr/>
                    <a:lstStyle/>
                    <a:p>
                      <a:pPr algn="ctr" fontAlgn="b"/>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a:t>
                      </a: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a:t>
                      </a:r>
                    </a:p>
                  </a:txBody>
                  <a:tcPr marL="4763" marR="4763" marT="4763" marB="0" anchor="ctr">
                    <a:lnL>
                      <a:noFill/>
                    </a:lnL>
                    <a:lnR>
                      <a:noFill/>
                    </a:lnR>
                    <a:lnT>
                      <a:noFill/>
                    </a:lnT>
                    <a:lnB>
                      <a:noFill/>
                    </a:lnB>
                  </a:tcPr>
                </a:tc>
                <a:extLst>
                  <a:ext uri="{0D108BD9-81ED-4DB2-BD59-A6C34878D82A}">
                    <a16:rowId xmlns:a16="http://schemas.microsoft.com/office/drawing/2014/main" val="2317594439"/>
                  </a:ext>
                </a:extLst>
              </a:tr>
              <a:tr h="278410">
                <a:tc>
                  <a:txBody>
                    <a:bodyPr/>
                    <a:lstStyle/>
                    <a:p>
                      <a:pPr algn="l" fontAlgn="b"/>
                      <a:r>
                        <a:rPr lang="en-CA" sz="1200" b="1" i="0" u="none" strike="noStrike" dirty="0">
                          <a:solidFill>
                            <a:srgbClr val="000000"/>
                          </a:solidFill>
                          <a:effectLst/>
                          <a:latin typeface="Calibri" panose="020F0502020204030204" pitchFamily="34" charset="0"/>
                        </a:rPr>
                        <a:t> </a:t>
                      </a:r>
                    </a:p>
                  </a:txBody>
                  <a:tcPr marL="0" marR="0" marT="4763" marB="0" anchor="ctr">
                    <a:lnL>
                      <a:noFill/>
                    </a:lnL>
                    <a:lnR>
                      <a:noFill/>
                    </a:lnR>
                    <a:lnT>
                      <a:noFill/>
                    </a:lnT>
                    <a:lnB>
                      <a:noFill/>
                    </a:lnB>
                    <a:solidFill>
                      <a:srgbClr val="D9D9D9"/>
                    </a:solidFill>
                  </a:tcPr>
                </a:tc>
                <a:tc>
                  <a:txBody>
                    <a:bodyPr/>
                    <a:lstStyle/>
                    <a:p>
                      <a:pPr algn="ctr" fontAlgn="b"/>
                      <a:endParaRPr lang="en-CA"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2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2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2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2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6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6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6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6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6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extLst>
                  <a:ext uri="{0D108BD9-81ED-4DB2-BD59-A6C34878D82A}">
                    <a16:rowId xmlns:a16="http://schemas.microsoft.com/office/drawing/2014/main" val="699639069"/>
                  </a:ext>
                </a:extLst>
              </a:tr>
              <a:tr h="410289">
                <a:tc>
                  <a:txBody>
                    <a:bodyPr/>
                    <a:lstStyle/>
                    <a:p>
                      <a:pPr algn="l" fontAlgn="b"/>
                      <a:r>
                        <a:rPr lang="en-CA" sz="1200" b="1" i="0" u="none" strike="noStrike" dirty="0">
                          <a:solidFill>
                            <a:srgbClr val="000000"/>
                          </a:solidFill>
                          <a:effectLst/>
                          <a:latin typeface="Calibri" panose="020F0502020204030204" pitchFamily="34" charset="0"/>
                        </a:rPr>
                        <a:t>National Success  (%)</a:t>
                      </a:r>
                    </a:p>
                  </a:txBody>
                  <a:tcPr marL="0" marR="0" marT="4763" marB="0" anchor="ctr">
                    <a:lnL>
                      <a:noFill/>
                    </a:lnL>
                    <a:lnR>
                      <a:noFill/>
                    </a:lnR>
                    <a:lnT>
                      <a:noFill/>
                    </a:lnT>
                    <a:lnB>
                      <a:noFill/>
                    </a:lnB>
                    <a:solidFill>
                      <a:srgbClr val="FDE9D9"/>
                    </a:solidFill>
                  </a:tcPr>
                </a:tc>
                <a:tc>
                  <a:txBody>
                    <a:bodyPr/>
                    <a:lstStyle/>
                    <a:p>
                      <a:pPr algn="ctr" fontAlgn="b"/>
                      <a:r>
                        <a:rPr lang="en-CA"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16.9</a:t>
                      </a:r>
                    </a:p>
                  </a:txBody>
                  <a:tcPr marL="4763" marR="4763" marT="4763" marB="0" anchor="ctr">
                    <a:lnL>
                      <a:noFill/>
                    </a:lnL>
                    <a:lnR>
                      <a:noFill/>
                    </a:lnR>
                    <a:lnT>
                      <a:noFill/>
                    </a:lnT>
                    <a:lnB>
                      <a:noFill/>
                    </a:lnB>
                  </a:tcPr>
                </a:tc>
                <a:tc>
                  <a:txBody>
                    <a:bodyPr/>
                    <a:lstStyle/>
                    <a:p>
                      <a:pPr algn="ctr" fontAlgn="b"/>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19.1</a:t>
                      </a:r>
                    </a:p>
                  </a:txBody>
                  <a:tcPr marL="4763" marR="4763" marT="4763" marB="0" anchor="ctr">
                    <a:lnL>
                      <a:noFill/>
                    </a:lnL>
                    <a:lnR>
                      <a:noFill/>
                    </a:lnR>
                    <a:lnT>
                      <a:noFill/>
                    </a:lnT>
                    <a:lnB>
                      <a:noFill/>
                    </a:lnB>
                  </a:tcPr>
                </a:tc>
                <a:tc>
                  <a:txBody>
                    <a:bodyPr/>
                    <a:lstStyle/>
                    <a:p>
                      <a:pPr algn="ctr" fontAlgn="b"/>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20.4</a:t>
                      </a:r>
                    </a:p>
                  </a:txBody>
                  <a:tcPr marL="4763" marR="4763" marT="4763" marB="0" anchor="ctr">
                    <a:lnL>
                      <a:noFill/>
                    </a:lnL>
                    <a:lnR>
                      <a:noFill/>
                    </a:lnR>
                    <a:lnT>
                      <a:noFill/>
                    </a:lnT>
                    <a:lnB>
                      <a:noFill/>
                    </a:lnB>
                  </a:tcPr>
                </a:tc>
                <a:tc>
                  <a:txBody>
                    <a:bodyPr/>
                    <a:lstStyle/>
                    <a:p>
                      <a:pPr algn="ctr" fontAlgn="b"/>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25.9</a:t>
                      </a:r>
                    </a:p>
                  </a:txBody>
                  <a:tcPr marL="4763" marR="4763" marT="4763" marB="0" anchor="ctr">
                    <a:lnL>
                      <a:noFill/>
                    </a:lnL>
                    <a:lnR>
                      <a:noFill/>
                    </a:lnR>
                    <a:lnT>
                      <a:noFill/>
                    </a:lnT>
                    <a:lnB>
                      <a:noFill/>
                    </a:lnB>
                  </a:tcPr>
                </a:tc>
                <a:tc>
                  <a:txBody>
                    <a:bodyPr/>
                    <a:lstStyle/>
                    <a:p>
                      <a:pPr algn="ctr" fontAlgn="b"/>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22.0</a:t>
                      </a:r>
                    </a:p>
                  </a:txBody>
                  <a:tcPr marL="4763" marR="4763" marT="4763" marB="0" anchor="ctr">
                    <a:lnL>
                      <a:noFill/>
                    </a:lnL>
                    <a:lnR>
                      <a:noFill/>
                    </a:lnR>
                    <a:lnT>
                      <a:noFill/>
                    </a:lnT>
                    <a:lnB>
                      <a:noFill/>
                    </a:lnB>
                  </a:tcPr>
                </a:tc>
                <a:tc>
                  <a:txBody>
                    <a:bodyPr/>
                    <a:lstStyle/>
                    <a:p>
                      <a:pPr algn="ctr" fontAlgn="b"/>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35.0</a:t>
                      </a:r>
                    </a:p>
                  </a:txBody>
                  <a:tcPr marL="4763" marR="4763" marT="4763" marB="0" anchor="ctr">
                    <a:lnL>
                      <a:noFill/>
                    </a:lnL>
                    <a:lnR>
                      <a:noFill/>
                    </a:lnR>
                    <a:lnT>
                      <a:noFill/>
                    </a:lnT>
                    <a:lnB>
                      <a:noFill/>
                    </a:lnB>
                  </a:tcPr>
                </a:tc>
                <a:tc>
                  <a:txBody>
                    <a:bodyPr/>
                    <a:lstStyle/>
                    <a:p>
                      <a:pPr algn="ctr" fontAlgn="b"/>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21.5</a:t>
                      </a:r>
                    </a:p>
                  </a:txBody>
                  <a:tcPr marL="4763" marR="4763" marT="4763" marB="0" anchor="ctr">
                    <a:lnL>
                      <a:noFill/>
                    </a:lnL>
                    <a:lnR>
                      <a:noFill/>
                    </a:lnR>
                    <a:lnT>
                      <a:noFill/>
                    </a:lnT>
                    <a:lnB>
                      <a:noFill/>
                    </a:lnB>
                  </a:tcPr>
                </a:tc>
                <a:tc>
                  <a:txBody>
                    <a:bodyPr/>
                    <a:lstStyle/>
                    <a:p>
                      <a:pPr algn="ctr" fontAlgn="b"/>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24.3</a:t>
                      </a:r>
                    </a:p>
                  </a:txBody>
                  <a:tcPr marL="4763" marR="4763" marT="4763" marB="0" anchor="ctr">
                    <a:lnL>
                      <a:noFill/>
                    </a:lnL>
                    <a:lnR>
                      <a:noFill/>
                    </a:lnR>
                    <a:lnT>
                      <a:noFill/>
                    </a:lnT>
                    <a:lnB>
                      <a:noFill/>
                    </a:lnB>
                  </a:tcPr>
                </a:tc>
                <a:tc>
                  <a:txBody>
                    <a:bodyPr/>
                    <a:lstStyle/>
                    <a:p>
                      <a:pPr algn="ctr" fontAlgn="b"/>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18.1</a:t>
                      </a: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21.2</a:t>
                      </a: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200" b="1" i="0" u="none" strike="noStrike"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17.4</a:t>
                      </a:r>
                    </a:p>
                  </a:txBody>
                  <a:tcPr marL="4763" marR="4763" marT="4763" marB="0" anchor="ctr">
                    <a:lnL>
                      <a:noFill/>
                    </a:lnL>
                    <a:lnR>
                      <a:noFill/>
                    </a:lnR>
                    <a:lnT>
                      <a:noFill/>
                    </a:lnT>
                    <a:lnB>
                      <a:noFill/>
                    </a:lnB>
                  </a:tcPr>
                </a:tc>
                <a:extLst>
                  <a:ext uri="{0D108BD9-81ED-4DB2-BD59-A6C34878D82A}">
                    <a16:rowId xmlns:a16="http://schemas.microsoft.com/office/drawing/2014/main" val="2775127659"/>
                  </a:ext>
                </a:extLst>
              </a:tr>
              <a:tr h="474345">
                <a:tc>
                  <a:txBody>
                    <a:bodyPr/>
                    <a:lstStyle/>
                    <a:p>
                      <a:pPr algn="l" fontAlgn="b"/>
                      <a:r>
                        <a:rPr lang="en-CA" sz="1200" b="1" i="0" u="none" strike="noStrike" dirty="0">
                          <a:solidFill>
                            <a:srgbClr val="000000"/>
                          </a:solidFill>
                          <a:effectLst/>
                          <a:latin typeface="Calibri" panose="020F0502020204030204" pitchFamily="34" charset="0"/>
                        </a:rPr>
                        <a:t>USask Success  (%)</a:t>
                      </a:r>
                    </a:p>
                  </a:txBody>
                  <a:tcPr marL="0" marR="0" marT="4763" marB="0" anchor="ctr">
                    <a:lnL>
                      <a:noFill/>
                    </a:lnL>
                    <a:lnR>
                      <a:noFill/>
                    </a:lnR>
                    <a:lnT>
                      <a:noFill/>
                    </a:lnT>
                    <a:lnB>
                      <a:noFill/>
                    </a:lnB>
                    <a:solidFill>
                      <a:srgbClr val="FDE9D9"/>
                    </a:solidFill>
                  </a:tcPr>
                </a:tc>
                <a:tc>
                  <a:txBody>
                    <a:bodyPr/>
                    <a:lstStyle/>
                    <a:p>
                      <a:pPr algn="ctr" fontAlgn="b"/>
                      <a:r>
                        <a:rPr lang="en-CA" sz="1200" b="1" i="0" u="none" strike="noStrike" dirty="0">
                          <a:solidFill>
                            <a:schemeClr val="tx1"/>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20.0</a:t>
                      </a:r>
                    </a:p>
                  </a:txBody>
                  <a:tcPr marL="4763" marR="4763" marT="4763" marB="0" anchor="ctr">
                    <a:lnL>
                      <a:noFill/>
                    </a:lnL>
                    <a:lnR>
                      <a:noFill/>
                    </a:lnR>
                    <a:lnT>
                      <a:noFill/>
                    </a:lnT>
                    <a:lnB>
                      <a:noFill/>
                    </a:lnB>
                  </a:tcPr>
                </a:tc>
                <a:tc>
                  <a:txBody>
                    <a:bodyPr/>
                    <a:lstStyle/>
                    <a:p>
                      <a:pPr algn="ctr" fontAlgn="b"/>
                      <a:r>
                        <a:rPr lang="en-CA" sz="1200" b="1" i="0" u="none" strike="noStrike" kern="1200" dirty="0">
                          <a:solidFill>
                            <a:schemeClr val="tx1"/>
                          </a:solidFill>
                          <a:effectLst/>
                          <a:highlight>
                            <a:srgbClr val="FF0000"/>
                          </a:highlight>
                          <a:latin typeface="Calibri" panose="020F0502020204030204" pitchFamily="34" charset="0"/>
                          <a:ea typeface="Calibri" panose="020F0502020204030204" pitchFamily="34" charset="0"/>
                          <a:cs typeface="Calibri" panose="020F0502020204030204" pitchFamily="34" charset="0"/>
                        </a:rPr>
                        <a:t>7.7</a:t>
                      </a:r>
                    </a:p>
                  </a:txBody>
                  <a:tcPr marL="4763" marR="4763" marT="4763" marB="0" anchor="ctr">
                    <a:lnL>
                      <a:noFill/>
                    </a:lnL>
                    <a:lnR>
                      <a:noFill/>
                    </a:lnR>
                    <a:lnT>
                      <a:noFill/>
                    </a:lnT>
                    <a:lnB>
                      <a:noFill/>
                    </a:lnB>
                  </a:tcPr>
                </a:tc>
                <a:tc>
                  <a:txBody>
                    <a:bodyPr/>
                    <a:lstStyle/>
                    <a:p>
                      <a:pPr algn="ctr" fontAlgn="b"/>
                      <a:r>
                        <a:rPr lang="en-CA" sz="1200" b="1" i="0" u="none" strike="noStrike" kern="1200" dirty="0">
                          <a:solidFill>
                            <a:schemeClr val="tx1"/>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20.0</a:t>
                      </a:r>
                    </a:p>
                  </a:txBody>
                  <a:tcPr marL="4763" marR="4763" marT="4763" marB="0" anchor="ctr">
                    <a:lnL>
                      <a:noFill/>
                    </a:lnL>
                    <a:lnR>
                      <a:noFill/>
                    </a:lnR>
                    <a:lnT>
                      <a:noFill/>
                    </a:lnT>
                    <a:lnB>
                      <a:noFill/>
                    </a:lnB>
                  </a:tcPr>
                </a:tc>
                <a:tc>
                  <a:txBody>
                    <a:bodyPr/>
                    <a:lstStyle/>
                    <a:p>
                      <a:pPr algn="ctr" fontAlgn="b"/>
                      <a:r>
                        <a:rPr lang="en-CA" sz="1200" b="1" i="0" u="none" strike="noStrike" kern="1200" dirty="0">
                          <a:solidFill>
                            <a:schemeClr val="tx1"/>
                          </a:solidFill>
                          <a:effectLst/>
                          <a:highlight>
                            <a:srgbClr val="FF0000"/>
                          </a:highlight>
                          <a:latin typeface="Calibri" panose="020F0502020204030204" pitchFamily="34" charset="0"/>
                          <a:ea typeface="Calibri" panose="020F0502020204030204" pitchFamily="34" charset="0"/>
                          <a:cs typeface="Calibri" panose="020F0502020204030204" pitchFamily="34" charset="0"/>
                        </a:rPr>
                        <a:t>19.3</a:t>
                      </a:r>
                    </a:p>
                  </a:txBody>
                  <a:tcPr marL="4763" marR="4763" marT="4763" marB="0" anchor="ctr">
                    <a:lnL>
                      <a:noFill/>
                    </a:lnL>
                    <a:lnR>
                      <a:noFill/>
                    </a:lnR>
                    <a:lnT>
                      <a:noFill/>
                    </a:lnT>
                    <a:lnB>
                      <a:noFill/>
                    </a:lnB>
                  </a:tcPr>
                </a:tc>
                <a:tc>
                  <a:txBody>
                    <a:bodyPr/>
                    <a:lstStyle/>
                    <a:p>
                      <a:pPr algn="ctr" fontAlgn="b"/>
                      <a:r>
                        <a:rPr lang="en-CA" sz="1200" b="1" i="0" u="none" strike="noStrike" kern="1200" dirty="0">
                          <a:solidFill>
                            <a:schemeClr val="tx1"/>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21.0</a:t>
                      </a:r>
                    </a:p>
                  </a:txBody>
                  <a:tcPr marL="4763" marR="4763" marT="4763" marB="0" anchor="ctr">
                    <a:lnL>
                      <a:noFill/>
                    </a:lnL>
                    <a:lnR>
                      <a:noFill/>
                    </a:lnR>
                    <a:lnT>
                      <a:noFill/>
                    </a:lnT>
                    <a:lnB>
                      <a:noFill/>
                    </a:lnB>
                  </a:tcPr>
                </a:tc>
                <a:tc>
                  <a:txBody>
                    <a:bodyPr/>
                    <a:lstStyle/>
                    <a:p>
                      <a:pPr algn="ctr" fontAlgn="b"/>
                      <a:r>
                        <a:rPr lang="en-CA" sz="1200" b="1" i="0" u="none" strike="noStrike" kern="1200" dirty="0">
                          <a:solidFill>
                            <a:schemeClr val="tx1"/>
                          </a:solidFill>
                          <a:effectLst/>
                          <a:highlight>
                            <a:srgbClr val="FF0000"/>
                          </a:highlight>
                          <a:latin typeface="Calibri" panose="020F0502020204030204" pitchFamily="34" charset="0"/>
                          <a:ea typeface="Calibri" panose="020F0502020204030204" pitchFamily="34" charset="0"/>
                          <a:cs typeface="Calibri" panose="020F0502020204030204" pitchFamily="34" charset="0"/>
                        </a:rPr>
                        <a:t>18.8</a:t>
                      </a:r>
                    </a:p>
                  </a:txBody>
                  <a:tcPr marL="4763" marR="4763" marT="4763" marB="0" anchor="ctr">
                    <a:lnL>
                      <a:noFill/>
                    </a:lnL>
                    <a:lnR>
                      <a:noFill/>
                    </a:lnR>
                    <a:lnT>
                      <a:noFill/>
                    </a:lnT>
                    <a:lnB>
                      <a:noFill/>
                    </a:lnB>
                  </a:tcPr>
                </a:tc>
                <a:tc>
                  <a:txBody>
                    <a:bodyPr/>
                    <a:lstStyle/>
                    <a:p>
                      <a:pPr algn="ctr" fontAlgn="b"/>
                      <a:r>
                        <a:rPr lang="en-CA" sz="1200" b="1" i="0" u="none" strike="noStrike" kern="1200" dirty="0">
                          <a:solidFill>
                            <a:schemeClr val="tx1"/>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25.0</a:t>
                      </a:r>
                    </a:p>
                  </a:txBody>
                  <a:tcPr marL="4763" marR="4763" marT="4763" marB="0" anchor="ctr">
                    <a:lnL>
                      <a:noFill/>
                    </a:lnL>
                    <a:lnR>
                      <a:noFill/>
                    </a:lnR>
                    <a:lnT>
                      <a:noFill/>
                    </a:lnT>
                    <a:lnB>
                      <a:noFill/>
                    </a:lnB>
                  </a:tcPr>
                </a:tc>
                <a:tc>
                  <a:txBody>
                    <a:bodyPr/>
                    <a:lstStyle/>
                    <a:p>
                      <a:pPr algn="ctr" fontAlgn="b"/>
                      <a:r>
                        <a:rPr lang="en-CA" sz="1200" b="1" i="0" u="none" strike="noStrike" kern="1200" dirty="0">
                          <a:solidFill>
                            <a:schemeClr val="tx1"/>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41.9</a:t>
                      </a:r>
                    </a:p>
                  </a:txBody>
                  <a:tcPr marL="4763" marR="4763" marT="4763" marB="0" anchor="ctr">
                    <a:lnL>
                      <a:noFill/>
                    </a:lnL>
                    <a:lnR>
                      <a:noFill/>
                    </a:lnR>
                    <a:lnT>
                      <a:noFill/>
                    </a:lnT>
                    <a:lnB>
                      <a:noFill/>
                    </a:lnB>
                  </a:tcPr>
                </a:tc>
                <a:tc>
                  <a:txBody>
                    <a:bodyPr/>
                    <a:lstStyle/>
                    <a:p>
                      <a:pPr algn="ctr" fontAlgn="b"/>
                      <a:r>
                        <a:rPr lang="en-CA" sz="1200" b="1" i="0" u="none" strike="noStrike" kern="1200" dirty="0">
                          <a:solidFill>
                            <a:schemeClr val="tx1"/>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22.7</a:t>
                      </a: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200" b="1" i="0" u="none" strike="noStrike" kern="1200" dirty="0">
                          <a:solidFill>
                            <a:schemeClr val="tx1"/>
                          </a:solidFill>
                          <a:effectLst/>
                          <a:highlight>
                            <a:srgbClr val="FF0000"/>
                          </a:highlight>
                          <a:latin typeface="Calibri" panose="020F0502020204030204" pitchFamily="34" charset="0"/>
                          <a:ea typeface="Calibri" panose="020F0502020204030204" pitchFamily="34" charset="0"/>
                          <a:cs typeface="Calibri" panose="020F0502020204030204" pitchFamily="34" charset="0"/>
                        </a:rPr>
                        <a:t>9.7</a:t>
                      </a:r>
                    </a:p>
                  </a:txBody>
                  <a:tcPr marL="4763" marR="4763" marT="4763" marB="0" anchor="ctr">
                    <a:lnL>
                      <a:noFill/>
                    </a:lnL>
                    <a:lnR>
                      <a:noFill/>
                    </a:lnR>
                    <a:lnT>
                      <a:noFill/>
                    </a:lnT>
                    <a:lnB>
                      <a:noFill/>
                    </a:lnB>
                  </a:tcPr>
                </a:tc>
                <a:tc>
                  <a:txBody>
                    <a:bodyPr/>
                    <a:lstStyle/>
                    <a:p>
                      <a:pPr marL="0" algn="ctr" defTabSz="457200" rtl="0" eaLnBrk="1" fontAlgn="b" latinLnBrk="0" hangingPunct="1"/>
                      <a:r>
                        <a:rPr lang="en-CA" sz="1200" b="1" i="0" u="none" strike="noStrike" kern="1200" dirty="0">
                          <a:solidFill>
                            <a:schemeClr val="tx1"/>
                          </a:solidFill>
                          <a:effectLst/>
                          <a:highlight>
                            <a:srgbClr val="FF0000"/>
                          </a:highlight>
                          <a:latin typeface="Calibri" panose="020F0502020204030204" pitchFamily="34" charset="0"/>
                          <a:ea typeface="Calibri" panose="020F0502020204030204" pitchFamily="34" charset="0"/>
                          <a:cs typeface="Calibri" panose="020F0502020204030204" pitchFamily="34" charset="0"/>
                        </a:rPr>
                        <a:t>9.5</a:t>
                      </a:r>
                    </a:p>
                  </a:txBody>
                  <a:tcPr marL="4763" marR="4763" marT="4763" marB="0" anchor="ctr">
                    <a:lnL>
                      <a:noFill/>
                    </a:lnL>
                    <a:lnR>
                      <a:noFill/>
                    </a:lnR>
                    <a:lnT>
                      <a:noFill/>
                    </a:lnT>
                    <a:lnB>
                      <a:noFill/>
                    </a:lnB>
                  </a:tcPr>
                </a:tc>
                <a:extLst>
                  <a:ext uri="{0D108BD9-81ED-4DB2-BD59-A6C34878D82A}">
                    <a16:rowId xmlns:a16="http://schemas.microsoft.com/office/drawing/2014/main" val="986849690"/>
                  </a:ext>
                </a:extLst>
              </a:tr>
              <a:tr h="326208">
                <a:tc>
                  <a:txBody>
                    <a:bodyPr/>
                    <a:lstStyle/>
                    <a:p>
                      <a:pPr algn="l" fontAlgn="b"/>
                      <a:r>
                        <a:rPr lang="en-CA" sz="1800" b="1" i="0" u="none" strike="noStrike" dirty="0">
                          <a:solidFill>
                            <a:srgbClr val="000000"/>
                          </a:solidFill>
                          <a:effectLst/>
                          <a:latin typeface="Calibri" panose="020F0502020204030204" pitchFamily="34" charset="0"/>
                        </a:rPr>
                        <a:t> </a:t>
                      </a:r>
                    </a:p>
                  </a:txBody>
                  <a:tcPr marL="0" marR="0" marT="4763" marB="0" anchor="ctr">
                    <a:lnL>
                      <a:noFill/>
                    </a:lnL>
                    <a:lnR>
                      <a:noFill/>
                    </a:lnR>
                    <a:lnT>
                      <a:noFill/>
                    </a:lnT>
                    <a:lnB>
                      <a:noFill/>
                    </a:lnB>
                    <a:solidFill>
                      <a:srgbClr val="D9D9D9"/>
                    </a:solidFill>
                  </a:tcPr>
                </a:tc>
                <a:tc>
                  <a:txBody>
                    <a:bodyPr/>
                    <a:lstStyle/>
                    <a:p>
                      <a:pPr algn="ctr" fontAlgn="b"/>
                      <a:r>
                        <a:rPr lang="en-CA" sz="1200" b="1" i="0" u="none" strike="noStrike" dirty="0">
                          <a:solidFill>
                            <a:srgbClr val="1E782F"/>
                          </a:solidFill>
                          <a:effectLst/>
                          <a:latin typeface="Calibri" panose="020F0502020204030204" pitchFamily="34" charset="0"/>
                          <a:ea typeface="Calibri" panose="020F0502020204030204" pitchFamily="34" charset="0"/>
                          <a:cs typeface="Calibri" panose="020F0502020204030204" pitchFamily="34" charset="0"/>
                        </a:rPr>
                        <a:t> </a:t>
                      </a:r>
                    </a:p>
                  </a:txBody>
                  <a:tcPr marL="0" marR="0" marT="4763" marB="0" anchor="ctr">
                    <a:lnL>
                      <a:noFill/>
                    </a:lnL>
                    <a:lnR>
                      <a:noFill/>
                    </a:lnR>
                    <a:lnT>
                      <a:noFill/>
                    </a:lnT>
                    <a:lnB>
                      <a:noFill/>
                    </a:lnB>
                    <a:solidFill>
                      <a:srgbClr val="D9D9D9"/>
                    </a:solidFill>
                  </a:tcPr>
                </a:tc>
                <a:tc>
                  <a:txBody>
                    <a:bodyPr/>
                    <a:lstStyle/>
                    <a:p>
                      <a:pPr algn="ctr" fontAlgn="b"/>
                      <a:endParaRPr lang="en-CA" sz="1200" b="1" i="0" u="none" strike="noStrike" dirty="0">
                        <a:solidFill>
                          <a:srgbClr val="1E782F"/>
                        </a:solidFill>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200" b="1" i="0" u="none" strike="noStrike" dirty="0">
                        <a:solidFill>
                          <a:srgbClr val="1E782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200" b="1" i="0" u="none" strike="noStrike" dirty="0">
                        <a:solidFill>
                          <a:srgbClr val="1E782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200" b="1" i="0" u="none" strike="noStrike" dirty="0">
                        <a:solidFill>
                          <a:srgbClr val="1E782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200" b="1" i="0" u="none" strike="noStrike" dirty="0">
                        <a:solidFill>
                          <a:srgbClr val="1E782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200" b="1" i="0" u="none" strike="noStrike" dirty="0">
                        <a:solidFill>
                          <a:srgbClr val="1E782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200" b="1" i="0" u="none" strike="noStrike" dirty="0">
                        <a:solidFill>
                          <a:srgbClr val="1E782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200" b="1" i="0" u="none" strike="noStrike" dirty="0">
                        <a:solidFill>
                          <a:srgbClr val="1E782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200" b="1" i="0" u="none" strike="noStrike" dirty="0">
                        <a:solidFill>
                          <a:srgbClr val="1E782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tc>
                  <a:txBody>
                    <a:bodyPr/>
                    <a:lstStyle/>
                    <a:p>
                      <a:pPr algn="ctr" fontAlgn="b"/>
                      <a:endParaRPr lang="en-CA" sz="1200" b="1" i="0" u="none" strike="noStrike" dirty="0">
                        <a:solidFill>
                          <a:srgbClr val="1E782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txBody>
                  <a:tcPr marL="4763" marR="4763" marT="4763" marB="0" anchor="ctr">
                    <a:lnL>
                      <a:noFill/>
                    </a:lnL>
                    <a:lnR>
                      <a:noFill/>
                    </a:lnR>
                    <a:lnT>
                      <a:noFill/>
                    </a:lnT>
                    <a:lnB>
                      <a:noFill/>
                    </a:lnB>
                    <a:solidFill>
                      <a:srgbClr val="D9D9D9"/>
                    </a:solidFill>
                  </a:tcPr>
                </a:tc>
                <a:extLst>
                  <a:ext uri="{0D108BD9-81ED-4DB2-BD59-A6C34878D82A}">
                    <a16:rowId xmlns:a16="http://schemas.microsoft.com/office/drawing/2014/main" val="371855484"/>
                  </a:ext>
                </a:extLst>
              </a:tr>
              <a:tr h="390189">
                <a:tc>
                  <a:txBody>
                    <a:bodyPr/>
                    <a:lstStyle/>
                    <a:p>
                      <a:pPr algn="l" fontAlgn="b"/>
                      <a:r>
                        <a:rPr lang="en-CA" sz="1200" b="1" i="0" u="none" strike="noStrike" dirty="0">
                          <a:solidFill>
                            <a:srgbClr val="000000"/>
                          </a:solidFill>
                          <a:effectLst/>
                          <a:latin typeface="Calibri" panose="020F0502020204030204" pitchFamily="34" charset="0"/>
                        </a:rPr>
                        <a:t>Underwent IR (%)</a:t>
                      </a:r>
                    </a:p>
                  </a:txBody>
                  <a:tcPr marL="0" marR="0" marT="4763" marB="0" anchor="ctr">
                    <a:lnL>
                      <a:noFill/>
                    </a:lnL>
                    <a:lnR>
                      <a:noFill/>
                    </a:lnR>
                    <a:lnT>
                      <a:noFill/>
                    </a:lnT>
                    <a:lnB>
                      <a:noFill/>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50</a:t>
                      </a:r>
                    </a:p>
                  </a:txBody>
                  <a:tcPr anchor="ctr">
                    <a:lnL>
                      <a:noFill/>
                    </a:lnL>
                    <a:lnR>
                      <a:noFill/>
                    </a:lnR>
                    <a:lnT>
                      <a:noFill/>
                    </a:lnT>
                    <a:lnB>
                      <a:noFill/>
                    </a:lnB>
                    <a:solidFill>
                      <a:schemeClr val="bg2">
                        <a:lumMod val="20000"/>
                        <a:lumOff val="80000"/>
                      </a:schemeClr>
                    </a:solidFill>
                  </a:tcPr>
                </a:tc>
                <a:tc>
                  <a:txBody>
                    <a:bodyPr/>
                    <a:lstStyle/>
                    <a:p>
                      <a:pPr algn="ctr"/>
                      <a:r>
                        <a:rPr lang="en-US"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62</a:t>
                      </a:r>
                    </a:p>
                  </a:txBody>
                  <a:tcPr anchor="ctr">
                    <a:lnL>
                      <a:noFill/>
                    </a:lnL>
                    <a:lnR>
                      <a:noFill/>
                    </a:lnR>
                    <a:lnT>
                      <a:noFill/>
                    </a:lnT>
                    <a:lnB>
                      <a:noFill/>
                    </a:lnB>
                    <a:solidFill>
                      <a:schemeClr val="bg2">
                        <a:lumMod val="20000"/>
                        <a:lumOff val="80000"/>
                      </a:schemeClr>
                    </a:solidFill>
                  </a:tcPr>
                </a:tc>
                <a:tc>
                  <a:txBody>
                    <a:bodyPr/>
                    <a:lstStyle/>
                    <a:p>
                      <a:pPr algn="ctr"/>
                      <a:r>
                        <a:rPr lang="en-US"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70</a:t>
                      </a:r>
                    </a:p>
                  </a:txBody>
                  <a:tcPr anchor="ctr">
                    <a:lnL>
                      <a:noFill/>
                    </a:lnL>
                    <a:lnR>
                      <a:noFill/>
                    </a:lnR>
                    <a:lnT>
                      <a:noFill/>
                    </a:lnT>
                    <a:lnB>
                      <a:noFill/>
                    </a:lnB>
                    <a:solidFill>
                      <a:schemeClr val="bg2">
                        <a:lumMod val="20000"/>
                        <a:lumOff val="80000"/>
                      </a:schemeClr>
                    </a:solidFill>
                  </a:tcPr>
                </a:tc>
                <a:tc>
                  <a:txBody>
                    <a:bodyPr/>
                    <a:lstStyle/>
                    <a:p>
                      <a:pPr algn="ctr"/>
                      <a:r>
                        <a:rPr lang="en-US"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48</a:t>
                      </a:r>
                    </a:p>
                  </a:txBody>
                  <a:tcPr anchor="ctr">
                    <a:lnL>
                      <a:noFill/>
                    </a:lnL>
                    <a:lnR>
                      <a:noFill/>
                    </a:lnR>
                    <a:lnT>
                      <a:noFill/>
                    </a:lnT>
                    <a:lnB>
                      <a:noFill/>
                    </a:lnB>
                    <a:solidFill>
                      <a:schemeClr val="bg2">
                        <a:lumMod val="20000"/>
                        <a:lumOff val="80000"/>
                      </a:schemeClr>
                    </a:solidFill>
                  </a:tcPr>
                </a:tc>
                <a:tc>
                  <a:txBody>
                    <a:bodyPr/>
                    <a:lstStyle/>
                    <a:p>
                      <a:pPr algn="ctr"/>
                      <a:r>
                        <a:rPr lang="en-US"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51</a:t>
                      </a:r>
                    </a:p>
                  </a:txBody>
                  <a:tcPr anchor="ctr">
                    <a:lnL>
                      <a:noFill/>
                    </a:lnL>
                    <a:lnR>
                      <a:noFill/>
                    </a:lnR>
                    <a:lnT>
                      <a:noFill/>
                    </a:lnT>
                    <a:lnB>
                      <a:noFill/>
                    </a:lnB>
                    <a:solidFill>
                      <a:schemeClr val="bg2">
                        <a:lumMod val="20000"/>
                        <a:lumOff val="80000"/>
                      </a:schemeClr>
                    </a:solidFill>
                  </a:tcPr>
                </a:tc>
                <a:tc>
                  <a:txBody>
                    <a:bodyPr/>
                    <a:lstStyle/>
                    <a:p>
                      <a:pPr algn="ctr"/>
                      <a:r>
                        <a:rPr lang="en-US"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59</a:t>
                      </a:r>
                    </a:p>
                  </a:txBody>
                  <a:tcPr anchor="ctr">
                    <a:lnL>
                      <a:noFill/>
                    </a:lnL>
                    <a:lnR>
                      <a:noFill/>
                    </a:lnR>
                    <a:lnT>
                      <a:noFill/>
                    </a:lnT>
                    <a:lnB>
                      <a:noFill/>
                    </a:lnB>
                    <a:solidFill>
                      <a:schemeClr val="bg2">
                        <a:lumMod val="20000"/>
                        <a:lumOff val="80000"/>
                      </a:schemeClr>
                    </a:solidFill>
                  </a:tcPr>
                </a:tc>
                <a:tc>
                  <a:txBody>
                    <a:bodyPr/>
                    <a:lstStyle/>
                    <a:p>
                      <a:pPr algn="ctr"/>
                      <a:r>
                        <a:rPr lang="en-US"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53</a:t>
                      </a:r>
                    </a:p>
                  </a:txBody>
                  <a:tcPr anchor="ctr">
                    <a:lnL>
                      <a:noFill/>
                    </a:lnL>
                    <a:lnR>
                      <a:noFill/>
                    </a:lnR>
                    <a:lnT>
                      <a:noFill/>
                    </a:lnT>
                    <a:lnB>
                      <a:noFill/>
                    </a:lnB>
                    <a:solidFill>
                      <a:schemeClr val="bg2">
                        <a:lumMod val="20000"/>
                        <a:lumOff val="80000"/>
                      </a:schemeClr>
                    </a:solidFill>
                  </a:tcPr>
                </a:tc>
                <a:tc>
                  <a:txBody>
                    <a:bodyPr/>
                    <a:lstStyle/>
                    <a:p>
                      <a:pPr algn="ctr"/>
                      <a:r>
                        <a:rPr lang="en-US"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51</a:t>
                      </a:r>
                    </a:p>
                  </a:txBody>
                  <a:tcPr anchor="ctr">
                    <a:lnL>
                      <a:noFill/>
                    </a:lnL>
                    <a:lnR>
                      <a:noFill/>
                    </a:lnR>
                    <a:lnT>
                      <a:noFill/>
                    </a:lnT>
                    <a:lnB>
                      <a:noFill/>
                    </a:lnB>
                    <a:solidFill>
                      <a:schemeClr val="bg2">
                        <a:lumMod val="20000"/>
                        <a:lumOff val="80000"/>
                      </a:schemeClr>
                    </a:solidFill>
                  </a:tcPr>
                </a:tc>
                <a:tc>
                  <a:txBody>
                    <a:bodyPr/>
                    <a:lstStyle/>
                    <a:p>
                      <a:pPr algn="ctr"/>
                      <a:r>
                        <a:rPr lang="en-US"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64</a:t>
                      </a:r>
                    </a:p>
                  </a:txBody>
                  <a:tcPr anchor="ctr">
                    <a:lnL>
                      <a:noFill/>
                    </a:lnL>
                    <a:lnR>
                      <a:noFill/>
                    </a:lnR>
                    <a:lnT>
                      <a:noFill/>
                    </a:lnT>
                    <a:lnB>
                      <a:noFill/>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63</a:t>
                      </a:r>
                    </a:p>
                  </a:txBody>
                  <a:tcPr anchor="ctr">
                    <a:lnL>
                      <a:noFill/>
                    </a:lnL>
                    <a:lnR>
                      <a:noFill/>
                    </a:lnR>
                    <a:lnT>
                      <a:noFill/>
                    </a:lnT>
                    <a:lnB>
                      <a:noFill/>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48</a:t>
                      </a:r>
                    </a:p>
                  </a:txBody>
                  <a:tcPr anchor="ctr">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2458506952"/>
                  </a:ext>
                </a:extLst>
              </a:tr>
              <a:tr h="577724">
                <a:tc>
                  <a:txBody>
                    <a:bodyPr/>
                    <a:lstStyle/>
                    <a:p>
                      <a:pPr algn="l" fontAlgn="b"/>
                      <a:r>
                        <a:rPr lang="en-CA" sz="1200" b="1" i="0" u="none" strike="noStrike" dirty="0">
                          <a:solidFill>
                            <a:srgbClr val="000000"/>
                          </a:solidFill>
                          <a:effectLst/>
                          <a:latin typeface="Calibri" panose="020F0502020204030204" pitchFamily="34" charset="0"/>
                        </a:rPr>
                        <a:t>Awarded IR (%)</a:t>
                      </a:r>
                    </a:p>
                  </a:txBody>
                  <a:tcPr marL="0" marR="0" marT="4763" marB="0" anchor="ctr">
                    <a:lnL>
                      <a:noFill/>
                    </a:lnL>
                    <a:lnR>
                      <a:noFill/>
                    </a:lnR>
                    <a:lnT>
                      <a:noFill/>
                    </a:lnT>
                    <a:lnB>
                      <a:noFill/>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latin typeface="Calibri" panose="020F0502020204030204" pitchFamily="34" charset="0"/>
                          <a:ea typeface="Calibri" panose="020F0502020204030204" pitchFamily="34" charset="0"/>
                          <a:cs typeface="Calibri" panose="020F0502020204030204" pitchFamily="34" charset="0"/>
                        </a:rPr>
                        <a:t>83 </a:t>
                      </a:r>
                      <a:r>
                        <a:rPr lang="en-US" sz="1000" dirty="0">
                          <a:latin typeface="Calibri" panose="020F0502020204030204" pitchFamily="34" charset="0"/>
                          <a:ea typeface="Calibri" panose="020F0502020204030204" pitchFamily="34" charset="0"/>
                          <a:cs typeface="Calibri" panose="020F0502020204030204" pitchFamily="34" charset="0"/>
                        </a:rPr>
                        <a:t>(5/6)</a:t>
                      </a:r>
                    </a:p>
                  </a:txBody>
                  <a:tcPr anchor="ctr">
                    <a:lnL>
                      <a:noFill/>
                    </a:lnL>
                    <a:lnR>
                      <a:noFill/>
                    </a:lnR>
                    <a:lnT>
                      <a:noFill/>
                    </a:lnT>
                    <a:lnB>
                      <a:noFill/>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effectLst/>
                          <a:latin typeface="Calibri" panose="020F0502020204030204" pitchFamily="34" charset="0"/>
                          <a:ea typeface="Calibri" panose="020F0502020204030204" pitchFamily="34" charset="0"/>
                          <a:cs typeface="Calibri" panose="020F0502020204030204" pitchFamily="34" charset="0"/>
                        </a:rPr>
                        <a:t>67 </a:t>
                      </a:r>
                      <a:r>
                        <a:rPr lang="en-US" sz="1000" b="0" dirty="0">
                          <a:effectLst/>
                          <a:latin typeface="Calibri" panose="020F0502020204030204" pitchFamily="34" charset="0"/>
                          <a:ea typeface="Calibri" panose="020F0502020204030204" pitchFamily="34" charset="0"/>
                          <a:cs typeface="Calibri" panose="020F0502020204030204" pitchFamily="34" charset="0"/>
                        </a:rPr>
                        <a:t>(2/3)</a:t>
                      </a:r>
                    </a:p>
                  </a:txBody>
                  <a:tcPr marL="36000" marR="36000" anchor="ctr">
                    <a:lnL>
                      <a:noFill/>
                    </a:lnL>
                    <a:lnR>
                      <a:noFill/>
                    </a:lnR>
                    <a:lnT>
                      <a:noFill/>
                    </a:lnT>
                    <a:lnB>
                      <a:noFill/>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effectLst/>
                          <a:latin typeface="Calibri" panose="020F0502020204030204" pitchFamily="34" charset="0"/>
                          <a:ea typeface="Calibri" panose="020F0502020204030204" pitchFamily="34" charset="0"/>
                          <a:cs typeface="Calibri" panose="020F0502020204030204" pitchFamily="34" charset="0"/>
                        </a:rPr>
                        <a:t>100</a:t>
                      </a:r>
                      <a:r>
                        <a:rPr lang="en-US" sz="1000" b="0" dirty="0">
                          <a:effectLst/>
                          <a:latin typeface="Calibri" panose="020F0502020204030204" pitchFamily="34" charset="0"/>
                          <a:ea typeface="Calibri" panose="020F0502020204030204" pitchFamily="34" charset="0"/>
                          <a:cs typeface="Calibri" panose="020F0502020204030204" pitchFamily="34" charset="0"/>
                        </a:rPr>
                        <a:t>(6/6)</a:t>
                      </a:r>
                    </a:p>
                  </a:txBody>
                  <a:tcPr marL="36000" marR="36000" anchor="ctr">
                    <a:lnL>
                      <a:noFill/>
                    </a:lnL>
                    <a:lnR>
                      <a:noFill/>
                    </a:lnR>
                    <a:lnT>
                      <a:noFill/>
                    </a:lnT>
                    <a:lnB>
                      <a:noFill/>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effectLst/>
                          <a:latin typeface="Calibri" panose="020F0502020204030204" pitchFamily="34" charset="0"/>
                          <a:ea typeface="Calibri" panose="020F0502020204030204" pitchFamily="34" charset="0"/>
                          <a:cs typeface="Calibri" panose="020F0502020204030204" pitchFamily="34" charset="0"/>
                        </a:rPr>
                        <a:t>17</a:t>
                      </a:r>
                      <a:r>
                        <a:rPr lang="en-US" sz="1000" b="0" dirty="0">
                          <a:effectLst/>
                          <a:latin typeface="Calibri" panose="020F0502020204030204" pitchFamily="34" charset="0"/>
                          <a:ea typeface="Calibri" panose="020F0502020204030204" pitchFamily="34" charset="0"/>
                          <a:cs typeface="Calibri" panose="020F0502020204030204" pitchFamily="34" charset="0"/>
                        </a:rPr>
                        <a:t>(1/6)</a:t>
                      </a:r>
                    </a:p>
                  </a:txBody>
                  <a:tcPr marL="36000" marR="36000" anchor="ctr">
                    <a:lnL>
                      <a:noFill/>
                    </a:lnL>
                    <a:lnR>
                      <a:noFill/>
                    </a:lnR>
                    <a:lnT>
                      <a:noFill/>
                    </a:lnT>
                    <a:lnB>
                      <a:noFill/>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effectLst/>
                          <a:latin typeface="Calibri" panose="020F0502020204030204" pitchFamily="34" charset="0"/>
                          <a:ea typeface="Calibri" panose="020F0502020204030204" pitchFamily="34" charset="0"/>
                          <a:cs typeface="Calibri" panose="020F0502020204030204" pitchFamily="34" charset="0"/>
                        </a:rPr>
                        <a:t>71</a:t>
                      </a:r>
                      <a:r>
                        <a:rPr lang="en-US" sz="1000" b="0" dirty="0">
                          <a:effectLst/>
                          <a:latin typeface="Calibri" panose="020F0502020204030204" pitchFamily="34" charset="0"/>
                          <a:ea typeface="Calibri" panose="020F0502020204030204" pitchFamily="34" charset="0"/>
                          <a:cs typeface="Calibri" panose="020F0502020204030204" pitchFamily="34" charset="0"/>
                        </a:rPr>
                        <a:t>(5/7)</a:t>
                      </a:r>
                    </a:p>
                  </a:txBody>
                  <a:tcPr marL="36000" marR="36000" anchor="ctr">
                    <a:lnL>
                      <a:noFill/>
                    </a:lnL>
                    <a:lnR>
                      <a:noFill/>
                    </a:lnR>
                    <a:lnT>
                      <a:noFill/>
                    </a:lnT>
                    <a:lnB>
                      <a:noFill/>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effectLst/>
                          <a:latin typeface="Calibri" panose="020F0502020204030204" pitchFamily="34" charset="0"/>
                          <a:ea typeface="Calibri" panose="020F0502020204030204" pitchFamily="34" charset="0"/>
                          <a:cs typeface="Calibri" panose="020F0502020204030204" pitchFamily="34" charset="0"/>
                        </a:rPr>
                        <a:t>33</a:t>
                      </a:r>
                      <a:r>
                        <a:rPr lang="en-US" sz="1000" b="0" dirty="0">
                          <a:effectLst/>
                          <a:latin typeface="Calibri" panose="020F0502020204030204" pitchFamily="34" charset="0"/>
                          <a:ea typeface="Calibri" panose="020F0502020204030204" pitchFamily="34" charset="0"/>
                          <a:cs typeface="Calibri" panose="020F0502020204030204" pitchFamily="34" charset="0"/>
                        </a:rPr>
                        <a:t>(2/6)</a:t>
                      </a:r>
                    </a:p>
                  </a:txBody>
                  <a:tcPr marL="36000" marR="36000" anchor="ctr">
                    <a:lnL>
                      <a:noFill/>
                    </a:lnL>
                    <a:lnR>
                      <a:noFill/>
                    </a:lnR>
                    <a:lnT>
                      <a:noFill/>
                    </a:lnT>
                    <a:lnB>
                      <a:noFill/>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effectLst/>
                          <a:latin typeface="Calibri" panose="020F0502020204030204" pitchFamily="34" charset="0"/>
                          <a:ea typeface="Calibri" panose="020F0502020204030204" pitchFamily="34" charset="0"/>
                          <a:cs typeface="Calibri" panose="020F0502020204030204" pitchFamily="34" charset="0"/>
                        </a:rPr>
                        <a:t>56</a:t>
                      </a:r>
                      <a:r>
                        <a:rPr lang="en-US" sz="1000" b="0" dirty="0">
                          <a:effectLst/>
                          <a:latin typeface="Calibri" panose="020F0502020204030204" pitchFamily="34" charset="0"/>
                          <a:ea typeface="Calibri" panose="020F0502020204030204" pitchFamily="34" charset="0"/>
                          <a:cs typeface="Calibri" panose="020F0502020204030204" pitchFamily="34" charset="0"/>
                        </a:rPr>
                        <a:t>(5/9)</a:t>
                      </a:r>
                    </a:p>
                  </a:txBody>
                  <a:tcPr marL="36000" marR="36000" anchor="ctr">
                    <a:lnL>
                      <a:noFill/>
                    </a:lnL>
                    <a:lnR>
                      <a:noFill/>
                    </a:lnR>
                    <a:lnT>
                      <a:noFill/>
                    </a:lnT>
                    <a:lnB>
                      <a:noFill/>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dirty="0">
                          <a:effectLst/>
                          <a:latin typeface="Calibri" panose="020F0502020204030204" pitchFamily="34" charset="0"/>
                          <a:ea typeface="Calibri" panose="020F0502020204030204" pitchFamily="34" charset="0"/>
                          <a:cs typeface="Calibri" panose="020F0502020204030204" pitchFamily="34" charset="0"/>
                        </a:rPr>
                        <a:t>46</a:t>
                      </a:r>
                      <a:r>
                        <a:rPr lang="en-US" sz="1000" b="0" dirty="0">
                          <a:effectLst/>
                          <a:latin typeface="Calibri" panose="020F0502020204030204" pitchFamily="34" charset="0"/>
                          <a:ea typeface="Calibri" panose="020F0502020204030204" pitchFamily="34" charset="0"/>
                          <a:cs typeface="Calibri" panose="020F0502020204030204" pitchFamily="34" charset="0"/>
                        </a:rPr>
                        <a:t>(6/13)</a:t>
                      </a:r>
                    </a:p>
                  </a:txBody>
                  <a:tcPr marL="36000" marR="36000" anchor="ctr">
                    <a:lnL>
                      <a:noFill/>
                    </a:lnL>
                    <a:lnR>
                      <a:noFill/>
                    </a:lnR>
                    <a:lnT>
                      <a:noFill/>
                    </a:lnT>
                    <a:lnB>
                      <a:noFill/>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effectLst/>
                          <a:latin typeface="Calibri" panose="020F0502020204030204" pitchFamily="34" charset="0"/>
                          <a:ea typeface="Calibri" panose="020F0502020204030204" pitchFamily="34" charset="0"/>
                          <a:cs typeface="Calibri" panose="020F0502020204030204" pitchFamily="34" charset="0"/>
                        </a:rPr>
                        <a:t>80</a:t>
                      </a:r>
                      <a:r>
                        <a:rPr lang="en-US" sz="1100" b="0" dirty="0">
                          <a:effectLst/>
                          <a:latin typeface="Calibri" panose="020F0502020204030204" pitchFamily="34" charset="0"/>
                          <a:ea typeface="Calibri" panose="020F0502020204030204" pitchFamily="34" charset="0"/>
                          <a:cs typeface="Calibri" panose="020F0502020204030204" pitchFamily="34" charset="0"/>
                        </a:rPr>
                        <a:t>(4/5)</a:t>
                      </a:r>
                    </a:p>
                  </a:txBody>
                  <a:tcPr marL="36000" marR="36000" anchor="ctr">
                    <a:lnL>
                      <a:noFill/>
                    </a:lnL>
                    <a:lnR>
                      <a:noFill/>
                    </a:lnR>
                    <a:lnT>
                      <a:noFill/>
                    </a:lnT>
                    <a:lnB>
                      <a:noFill/>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33(1/3)</a:t>
                      </a:r>
                    </a:p>
                  </a:txBody>
                  <a:tcPr marL="36000" marR="36000" anchor="ctr">
                    <a:lnL>
                      <a:noFill/>
                    </a:lnL>
                    <a:lnR>
                      <a:noFill/>
                    </a:lnR>
                    <a:lnT>
                      <a:noFill/>
                    </a:lnT>
                    <a:lnB>
                      <a:noFill/>
                    </a:lnB>
                    <a:solidFill>
                      <a:schemeClr val="bg2">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75(3/4)</a:t>
                      </a:r>
                    </a:p>
                  </a:txBody>
                  <a:tcPr marL="36000" marR="36000" anchor="ctr">
                    <a:lnL>
                      <a:noFill/>
                    </a:lnL>
                    <a:lnR>
                      <a:noFill/>
                    </a:lnR>
                    <a:lnT>
                      <a:noFill/>
                    </a:lnT>
                    <a:lnB>
                      <a:noFill/>
                    </a:lnB>
                    <a:solidFill>
                      <a:schemeClr val="bg2">
                        <a:lumMod val="20000"/>
                        <a:lumOff val="80000"/>
                      </a:schemeClr>
                    </a:solidFill>
                  </a:tcPr>
                </a:tc>
                <a:extLst>
                  <a:ext uri="{0D108BD9-81ED-4DB2-BD59-A6C34878D82A}">
                    <a16:rowId xmlns:a16="http://schemas.microsoft.com/office/drawing/2014/main" val="362376307"/>
                  </a:ext>
                </a:extLst>
              </a:tr>
            </a:tbl>
          </a:graphicData>
        </a:graphic>
      </p:graphicFrame>
    </p:spTree>
    <p:extLst>
      <p:ext uri="{BB962C8B-B14F-4D97-AF65-F5344CB8AC3E}">
        <p14:creationId xmlns:p14="http://schemas.microsoft.com/office/powerpoint/2010/main" val="110843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84AAF-65C0-F92B-F80A-2E4D6445E600}"/>
              </a:ext>
            </a:extLst>
          </p:cNvPr>
          <p:cNvSpPr>
            <a:spLocks noGrp="1"/>
          </p:cNvSpPr>
          <p:nvPr>
            <p:ph type="title"/>
          </p:nvPr>
        </p:nvSpPr>
        <p:spPr>
          <a:xfrm>
            <a:off x="0" y="435634"/>
            <a:ext cx="12192000" cy="677108"/>
          </a:xfrm>
        </p:spPr>
        <p:txBody>
          <a:bodyPr>
            <a:normAutofit/>
          </a:bodyPr>
          <a:lstStyle/>
          <a:p>
            <a:r>
              <a:rPr lang="en-CA"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CIHR Project Grant Competition </a:t>
            </a:r>
          </a:p>
        </p:txBody>
      </p:sp>
      <p:sp>
        <p:nvSpPr>
          <p:cNvPr id="3" name="Content Placeholder 2">
            <a:extLst>
              <a:ext uri="{FF2B5EF4-FFF2-40B4-BE49-F238E27FC236}">
                <a16:creationId xmlns:a16="http://schemas.microsoft.com/office/drawing/2014/main" id="{13E457E8-4190-4CC4-71C7-373ACE7C6EBD}"/>
              </a:ext>
            </a:extLst>
          </p:cNvPr>
          <p:cNvSpPr>
            <a:spLocks noGrp="1"/>
          </p:cNvSpPr>
          <p:nvPr>
            <p:ph idx="1"/>
          </p:nvPr>
        </p:nvSpPr>
        <p:spPr/>
        <p:txBody>
          <a:bodyPr>
            <a:norm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We’ve made </a:t>
            </a:r>
            <a: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gains in CIHR Project Grant funding success</a:t>
            </a:r>
          </a:p>
          <a:p>
            <a:pPr marL="800100" lvl="1" indent="-342900">
              <a:spcBef>
                <a:spcPts val="0"/>
              </a:spcBef>
              <a:buClr>
                <a:srgbClr val="007434"/>
              </a:buClr>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2010 to 2015 (6 years): USask had </a:t>
            </a:r>
            <a:r>
              <a:rPr lang="en-U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26 applications/competition with a funding success rate of 10% (compared to 17% nationally)</a:t>
            </a:r>
          </a:p>
          <a:p>
            <a:pPr marL="800100" lvl="1" indent="-342900">
              <a:spcBef>
                <a:spcPts val="0"/>
              </a:spcBef>
              <a:buClr>
                <a:srgbClr val="007434"/>
              </a:buClr>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2016 to 2021 (6 years): USask had </a:t>
            </a:r>
            <a:r>
              <a:rPr lang="en-U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33/competition with a funding success rate of 15% (compared to 17% nationally)  </a:t>
            </a:r>
          </a:p>
          <a:p>
            <a:pPr marL="800100" lvl="1" indent="-342900">
              <a:spcBef>
                <a:spcPts val="0"/>
              </a:spcBef>
              <a:buClr>
                <a:srgbClr val="007434"/>
              </a:buClr>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2022 to 2023 (2 years): USask had </a:t>
            </a:r>
            <a:r>
              <a:rPr lang="en-U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33/competition with a funding success rate of 27% (compared to 26% nationally)  </a:t>
            </a:r>
          </a:p>
          <a:p>
            <a:pPr marL="800100" lvl="1" indent="-342900">
              <a:spcBef>
                <a:spcPts val="0"/>
              </a:spcBef>
              <a:buClr>
                <a:srgbClr val="007434"/>
              </a:buClr>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2024: USask had </a:t>
            </a:r>
            <a:r>
              <a:rPr lang="en-US"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31/competition.  Funding success rate for Spring was 22.6% compared to 18.15% nationally</a:t>
            </a:r>
            <a:r>
              <a:rPr lang="en-US" sz="2000" b="1"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but dropped to 10% for Fall (compared to 21.4% nationally)</a:t>
            </a:r>
          </a:p>
          <a:p>
            <a:pPr marL="800100" lvl="1" indent="-342900">
              <a:spcBef>
                <a:spcPts val="0"/>
              </a:spcBef>
              <a:buClr>
                <a:srgbClr val="007434"/>
              </a:buClr>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….and for the most recent Spring 2025 competition applications increased to 42 (</a:t>
            </a:r>
            <a:r>
              <a:rPr lang="en-US" sz="2000" b="1" dirty="0">
                <a:latin typeface="Calibri" panose="020F0502020204030204" pitchFamily="34" charset="0"/>
                <a:ea typeface="Calibri" panose="020F0502020204030204" pitchFamily="34" charset="0"/>
                <a:cs typeface="Calibri" panose="020F0502020204030204" pitchFamily="34" charset="0"/>
              </a:rPr>
              <a:t>9.5% compared to 17.4% nationally</a:t>
            </a:r>
            <a:r>
              <a:rPr lang="en-US" sz="2000" dirty="0">
                <a:latin typeface="Calibri" panose="020F0502020204030204" pitchFamily="34" charset="0"/>
                <a:ea typeface="Calibri" panose="020F0502020204030204" pitchFamily="34" charset="0"/>
                <a:cs typeface="Calibri" panose="020F0502020204030204" pitchFamily="34" charset="0"/>
              </a:rPr>
              <a:t>) we had 9 unsuccessful applications with scores ≥4.0</a:t>
            </a:r>
          </a:p>
          <a:p>
            <a: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USask was ranked #3 [funding success] amongst U15 for Spring 2023, Spring 2024 and #1 in Fall 2023 competitions respectively </a:t>
            </a:r>
            <a:r>
              <a:rPr lang="en-US" sz="2400" dirty="0">
                <a:latin typeface="Calibri" panose="020F0502020204030204" pitchFamily="34" charset="0"/>
                <a:ea typeface="Calibri" panose="020F0502020204030204" pitchFamily="34" charset="0"/>
                <a:cs typeface="Calibri" panose="020F0502020204030204" pitchFamily="34" charset="0"/>
              </a:rPr>
              <a:t>(… although Fall 2024 rank was #15)</a:t>
            </a:r>
            <a:r>
              <a:rPr lang="en-US" sz="2000" dirty="0">
                <a:latin typeface="Calibri" panose="020F0502020204030204" pitchFamily="34" charset="0"/>
                <a:ea typeface="Calibri" panose="020F0502020204030204" pitchFamily="34" charset="0"/>
                <a:cs typeface="Calibri" panose="020F0502020204030204" pitchFamily="34" charset="0"/>
              </a:rPr>
              <a:t> </a:t>
            </a:r>
          </a:p>
          <a:p>
            <a:r>
              <a:rPr lang="en-US" sz="2400" dirty="0">
                <a:latin typeface="Calibri" panose="020F0502020204030204" pitchFamily="34" charset="0"/>
                <a:ea typeface="Calibri" panose="020F0502020204030204" pitchFamily="34" charset="0"/>
                <a:cs typeface="Calibri" panose="020F0502020204030204" pitchFamily="34" charset="0"/>
              </a:rPr>
              <a:t>Continue concerted efforts to elevate success (to match/exceed the national average)</a:t>
            </a:r>
            <a:endPar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endParaRPr lang="en-CA" sz="2400" dirty="0"/>
          </a:p>
        </p:txBody>
      </p:sp>
    </p:spTree>
    <p:extLst>
      <p:ext uri="{BB962C8B-B14F-4D97-AF65-F5344CB8AC3E}">
        <p14:creationId xmlns:p14="http://schemas.microsoft.com/office/powerpoint/2010/main" val="295545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49112-686E-12EB-FB69-3794D1872ED7}"/>
              </a:ext>
            </a:extLst>
          </p:cNvPr>
          <p:cNvSpPr>
            <a:spLocks noGrp="1"/>
          </p:cNvSpPr>
          <p:nvPr>
            <p:ph type="title"/>
          </p:nvPr>
        </p:nvSpPr>
        <p:spPr>
          <a:xfrm>
            <a:off x="1524000" y="685800"/>
            <a:ext cx="9144000" cy="609600"/>
          </a:xfrm>
        </p:spPr>
        <p:txBody>
          <a:bodyPr wrap="square" anchor="ctr">
            <a:normAutofit/>
          </a:bodyPr>
          <a:lstStyle/>
          <a:p>
            <a:pPr>
              <a:lnSpc>
                <a:spcPct val="90000"/>
              </a:lnSpc>
            </a:pPr>
            <a:r>
              <a:rPr lang="en-US" sz="3700" b="1" dirty="0">
                <a:solidFill>
                  <a:schemeClr val="tx1"/>
                </a:solidFill>
                <a:effectLst>
                  <a:outerShdw blurRad="38100" dist="38100" dir="2700000" algn="tl">
                    <a:srgbClr val="000000">
                      <a:alpha val="43137"/>
                    </a:srgbClr>
                  </a:outerShdw>
                </a:effectLst>
              </a:rPr>
              <a:t>Project Grant Funding Awarded – U15</a:t>
            </a:r>
          </a:p>
        </p:txBody>
      </p:sp>
      <p:pic>
        <p:nvPicPr>
          <p:cNvPr id="5" name="Content Placeholder 4">
            <a:extLst>
              <a:ext uri="{FF2B5EF4-FFF2-40B4-BE49-F238E27FC236}">
                <a16:creationId xmlns:a16="http://schemas.microsoft.com/office/drawing/2014/main" id="{00000000-0008-0000-0400-000002000000}"/>
              </a:ext>
            </a:extLst>
          </p:cNvPr>
          <p:cNvPicPr>
            <a:picLocks noGrp="1" noChangeAspect="1"/>
          </p:cNvPicPr>
          <p:nvPr>
            <p:ph idx="1"/>
          </p:nvPr>
        </p:nvPicPr>
        <p:blipFill>
          <a:blip r:embed="rId2"/>
          <a:stretch>
            <a:fillRect/>
          </a:stretch>
        </p:blipFill>
        <p:spPr>
          <a:xfrm>
            <a:off x="1958028" y="1447800"/>
            <a:ext cx="8412471" cy="5257800"/>
          </a:xfrm>
          <a:prstGeom prst="rect">
            <a:avLst/>
          </a:prstGeom>
          <a:noFill/>
        </p:spPr>
      </p:pic>
    </p:spTree>
    <p:extLst>
      <p:ext uri="{BB962C8B-B14F-4D97-AF65-F5344CB8AC3E}">
        <p14:creationId xmlns:p14="http://schemas.microsoft.com/office/powerpoint/2010/main" val="401958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A1CD8-45B4-8DF7-54FA-75F5269F6D35}"/>
              </a:ext>
            </a:extLst>
          </p:cNvPr>
          <p:cNvSpPr>
            <a:spLocks noGrp="1"/>
          </p:cNvSpPr>
          <p:nvPr>
            <p:ph type="title"/>
          </p:nvPr>
        </p:nvSpPr>
        <p:spPr>
          <a:xfrm>
            <a:off x="1524000" y="685800"/>
            <a:ext cx="9144000" cy="609600"/>
          </a:xfrm>
        </p:spPr>
        <p:txBody>
          <a:bodyPr wrap="square" anchor="ctr">
            <a:normAutofit/>
          </a:bodyPr>
          <a:lstStyle/>
          <a:p>
            <a:pPr>
              <a:lnSpc>
                <a:spcPct val="90000"/>
              </a:lnSpc>
            </a:pPr>
            <a:r>
              <a:rPr lang="en-US" sz="3700" b="1" dirty="0">
                <a:solidFill>
                  <a:schemeClr val="tx1"/>
                </a:solidFill>
                <a:effectLst>
                  <a:outerShdw blurRad="38100" dist="38100" dir="2700000" algn="tl">
                    <a:srgbClr val="000000">
                      <a:alpha val="43137"/>
                    </a:srgbClr>
                  </a:outerShdw>
                </a:effectLst>
              </a:rPr>
              <a:t>Project Grant Application Success – U15</a:t>
            </a:r>
          </a:p>
        </p:txBody>
      </p:sp>
      <p:pic>
        <p:nvPicPr>
          <p:cNvPr id="4" name="Picture 3">
            <a:extLst>
              <a:ext uri="{FF2B5EF4-FFF2-40B4-BE49-F238E27FC236}">
                <a16:creationId xmlns:a16="http://schemas.microsoft.com/office/drawing/2014/main" id="{00000000-0008-0000-0400-000004000000}"/>
              </a:ext>
            </a:extLst>
          </p:cNvPr>
          <p:cNvPicPr>
            <a:picLocks noChangeAspect="1"/>
          </p:cNvPicPr>
          <p:nvPr/>
        </p:nvPicPr>
        <p:blipFill>
          <a:blip r:embed="rId2"/>
          <a:stretch>
            <a:fillRect/>
          </a:stretch>
        </p:blipFill>
        <p:spPr>
          <a:xfrm>
            <a:off x="1958028" y="1447800"/>
            <a:ext cx="8412471" cy="5257800"/>
          </a:xfrm>
          <a:prstGeom prst="rect">
            <a:avLst/>
          </a:prstGeom>
          <a:noFill/>
        </p:spPr>
      </p:pic>
    </p:spTree>
    <p:extLst>
      <p:ext uri="{BB962C8B-B14F-4D97-AF65-F5344CB8AC3E}">
        <p14:creationId xmlns:p14="http://schemas.microsoft.com/office/powerpoint/2010/main" val="240566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002DA-C5F7-4F4C-9F37-2C5F78D44905}"/>
              </a:ext>
            </a:extLst>
          </p:cNvPr>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USask CIHR Funding - last 5 years</a:t>
            </a:r>
            <a:endParaRPr lang="en-CA" dirty="0">
              <a:effectLst>
                <a:outerShdw blurRad="38100" dist="38100" dir="2700000" algn="tl">
                  <a:srgbClr val="000000">
                    <a:alpha val="43137"/>
                  </a:srgbClr>
                </a:outerShdw>
              </a:effectLst>
            </a:endParaRPr>
          </a:p>
        </p:txBody>
      </p:sp>
      <p:graphicFrame>
        <p:nvGraphicFramePr>
          <p:cNvPr id="4" name="Table 3">
            <a:extLst>
              <a:ext uri="{FF2B5EF4-FFF2-40B4-BE49-F238E27FC236}">
                <a16:creationId xmlns:a16="http://schemas.microsoft.com/office/drawing/2014/main" id="{22712AEE-1041-C004-07AD-A6EC9D0E28F3}"/>
              </a:ext>
            </a:extLst>
          </p:cNvPr>
          <p:cNvGraphicFramePr>
            <a:graphicFrameLocks noGrp="1"/>
          </p:cNvGraphicFramePr>
          <p:nvPr/>
        </p:nvGraphicFramePr>
        <p:xfrm>
          <a:off x="1999246" y="1524001"/>
          <a:ext cx="8271128" cy="4876802"/>
        </p:xfrm>
        <a:graphic>
          <a:graphicData uri="http://schemas.openxmlformats.org/drawingml/2006/table">
            <a:tbl>
              <a:tblPr/>
              <a:tblGrid>
                <a:gridCol w="2067782">
                  <a:extLst>
                    <a:ext uri="{9D8B030D-6E8A-4147-A177-3AD203B41FA5}">
                      <a16:colId xmlns:a16="http://schemas.microsoft.com/office/drawing/2014/main" val="2176904803"/>
                    </a:ext>
                  </a:extLst>
                </a:gridCol>
                <a:gridCol w="2067782">
                  <a:extLst>
                    <a:ext uri="{9D8B030D-6E8A-4147-A177-3AD203B41FA5}">
                      <a16:colId xmlns:a16="http://schemas.microsoft.com/office/drawing/2014/main" val="2584504233"/>
                    </a:ext>
                  </a:extLst>
                </a:gridCol>
                <a:gridCol w="2067782">
                  <a:extLst>
                    <a:ext uri="{9D8B030D-6E8A-4147-A177-3AD203B41FA5}">
                      <a16:colId xmlns:a16="http://schemas.microsoft.com/office/drawing/2014/main" val="1693666319"/>
                    </a:ext>
                  </a:extLst>
                </a:gridCol>
                <a:gridCol w="2067782">
                  <a:extLst>
                    <a:ext uri="{9D8B030D-6E8A-4147-A177-3AD203B41FA5}">
                      <a16:colId xmlns:a16="http://schemas.microsoft.com/office/drawing/2014/main" val="130736187"/>
                    </a:ext>
                  </a:extLst>
                </a:gridCol>
              </a:tblGrid>
              <a:tr h="696686">
                <a:tc>
                  <a:txBody>
                    <a:bodyPr/>
                    <a:lstStyle/>
                    <a:p>
                      <a:pPr algn="ctr" fontAlgn="ctr"/>
                      <a:r>
                        <a:rPr lang="en-GB" sz="24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rPr>
                        <a:t>Fiscal Year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F9C35"/>
                    </a:solidFill>
                  </a:tcPr>
                </a:tc>
                <a:tc>
                  <a:txBody>
                    <a:bodyPr/>
                    <a:lstStyle/>
                    <a:p>
                      <a:pPr algn="ctr" fontAlgn="ctr"/>
                      <a:r>
                        <a:rPr lang="en-GB" sz="24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rPr>
                        <a:t>Project Funding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F9C35"/>
                    </a:solidFill>
                  </a:tcPr>
                </a:tc>
                <a:tc>
                  <a:txBody>
                    <a:bodyPr/>
                    <a:lstStyle/>
                    <a:p>
                      <a:pPr algn="ctr" fontAlgn="ctr"/>
                      <a:r>
                        <a:rPr lang="en-GB" sz="24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rPr>
                        <a:t>Other Funding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F9C35"/>
                    </a:solidFill>
                  </a:tcPr>
                </a:tc>
                <a:tc>
                  <a:txBody>
                    <a:bodyPr/>
                    <a:lstStyle/>
                    <a:p>
                      <a:pPr algn="ctr" fontAlgn="ctr"/>
                      <a:r>
                        <a:rPr lang="en-GB" sz="24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rPr>
                        <a:t>Total Funding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F9C35"/>
                    </a:solidFill>
                  </a:tcPr>
                </a:tc>
                <a:extLst>
                  <a:ext uri="{0D108BD9-81ED-4DB2-BD59-A6C34878D82A}">
                    <a16:rowId xmlns:a16="http://schemas.microsoft.com/office/drawing/2014/main" val="2206359385"/>
                  </a:ext>
                </a:extLst>
              </a:tr>
              <a:tr h="696686">
                <a:tc>
                  <a:txBody>
                    <a:bodyPr/>
                    <a:lstStyle/>
                    <a:p>
                      <a:pPr marL="0" algn="ctr" defTabSz="457189" rtl="0" eaLnBrk="1" fontAlgn="b" latinLnBrk="0" hangingPunct="1"/>
                      <a:r>
                        <a:rPr lang="en-GB" sz="2400" b="0" i="0" u="none" strike="noStrike" kern="1200" dirty="0">
                          <a:solidFill>
                            <a:srgbClr val="000000"/>
                          </a:solidFill>
                          <a:effectLst/>
                          <a:latin typeface="Calibri" panose="020F0502020204030204" pitchFamily="34" charset="0"/>
                          <a:ea typeface="+mn-ea"/>
                          <a:cs typeface="+mn-cs"/>
                        </a:rPr>
                        <a:t>2019-20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457189" rtl="0" eaLnBrk="1" fontAlgn="b" latinLnBrk="0" hangingPunct="1"/>
                      <a:r>
                        <a:rPr lang="en-GB" sz="2400" b="1" i="0" u="none" strike="noStrike" kern="1200" dirty="0">
                          <a:solidFill>
                            <a:srgbClr val="000000"/>
                          </a:solidFill>
                          <a:effectLst>
                            <a:outerShdw blurRad="38100" dist="38100" dir="2700000" algn="tl">
                              <a:srgbClr val="000000">
                                <a:alpha val="43137"/>
                              </a:srgbClr>
                            </a:outerShdw>
                          </a:effectLst>
                          <a:latin typeface="Calibri" panose="020F0502020204030204" pitchFamily="34" charset="0"/>
                          <a:ea typeface="+mn-ea"/>
                          <a:cs typeface="+mn-cs"/>
                        </a:rPr>
                        <a:t>$ 3,825,629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457189" rtl="0" eaLnBrk="1" fontAlgn="b" latinLnBrk="0" hangingPunct="1"/>
                      <a:r>
                        <a:rPr lang="en-GB" sz="2400" b="0" i="0" u="none" strike="noStrike" kern="1200" dirty="0">
                          <a:solidFill>
                            <a:srgbClr val="000000"/>
                          </a:solidFill>
                          <a:effectLst/>
                          <a:latin typeface="Calibri" panose="020F0502020204030204" pitchFamily="34" charset="0"/>
                          <a:ea typeface="+mn-ea"/>
                          <a:cs typeface="+mn-cs"/>
                        </a:rPr>
                        <a:t>$ 14,114,980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457189" rtl="0" eaLnBrk="1" fontAlgn="b" latinLnBrk="0" hangingPunct="1"/>
                      <a:r>
                        <a:rPr lang="en-GB" sz="2400" b="1" i="0" u="none" strike="noStrike" kern="1200" dirty="0">
                          <a:solidFill>
                            <a:srgbClr val="000000"/>
                          </a:solidFill>
                          <a:effectLst>
                            <a:outerShdw blurRad="38100" dist="38100" dir="2700000" algn="tl">
                              <a:srgbClr val="000000">
                                <a:alpha val="43137"/>
                              </a:srgbClr>
                            </a:outerShdw>
                          </a:effectLst>
                          <a:latin typeface="Calibri" panose="020F0502020204030204" pitchFamily="34" charset="0"/>
                          <a:ea typeface="+mn-ea"/>
                          <a:cs typeface="+mn-cs"/>
                        </a:rPr>
                        <a:t>$ 17,940,609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32648372"/>
                  </a:ext>
                </a:extLst>
              </a:tr>
              <a:tr h="696686">
                <a:tc>
                  <a:txBody>
                    <a:bodyPr/>
                    <a:lstStyle/>
                    <a:p>
                      <a:pPr marL="0" algn="ctr" defTabSz="457189" rtl="0" eaLnBrk="1" fontAlgn="b" latinLnBrk="0" hangingPunct="1"/>
                      <a:r>
                        <a:rPr lang="en-GB" sz="2400" b="0" i="0" u="none" strike="noStrike" kern="1200" dirty="0">
                          <a:solidFill>
                            <a:srgbClr val="000000"/>
                          </a:solidFill>
                          <a:effectLst/>
                          <a:latin typeface="Calibri" panose="020F0502020204030204" pitchFamily="34" charset="0"/>
                          <a:ea typeface="+mn-ea"/>
                          <a:cs typeface="+mn-cs"/>
                        </a:rPr>
                        <a:t>2020-21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189" rtl="0" eaLnBrk="1" fontAlgn="b" latinLnBrk="0" hangingPunct="1"/>
                      <a:r>
                        <a:rPr lang="en-GB" sz="2400" b="1" i="0" u="none" strike="noStrike" kern="1200" dirty="0">
                          <a:solidFill>
                            <a:srgbClr val="000000"/>
                          </a:solidFill>
                          <a:effectLst>
                            <a:outerShdw blurRad="38100" dist="38100" dir="2700000" algn="tl">
                              <a:srgbClr val="000000">
                                <a:alpha val="43137"/>
                              </a:srgbClr>
                            </a:outerShdw>
                          </a:effectLst>
                          <a:latin typeface="Calibri" panose="020F0502020204030204" pitchFamily="34" charset="0"/>
                          <a:ea typeface="+mn-ea"/>
                          <a:cs typeface="+mn-cs"/>
                        </a:rPr>
                        <a:t>$ 5,698,959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189" rtl="0" eaLnBrk="1" fontAlgn="b" latinLnBrk="0" hangingPunct="1"/>
                      <a:r>
                        <a:rPr lang="en-GB" sz="2400" b="0" i="0" u="none" strike="noStrike" kern="1200" dirty="0">
                          <a:solidFill>
                            <a:srgbClr val="000000"/>
                          </a:solidFill>
                          <a:effectLst/>
                          <a:latin typeface="Calibri" panose="020F0502020204030204" pitchFamily="34" charset="0"/>
                          <a:ea typeface="+mn-ea"/>
                          <a:cs typeface="+mn-cs"/>
                        </a:rPr>
                        <a:t>$ 16,037,556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189" rtl="0" eaLnBrk="1" fontAlgn="b" latinLnBrk="0" hangingPunct="1"/>
                      <a:r>
                        <a:rPr lang="en-GB" sz="2400" b="1" i="0" u="none" strike="noStrike" kern="1200" dirty="0">
                          <a:solidFill>
                            <a:srgbClr val="000000"/>
                          </a:solidFill>
                          <a:effectLst>
                            <a:outerShdw blurRad="38100" dist="38100" dir="2700000" algn="tl">
                              <a:srgbClr val="000000">
                                <a:alpha val="43137"/>
                              </a:srgbClr>
                            </a:outerShdw>
                          </a:effectLst>
                          <a:latin typeface="Calibri" panose="020F0502020204030204" pitchFamily="34" charset="0"/>
                          <a:ea typeface="+mn-ea"/>
                          <a:cs typeface="+mn-cs"/>
                        </a:rPr>
                        <a:t>$ 21,736,515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0988753"/>
                  </a:ext>
                </a:extLst>
              </a:tr>
              <a:tr h="696686">
                <a:tc>
                  <a:txBody>
                    <a:bodyPr/>
                    <a:lstStyle/>
                    <a:p>
                      <a:pPr marL="0" algn="ctr" defTabSz="457189" rtl="0" eaLnBrk="1" fontAlgn="b" latinLnBrk="0" hangingPunct="1"/>
                      <a:r>
                        <a:rPr lang="en-GB" sz="2400" b="0" i="0" u="none" strike="noStrike" kern="1200" dirty="0">
                          <a:solidFill>
                            <a:srgbClr val="000000"/>
                          </a:solidFill>
                          <a:effectLst/>
                          <a:latin typeface="Calibri" panose="020F0502020204030204" pitchFamily="34" charset="0"/>
                          <a:ea typeface="+mn-ea"/>
                          <a:cs typeface="+mn-cs"/>
                        </a:rPr>
                        <a:t>2021-22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457189" rtl="0" eaLnBrk="1" fontAlgn="b" latinLnBrk="0" hangingPunct="1"/>
                      <a:r>
                        <a:rPr lang="en-GB" sz="2400" b="1" i="0" u="none" strike="noStrike" kern="1200" dirty="0">
                          <a:solidFill>
                            <a:srgbClr val="000000"/>
                          </a:solidFill>
                          <a:effectLst>
                            <a:outerShdw blurRad="38100" dist="38100" dir="2700000" algn="tl">
                              <a:srgbClr val="000000">
                                <a:alpha val="43137"/>
                              </a:srgbClr>
                            </a:outerShdw>
                          </a:effectLst>
                          <a:latin typeface="Calibri" panose="020F0502020204030204" pitchFamily="34" charset="0"/>
                          <a:ea typeface="+mn-ea"/>
                          <a:cs typeface="+mn-cs"/>
                        </a:rPr>
                        <a:t>$ 6,509,394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457189" rtl="0" eaLnBrk="1" fontAlgn="b" latinLnBrk="0" hangingPunct="1"/>
                      <a:r>
                        <a:rPr lang="en-GB" sz="2400" b="0" i="0" u="none" strike="noStrike" kern="1200" dirty="0">
                          <a:solidFill>
                            <a:srgbClr val="000000"/>
                          </a:solidFill>
                          <a:effectLst/>
                          <a:latin typeface="Calibri" panose="020F0502020204030204" pitchFamily="34" charset="0"/>
                          <a:ea typeface="+mn-ea"/>
                          <a:cs typeface="+mn-cs"/>
                        </a:rPr>
                        <a:t>$ 8,404,068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457189" rtl="0" eaLnBrk="1" fontAlgn="b" latinLnBrk="0" hangingPunct="1"/>
                      <a:r>
                        <a:rPr lang="en-GB" sz="2400" b="1" i="0" u="none" strike="noStrike" kern="1200" dirty="0">
                          <a:solidFill>
                            <a:srgbClr val="000000"/>
                          </a:solidFill>
                          <a:effectLst>
                            <a:outerShdw blurRad="38100" dist="38100" dir="2700000" algn="tl">
                              <a:srgbClr val="000000">
                                <a:alpha val="43137"/>
                              </a:srgbClr>
                            </a:outerShdw>
                          </a:effectLst>
                          <a:latin typeface="Calibri" panose="020F0502020204030204" pitchFamily="34" charset="0"/>
                          <a:ea typeface="+mn-ea"/>
                          <a:cs typeface="+mn-cs"/>
                        </a:rPr>
                        <a:t>$ 14,913,462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09643233"/>
                  </a:ext>
                </a:extLst>
              </a:tr>
              <a:tr h="696686">
                <a:tc>
                  <a:txBody>
                    <a:bodyPr/>
                    <a:lstStyle/>
                    <a:p>
                      <a:pPr marL="0" algn="ctr" defTabSz="457189" rtl="0" eaLnBrk="1" fontAlgn="b" latinLnBrk="0" hangingPunct="1"/>
                      <a:r>
                        <a:rPr lang="en-GB" sz="2400" b="0" i="0" u="none" strike="noStrike" kern="1200" dirty="0">
                          <a:solidFill>
                            <a:srgbClr val="000000"/>
                          </a:solidFill>
                          <a:effectLst/>
                          <a:latin typeface="Calibri" panose="020F0502020204030204" pitchFamily="34" charset="0"/>
                          <a:ea typeface="+mn-ea"/>
                          <a:cs typeface="+mn-cs"/>
                        </a:rPr>
                        <a:t>2022-23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189" rtl="0" eaLnBrk="1" fontAlgn="b" latinLnBrk="0" hangingPunct="1"/>
                      <a:r>
                        <a:rPr lang="en-GB" sz="2400" b="1" i="0" u="none" strike="noStrike" kern="1200" dirty="0">
                          <a:solidFill>
                            <a:srgbClr val="000000"/>
                          </a:solidFill>
                          <a:effectLst>
                            <a:outerShdw blurRad="38100" dist="38100" dir="2700000" algn="tl">
                              <a:srgbClr val="000000">
                                <a:alpha val="43137"/>
                              </a:srgbClr>
                            </a:outerShdw>
                          </a:effectLst>
                          <a:latin typeface="Calibri" panose="020F0502020204030204" pitchFamily="34" charset="0"/>
                          <a:ea typeface="+mn-ea"/>
                          <a:cs typeface="+mn-cs"/>
                        </a:rPr>
                        <a:t>$ 7,529,944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189" rtl="0" eaLnBrk="1" fontAlgn="b" latinLnBrk="0" hangingPunct="1"/>
                      <a:r>
                        <a:rPr lang="en-GB" sz="2400" b="0" i="0" u="none" strike="noStrike" kern="1200" dirty="0">
                          <a:solidFill>
                            <a:srgbClr val="000000"/>
                          </a:solidFill>
                          <a:effectLst/>
                          <a:latin typeface="Calibri" panose="020F0502020204030204" pitchFamily="34" charset="0"/>
                          <a:ea typeface="+mn-ea"/>
                          <a:cs typeface="+mn-cs"/>
                        </a:rPr>
                        <a:t>$ 9,688,294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189" rtl="0" eaLnBrk="1" fontAlgn="b" latinLnBrk="0" hangingPunct="1"/>
                      <a:r>
                        <a:rPr lang="en-GB" sz="2400" b="1" i="0" u="none" strike="noStrike" kern="1200" dirty="0">
                          <a:solidFill>
                            <a:srgbClr val="000000"/>
                          </a:solidFill>
                          <a:effectLst>
                            <a:outerShdw blurRad="38100" dist="38100" dir="2700000" algn="tl">
                              <a:srgbClr val="000000">
                                <a:alpha val="43137"/>
                              </a:srgbClr>
                            </a:outerShdw>
                          </a:effectLst>
                          <a:latin typeface="Calibri" panose="020F0502020204030204" pitchFamily="34" charset="0"/>
                          <a:ea typeface="+mn-ea"/>
                          <a:cs typeface="+mn-cs"/>
                        </a:rPr>
                        <a:t>$ 17,218,238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09802502"/>
                  </a:ext>
                </a:extLst>
              </a:tr>
              <a:tr h="696686">
                <a:tc>
                  <a:txBody>
                    <a:bodyPr/>
                    <a:lstStyle/>
                    <a:p>
                      <a:pPr marL="0" algn="ctr" defTabSz="457189" rtl="0" eaLnBrk="1" fontAlgn="b" latinLnBrk="0" hangingPunct="1"/>
                      <a:r>
                        <a:rPr lang="en-GB" sz="2400" b="0" i="0" u="none" strike="noStrike" kern="1200" dirty="0">
                          <a:solidFill>
                            <a:srgbClr val="000000"/>
                          </a:solidFill>
                          <a:effectLst/>
                          <a:latin typeface="Calibri" panose="020F0502020204030204" pitchFamily="34" charset="0"/>
                          <a:ea typeface="+mn-ea"/>
                          <a:cs typeface="+mn-cs"/>
                        </a:rPr>
                        <a:t>2023-24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457189" rtl="0" eaLnBrk="1" fontAlgn="b" latinLnBrk="0" hangingPunct="1"/>
                      <a:r>
                        <a:rPr lang="en-GB" sz="2400" b="1" i="0" u="none" strike="noStrike" kern="1200" dirty="0">
                          <a:solidFill>
                            <a:srgbClr val="000000"/>
                          </a:solidFill>
                          <a:effectLst>
                            <a:outerShdw blurRad="38100" dist="38100" dir="2700000" algn="tl">
                              <a:srgbClr val="000000">
                                <a:alpha val="43137"/>
                              </a:srgbClr>
                            </a:outerShdw>
                          </a:effectLst>
                          <a:latin typeface="Calibri" panose="020F0502020204030204" pitchFamily="34" charset="0"/>
                          <a:ea typeface="+mn-ea"/>
                          <a:cs typeface="+mn-cs"/>
                        </a:rPr>
                        <a:t>$ 7,647,391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457189" rtl="0" eaLnBrk="1" fontAlgn="b" latinLnBrk="0" hangingPunct="1"/>
                      <a:r>
                        <a:rPr lang="en-GB" sz="2400" b="0" i="0" u="none" strike="noStrike" kern="1200" dirty="0">
                          <a:solidFill>
                            <a:srgbClr val="000000"/>
                          </a:solidFill>
                          <a:effectLst/>
                          <a:latin typeface="Calibri" panose="020F0502020204030204" pitchFamily="34" charset="0"/>
                          <a:ea typeface="+mn-ea"/>
                          <a:cs typeface="+mn-cs"/>
                        </a:rPr>
                        <a:t>$ 7,664,558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457189" rtl="0" eaLnBrk="1" fontAlgn="b" latinLnBrk="0" hangingPunct="1"/>
                      <a:r>
                        <a:rPr lang="en-GB" sz="2400" b="1" i="0" u="none" strike="noStrike" kern="1200" dirty="0">
                          <a:solidFill>
                            <a:srgbClr val="000000"/>
                          </a:solidFill>
                          <a:effectLst>
                            <a:outerShdw blurRad="38100" dist="38100" dir="2700000" algn="tl">
                              <a:srgbClr val="000000">
                                <a:alpha val="43137"/>
                              </a:srgbClr>
                            </a:outerShdw>
                          </a:effectLst>
                          <a:latin typeface="Calibri" panose="020F0502020204030204" pitchFamily="34" charset="0"/>
                          <a:ea typeface="+mn-ea"/>
                          <a:cs typeface="+mn-cs"/>
                        </a:rPr>
                        <a:t>$ 15,311,949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97366359"/>
                  </a:ext>
                </a:extLst>
              </a:tr>
              <a:tr h="696686">
                <a:tc>
                  <a:txBody>
                    <a:bodyPr/>
                    <a:lstStyle/>
                    <a:p>
                      <a:pPr marL="0" algn="ctr" defTabSz="457189" rtl="0" eaLnBrk="1" fontAlgn="b" latinLnBrk="0" hangingPunct="1"/>
                      <a:r>
                        <a:rPr lang="en-GB" sz="2400" b="1" i="0" u="none" strike="noStrike" kern="1200" dirty="0">
                          <a:solidFill>
                            <a:srgbClr val="000000"/>
                          </a:solidFill>
                          <a:effectLst>
                            <a:outerShdw blurRad="38100" dist="38100" dir="2700000" algn="tl">
                              <a:srgbClr val="000000">
                                <a:alpha val="43137"/>
                              </a:srgbClr>
                            </a:outerShdw>
                          </a:effectLst>
                          <a:latin typeface="Calibri" panose="020F0502020204030204" pitchFamily="34" charset="0"/>
                          <a:ea typeface="+mn-ea"/>
                          <a:cs typeface="+mn-cs"/>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189" rtl="0" eaLnBrk="1" fontAlgn="b" latinLnBrk="0" hangingPunct="1"/>
                      <a:r>
                        <a:rPr lang="en-GB" sz="2400" b="1" i="0" u="none" strike="noStrike" kern="1200" dirty="0">
                          <a:solidFill>
                            <a:srgbClr val="000000"/>
                          </a:solidFill>
                          <a:effectLst>
                            <a:outerShdw blurRad="38100" dist="38100" dir="2700000" algn="tl">
                              <a:srgbClr val="000000">
                                <a:alpha val="43137"/>
                              </a:srgbClr>
                            </a:outerShdw>
                          </a:effectLst>
                          <a:latin typeface="Calibri" panose="020F0502020204030204" pitchFamily="34" charset="0"/>
                          <a:ea typeface="+mn-ea"/>
                          <a:cs typeface="+mn-cs"/>
                        </a:rPr>
                        <a:t>$ 31,211,317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189" rtl="0" eaLnBrk="1" fontAlgn="b" latinLnBrk="0" hangingPunct="1"/>
                      <a:r>
                        <a:rPr lang="en-GB" sz="2400" b="0" i="0" u="none" strike="noStrike" kern="1200" dirty="0">
                          <a:solidFill>
                            <a:srgbClr val="000000"/>
                          </a:solidFill>
                          <a:effectLst/>
                          <a:latin typeface="Calibri" panose="020F0502020204030204" pitchFamily="34" charset="0"/>
                          <a:ea typeface="+mn-ea"/>
                          <a:cs typeface="+mn-cs"/>
                        </a:rPr>
                        <a:t>$ 55,909,456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457189" rtl="0" eaLnBrk="1" fontAlgn="b" latinLnBrk="0" hangingPunct="1"/>
                      <a:r>
                        <a:rPr lang="en-GB" sz="2400" b="1" i="0" u="none" strike="noStrike" kern="1200" dirty="0">
                          <a:solidFill>
                            <a:srgbClr val="A50021"/>
                          </a:solidFill>
                          <a:effectLst>
                            <a:outerShdw blurRad="38100" dist="38100" dir="2700000" algn="tl">
                              <a:srgbClr val="000000">
                                <a:alpha val="43137"/>
                              </a:srgbClr>
                            </a:outerShdw>
                          </a:effectLst>
                          <a:latin typeface="Calibri" panose="020F0502020204030204" pitchFamily="34" charset="0"/>
                          <a:ea typeface="+mn-ea"/>
                          <a:cs typeface="+mn-cs"/>
                        </a:rPr>
                        <a:t>$ 87,120,773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5243750"/>
                  </a:ext>
                </a:extLst>
              </a:tr>
            </a:tbl>
          </a:graphicData>
        </a:graphic>
      </p:graphicFrame>
    </p:spTree>
    <p:extLst>
      <p:ext uri="{BB962C8B-B14F-4D97-AF65-F5344CB8AC3E}">
        <p14:creationId xmlns:p14="http://schemas.microsoft.com/office/powerpoint/2010/main" val="293577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lank">
  <a:themeElements>
    <a:clrScheme name="USask 1">
      <a:dk1>
        <a:srgbClr val="000000"/>
      </a:dk1>
      <a:lt1>
        <a:srgbClr val="FFFFFF"/>
      </a:lt1>
      <a:dk2>
        <a:srgbClr val="006940"/>
      </a:dk2>
      <a:lt2>
        <a:srgbClr val="FFFFFF"/>
      </a:lt2>
      <a:accent1>
        <a:srgbClr val="FFD204"/>
      </a:accent1>
      <a:accent2>
        <a:srgbClr val="006940"/>
      </a:accent2>
      <a:accent3>
        <a:srgbClr val="BDD600"/>
      </a:accent3>
      <a:accent4>
        <a:srgbClr val="000000"/>
      </a:accent4>
      <a:accent5>
        <a:srgbClr val="999B9C"/>
      </a:accent5>
      <a:accent6>
        <a:srgbClr val="D6D6D3"/>
      </a:accent6>
      <a:hlink>
        <a:srgbClr val="006940"/>
      </a:hlink>
      <a:folHlink>
        <a:srgbClr val="719500"/>
      </a:folHlink>
    </a:clrScheme>
    <a:fontScheme name="Blank">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lank">
  <a:themeElements>
    <a:clrScheme name="Custom 3">
      <a:dk1>
        <a:srgbClr val="000000"/>
      </a:dk1>
      <a:lt1>
        <a:srgbClr val="797979"/>
      </a:lt1>
      <a:dk2>
        <a:srgbClr val="000000"/>
      </a:dk2>
      <a:lt2>
        <a:srgbClr val="86B234"/>
      </a:lt2>
      <a:accent1>
        <a:srgbClr val="BBE0E3"/>
      </a:accent1>
      <a:accent2>
        <a:srgbClr val="333399"/>
      </a:accent2>
      <a:accent3>
        <a:srgbClr val="BEBEBE"/>
      </a:accent3>
      <a:accent4>
        <a:srgbClr val="000000"/>
      </a:accent4>
      <a:accent5>
        <a:srgbClr val="DAEDEF"/>
      </a:accent5>
      <a:accent6>
        <a:srgbClr val="2D2D8A"/>
      </a:accent6>
      <a:hlink>
        <a:srgbClr val="008000"/>
      </a:hlink>
      <a:folHlink>
        <a:srgbClr val="99CC00"/>
      </a:folHlink>
    </a:clrScheme>
    <a:fontScheme name="Blank">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0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1903</TotalTime>
  <Words>2391</Words>
  <Application>Microsoft Office PowerPoint</Application>
  <PresentationFormat>Widescreen</PresentationFormat>
  <Paragraphs>586</Paragraphs>
  <Slides>23</Slides>
  <Notes>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23</vt:i4>
      </vt:variant>
    </vt:vector>
  </HeadingPairs>
  <TitlesOfParts>
    <vt:vector size="37" baseType="lpstr">
      <vt:lpstr>ＭＳ Ｐゴシック</vt:lpstr>
      <vt:lpstr>Aptos</vt:lpstr>
      <vt:lpstr>Arial</vt:lpstr>
      <vt:lpstr>Arial Black</vt:lpstr>
      <vt:lpstr>Calibri</vt:lpstr>
      <vt:lpstr>Courier New</vt:lpstr>
      <vt:lpstr>Georgia</vt:lpstr>
      <vt:lpstr>Symbol</vt:lpstr>
      <vt:lpstr>Times</vt:lpstr>
      <vt:lpstr>Trebuchet MS</vt:lpstr>
      <vt:lpstr>Wingdings</vt:lpstr>
      <vt:lpstr>Blank</vt:lpstr>
      <vt:lpstr>Office Theme</vt:lpstr>
      <vt:lpstr>1_Blank</vt:lpstr>
      <vt:lpstr>Fall 2025 CIHR Project Grant Workshop and Panel Q&amp;A   August 5, 2025; 1:00 – 3:00 pm ARTS 146, Arts Building   Darcy D. Marciniuk; Associate Vice‐President Research and CIHR Delegate Manisha Jalla; Research Development Specialist, Office of Vice President Research    </vt:lpstr>
      <vt:lpstr>Land Acknowledgement</vt:lpstr>
      <vt:lpstr>PowerPoint Presentation</vt:lpstr>
      <vt:lpstr>USask CIHR Results 2002 - 2016</vt:lpstr>
      <vt:lpstr>USask Project Grant Results 2020 - 2025</vt:lpstr>
      <vt:lpstr>CIHR Project Grant Competition </vt:lpstr>
      <vt:lpstr>Project Grant Funding Awarded – U15</vt:lpstr>
      <vt:lpstr>Project Grant Application Success – U15</vt:lpstr>
      <vt:lpstr>USask CIHR Funding - last 5 years</vt:lpstr>
      <vt:lpstr>Fall 2024 and Spring 2025 Results:  Highlights</vt:lpstr>
      <vt:lpstr>CIHR Bridge Funding Program</vt:lpstr>
      <vt:lpstr>PowerPoint Presentation</vt:lpstr>
      <vt:lpstr>Dates  for current Project Grant competition</vt:lpstr>
      <vt:lpstr>Internal Review</vt:lpstr>
      <vt:lpstr>Recent changes and updates to the Project Grant program </vt:lpstr>
      <vt:lpstr>College of Reviewers </vt:lpstr>
      <vt:lpstr>Amplified Internal Review for Project Grant </vt:lpstr>
      <vt:lpstr>Amplified Review Program: Supports Available</vt:lpstr>
      <vt:lpstr>Amplified Internal Review for Project Grant contd.. </vt:lpstr>
      <vt:lpstr>USask CIHR Bridge Funding</vt:lpstr>
      <vt:lpstr>CIHR Project Grant Resources Available</vt:lpstr>
      <vt:lpstr>For more information, please contact:</vt:lpstr>
      <vt:lpstr>PowerPoint Presentation</vt:lpstr>
    </vt:vector>
  </TitlesOfParts>
  <Company>University of Saskatchewan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2023 CIHR Project Grant Workshop and Panel Q&amp;A   August 21, 2023; 9:30 – 11:30am HLTH 1130 (E-wing), Health Science Building</dc:title>
  <dc:creator>Jalla, Manisha</dc:creator>
  <cp:lastModifiedBy>Jalla, Manisha</cp:lastModifiedBy>
  <cp:revision>5</cp:revision>
  <dcterms:created xsi:type="dcterms:W3CDTF">2023-07-19T17:27:39Z</dcterms:created>
  <dcterms:modified xsi:type="dcterms:W3CDTF">2025-08-05T17:32:24Z</dcterms:modified>
</cp:coreProperties>
</file>