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9" r:id="rId1"/>
  </p:sldMasterIdLst>
  <p:notesMasterIdLst>
    <p:notesMasterId r:id="rId28"/>
  </p:notesMasterIdLst>
  <p:sldIdLst>
    <p:sldId id="256" r:id="rId2"/>
    <p:sldId id="277" r:id="rId3"/>
    <p:sldId id="274" r:id="rId4"/>
    <p:sldId id="290" r:id="rId5"/>
    <p:sldId id="287" r:id="rId6"/>
    <p:sldId id="288" r:id="rId7"/>
    <p:sldId id="275" r:id="rId8"/>
    <p:sldId id="257" r:id="rId9"/>
    <p:sldId id="283" r:id="rId10"/>
    <p:sldId id="291" r:id="rId11"/>
    <p:sldId id="276" r:id="rId12"/>
    <p:sldId id="280" r:id="rId13"/>
    <p:sldId id="282" r:id="rId14"/>
    <p:sldId id="260" r:id="rId15"/>
    <p:sldId id="284" r:id="rId16"/>
    <p:sldId id="265" r:id="rId17"/>
    <p:sldId id="279" r:id="rId18"/>
    <p:sldId id="285" r:id="rId19"/>
    <p:sldId id="286" r:id="rId20"/>
    <p:sldId id="258" r:id="rId21"/>
    <p:sldId id="263" r:id="rId22"/>
    <p:sldId id="281" r:id="rId23"/>
    <p:sldId id="259" r:id="rId24"/>
    <p:sldId id="292" r:id="rId25"/>
    <p:sldId id="264" r:id="rId26"/>
    <p:sldId id="266" r:id="rId27"/>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Times"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Times"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Times"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Times" charset="0"/>
        <a:ea typeface="ＭＳ Ｐゴシック" charset="-128"/>
        <a:cs typeface="+mn-cs"/>
      </a:defRPr>
    </a:lvl5pPr>
    <a:lvl6pPr marL="2286000" algn="l" defTabSz="914400" rtl="0" eaLnBrk="1" latinLnBrk="0" hangingPunct="1">
      <a:defRPr sz="2400" kern="1200">
        <a:solidFill>
          <a:schemeClr val="tx1"/>
        </a:solidFill>
        <a:latin typeface="Times" charset="0"/>
        <a:ea typeface="ＭＳ Ｐゴシック" charset="-128"/>
        <a:cs typeface="+mn-cs"/>
      </a:defRPr>
    </a:lvl6pPr>
    <a:lvl7pPr marL="2743200" algn="l" defTabSz="914400" rtl="0" eaLnBrk="1" latinLnBrk="0" hangingPunct="1">
      <a:defRPr sz="2400" kern="1200">
        <a:solidFill>
          <a:schemeClr val="tx1"/>
        </a:solidFill>
        <a:latin typeface="Times" charset="0"/>
        <a:ea typeface="ＭＳ Ｐゴシック" charset="-128"/>
        <a:cs typeface="+mn-cs"/>
      </a:defRPr>
    </a:lvl7pPr>
    <a:lvl8pPr marL="3200400" algn="l" defTabSz="914400" rtl="0" eaLnBrk="1" latinLnBrk="0" hangingPunct="1">
      <a:defRPr sz="2400" kern="1200">
        <a:solidFill>
          <a:schemeClr val="tx1"/>
        </a:solidFill>
        <a:latin typeface="Times" charset="0"/>
        <a:ea typeface="ＭＳ Ｐゴシック" charset="-128"/>
        <a:cs typeface="+mn-cs"/>
      </a:defRPr>
    </a:lvl8pPr>
    <a:lvl9pPr marL="3657600" algn="l" defTabSz="914400" rtl="0" eaLnBrk="1" latinLnBrk="0" hangingPunct="1">
      <a:defRPr sz="2400" kern="1200">
        <a:solidFill>
          <a:schemeClr val="tx1"/>
        </a:solidFill>
        <a:latin typeface="Times" charset="0"/>
        <a:ea typeface="ＭＳ Ｐゴシック"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95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3" d="2"/>
        <a:sy n="3" d="2"/>
      </p:scale>
      <p:origin x="0" y="0"/>
    </p:cViewPr>
  </p:notesTextViewPr>
  <p:sorterViewPr>
    <p:cViewPr varScale="1">
      <p:scale>
        <a:sx n="100" d="100"/>
        <a:sy n="100" d="100"/>
      </p:scale>
      <p:origin x="0" y="-279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lla, Manisha" userId="9c8add93-4ccf-4416-9ec7-5b52212a8c2d" providerId="ADAL" clId="{A0B0C25B-11D3-43F3-802D-3B6C9DFC7E14}"/>
    <pc:docChg chg="modSld">
      <pc:chgData name="Jalla, Manisha" userId="9c8add93-4ccf-4416-9ec7-5b52212a8c2d" providerId="ADAL" clId="{A0B0C25B-11D3-43F3-802D-3B6C9DFC7E14}" dt="2025-01-27T20:31:36.604" v="1" actId="20577"/>
      <pc:docMkLst>
        <pc:docMk/>
      </pc:docMkLst>
      <pc:sldChg chg="modSp mod">
        <pc:chgData name="Jalla, Manisha" userId="9c8add93-4ccf-4416-9ec7-5b52212a8c2d" providerId="ADAL" clId="{A0B0C25B-11D3-43F3-802D-3B6C9DFC7E14}" dt="2025-01-27T20:31:36.604" v="1" actId="20577"/>
        <pc:sldMkLst>
          <pc:docMk/>
          <pc:sldMk cId="3576208307" sldId="256"/>
        </pc:sldMkLst>
        <pc:spChg chg="mod">
          <ac:chgData name="Jalla, Manisha" userId="9c8add93-4ccf-4416-9ec7-5b52212a8c2d" providerId="ADAL" clId="{A0B0C25B-11D3-43F3-802D-3B6C9DFC7E14}" dt="2025-01-27T20:31:36.604" v="1" actId="20577"/>
          <ac:spMkLst>
            <pc:docMk/>
            <pc:sldMk cId="3576208307" sldId="256"/>
            <ac:spMk id="3" creationId="{82A63EAD-494E-6B6A-C32A-9A2B23663BE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ACAE05-610E-48F0-884F-3C5D43B8A7CD}" type="datetimeFigureOut">
              <a:rPr lang="en-US" smtClean="0"/>
              <a:t>1/27/2025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A8AA0E-2A69-4697-8ABA-753787D9635C}" type="slidenum">
              <a:rPr lang="en-US" smtClean="0"/>
              <a:t>‹#›</a:t>
            </a:fld>
            <a:endParaRPr lang="en-US"/>
          </a:p>
        </p:txBody>
      </p:sp>
    </p:spTree>
    <p:extLst>
      <p:ext uri="{BB962C8B-B14F-4D97-AF65-F5344CB8AC3E}">
        <p14:creationId xmlns:p14="http://schemas.microsoft.com/office/powerpoint/2010/main" val="3888416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pursuit of knowledge is expected to respond to Indigenous priorities and be pursued in appropriate partnership and collaboration with Indigenous communities.</a:t>
            </a:r>
          </a:p>
          <a:p>
            <a:endParaRPr lang="en-US" dirty="0"/>
          </a:p>
          <a:p>
            <a:r>
              <a:rPr lang="en-US" dirty="0"/>
              <a:t>The objective of the Iterative Peer Review Process is to allow applicants the opportunity to provide minor clarifications that would see the application improve to become fundable.</a:t>
            </a:r>
            <a:endParaRPr lang="en-CA" dirty="0"/>
          </a:p>
        </p:txBody>
      </p:sp>
      <p:sp>
        <p:nvSpPr>
          <p:cNvPr id="4" name="Slide Number Placeholder 3"/>
          <p:cNvSpPr>
            <a:spLocks noGrp="1"/>
          </p:cNvSpPr>
          <p:nvPr>
            <p:ph type="sldNum" sz="quarter" idx="5"/>
          </p:nvPr>
        </p:nvSpPr>
        <p:spPr/>
        <p:txBody>
          <a:bodyPr/>
          <a:lstStyle/>
          <a:p>
            <a:fld id="{F0A8AA0E-2A69-4697-8ABA-753787D9635C}" type="slidenum">
              <a:rPr lang="en-US" smtClean="0"/>
              <a:t>14</a:t>
            </a:fld>
            <a:endParaRPr lang="en-US"/>
          </a:p>
        </p:txBody>
      </p:sp>
    </p:spTree>
    <p:extLst>
      <p:ext uri="{BB962C8B-B14F-4D97-AF65-F5344CB8AC3E}">
        <p14:creationId xmlns:p14="http://schemas.microsoft.com/office/powerpoint/2010/main" val="245922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33333"/>
                </a:solidFill>
                <a:effectLst/>
              </a:rPr>
              <a:t>For example, data related to research by and with First Nations, Inuit, Métis or Urban Indigenous communities whose traditional and ancestral territories are in Canada must be managed in accordance with principles developed and approved by those communities. This includes, but is not limited to, considerations of Indigenous data sovereignty, as well as data collection, ownership, protection, use, and sharing.</a:t>
            </a:r>
          </a:p>
          <a:p>
            <a:endParaRPr lang="en-CA" dirty="0"/>
          </a:p>
        </p:txBody>
      </p:sp>
      <p:sp>
        <p:nvSpPr>
          <p:cNvPr id="4" name="Slide Number Placeholder 3"/>
          <p:cNvSpPr>
            <a:spLocks noGrp="1"/>
          </p:cNvSpPr>
          <p:nvPr>
            <p:ph type="sldNum" sz="quarter" idx="5"/>
          </p:nvPr>
        </p:nvSpPr>
        <p:spPr/>
        <p:txBody>
          <a:bodyPr/>
          <a:lstStyle/>
          <a:p>
            <a:fld id="{F0A8AA0E-2A69-4697-8ABA-753787D9635C}" type="slidenum">
              <a:rPr lang="en-US" smtClean="0"/>
              <a:t>23</a:t>
            </a:fld>
            <a:endParaRPr lang="en-US"/>
          </a:p>
        </p:txBody>
      </p:sp>
    </p:spTree>
    <p:extLst>
      <p:ext uri="{BB962C8B-B14F-4D97-AF65-F5344CB8AC3E}">
        <p14:creationId xmlns:p14="http://schemas.microsoft.com/office/powerpoint/2010/main" val="1233545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1EC79-EF49-4CD8-7A35-ECBEE498FD0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007862B-34E1-76EE-D4A1-E28F38106A3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C7A3804-E635-2CF7-73C9-D07D2BCDD1C5}"/>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33333"/>
                </a:solidFill>
                <a:effectLst/>
              </a:rPr>
              <a:t>For example, data related to research by and with First Nations, Inuit, Métis or Urban Indigenous communities whose traditional and ancestral territories are in Canada must be managed in accordance with principles developed and approved by those communities. This includes, but is not limited to, considerations of Indigenous data sovereignty, as well as data collection, ownership, protection, use, and sharing.</a:t>
            </a:r>
          </a:p>
          <a:p>
            <a:endParaRPr lang="en-CA" dirty="0"/>
          </a:p>
        </p:txBody>
      </p:sp>
      <p:sp>
        <p:nvSpPr>
          <p:cNvPr id="4" name="Slide Number Placeholder 3">
            <a:extLst>
              <a:ext uri="{FF2B5EF4-FFF2-40B4-BE49-F238E27FC236}">
                <a16:creationId xmlns:a16="http://schemas.microsoft.com/office/drawing/2014/main" id="{61F92EFD-A855-690F-5C98-3A4C629CA4EB}"/>
              </a:ext>
            </a:extLst>
          </p:cNvPr>
          <p:cNvSpPr>
            <a:spLocks noGrp="1"/>
          </p:cNvSpPr>
          <p:nvPr>
            <p:ph type="sldNum" sz="quarter" idx="5"/>
          </p:nvPr>
        </p:nvSpPr>
        <p:spPr/>
        <p:txBody>
          <a:bodyPr/>
          <a:lstStyle/>
          <a:p>
            <a:fld id="{F0A8AA0E-2A69-4697-8ABA-753787D9635C}" type="slidenum">
              <a:rPr lang="en-US" smtClean="0"/>
              <a:t>24</a:t>
            </a:fld>
            <a:endParaRPr lang="en-US"/>
          </a:p>
        </p:txBody>
      </p:sp>
    </p:spTree>
    <p:extLst>
      <p:ext uri="{BB962C8B-B14F-4D97-AF65-F5344CB8AC3E}">
        <p14:creationId xmlns:p14="http://schemas.microsoft.com/office/powerpoint/2010/main" val="1707557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Rectangle 8"/>
          <p:cNvSpPr>
            <a:spLocks noChangeArrowheads="1"/>
          </p:cNvSpPr>
          <p:nvPr/>
        </p:nvSpPr>
        <p:spPr bwMode="auto">
          <a:xfrm>
            <a:off x="11326284" y="5318125"/>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128"/>
              </a:defRPr>
            </a:lvl1pPr>
            <a:lvl2pPr marL="742950" indent="-285750">
              <a:defRPr sz="2400">
                <a:solidFill>
                  <a:schemeClr val="tx1"/>
                </a:solidFill>
                <a:latin typeface="Times" charset="0"/>
                <a:ea typeface="ＭＳ Ｐゴシック" charset="-128"/>
              </a:defRPr>
            </a:lvl2pPr>
            <a:lvl3pPr marL="1143000" indent="-228600">
              <a:defRPr sz="2400">
                <a:solidFill>
                  <a:schemeClr val="tx1"/>
                </a:solidFill>
                <a:latin typeface="Times" charset="0"/>
                <a:ea typeface="ＭＳ Ｐゴシック" charset="-128"/>
              </a:defRPr>
            </a:lvl3pPr>
            <a:lvl4pPr marL="1600200" indent="-228600">
              <a:defRPr sz="2400">
                <a:solidFill>
                  <a:schemeClr val="tx1"/>
                </a:solidFill>
                <a:latin typeface="Times" charset="0"/>
                <a:ea typeface="ＭＳ Ｐゴシック" charset="-128"/>
              </a:defRPr>
            </a:lvl4pPr>
            <a:lvl5pPr marL="2057400" indent="-228600">
              <a:defRPr sz="2400">
                <a:solidFill>
                  <a:schemeClr val="tx1"/>
                </a:solidFill>
                <a:latin typeface="Times" charset="0"/>
                <a:ea typeface="ＭＳ Ｐゴシック" charset="-128"/>
              </a:defRPr>
            </a:lvl5pPr>
            <a:lvl6pPr marL="2514600" indent="-228600" eaLnBrk="0" fontAlgn="base" hangingPunct="0">
              <a:spcBef>
                <a:spcPct val="0"/>
              </a:spcBef>
              <a:spcAft>
                <a:spcPct val="0"/>
              </a:spcAft>
              <a:defRPr sz="2400">
                <a:solidFill>
                  <a:schemeClr val="tx1"/>
                </a:solidFill>
                <a:latin typeface="Times" charset="0"/>
                <a:ea typeface="ＭＳ Ｐゴシック" charset="-128"/>
              </a:defRPr>
            </a:lvl6pPr>
            <a:lvl7pPr marL="2971800" indent="-228600" eaLnBrk="0" fontAlgn="base" hangingPunct="0">
              <a:spcBef>
                <a:spcPct val="0"/>
              </a:spcBef>
              <a:spcAft>
                <a:spcPct val="0"/>
              </a:spcAft>
              <a:defRPr sz="2400">
                <a:solidFill>
                  <a:schemeClr val="tx1"/>
                </a:solidFill>
                <a:latin typeface="Times" charset="0"/>
                <a:ea typeface="ＭＳ Ｐゴシック" charset="-128"/>
              </a:defRPr>
            </a:lvl7pPr>
            <a:lvl8pPr marL="3429000" indent="-228600" eaLnBrk="0" fontAlgn="base" hangingPunct="0">
              <a:spcBef>
                <a:spcPct val="0"/>
              </a:spcBef>
              <a:spcAft>
                <a:spcPct val="0"/>
              </a:spcAft>
              <a:defRPr sz="2400">
                <a:solidFill>
                  <a:schemeClr val="tx1"/>
                </a:solidFill>
                <a:latin typeface="Times" charset="0"/>
                <a:ea typeface="ＭＳ Ｐゴシック" charset="-128"/>
              </a:defRPr>
            </a:lvl8pPr>
            <a:lvl9pPr marL="3886200" indent="-228600" eaLnBrk="0" fontAlgn="base" hangingPunct="0">
              <a:spcBef>
                <a:spcPct val="0"/>
              </a:spcBef>
              <a:spcAft>
                <a:spcPct val="0"/>
              </a:spcAft>
              <a:defRPr sz="2400">
                <a:solidFill>
                  <a:schemeClr val="tx1"/>
                </a:solidFill>
                <a:latin typeface="Times" charset="0"/>
                <a:ea typeface="ＭＳ Ｐゴシック" charset="-128"/>
              </a:defRPr>
            </a:lvl9pPr>
          </a:lstStyle>
          <a:p>
            <a:pPr>
              <a:defRPr/>
            </a:pPr>
            <a:endParaRPr lang="en-US" altLang="en-US" sz="2400"/>
          </a:p>
        </p:txBody>
      </p:sp>
      <p:sp>
        <p:nvSpPr>
          <p:cNvPr id="6147" name="Rectangle 3"/>
          <p:cNvSpPr>
            <a:spLocks noGrp="1" noChangeArrowheads="1"/>
          </p:cNvSpPr>
          <p:nvPr>
            <p:ph type="ctrTitle"/>
          </p:nvPr>
        </p:nvSpPr>
        <p:spPr>
          <a:xfrm>
            <a:off x="711200" y="2362200"/>
            <a:ext cx="10703984" cy="990600"/>
          </a:xfrm>
          <a:prstGeom prst="rect">
            <a:avLst/>
          </a:prstGeom>
          <a:effectLst/>
        </p:spPr>
        <p:txBody>
          <a:bodyPr/>
          <a:lstStyle>
            <a:lvl1pPr algn="ctr">
              <a:defRPr sz="4200" b="1" i="0" baseline="0">
                <a:solidFill>
                  <a:srgbClr val="0B6240"/>
                </a:solidFill>
                <a:latin typeface="+mn-lt"/>
                <a:cs typeface="Calibri"/>
              </a:defRPr>
            </a:lvl1pPr>
          </a:lstStyle>
          <a:p>
            <a:r>
              <a:rPr lang="en-US"/>
              <a:t>Click to edit Master title style</a:t>
            </a:r>
            <a:endParaRPr lang="en-CA" dirty="0"/>
          </a:p>
        </p:txBody>
      </p:sp>
      <p:sp>
        <p:nvSpPr>
          <p:cNvPr id="6148" name="Rectangle 4"/>
          <p:cNvSpPr>
            <a:spLocks noGrp="1" noChangeArrowheads="1"/>
          </p:cNvSpPr>
          <p:nvPr>
            <p:ph type="subTitle" idx="1"/>
          </p:nvPr>
        </p:nvSpPr>
        <p:spPr>
          <a:xfrm>
            <a:off x="711200" y="3200400"/>
            <a:ext cx="10710333" cy="685800"/>
          </a:xfrm>
          <a:prstGeom prst="rect">
            <a:avLst/>
          </a:prstGeom>
          <a:effectLst/>
        </p:spPr>
        <p:txBody>
          <a:bodyPr/>
          <a:lstStyle>
            <a:lvl1pPr marL="0" indent="0" algn="ctr">
              <a:buFont typeface="Wingdings" pitchFamily="-108" charset="2"/>
              <a:buNone/>
              <a:defRPr sz="2400">
                <a:solidFill>
                  <a:schemeClr val="tx1"/>
                </a:solidFill>
                <a:latin typeface="+mn-lt"/>
                <a:cs typeface="Calibri"/>
              </a:defRPr>
            </a:lvl1pPr>
          </a:lstStyle>
          <a:p>
            <a:r>
              <a:rPr lang="en-US"/>
              <a:t>Click to edit Master subtitle style</a:t>
            </a:r>
            <a:endParaRPr lang="en-CA" dirty="0"/>
          </a:p>
        </p:txBody>
      </p:sp>
    </p:spTree>
    <p:extLst>
      <p:ext uri="{BB962C8B-B14F-4D97-AF65-F5344CB8AC3E}">
        <p14:creationId xmlns:p14="http://schemas.microsoft.com/office/powerpoint/2010/main" val="1966140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02216" y="1524000"/>
            <a:ext cx="5090584" cy="4495800"/>
          </a:xfrm>
          <a:prstGeom prst="rect">
            <a:avLst/>
          </a:prstGeom>
        </p:spPr>
        <p:txBody>
          <a:bodyPr/>
          <a:lstStyle>
            <a:lvl1pPr>
              <a:defRPr sz="2800">
                <a:latin typeface="+mn-lt"/>
              </a:defRPr>
            </a:lvl1pPr>
            <a:lvl2pPr>
              <a:defRPr sz="2400">
                <a:latin typeface="+mn-lt"/>
              </a:defRPr>
            </a:lvl2pPr>
            <a:lvl3pPr>
              <a:defRPr sz="2000">
                <a:latin typeface="+mn-lt"/>
              </a:defRPr>
            </a:lvl3pPr>
            <a:lvl4pPr>
              <a:defRPr sz="1800">
                <a:latin typeface="+mn-lt"/>
              </a:defRPr>
            </a:lvl4pPr>
            <a:lvl5pPr>
              <a:defRPr sz="1800">
                <a:latin typeface="+mn-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94400" y="1524000"/>
            <a:ext cx="5080000" cy="4495800"/>
          </a:xfrm>
          <a:prstGeom prst="rect">
            <a:avLst/>
          </a:prstGeom>
        </p:spPr>
        <p:txBody>
          <a:bodyPr/>
          <a:lstStyle>
            <a:lvl1pPr>
              <a:defRPr sz="2800">
                <a:latin typeface="+mn-lt"/>
              </a:defRPr>
            </a:lvl1pPr>
            <a:lvl2pPr>
              <a:defRPr sz="2400">
                <a:latin typeface="+mn-lt"/>
              </a:defRPr>
            </a:lvl2pPr>
            <a:lvl3pPr>
              <a:defRPr sz="2000">
                <a:latin typeface="+mn-lt"/>
              </a:defRPr>
            </a:lvl3pPr>
            <a:lvl4pPr>
              <a:defRPr sz="1800">
                <a:latin typeface="+mn-lt"/>
              </a:defRPr>
            </a:lvl4pPr>
            <a:lvl5pPr>
              <a:defRPr sz="1800">
                <a:latin typeface="+mn-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p:nvPr>
        </p:nvSpPr>
        <p:spPr>
          <a:xfrm>
            <a:off x="609600" y="609600"/>
            <a:ext cx="10972800" cy="685800"/>
          </a:xfrm>
          <a:prstGeom prst="rect">
            <a:avLst/>
          </a:prstGeom>
        </p:spPr>
        <p:txBody>
          <a:bodyPr/>
          <a:lstStyle>
            <a:lvl1pPr>
              <a:defRPr>
                <a:solidFill>
                  <a:schemeClr val="tx2"/>
                </a:solidFill>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88246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685800"/>
          </a:xfrm>
          <a:prstGeom prst="rect">
            <a:avLst/>
          </a:prstGeom>
        </p:spPr>
        <p:txBody>
          <a:bodyPr/>
          <a:lstStyle>
            <a:lvl1pPr>
              <a:defRPr>
                <a:solidFill>
                  <a:schemeClr val="tx2"/>
                </a:solidFill>
                <a:latin typeface="+mn-lt"/>
              </a:defRPr>
            </a:lvl1pPr>
          </a:lstStyle>
          <a:p>
            <a:r>
              <a:rPr lang="en-US"/>
              <a:t>Click to edit Master title style</a:t>
            </a:r>
            <a:endParaRPr lang="en-US" dirty="0"/>
          </a:p>
        </p:txBody>
      </p:sp>
      <p:sp>
        <p:nvSpPr>
          <p:cNvPr id="3" name="Text Placeholder 2"/>
          <p:cNvSpPr>
            <a:spLocks noGrp="1"/>
          </p:cNvSpPr>
          <p:nvPr>
            <p:ph type="body" idx="1"/>
          </p:nvPr>
        </p:nvSpPr>
        <p:spPr>
          <a:xfrm>
            <a:off x="609600" y="1428750"/>
            <a:ext cx="5386917" cy="639762"/>
          </a:xfrm>
          <a:prstGeom prst="rect">
            <a:avLst/>
          </a:prstGeom>
        </p:spPr>
        <p:txBody>
          <a:bodyPr anchor="b"/>
          <a:lstStyle>
            <a:lvl1pPr marL="0" indent="0">
              <a:buNone/>
              <a:defRPr sz="20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068512"/>
            <a:ext cx="5386917" cy="3951288"/>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1428750"/>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068512"/>
            <a:ext cx="5389033" cy="3951288"/>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57634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762000"/>
            <a:ext cx="4011084" cy="914400"/>
          </a:xfrm>
          <a:prstGeom prst="rect">
            <a:avLst/>
          </a:prstGeom>
        </p:spPr>
        <p:txBody>
          <a:bodyPr anchor="b"/>
          <a:lstStyle>
            <a:lvl1pPr algn="l">
              <a:defRPr sz="2000" b="1">
                <a:solidFill>
                  <a:schemeClr val="tx2"/>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4766733" y="762001"/>
            <a:ext cx="6815667" cy="5364163"/>
          </a:xfrm>
          <a:prstGeom prst="rect">
            <a:avLst/>
          </a:prstGeom>
        </p:spPr>
        <p:txBody>
          <a:bodyPr/>
          <a:lstStyle>
            <a:lvl1pPr>
              <a:defRPr sz="3200">
                <a:latin typeface="+mn-lt"/>
              </a:defRPr>
            </a:lvl1pPr>
            <a:lvl2pPr>
              <a:defRPr sz="2800">
                <a:latin typeface="+mn-lt"/>
              </a:defRPr>
            </a:lvl2pPr>
            <a:lvl3pPr>
              <a:defRPr sz="2400">
                <a:latin typeface="+mn-lt"/>
              </a:defRPr>
            </a:lvl3pPr>
            <a:lvl4pPr>
              <a:defRPr sz="2000">
                <a:latin typeface="+mn-lt"/>
              </a:defRPr>
            </a:lvl4pPr>
            <a:lvl5pPr>
              <a:defRPr sz="2000">
                <a:latin typeface="+mn-lt"/>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1676401"/>
            <a:ext cx="4011084" cy="4449763"/>
          </a:xfrm>
          <a:prstGeom prst="rect">
            <a:avLst/>
          </a:prstGeom>
        </p:spPr>
        <p:txBody>
          <a:bodyPr/>
          <a:lstStyle>
            <a:lvl1pPr marL="0" indent="0">
              <a:buNone/>
              <a:defRPr sz="140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09154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solidFill>
                  <a:schemeClr val="tx2"/>
                </a:solidFill>
                <a:latin typeface="+mn-lt"/>
              </a:defRPr>
            </a:lvl1pPr>
          </a:lstStyle>
          <a:p>
            <a:r>
              <a:rPr lang="en-US"/>
              <a:t>Click to edit Master title style</a:t>
            </a:r>
            <a:endParaRPr lang="en-US" dirty="0"/>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atin typeface="+mn-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786761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7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DB28EE1-6EE0-8A4A-ACA8-9143463EBB62}"/>
              </a:ext>
            </a:extLst>
          </p:cNvPr>
          <p:cNvPicPr>
            <a:picLocks noChangeAspect="1"/>
          </p:cNvPicPr>
          <p:nvPr userDrawn="1"/>
        </p:nvPicPr>
        <p:blipFill>
          <a:blip r:embed="rId3"/>
          <a:stretch>
            <a:fillRect/>
          </a:stretch>
        </p:blipFill>
        <p:spPr>
          <a:xfrm>
            <a:off x="0" y="0"/>
            <a:ext cx="12192000" cy="6858000"/>
          </a:xfrm>
          <a:prstGeom prst="rect">
            <a:avLst/>
          </a:prstGeom>
        </p:spPr>
      </p:pic>
      <p:sp>
        <p:nvSpPr>
          <p:cNvPr id="4" name="Rectangle 8"/>
          <p:cNvSpPr>
            <a:spLocks noChangeArrowheads="1"/>
          </p:cNvSpPr>
          <p:nvPr userDrawn="1"/>
        </p:nvSpPr>
        <p:spPr bwMode="auto">
          <a:xfrm>
            <a:off x="11326284" y="5318125"/>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128"/>
              </a:defRPr>
            </a:lvl1pPr>
            <a:lvl2pPr marL="742950" indent="-285750">
              <a:defRPr sz="2400">
                <a:solidFill>
                  <a:schemeClr val="tx1"/>
                </a:solidFill>
                <a:latin typeface="Times" charset="0"/>
                <a:ea typeface="ＭＳ Ｐゴシック" charset="-128"/>
              </a:defRPr>
            </a:lvl2pPr>
            <a:lvl3pPr marL="1143000" indent="-228600">
              <a:defRPr sz="2400">
                <a:solidFill>
                  <a:schemeClr val="tx1"/>
                </a:solidFill>
                <a:latin typeface="Times" charset="0"/>
                <a:ea typeface="ＭＳ Ｐゴシック" charset="-128"/>
              </a:defRPr>
            </a:lvl3pPr>
            <a:lvl4pPr marL="1600200" indent="-228600">
              <a:defRPr sz="2400">
                <a:solidFill>
                  <a:schemeClr val="tx1"/>
                </a:solidFill>
                <a:latin typeface="Times" charset="0"/>
                <a:ea typeface="ＭＳ Ｐゴシック" charset="-128"/>
              </a:defRPr>
            </a:lvl4pPr>
            <a:lvl5pPr marL="2057400" indent="-228600">
              <a:defRPr sz="2400">
                <a:solidFill>
                  <a:schemeClr val="tx1"/>
                </a:solidFill>
                <a:latin typeface="Times" charset="0"/>
                <a:ea typeface="ＭＳ Ｐゴシック" charset="-128"/>
              </a:defRPr>
            </a:lvl5pPr>
            <a:lvl6pPr marL="2514600" indent="-228600" eaLnBrk="0" fontAlgn="base" hangingPunct="0">
              <a:spcBef>
                <a:spcPct val="0"/>
              </a:spcBef>
              <a:spcAft>
                <a:spcPct val="0"/>
              </a:spcAft>
              <a:defRPr sz="2400">
                <a:solidFill>
                  <a:schemeClr val="tx1"/>
                </a:solidFill>
                <a:latin typeface="Times" charset="0"/>
                <a:ea typeface="ＭＳ Ｐゴシック" charset="-128"/>
              </a:defRPr>
            </a:lvl6pPr>
            <a:lvl7pPr marL="2971800" indent="-228600" eaLnBrk="0" fontAlgn="base" hangingPunct="0">
              <a:spcBef>
                <a:spcPct val="0"/>
              </a:spcBef>
              <a:spcAft>
                <a:spcPct val="0"/>
              </a:spcAft>
              <a:defRPr sz="2400">
                <a:solidFill>
                  <a:schemeClr val="tx1"/>
                </a:solidFill>
                <a:latin typeface="Times" charset="0"/>
                <a:ea typeface="ＭＳ Ｐゴシック" charset="-128"/>
              </a:defRPr>
            </a:lvl7pPr>
            <a:lvl8pPr marL="3429000" indent="-228600" eaLnBrk="0" fontAlgn="base" hangingPunct="0">
              <a:spcBef>
                <a:spcPct val="0"/>
              </a:spcBef>
              <a:spcAft>
                <a:spcPct val="0"/>
              </a:spcAft>
              <a:defRPr sz="2400">
                <a:solidFill>
                  <a:schemeClr val="tx1"/>
                </a:solidFill>
                <a:latin typeface="Times" charset="0"/>
                <a:ea typeface="ＭＳ Ｐゴシック" charset="-128"/>
              </a:defRPr>
            </a:lvl8pPr>
            <a:lvl9pPr marL="3886200" indent="-228600" eaLnBrk="0" fontAlgn="base" hangingPunct="0">
              <a:spcBef>
                <a:spcPct val="0"/>
              </a:spcBef>
              <a:spcAft>
                <a:spcPct val="0"/>
              </a:spcAft>
              <a:defRPr sz="2400">
                <a:solidFill>
                  <a:schemeClr val="tx1"/>
                </a:solidFill>
                <a:latin typeface="Times" charset="0"/>
                <a:ea typeface="ＭＳ Ｐゴシック" charset="-128"/>
              </a:defRPr>
            </a:lvl9pPr>
          </a:lstStyle>
          <a:p>
            <a:pPr>
              <a:defRPr/>
            </a:pPr>
            <a:endParaRPr lang="en-US" altLang="en-US" sz="2400"/>
          </a:p>
        </p:txBody>
      </p:sp>
      <p:sp>
        <p:nvSpPr>
          <p:cNvPr id="6147" name="Rectangle 3"/>
          <p:cNvSpPr>
            <a:spLocks noGrp="1" noChangeArrowheads="1"/>
          </p:cNvSpPr>
          <p:nvPr>
            <p:ph type="ctrTitle"/>
          </p:nvPr>
        </p:nvSpPr>
        <p:spPr>
          <a:xfrm>
            <a:off x="711200" y="2362200"/>
            <a:ext cx="10703984" cy="990600"/>
          </a:xfrm>
          <a:prstGeom prst="rect">
            <a:avLst/>
          </a:prstGeom>
          <a:effectLst/>
        </p:spPr>
        <p:txBody>
          <a:bodyPr/>
          <a:lstStyle>
            <a:lvl1pPr algn="ctr">
              <a:defRPr sz="4200" b="1" i="0" baseline="0">
                <a:solidFill>
                  <a:srgbClr val="000000"/>
                </a:solidFill>
                <a:latin typeface="+mn-lt"/>
                <a:cs typeface="Calibri"/>
              </a:defRPr>
            </a:lvl1pPr>
          </a:lstStyle>
          <a:p>
            <a:r>
              <a:rPr lang="en-CA"/>
              <a:t>Click to edit Master title style</a:t>
            </a:r>
          </a:p>
        </p:txBody>
      </p:sp>
      <p:sp>
        <p:nvSpPr>
          <p:cNvPr id="6148" name="Rectangle 4"/>
          <p:cNvSpPr>
            <a:spLocks noGrp="1" noChangeArrowheads="1"/>
          </p:cNvSpPr>
          <p:nvPr>
            <p:ph type="subTitle" idx="1"/>
          </p:nvPr>
        </p:nvSpPr>
        <p:spPr>
          <a:xfrm>
            <a:off x="711200" y="3200400"/>
            <a:ext cx="10710333" cy="685800"/>
          </a:xfrm>
          <a:prstGeom prst="rect">
            <a:avLst/>
          </a:prstGeom>
          <a:effectLst/>
        </p:spPr>
        <p:txBody>
          <a:bodyPr/>
          <a:lstStyle>
            <a:lvl1pPr marL="0" indent="0" algn="ctr">
              <a:buFont typeface="Wingdings" pitchFamily="-108" charset="2"/>
              <a:buNone/>
              <a:defRPr sz="2400" baseline="0">
                <a:solidFill>
                  <a:srgbClr val="000000"/>
                </a:solidFill>
                <a:latin typeface="+mn-lt"/>
                <a:cs typeface="Calibri"/>
              </a:defRPr>
            </a:lvl1pPr>
          </a:lstStyle>
          <a:p>
            <a:r>
              <a:rPr lang="en-CA"/>
              <a:t>Click to edit Master subtitle style</a:t>
            </a:r>
          </a:p>
        </p:txBody>
      </p:sp>
    </p:spTree>
    <p:extLst>
      <p:ext uri="{BB962C8B-B14F-4D97-AF65-F5344CB8AC3E}">
        <p14:creationId xmlns:p14="http://schemas.microsoft.com/office/powerpoint/2010/main" val="2723607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Slide">
    <p:bg>
      <p:bgPr>
        <a:solidFill>
          <a:srgbClr val="006A40"/>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7B19842-51BA-4A46-87D1-CAE0031C39C2}"/>
              </a:ext>
            </a:extLst>
          </p:cNvPr>
          <p:cNvPicPr>
            <a:picLocks noChangeAspect="1"/>
          </p:cNvPicPr>
          <p:nvPr/>
        </p:nvPicPr>
        <p:blipFill>
          <a:blip r:embed="rId2"/>
          <a:stretch>
            <a:fillRect/>
          </a:stretch>
        </p:blipFill>
        <p:spPr>
          <a:xfrm>
            <a:off x="0" y="0"/>
            <a:ext cx="12192000" cy="6858000"/>
          </a:xfrm>
          <a:prstGeom prst="rect">
            <a:avLst/>
          </a:prstGeom>
        </p:spPr>
      </p:pic>
      <p:sp>
        <p:nvSpPr>
          <p:cNvPr id="4" name="Rectangle 8"/>
          <p:cNvSpPr>
            <a:spLocks noChangeArrowheads="1"/>
          </p:cNvSpPr>
          <p:nvPr/>
        </p:nvSpPr>
        <p:spPr bwMode="auto">
          <a:xfrm>
            <a:off x="11326284" y="5318125"/>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128"/>
              </a:defRPr>
            </a:lvl1pPr>
            <a:lvl2pPr marL="742950" indent="-285750">
              <a:defRPr sz="2400">
                <a:solidFill>
                  <a:schemeClr val="tx1"/>
                </a:solidFill>
                <a:latin typeface="Times" charset="0"/>
                <a:ea typeface="ＭＳ Ｐゴシック" charset="-128"/>
              </a:defRPr>
            </a:lvl2pPr>
            <a:lvl3pPr marL="1143000" indent="-228600">
              <a:defRPr sz="2400">
                <a:solidFill>
                  <a:schemeClr val="tx1"/>
                </a:solidFill>
                <a:latin typeface="Times" charset="0"/>
                <a:ea typeface="ＭＳ Ｐゴシック" charset="-128"/>
              </a:defRPr>
            </a:lvl3pPr>
            <a:lvl4pPr marL="1600200" indent="-228600">
              <a:defRPr sz="2400">
                <a:solidFill>
                  <a:schemeClr val="tx1"/>
                </a:solidFill>
                <a:latin typeface="Times" charset="0"/>
                <a:ea typeface="ＭＳ Ｐゴシック" charset="-128"/>
              </a:defRPr>
            </a:lvl4pPr>
            <a:lvl5pPr marL="2057400" indent="-228600">
              <a:defRPr sz="2400">
                <a:solidFill>
                  <a:schemeClr val="tx1"/>
                </a:solidFill>
                <a:latin typeface="Times" charset="0"/>
                <a:ea typeface="ＭＳ Ｐゴシック" charset="-128"/>
              </a:defRPr>
            </a:lvl5pPr>
            <a:lvl6pPr marL="2514600" indent="-228600" eaLnBrk="0" fontAlgn="base" hangingPunct="0">
              <a:spcBef>
                <a:spcPct val="0"/>
              </a:spcBef>
              <a:spcAft>
                <a:spcPct val="0"/>
              </a:spcAft>
              <a:defRPr sz="2400">
                <a:solidFill>
                  <a:schemeClr val="tx1"/>
                </a:solidFill>
                <a:latin typeface="Times" charset="0"/>
                <a:ea typeface="ＭＳ Ｐゴシック" charset="-128"/>
              </a:defRPr>
            </a:lvl6pPr>
            <a:lvl7pPr marL="2971800" indent="-228600" eaLnBrk="0" fontAlgn="base" hangingPunct="0">
              <a:spcBef>
                <a:spcPct val="0"/>
              </a:spcBef>
              <a:spcAft>
                <a:spcPct val="0"/>
              </a:spcAft>
              <a:defRPr sz="2400">
                <a:solidFill>
                  <a:schemeClr val="tx1"/>
                </a:solidFill>
                <a:latin typeface="Times" charset="0"/>
                <a:ea typeface="ＭＳ Ｐゴシック" charset="-128"/>
              </a:defRPr>
            </a:lvl7pPr>
            <a:lvl8pPr marL="3429000" indent="-228600" eaLnBrk="0" fontAlgn="base" hangingPunct="0">
              <a:spcBef>
                <a:spcPct val="0"/>
              </a:spcBef>
              <a:spcAft>
                <a:spcPct val="0"/>
              </a:spcAft>
              <a:defRPr sz="2400">
                <a:solidFill>
                  <a:schemeClr val="tx1"/>
                </a:solidFill>
                <a:latin typeface="Times" charset="0"/>
                <a:ea typeface="ＭＳ Ｐゴシック" charset="-128"/>
              </a:defRPr>
            </a:lvl8pPr>
            <a:lvl9pPr marL="3886200" indent="-228600" eaLnBrk="0" fontAlgn="base" hangingPunct="0">
              <a:spcBef>
                <a:spcPct val="0"/>
              </a:spcBef>
              <a:spcAft>
                <a:spcPct val="0"/>
              </a:spcAft>
              <a:defRPr sz="2400">
                <a:solidFill>
                  <a:schemeClr val="tx1"/>
                </a:solidFill>
                <a:latin typeface="Times" charset="0"/>
                <a:ea typeface="ＭＳ Ｐゴシック" charset="-128"/>
              </a:defRPr>
            </a:lvl9pPr>
          </a:lstStyle>
          <a:p>
            <a:pPr>
              <a:defRPr/>
            </a:pPr>
            <a:endParaRPr lang="en-US" altLang="en-US" sz="2400"/>
          </a:p>
        </p:txBody>
      </p:sp>
      <p:sp>
        <p:nvSpPr>
          <p:cNvPr id="6147" name="Rectangle 3"/>
          <p:cNvSpPr>
            <a:spLocks noGrp="1" noChangeArrowheads="1"/>
          </p:cNvSpPr>
          <p:nvPr>
            <p:ph type="ctrTitle"/>
          </p:nvPr>
        </p:nvSpPr>
        <p:spPr>
          <a:xfrm>
            <a:off x="745067" y="2362200"/>
            <a:ext cx="10703984" cy="990600"/>
          </a:xfrm>
          <a:prstGeom prst="rect">
            <a:avLst/>
          </a:prstGeom>
          <a:effectLst/>
        </p:spPr>
        <p:txBody>
          <a:bodyPr/>
          <a:lstStyle>
            <a:lvl1pPr algn="ctr">
              <a:defRPr sz="4200" b="1" i="0" baseline="0">
                <a:solidFill>
                  <a:srgbClr val="FFFFFF"/>
                </a:solidFill>
                <a:latin typeface="+mn-lt"/>
                <a:cs typeface="Calibri"/>
              </a:defRPr>
            </a:lvl1pPr>
          </a:lstStyle>
          <a:p>
            <a:r>
              <a:rPr lang="en-US"/>
              <a:t>Click to edit Master title style</a:t>
            </a:r>
            <a:endParaRPr lang="en-CA" dirty="0"/>
          </a:p>
        </p:txBody>
      </p:sp>
      <p:sp>
        <p:nvSpPr>
          <p:cNvPr id="6148" name="Rectangle 4"/>
          <p:cNvSpPr>
            <a:spLocks noGrp="1" noChangeArrowheads="1"/>
          </p:cNvSpPr>
          <p:nvPr>
            <p:ph type="subTitle" idx="1"/>
          </p:nvPr>
        </p:nvSpPr>
        <p:spPr>
          <a:xfrm>
            <a:off x="745067" y="3200400"/>
            <a:ext cx="10710333" cy="685800"/>
          </a:xfrm>
          <a:prstGeom prst="rect">
            <a:avLst/>
          </a:prstGeom>
          <a:effectLst/>
        </p:spPr>
        <p:txBody>
          <a:bodyPr/>
          <a:lstStyle>
            <a:lvl1pPr marL="0" indent="0" algn="ctr">
              <a:buFont typeface="Wingdings" pitchFamily="-108" charset="2"/>
              <a:buNone/>
              <a:defRPr sz="2400" baseline="0">
                <a:solidFill>
                  <a:srgbClr val="FFFFFF"/>
                </a:solidFill>
                <a:latin typeface="+mn-lt"/>
                <a:cs typeface="Calibri"/>
              </a:defRPr>
            </a:lvl1pPr>
          </a:lstStyle>
          <a:p>
            <a:r>
              <a:rPr lang="en-US"/>
              <a:t>Click to edit Master subtitle style</a:t>
            </a:r>
            <a:endParaRPr lang="en-CA" dirty="0"/>
          </a:p>
        </p:txBody>
      </p:sp>
      <p:pic>
        <p:nvPicPr>
          <p:cNvPr id="10" name="Picture 9">
            <a:extLst>
              <a:ext uri="{FF2B5EF4-FFF2-40B4-BE49-F238E27FC236}">
                <a16:creationId xmlns:a16="http://schemas.microsoft.com/office/drawing/2014/main" id="{C4C74C71-B206-8D44-BAB8-EDC1BBEE0005}"/>
              </a:ext>
            </a:extLst>
          </p:cNvPr>
          <p:cNvPicPr>
            <a:picLocks noChangeAspect="1"/>
          </p:cNvPicPr>
          <p:nvPr/>
        </p:nvPicPr>
        <p:blipFill>
          <a:blip r:embed="rId3"/>
          <a:stretch>
            <a:fillRect/>
          </a:stretch>
        </p:blipFill>
        <p:spPr bwMode="auto">
          <a:xfrm>
            <a:off x="5154594" y="228600"/>
            <a:ext cx="1866392" cy="419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586413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itle Slide">
    <p:bg>
      <p:bgPr>
        <a:solidFill>
          <a:srgbClr val="FFD204"/>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322B7BF-6A17-1C48-8842-B2E5FE0A5E7E}"/>
              </a:ext>
            </a:extLst>
          </p:cNvPr>
          <p:cNvPicPr>
            <a:picLocks noChangeAspect="1"/>
          </p:cNvPicPr>
          <p:nvPr/>
        </p:nvPicPr>
        <p:blipFill>
          <a:blip r:embed="rId2"/>
          <a:stretch>
            <a:fillRect/>
          </a:stretch>
        </p:blipFill>
        <p:spPr>
          <a:xfrm>
            <a:off x="0" y="0"/>
            <a:ext cx="12192000" cy="6858000"/>
          </a:xfrm>
          <a:prstGeom prst="rect">
            <a:avLst/>
          </a:prstGeom>
        </p:spPr>
      </p:pic>
      <p:sp>
        <p:nvSpPr>
          <p:cNvPr id="4" name="Rectangle 8"/>
          <p:cNvSpPr>
            <a:spLocks noChangeArrowheads="1"/>
          </p:cNvSpPr>
          <p:nvPr/>
        </p:nvSpPr>
        <p:spPr bwMode="auto">
          <a:xfrm>
            <a:off x="11326284" y="5318125"/>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128"/>
              </a:defRPr>
            </a:lvl1pPr>
            <a:lvl2pPr marL="742950" indent="-285750">
              <a:defRPr sz="2400">
                <a:solidFill>
                  <a:schemeClr val="tx1"/>
                </a:solidFill>
                <a:latin typeface="Times" charset="0"/>
                <a:ea typeface="ＭＳ Ｐゴシック" charset="-128"/>
              </a:defRPr>
            </a:lvl2pPr>
            <a:lvl3pPr marL="1143000" indent="-228600">
              <a:defRPr sz="2400">
                <a:solidFill>
                  <a:schemeClr val="tx1"/>
                </a:solidFill>
                <a:latin typeface="Times" charset="0"/>
                <a:ea typeface="ＭＳ Ｐゴシック" charset="-128"/>
              </a:defRPr>
            </a:lvl3pPr>
            <a:lvl4pPr marL="1600200" indent="-228600">
              <a:defRPr sz="2400">
                <a:solidFill>
                  <a:schemeClr val="tx1"/>
                </a:solidFill>
                <a:latin typeface="Times" charset="0"/>
                <a:ea typeface="ＭＳ Ｐゴシック" charset="-128"/>
              </a:defRPr>
            </a:lvl4pPr>
            <a:lvl5pPr marL="2057400" indent="-228600">
              <a:defRPr sz="2400">
                <a:solidFill>
                  <a:schemeClr val="tx1"/>
                </a:solidFill>
                <a:latin typeface="Times" charset="0"/>
                <a:ea typeface="ＭＳ Ｐゴシック" charset="-128"/>
              </a:defRPr>
            </a:lvl5pPr>
            <a:lvl6pPr marL="2514600" indent="-228600" eaLnBrk="0" fontAlgn="base" hangingPunct="0">
              <a:spcBef>
                <a:spcPct val="0"/>
              </a:spcBef>
              <a:spcAft>
                <a:spcPct val="0"/>
              </a:spcAft>
              <a:defRPr sz="2400">
                <a:solidFill>
                  <a:schemeClr val="tx1"/>
                </a:solidFill>
                <a:latin typeface="Times" charset="0"/>
                <a:ea typeface="ＭＳ Ｐゴシック" charset="-128"/>
              </a:defRPr>
            </a:lvl6pPr>
            <a:lvl7pPr marL="2971800" indent="-228600" eaLnBrk="0" fontAlgn="base" hangingPunct="0">
              <a:spcBef>
                <a:spcPct val="0"/>
              </a:spcBef>
              <a:spcAft>
                <a:spcPct val="0"/>
              </a:spcAft>
              <a:defRPr sz="2400">
                <a:solidFill>
                  <a:schemeClr val="tx1"/>
                </a:solidFill>
                <a:latin typeface="Times" charset="0"/>
                <a:ea typeface="ＭＳ Ｐゴシック" charset="-128"/>
              </a:defRPr>
            </a:lvl7pPr>
            <a:lvl8pPr marL="3429000" indent="-228600" eaLnBrk="0" fontAlgn="base" hangingPunct="0">
              <a:spcBef>
                <a:spcPct val="0"/>
              </a:spcBef>
              <a:spcAft>
                <a:spcPct val="0"/>
              </a:spcAft>
              <a:defRPr sz="2400">
                <a:solidFill>
                  <a:schemeClr val="tx1"/>
                </a:solidFill>
                <a:latin typeface="Times" charset="0"/>
                <a:ea typeface="ＭＳ Ｐゴシック" charset="-128"/>
              </a:defRPr>
            </a:lvl8pPr>
            <a:lvl9pPr marL="3886200" indent="-228600" eaLnBrk="0" fontAlgn="base" hangingPunct="0">
              <a:spcBef>
                <a:spcPct val="0"/>
              </a:spcBef>
              <a:spcAft>
                <a:spcPct val="0"/>
              </a:spcAft>
              <a:defRPr sz="2400">
                <a:solidFill>
                  <a:schemeClr val="tx1"/>
                </a:solidFill>
                <a:latin typeface="Times" charset="0"/>
                <a:ea typeface="ＭＳ Ｐゴシック" charset="-128"/>
              </a:defRPr>
            </a:lvl9pPr>
          </a:lstStyle>
          <a:p>
            <a:pPr>
              <a:defRPr/>
            </a:pPr>
            <a:endParaRPr lang="en-US" altLang="en-US" sz="2400"/>
          </a:p>
        </p:txBody>
      </p:sp>
      <p:sp>
        <p:nvSpPr>
          <p:cNvPr id="6147" name="Rectangle 3"/>
          <p:cNvSpPr>
            <a:spLocks noGrp="1" noChangeArrowheads="1"/>
          </p:cNvSpPr>
          <p:nvPr>
            <p:ph type="ctrTitle"/>
          </p:nvPr>
        </p:nvSpPr>
        <p:spPr>
          <a:xfrm>
            <a:off x="711200" y="2362200"/>
            <a:ext cx="10703984" cy="990600"/>
          </a:xfrm>
          <a:prstGeom prst="rect">
            <a:avLst/>
          </a:prstGeom>
          <a:effectLst/>
        </p:spPr>
        <p:txBody>
          <a:bodyPr/>
          <a:lstStyle>
            <a:lvl1pPr algn="ctr">
              <a:defRPr sz="4200" b="1" i="0" baseline="0">
                <a:solidFill>
                  <a:srgbClr val="000000"/>
                </a:solidFill>
                <a:latin typeface="+mn-lt"/>
                <a:cs typeface="Calibri"/>
              </a:defRPr>
            </a:lvl1pPr>
          </a:lstStyle>
          <a:p>
            <a:r>
              <a:rPr lang="en-US"/>
              <a:t>Click to edit Master title style</a:t>
            </a:r>
            <a:endParaRPr lang="en-CA" dirty="0"/>
          </a:p>
        </p:txBody>
      </p:sp>
      <p:sp>
        <p:nvSpPr>
          <p:cNvPr id="6148" name="Rectangle 4"/>
          <p:cNvSpPr>
            <a:spLocks noGrp="1" noChangeArrowheads="1"/>
          </p:cNvSpPr>
          <p:nvPr>
            <p:ph type="subTitle" idx="1"/>
          </p:nvPr>
        </p:nvSpPr>
        <p:spPr>
          <a:xfrm>
            <a:off x="711200" y="3200400"/>
            <a:ext cx="10710333" cy="685800"/>
          </a:xfrm>
          <a:prstGeom prst="rect">
            <a:avLst/>
          </a:prstGeom>
          <a:effectLst/>
        </p:spPr>
        <p:txBody>
          <a:bodyPr/>
          <a:lstStyle>
            <a:lvl1pPr marL="0" indent="0" algn="ctr">
              <a:buFont typeface="Wingdings" pitchFamily="-108" charset="2"/>
              <a:buNone/>
              <a:defRPr sz="2400" baseline="0">
                <a:solidFill>
                  <a:srgbClr val="000000"/>
                </a:solidFill>
                <a:latin typeface="+mn-lt"/>
                <a:cs typeface="Calibri"/>
              </a:defRPr>
            </a:lvl1pPr>
          </a:lstStyle>
          <a:p>
            <a:r>
              <a:rPr lang="en-US"/>
              <a:t>Click to edit Master subtitle style</a:t>
            </a:r>
            <a:endParaRPr lang="en-CA" dirty="0"/>
          </a:p>
        </p:txBody>
      </p:sp>
      <p:pic>
        <p:nvPicPr>
          <p:cNvPr id="8" name="Picture 7">
            <a:extLst>
              <a:ext uri="{FF2B5EF4-FFF2-40B4-BE49-F238E27FC236}">
                <a16:creationId xmlns:a16="http://schemas.microsoft.com/office/drawing/2014/main" id="{7A3AFE3C-F0FF-9E41-A26A-A7A64587AB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153843" y="228600"/>
            <a:ext cx="1866392" cy="419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246050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4_Title Slide">
    <p:bg>
      <p:bgPr>
        <a:solidFill>
          <a:srgbClr val="000000"/>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99F5884-7C80-4645-8713-6DD228F4B724}"/>
              </a:ext>
            </a:extLst>
          </p:cNvPr>
          <p:cNvPicPr>
            <a:picLocks noChangeAspect="1"/>
          </p:cNvPicPr>
          <p:nvPr/>
        </p:nvPicPr>
        <p:blipFill>
          <a:blip r:embed="rId2"/>
          <a:stretch>
            <a:fillRect/>
          </a:stretch>
        </p:blipFill>
        <p:spPr>
          <a:xfrm>
            <a:off x="0" y="0"/>
            <a:ext cx="12192000" cy="6858000"/>
          </a:xfrm>
          <a:prstGeom prst="rect">
            <a:avLst/>
          </a:prstGeom>
        </p:spPr>
      </p:pic>
      <p:sp>
        <p:nvSpPr>
          <p:cNvPr id="4" name="Rectangle 8"/>
          <p:cNvSpPr>
            <a:spLocks noChangeArrowheads="1"/>
          </p:cNvSpPr>
          <p:nvPr/>
        </p:nvSpPr>
        <p:spPr bwMode="auto">
          <a:xfrm>
            <a:off x="11326284" y="5318125"/>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128"/>
              </a:defRPr>
            </a:lvl1pPr>
            <a:lvl2pPr marL="742950" indent="-285750">
              <a:defRPr sz="2400">
                <a:solidFill>
                  <a:schemeClr val="tx1"/>
                </a:solidFill>
                <a:latin typeface="Times" charset="0"/>
                <a:ea typeface="ＭＳ Ｐゴシック" charset="-128"/>
              </a:defRPr>
            </a:lvl2pPr>
            <a:lvl3pPr marL="1143000" indent="-228600">
              <a:defRPr sz="2400">
                <a:solidFill>
                  <a:schemeClr val="tx1"/>
                </a:solidFill>
                <a:latin typeface="Times" charset="0"/>
                <a:ea typeface="ＭＳ Ｐゴシック" charset="-128"/>
              </a:defRPr>
            </a:lvl3pPr>
            <a:lvl4pPr marL="1600200" indent="-228600">
              <a:defRPr sz="2400">
                <a:solidFill>
                  <a:schemeClr val="tx1"/>
                </a:solidFill>
                <a:latin typeface="Times" charset="0"/>
                <a:ea typeface="ＭＳ Ｐゴシック" charset="-128"/>
              </a:defRPr>
            </a:lvl4pPr>
            <a:lvl5pPr marL="2057400" indent="-228600">
              <a:defRPr sz="2400">
                <a:solidFill>
                  <a:schemeClr val="tx1"/>
                </a:solidFill>
                <a:latin typeface="Times" charset="0"/>
                <a:ea typeface="ＭＳ Ｐゴシック" charset="-128"/>
              </a:defRPr>
            </a:lvl5pPr>
            <a:lvl6pPr marL="2514600" indent="-228600" eaLnBrk="0" fontAlgn="base" hangingPunct="0">
              <a:spcBef>
                <a:spcPct val="0"/>
              </a:spcBef>
              <a:spcAft>
                <a:spcPct val="0"/>
              </a:spcAft>
              <a:defRPr sz="2400">
                <a:solidFill>
                  <a:schemeClr val="tx1"/>
                </a:solidFill>
                <a:latin typeface="Times" charset="0"/>
                <a:ea typeface="ＭＳ Ｐゴシック" charset="-128"/>
              </a:defRPr>
            </a:lvl6pPr>
            <a:lvl7pPr marL="2971800" indent="-228600" eaLnBrk="0" fontAlgn="base" hangingPunct="0">
              <a:spcBef>
                <a:spcPct val="0"/>
              </a:spcBef>
              <a:spcAft>
                <a:spcPct val="0"/>
              </a:spcAft>
              <a:defRPr sz="2400">
                <a:solidFill>
                  <a:schemeClr val="tx1"/>
                </a:solidFill>
                <a:latin typeface="Times" charset="0"/>
                <a:ea typeface="ＭＳ Ｐゴシック" charset="-128"/>
              </a:defRPr>
            </a:lvl7pPr>
            <a:lvl8pPr marL="3429000" indent="-228600" eaLnBrk="0" fontAlgn="base" hangingPunct="0">
              <a:spcBef>
                <a:spcPct val="0"/>
              </a:spcBef>
              <a:spcAft>
                <a:spcPct val="0"/>
              </a:spcAft>
              <a:defRPr sz="2400">
                <a:solidFill>
                  <a:schemeClr val="tx1"/>
                </a:solidFill>
                <a:latin typeface="Times" charset="0"/>
                <a:ea typeface="ＭＳ Ｐゴシック" charset="-128"/>
              </a:defRPr>
            </a:lvl8pPr>
            <a:lvl9pPr marL="3886200" indent="-228600" eaLnBrk="0" fontAlgn="base" hangingPunct="0">
              <a:spcBef>
                <a:spcPct val="0"/>
              </a:spcBef>
              <a:spcAft>
                <a:spcPct val="0"/>
              </a:spcAft>
              <a:defRPr sz="2400">
                <a:solidFill>
                  <a:schemeClr val="tx1"/>
                </a:solidFill>
                <a:latin typeface="Times" charset="0"/>
                <a:ea typeface="ＭＳ Ｐゴシック" charset="-128"/>
              </a:defRPr>
            </a:lvl9pPr>
          </a:lstStyle>
          <a:p>
            <a:pPr>
              <a:defRPr/>
            </a:pPr>
            <a:endParaRPr lang="en-US" altLang="en-US" sz="2400"/>
          </a:p>
        </p:txBody>
      </p:sp>
      <p:sp>
        <p:nvSpPr>
          <p:cNvPr id="6147" name="Rectangle 3"/>
          <p:cNvSpPr>
            <a:spLocks noGrp="1" noChangeArrowheads="1"/>
          </p:cNvSpPr>
          <p:nvPr>
            <p:ph type="ctrTitle"/>
          </p:nvPr>
        </p:nvSpPr>
        <p:spPr>
          <a:xfrm>
            <a:off x="711200" y="2362200"/>
            <a:ext cx="10703984" cy="990600"/>
          </a:xfrm>
          <a:prstGeom prst="rect">
            <a:avLst/>
          </a:prstGeom>
          <a:effectLst/>
        </p:spPr>
        <p:txBody>
          <a:bodyPr/>
          <a:lstStyle>
            <a:lvl1pPr algn="ctr">
              <a:defRPr sz="4200" b="1" i="0" baseline="0">
                <a:solidFill>
                  <a:srgbClr val="FFFFFF"/>
                </a:solidFill>
                <a:latin typeface="+mn-lt"/>
                <a:cs typeface="Calibri"/>
              </a:defRPr>
            </a:lvl1pPr>
          </a:lstStyle>
          <a:p>
            <a:r>
              <a:rPr lang="en-US"/>
              <a:t>Click to edit Master title style</a:t>
            </a:r>
            <a:endParaRPr lang="en-CA" dirty="0"/>
          </a:p>
        </p:txBody>
      </p:sp>
      <p:sp>
        <p:nvSpPr>
          <p:cNvPr id="6148" name="Rectangle 4"/>
          <p:cNvSpPr>
            <a:spLocks noGrp="1" noChangeArrowheads="1"/>
          </p:cNvSpPr>
          <p:nvPr>
            <p:ph type="subTitle" idx="1"/>
          </p:nvPr>
        </p:nvSpPr>
        <p:spPr>
          <a:xfrm>
            <a:off x="711200" y="3200400"/>
            <a:ext cx="10710333" cy="685800"/>
          </a:xfrm>
          <a:prstGeom prst="rect">
            <a:avLst/>
          </a:prstGeom>
          <a:effectLst/>
        </p:spPr>
        <p:txBody>
          <a:bodyPr/>
          <a:lstStyle>
            <a:lvl1pPr marL="0" indent="0" algn="ctr">
              <a:buFont typeface="Wingdings" pitchFamily="-108" charset="2"/>
              <a:buNone/>
              <a:defRPr sz="2400" baseline="0">
                <a:solidFill>
                  <a:srgbClr val="FFFFFF"/>
                </a:solidFill>
                <a:latin typeface="+mn-lt"/>
                <a:cs typeface="Calibri"/>
              </a:defRPr>
            </a:lvl1pPr>
          </a:lstStyle>
          <a:p>
            <a:r>
              <a:rPr lang="en-US"/>
              <a:t>Click to edit Master subtitle style</a:t>
            </a:r>
            <a:endParaRPr lang="en-CA" dirty="0"/>
          </a:p>
        </p:txBody>
      </p:sp>
      <p:pic>
        <p:nvPicPr>
          <p:cNvPr id="11" name="Picture 10">
            <a:extLst>
              <a:ext uri="{FF2B5EF4-FFF2-40B4-BE49-F238E27FC236}">
                <a16:creationId xmlns:a16="http://schemas.microsoft.com/office/drawing/2014/main" id="{4D3E615D-C327-6347-901F-40C2881D82A5}"/>
              </a:ext>
            </a:extLst>
          </p:cNvPr>
          <p:cNvPicPr>
            <a:picLocks noChangeAspect="1"/>
          </p:cNvPicPr>
          <p:nvPr/>
        </p:nvPicPr>
        <p:blipFill>
          <a:blip r:embed="rId3"/>
          <a:stretch>
            <a:fillRect/>
          </a:stretch>
        </p:blipFill>
        <p:spPr bwMode="auto">
          <a:xfrm>
            <a:off x="5154594" y="228600"/>
            <a:ext cx="1866392" cy="419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676731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3_Title Slide">
    <p:bg>
      <p:bgPr>
        <a:solidFill>
          <a:srgbClr val="6D6E7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12127F6-B962-694B-B14C-AF21D650BDCF}"/>
              </a:ext>
            </a:extLst>
          </p:cNvPr>
          <p:cNvPicPr>
            <a:picLocks noChangeAspect="1"/>
          </p:cNvPicPr>
          <p:nvPr/>
        </p:nvPicPr>
        <p:blipFill>
          <a:blip r:embed="rId2"/>
          <a:stretch>
            <a:fillRect/>
          </a:stretch>
        </p:blipFill>
        <p:spPr>
          <a:xfrm>
            <a:off x="0" y="0"/>
            <a:ext cx="12192000" cy="6858000"/>
          </a:xfrm>
          <a:prstGeom prst="rect">
            <a:avLst/>
          </a:prstGeom>
        </p:spPr>
      </p:pic>
      <p:sp>
        <p:nvSpPr>
          <p:cNvPr id="4" name="Rectangle 8"/>
          <p:cNvSpPr>
            <a:spLocks noChangeArrowheads="1"/>
          </p:cNvSpPr>
          <p:nvPr/>
        </p:nvSpPr>
        <p:spPr bwMode="auto">
          <a:xfrm>
            <a:off x="11326284" y="5318125"/>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128"/>
              </a:defRPr>
            </a:lvl1pPr>
            <a:lvl2pPr marL="742950" indent="-285750">
              <a:defRPr sz="2400">
                <a:solidFill>
                  <a:schemeClr val="tx1"/>
                </a:solidFill>
                <a:latin typeface="Times" charset="0"/>
                <a:ea typeface="ＭＳ Ｐゴシック" charset="-128"/>
              </a:defRPr>
            </a:lvl2pPr>
            <a:lvl3pPr marL="1143000" indent="-228600">
              <a:defRPr sz="2400">
                <a:solidFill>
                  <a:schemeClr val="tx1"/>
                </a:solidFill>
                <a:latin typeface="Times" charset="0"/>
                <a:ea typeface="ＭＳ Ｐゴシック" charset="-128"/>
              </a:defRPr>
            </a:lvl3pPr>
            <a:lvl4pPr marL="1600200" indent="-228600">
              <a:defRPr sz="2400">
                <a:solidFill>
                  <a:schemeClr val="tx1"/>
                </a:solidFill>
                <a:latin typeface="Times" charset="0"/>
                <a:ea typeface="ＭＳ Ｐゴシック" charset="-128"/>
              </a:defRPr>
            </a:lvl4pPr>
            <a:lvl5pPr marL="2057400" indent="-228600">
              <a:defRPr sz="2400">
                <a:solidFill>
                  <a:schemeClr val="tx1"/>
                </a:solidFill>
                <a:latin typeface="Times" charset="0"/>
                <a:ea typeface="ＭＳ Ｐゴシック" charset="-128"/>
              </a:defRPr>
            </a:lvl5pPr>
            <a:lvl6pPr marL="2514600" indent="-228600" eaLnBrk="0" fontAlgn="base" hangingPunct="0">
              <a:spcBef>
                <a:spcPct val="0"/>
              </a:spcBef>
              <a:spcAft>
                <a:spcPct val="0"/>
              </a:spcAft>
              <a:defRPr sz="2400">
                <a:solidFill>
                  <a:schemeClr val="tx1"/>
                </a:solidFill>
                <a:latin typeface="Times" charset="0"/>
                <a:ea typeface="ＭＳ Ｐゴシック" charset="-128"/>
              </a:defRPr>
            </a:lvl6pPr>
            <a:lvl7pPr marL="2971800" indent="-228600" eaLnBrk="0" fontAlgn="base" hangingPunct="0">
              <a:spcBef>
                <a:spcPct val="0"/>
              </a:spcBef>
              <a:spcAft>
                <a:spcPct val="0"/>
              </a:spcAft>
              <a:defRPr sz="2400">
                <a:solidFill>
                  <a:schemeClr val="tx1"/>
                </a:solidFill>
                <a:latin typeface="Times" charset="0"/>
                <a:ea typeface="ＭＳ Ｐゴシック" charset="-128"/>
              </a:defRPr>
            </a:lvl7pPr>
            <a:lvl8pPr marL="3429000" indent="-228600" eaLnBrk="0" fontAlgn="base" hangingPunct="0">
              <a:spcBef>
                <a:spcPct val="0"/>
              </a:spcBef>
              <a:spcAft>
                <a:spcPct val="0"/>
              </a:spcAft>
              <a:defRPr sz="2400">
                <a:solidFill>
                  <a:schemeClr val="tx1"/>
                </a:solidFill>
                <a:latin typeface="Times" charset="0"/>
                <a:ea typeface="ＭＳ Ｐゴシック" charset="-128"/>
              </a:defRPr>
            </a:lvl8pPr>
            <a:lvl9pPr marL="3886200" indent="-228600" eaLnBrk="0" fontAlgn="base" hangingPunct="0">
              <a:spcBef>
                <a:spcPct val="0"/>
              </a:spcBef>
              <a:spcAft>
                <a:spcPct val="0"/>
              </a:spcAft>
              <a:defRPr sz="2400">
                <a:solidFill>
                  <a:schemeClr val="tx1"/>
                </a:solidFill>
                <a:latin typeface="Times" charset="0"/>
                <a:ea typeface="ＭＳ Ｐゴシック" charset="-128"/>
              </a:defRPr>
            </a:lvl9pPr>
          </a:lstStyle>
          <a:p>
            <a:pPr>
              <a:defRPr/>
            </a:pPr>
            <a:endParaRPr lang="en-US" altLang="en-US" sz="2400"/>
          </a:p>
        </p:txBody>
      </p:sp>
      <p:sp>
        <p:nvSpPr>
          <p:cNvPr id="6147" name="Rectangle 3"/>
          <p:cNvSpPr>
            <a:spLocks noGrp="1" noChangeArrowheads="1"/>
          </p:cNvSpPr>
          <p:nvPr>
            <p:ph type="ctrTitle"/>
          </p:nvPr>
        </p:nvSpPr>
        <p:spPr>
          <a:xfrm>
            <a:off x="711200" y="2362200"/>
            <a:ext cx="10703984" cy="990600"/>
          </a:xfrm>
          <a:prstGeom prst="rect">
            <a:avLst/>
          </a:prstGeom>
          <a:effectLst/>
        </p:spPr>
        <p:txBody>
          <a:bodyPr/>
          <a:lstStyle>
            <a:lvl1pPr algn="ctr">
              <a:defRPr sz="4200" b="1" i="0" baseline="0">
                <a:solidFill>
                  <a:srgbClr val="FFFFFF"/>
                </a:solidFill>
                <a:latin typeface="+mn-lt"/>
                <a:cs typeface="Calibri"/>
              </a:defRPr>
            </a:lvl1pPr>
          </a:lstStyle>
          <a:p>
            <a:r>
              <a:rPr lang="en-US"/>
              <a:t>Click to edit Master title style</a:t>
            </a:r>
            <a:endParaRPr lang="en-CA" dirty="0"/>
          </a:p>
        </p:txBody>
      </p:sp>
      <p:sp>
        <p:nvSpPr>
          <p:cNvPr id="6148" name="Rectangle 4"/>
          <p:cNvSpPr>
            <a:spLocks noGrp="1" noChangeArrowheads="1"/>
          </p:cNvSpPr>
          <p:nvPr>
            <p:ph type="subTitle" idx="1"/>
          </p:nvPr>
        </p:nvSpPr>
        <p:spPr>
          <a:xfrm>
            <a:off x="711200" y="3200400"/>
            <a:ext cx="10710333" cy="685800"/>
          </a:xfrm>
          <a:prstGeom prst="rect">
            <a:avLst/>
          </a:prstGeom>
          <a:effectLst/>
        </p:spPr>
        <p:txBody>
          <a:bodyPr/>
          <a:lstStyle>
            <a:lvl1pPr marL="0" indent="0" algn="ctr">
              <a:buFont typeface="Wingdings" pitchFamily="-108" charset="2"/>
              <a:buNone/>
              <a:defRPr sz="2400" baseline="0">
                <a:solidFill>
                  <a:srgbClr val="FFFFFF"/>
                </a:solidFill>
                <a:latin typeface="+mn-lt"/>
                <a:cs typeface="Calibri"/>
              </a:defRPr>
            </a:lvl1pPr>
          </a:lstStyle>
          <a:p>
            <a:r>
              <a:rPr lang="en-US"/>
              <a:t>Click to edit Master subtitle style</a:t>
            </a:r>
            <a:endParaRPr lang="en-CA" dirty="0"/>
          </a:p>
        </p:txBody>
      </p:sp>
      <p:pic>
        <p:nvPicPr>
          <p:cNvPr id="11" name="Picture 10">
            <a:extLst>
              <a:ext uri="{FF2B5EF4-FFF2-40B4-BE49-F238E27FC236}">
                <a16:creationId xmlns:a16="http://schemas.microsoft.com/office/drawing/2014/main" id="{AA390654-6FE3-D443-8F72-5430EBFA87EA}"/>
              </a:ext>
            </a:extLst>
          </p:cNvPr>
          <p:cNvPicPr>
            <a:picLocks noChangeAspect="1"/>
          </p:cNvPicPr>
          <p:nvPr/>
        </p:nvPicPr>
        <p:blipFill>
          <a:blip r:embed="rId3"/>
          <a:stretch>
            <a:fillRect/>
          </a:stretch>
        </p:blipFill>
        <p:spPr bwMode="auto">
          <a:xfrm>
            <a:off x="5154594" y="228600"/>
            <a:ext cx="1866392" cy="419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08525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5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DB28EE1-6EE0-8A4A-ACA8-9143463EBB62}"/>
              </a:ext>
            </a:extLst>
          </p:cNvPr>
          <p:cNvPicPr>
            <a:picLocks noChangeAspect="1"/>
          </p:cNvPicPr>
          <p:nvPr/>
        </p:nvPicPr>
        <p:blipFill>
          <a:blip r:embed="rId3"/>
          <a:stretch>
            <a:fillRect/>
          </a:stretch>
        </p:blipFill>
        <p:spPr>
          <a:xfrm>
            <a:off x="0" y="0"/>
            <a:ext cx="12192000" cy="6858000"/>
          </a:xfrm>
          <a:prstGeom prst="rect">
            <a:avLst/>
          </a:prstGeom>
        </p:spPr>
      </p:pic>
      <p:sp>
        <p:nvSpPr>
          <p:cNvPr id="4" name="Rectangle 8"/>
          <p:cNvSpPr>
            <a:spLocks noChangeArrowheads="1"/>
          </p:cNvSpPr>
          <p:nvPr/>
        </p:nvSpPr>
        <p:spPr bwMode="auto">
          <a:xfrm>
            <a:off x="11326284" y="5318125"/>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128"/>
              </a:defRPr>
            </a:lvl1pPr>
            <a:lvl2pPr marL="742950" indent="-285750">
              <a:defRPr sz="2400">
                <a:solidFill>
                  <a:schemeClr val="tx1"/>
                </a:solidFill>
                <a:latin typeface="Times" charset="0"/>
                <a:ea typeface="ＭＳ Ｐゴシック" charset="-128"/>
              </a:defRPr>
            </a:lvl2pPr>
            <a:lvl3pPr marL="1143000" indent="-228600">
              <a:defRPr sz="2400">
                <a:solidFill>
                  <a:schemeClr val="tx1"/>
                </a:solidFill>
                <a:latin typeface="Times" charset="0"/>
                <a:ea typeface="ＭＳ Ｐゴシック" charset="-128"/>
              </a:defRPr>
            </a:lvl3pPr>
            <a:lvl4pPr marL="1600200" indent="-228600">
              <a:defRPr sz="2400">
                <a:solidFill>
                  <a:schemeClr val="tx1"/>
                </a:solidFill>
                <a:latin typeface="Times" charset="0"/>
                <a:ea typeface="ＭＳ Ｐゴシック" charset="-128"/>
              </a:defRPr>
            </a:lvl4pPr>
            <a:lvl5pPr marL="2057400" indent="-228600">
              <a:defRPr sz="2400">
                <a:solidFill>
                  <a:schemeClr val="tx1"/>
                </a:solidFill>
                <a:latin typeface="Times" charset="0"/>
                <a:ea typeface="ＭＳ Ｐゴシック" charset="-128"/>
              </a:defRPr>
            </a:lvl5pPr>
            <a:lvl6pPr marL="2514600" indent="-228600" eaLnBrk="0" fontAlgn="base" hangingPunct="0">
              <a:spcBef>
                <a:spcPct val="0"/>
              </a:spcBef>
              <a:spcAft>
                <a:spcPct val="0"/>
              </a:spcAft>
              <a:defRPr sz="2400">
                <a:solidFill>
                  <a:schemeClr val="tx1"/>
                </a:solidFill>
                <a:latin typeface="Times" charset="0"/>
                <a:ea typeface="ＭＳ Ｐゴシック" charset="-128"/>
              </a:defRPr>
            </a:lvl6pPr>
            <a:lvl7pPr marL="2971800" indent="-228600" eaLnBrk="0" fontAlgn="base" hangingPunct="0">
              <a:spcBef>
                <a:spcPct val="0"/>
              </a:spcBef>
              <a:spcAft>
                <a:spcPct val="0"/>
              </a:spcAft>
              <a:defRPr sz="2400">
                <a:solidFill>
                  <a:schemeClr val="tx1"/>
                </a:solidFill>
                <a:latin typeface="Times" charset="0"/>
                <a:ea typeface="ＭＳ Ｐゴシック" charset="-128"/>
              </a:defRPr>
            </a:lvl7pPr>
            <a:lvl8pPr marL="3429000" indent="-228600" eaLnBrk="0" fontAlgn="base" hangingPunct="0">
              <a:spcBef>
                <a:spcPct val="0"/>
              </a:spcBef>
              <a:spcAft>
                <a:spcPct val="0"/>
              </a:spcAft>
              <a:defRPr sz="2400">
                <a:solidFill>
                  <a:schemeClr val="tx1"/>
                </a:solidFill>
                <a:latin typeface="Times" charset="0"/>
                <a:ea typeface="ＭＳ Ｐゴシック" charset="-128"/>
              </a:defRPr>
            </a:lvl8pPr>
            <a:lvl9pPr marL="3886200" indent="-228600" eaLnBrk="0" fontAlgn="base" hangingPunct="0">
              <a:spcBef>
                <a:spcPct val="0"/>
              </a:spcBef>
              <a:spcAft>
                <a:spcPct val="0"/>
              </a:spcAft>
              <a:defRPr sz="2400">
                <a:solidFill>
                  <a:schemeClr val="tx1"/>
                </a:solidFill>
                <a:latin typeface="Times" charset="0"/>
                <a:ea typeface="ＭＳ Ｐゴシック" charset="-128"/>
              </a:defRPr>
            </a:lvl9pPr>
          </a:lstStyle>
          <a:p>
            <a:pPr>
              <a:defRPr/>
            </a:pPr>
            <a:endParaRPr lang="en-US" altLang="en-US" sz="2400"/>
          </a:p>
        </p:txBody>
      </p:sp>
      <p:sp>
        <p:nvSpPr>
          <p:cNvPr id="6147" name="Rectangle 3"/>
          <p:cNvSpPr>
            <a:spLocks noGrp="1" noChangeArrowheads="1"/>
          </p:cNvSpPr>
          <p:nvPr>
            <p:ph type="ctrTitle"/>
          </p:nvPr>
        </p:nvSpPr>
        <p:spPr>
          <a:xfrm>
            <a:off x="711200" y="2362200"/>
            <a:ext cx="10703984" cy="990600"/>
          </a:xfrm>
          <a:prstGeom prst="rect">
            <a:avLst/>
          </a:prstGeom>
          <a:effectLst/>
        </p:spPr>
        <p:txBody>
          <a:bodyPr/>
          <a:lstStyle>
            <a:lvl1pPr algn="ctr">
              <a:defRPr sz="4200" b="1" i="0" baseline="0">
                <a:solidFill>
                  <a:srgbClr val="000000"/>
                </a:solidFill>
                <a:latin typeface="+mn-lt"/>
                <a:cs typeface="Calibri"/>
              </a:defRPr>
            </a:lvl1pPr>
          </a:lstStyle>
          <a:p>
            <a:r>
              <a:rPr lang="en-US"/>
              <a:t>Click to edit Master title style</a:t>
            </a:r>
            <a:endParaRPr lang="en-CA" dirty="0"/>
          </a:p>
        </p:txBody>
      </p:sp>
      <p:sp>
        <p:nvSpPr>
          <p:cNvPr id="6148" name="Rectangle 4"/>
          <p:cNvSpPr>
            <a:spLocks noGrp="1" noChangeArrowheads="1"/>
          </p:cNvSpPr>
          <p:nvPr>
            <p:ph type="subTitle" idx="1"/>
          </p:nvPr>
        </p:nvSpPr>
        <p:spPr>
          <a:xfrm>
            <a:off x="711200" y="3200400"/>
            <a:ext cx="10710333" cy="685800"/>
          </a:xfrm>
          <a:prstGeom prst="rect">
            <a:avLst/>
          </a:prstGeom>
          <a:effectLst/>
        </p:spPr>
        <p:txBody>
          <a:bodyPr/>
          <a:lstStyle>
            <a:lvl1pPr marL="0" indent="0" algn="ctr">
              <a:buFont typeface="Wingdings" pitchFamily="-108" charset="2"/>
              <a:buNone/>
              <a:defRPr sz="2400" baseline="0">
                <a:solidFill>
                  <a:srgbClr val="000000"/>
                </a:solidFill>
                <a:latin typeface="+mn-lt"/>
                <a:cs typeface="Calibri"/>
              </a:defRPr>
            </a:lvl1pPr>
          </a:lstStyle>
          <a:p>
            <a:r>
              <a:rPr lang="en-US"/>
              <a:t>Click to edit Master subtitle style</a:t>
            </a:r>
            <a:endParaRPr lang="en-CA" dirty="0"/>
          </a:p>
        </p:txBody>
      </p:sp>
      <p:pic>
        <p:nvPicPr>
          <p:cNvPr id="6" name="Picture 5">
            <a:extLst>
              <a:ext uri="{FF2B5EF4-FFF2-40B4-BE49-F238E27FC236}">
                <a16:creationId xmlns:a16="http://schemas.microsoft.com/office/drawing/2014/main" id="{6948A431-CB87-72C2-6DF7-2193BDE43ED5}"/>
              </a:ext>
            </a:extLst>
          </p:cNvPr>
          <p:cNvPicPr>
            <a:picLocks noChangeAspect="1"/>
          </p:cNvPicPr>
          <p:nvPr userDrawn="1"/>
        </p:nvPicPr>
        <p:blipFill>
          <a:blip r:embed="rId3"/>
          <a:stretch>
            <a:fillRect/>
          </a:stretch>
        </p:blipFill>
        <p:spPr>
          <a:xfrm>
            <a:off x="0" y="0"/>
            <a:ext cx="12192000" cy="6858000"/>
          </a:xfrm>
          <a:prstGeom prst="rect">
            <a:avLst/>
          </a:prstGeom>
        </p:spPr>
      </p:pic>
      <p:sp>
        <p:nvSpPr>
          <p:cNvPr id="8" name="Rectangle 8">
            <a:extLst>
              <a:ext uri="{FF2B5EF4-FFF2-40B4-BE49-F238E27FC236}">
                <a16:creationId xmlns:a16="http://schemas.microsoft.com/office/drawing/2014/main" id="{69D2ED41-9B30-56DB-194E-191FD59D6938}"/>
              </a:ext>
            </a:extLst>
          </p:cNvPr>
          <p:cNvSpPr>
            <a:spLocks noChangeArrowheads="1"/>
          </p:cNvSpPr>
          <p:nvPr userDrawn="1"/>
        </p:nvSpPr>
        <p:spPr bwMode="auto">
          <a:xfrm>
            <a:off x="11326284" y="5318125"/>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128"/>
              </a:defRPr>
            </a:lvl1pPr>
            <a:lvl2pPr marL="742950" indent="-285750">
              <a:defRPr sz="2400">
                <a:solidFill>
                  <a:schemeClr val="tx1"/>
                </a:solidFill>
                <a:latin typeface="Times" charset="0"/>
                <a:ea typeface="ＭＳ Ｐゴシック" charset="-128"/>
              </a:defRPr>
            </a:lvl2pPr>
            <a:lvl3pPr marL="1143000" indent="-228600">
              <a:defRPr sz="2400">
                <a:solidFill>
                  <a:schemeClr val="tx1"/>
                </a:solidFill>
                <a:latin typeface="Times" charset="0"/>
                <a:ea typeface="ＭＳ Ｐゴシック" charset="-128"/>
              </a:defRPr>
            </a:lvl3pPr>
            <a:lvl4pPr marL="1600200" indent="-228600">
              <a:defRPr sz="2400">
                <a:solidFill>
                  <a:schemeClr val="tx1"/>
                </a:solidFill>
                <a:latin typeface="Times" charset="0"/>
                <a:ea typeface="ＭＳ Ｐゴシック" charset="-128"/>
              </a:defRPr>
            </a:lvl4pPr>
            <a:lvl5pPr marL="2057400" indent="-228600">
              <a:defRPr sz="2400">
                <a:solidFill>
                  <a:schemeClr val="tx1"/>
                </a:solidFill>
                <a:latin typeface="Times" charset="0"/>
                <a:ea typeface="ＭＳ Ｐゴシック" charset="-128"/>
              </a:defRPr>
            </a:lvl5pPr>
            <a:lvl6pPr marL="2514600" indent="-228600" eaLnBrk="0" fontAlgn="base" hangingPunct="0">
              <a:spcBef>
                <a:spcPct val="0"/>
              </a:spcBef>
              <a:spcAft>
                <a:spcPct val="0"/>
              </a:spcAft>
              <a:defRPr sz="2400">
                <a:solidFill>
                  <a:schemeClr val="tx1"/>
                </a:solidFill>
                <a:latin typeface="Times" charset="0"/>
                <a:ea typeface="ＭＳ Ｐゴシック" charset="-128"/>
              </a:defRPr>
            </a:lvl6pPr>
            <a:lvl7pPr marL="2971800" indent="-228600" eaLnBrk="0" fontAlgn="base" hangingPunct="0">
              <a:spcBef>
                <a:spcPct val="0"/>
              </a:spcBef>
              <a:spcAft>
                <a:spcPct val="0"/>
              </a:spcAft>
              <a:defRPr sz="2400">
                <a:solidFill>
                  <a:schemeClr val="tx1"/>
                </a:solidFill>
                <a:latin typeface="Times" charset="0"/>
                <a:ea typeface="ＭＳ Ｐゴシック" charset="-128"/>
              </a:defRPr>
            </a:lvl7pPr>
            <a:lvl8pPr marL="3429000" indent="-228600" eaLnBrk="0" fontAlgn="base" hangingPunct="0">
              <a:spcBef>
                <a:spcPct val="0"/>
              </a:spcBef>
              <a:spcAft>
                <a:spcPct val="0"/>
              </a:spcAft>
              <a:defRPr sz="2400">
                <a:solidFill>
                  <a:schemeClr val="tx1"/>
                </a:solidFill>
                <a:latin typeface="Times" charset="0"/>
                <a:ea typeface="ＭＳ Ｐゴシック" charset="-128"/>
              </a:defRPr>
            </a:lvl8pPr>
            <a:lvl9pPr marL="3886200" indent="-228600" eaLnBrk="0" fontAlgn="base" hangingPunct="0">
              <a:spcBef>
                <a:spcPct val="0"/>
              </a:spcBef>
              <a:spcAft>
                <a:spcPct val="0"/>
              </a:spcAft>
              <a:defRPr sz="2400">
                <a:solidFill>
                  <a:schemeClr val="tx1"/>
                </a:solidFill>
                <a:latin typeface="Times" charset="0"/>
                <a:ea typeface="ＭＳ Ｐゴシック" charset="-128"/>
              </a:defRPr>
            </a:lvl9pPr>
          </a:lstStyle>
          <a:p>
            <a:pPr>
              <a:defRPr/>
            </a:pPr>
            <a:endParaRPr lang="en-US" altLang="en-US" sz="2400"/>
          </a:p>
        </p:txBody>
      </p:sp>
    </p:spTree>
    <p:extLst>
      <p:ext uri="{BB962C8B-B14F-4D97-AF65-F5344CB8AC3E}">
        <p14:creationId xmlns:p14="http://schemas.microsoft.com/office/powerpoint/2010/main" val="1307887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6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66CA9ED-764C-3A47-998D-A36AD6DF8A53}"/>
              </a:ext>
            </a:extLst>
          </p:cNvPr>
          <p:cNvPicPr>
            <a:picLocks noChangeAspect="1"/>
          </p:cNvPicPr>
          <p:nvPr/>
        </p:nvPicPr>
        <p:blipFill>
          <a:blip r:embed="rId3"/>
          <a:stretch>
            <a:fillRect/>
          </a:stretch>
        </p:blipFill>
        <p:spPr>
          <a:xfrm>
            <a:off x="0" y="0"/>
            <a:ext cx="12192000" cy="6858000"/>
          </a:xfrm>
          <a:prstGeom prst="rect">
            <a:avLst/>
          </a:prstGeom>
        </p:spPr>
      </p:pic>
      <p:sp>
        <p:nvSpPr>
          <p:cNvPr id="4" name="Rectangle 8"/>
          <p:cNvSpPr>
            <a:spLocks noChangeArrowheads="1"/>
          </p:cNvSpPr>
          <p:nvPr/>
        </p:nvSpPr>
        <p:spPr bwMode="auto">
          <a:xfrm>
            <a:off x="11326284" y="5318125"/>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128"/>
              </a:defRPr>
            </a:lvl1pPr>
            <a:lvl2pPr marL="742950" indent="-285750">
              <a:defRPr sz="2400">
                <a:solidFill>
                  <a:schemeClr val="tx1"/>
                </a:solidFill>
                <a:latin typeface="Times" charset="0"/>
                <a:ea typeface="ＭＳ Ｐゴシック" charset="-128"/>
              </a:defRPr>
            </a:lvl2pPr>
            <a:lvl3pPr marL="1143000" indent="-228600">
              <a:defRPr sz="2400">
                <a:solidFill>
                  <a:schemeClr val="tx1"/>
                </a:solidFill>
                <a:latin typeface="Times" charset="0"/>
                <a:ea typeface="ＭＳ Ｐゴシック" charset="-128"/>
              </a:defRPr>
            </a:lvl3pPr>
            <a:lvl4pPr marL="1600200" indent="-228600">
              <a:defRPr sz="2400">
                <a:solidFill>
                  <a:schemeClr val="tx1"/>
                </a:solidFill>
                <a:latin typeface="Times" charset="0"/>
                <a:ea typeface="ＭＳ Ｐゴシック" charset="-128"/>
              </a:defRPr>
            </a:lvl4pPr>
            <a:lvl5pPr marL="2057400" indent="-228600">
              <a:defRPr sz="2400">
                <a:solidFill>
                  <a:schemeClr val="tx1"/>
                </a:solidFill>
                <a:latin typeface="Times" charset="0"/>
                <a:ea typeface="ＭＳ Ｐゴシック" charset="-128"/>
              </a:defRPr>
            </a:lvl5pPr>
            <a:lvl6pPr marL="2514600" indent="-228600" eaLnBrk="0" fontAlgn="base" hangingPunct="0">
              <a:spcBef>
                <a:spcPct val="0"/>
              </a:spcBef>
              <a:spcAft>
                <a:spcPct val="0"/>
              </a:spcAft>
              <a:defRPr sz="2400">
                <a:solidFill>
                  <a:schemeClr val="tx1"/>
                </a:solidFill>
                <a:latin typeface="Times" charset="0"/>
                <a:ea typeface="ＭＳ Ｐゴシック" charset="-128"/>
              </a:defRPr>
            </a:lvl6pPr>
            <a:lvl7pPr marL="2971800" indent="-228600" eaLnBrk="0" fontAlgn="base" hangingPunct="0">
              <a:spcBef>
                <a:spcPct val="0"/>
              </a:spcBef>
              <a:spcAft>
                <a:spcPct val="0"/>
              </a:spcAft>
              <a:defRPr sz="2400">
                <a:solidFill>
                  <a:schemeClr val="tx1"/>
                </a:solidFill>
                <a:latin typeface="Times" charset="0"/>
                <a:ea typeface="ＭＳ Ｐゴシック" charset="-128"/>
              </a:defRPr>
            </a:lvl7pPr>
            <a:lvl8pPr marL="3429000" indent="-228600" eaLnBrk="0" fontAlgn="base" hangingPunct="0">
              <a:spcBef>
                <a:spcPct val="0"/>
              </a:spcBef>
              <a:spcAft>
                <a:spcPct val="0"/>
              </a:spcAft>
              <a:defRPr sz="2400">
                <a:solidFill>
                  <a:schemeClr val="tx1"/>
                </a:solidFill>
                <a:latin typeface="Times" charset="0"/>
                <a:ea typeface="ＭＳ Ｐゴシック" charset="-128"/>
              </a:defRPr>
            </a:lvl8pPr>
            <a:lvl9pPr marL="3886200" indent="-228600" eaLnBrk="0" fontAlgn="base" hangingPunct="0">
              <a:spcBef>
                <a:spcPct val="0"/>
              </a:spcBef>
              <a:spcAft>
                <a:spcPct val="0"/>
              </a:spcAft>
              <a:defRPr sz="2400">
                <a:solidFill>
                  <a:schemeClr val="tx1"/>
                </a:solidFill>
                <a:latin typeface="Times" charset="0"/>
                <a:ea typeface="ＭＳ Ｐゴシック" charset="-128"/>
              </a:defRPr>
            </a:lvl9pPr>
          </a:lstStyle>
          <a:p>
            <a:pPr>
              <a:defRPr/>
            </a:pPr>
            <a:endParaRPr lang="en-US" altLang="en-US" sz="2400"/>
          </a:p>
        </p:txBody>
      </p:sp>
      <p:sp>
        <p:nvSpPr>
          <p:cNvPr id="6147" name="Rectangle 3"/>
          <p:cNvSpPr>
            <a:spLocks noGrp="1" noChangeArrowheads="1"/>
          </p:cNvSpPr>
          <p:nvPr>
            <p:ph type="ctrTitle"/>
          </p:nvPr>
        </p:nvSpPr>
        <p:spPr>
          <a:xfrm>
            <a:off x="711200" y="2362200"/>
            <a:ext cx="10703984" cy="990600"/>
          </a:xfrm>
          <a:prstGeom prst="rect">
            <a:avLst/>
          </a:prstGeom>
          <a:effectLst/>
        </p:spPr>
        <p:txBody>
          <a:bodyPr/>
          <a:lstStyle>
            <a:lvl1pPr algn="ctr">
              <a:defRPr sz="4200" b="1" i="0" baseline="0">
                <a:solidFill>
                  <a:srgbClr val="FFFFFF"/>
                </a:solidFill>
                <a:latin typeface="+mn-lt"/>
                <a:cs typeface="Calibri"/>
              </a:defRPr>
            </a:lvl1pPr>
          </a:lstStyle>
          <a:p>
            <a:r>
              <a:rPr lang="en-US"/>
              <a:t>Click to edit Master title style</a:t>
            </a:r>
            <a:endParaRPr lang="en-CA" dirty="0"/>
          </a:p>
        </p:txBody>
      </p:sp>
      <p:sp>
        <p:nvSpPr>
          <p:cNvPr id="6148" name="Rectangle 4"/>
          <p:cNvSpPr>
            <a:spLocks noGrp="1" noChangeArrowheads="1"/>
          </p:cNvSpPr>
          <p:nvPr>
            <p:ph type="subTitle" idx="1"/>
          </p:nvPr>
        </p:nvSpPr>
        <p:spPr>
          <a:xfrm>
            <a:off x="711200" y="3200400"/>
            <a:ext cx="10710333" cy="685800"/>
          </a:xfrm>
          <a:prstGeom prst="rect">
            <a:avLst/>
          </a:prstGeom>
          <a:effectLst/>
        </p:spPr>
        <p:txBody>
          <a:bodyPr/>
          <a:lstStyle>
            <a:lvl1pPr marL="0" indent="0" algn="ctr">
              <a:buFont typeface="Wingdings" pitchFamily="-108" charset="2"/>
              <a:buNone/>
              <a:defRPr sz="2400" baseline="0">
                <a:solidFill>
                  <a:srgbClr val="FFFFFF"/>
                </a:solidFill>
                <a:latin typeface="+mn-lt"/>
                <a:cs typeface="Calibri"/>
              </a:defRPr>
            </a:lvl1pPr>
          </a:lstStyle>
          <a:p>
            <a:r>
              <a:rPr lang="en-US"/>
              <a:t>Click to edit Master subtitle style</a:t>
            </a:r>
            <a:endParaRPr lang="en-CA" dirty="0"/>
          </a:p>
        </p:txBody>
      </p:sp>
      <p:pic>
        <p:nvPicPr>
          <p:cNvPr id="11" name="Picture 10">
            <a:extLst>
              <a:ext uri="{FF2B5EF4-FFF2-40B4-BE49-F238E27FC236}">
                <a16:creationId xmlns:a16="http://schemas.microsoft.com/office/drawing/2014/main" id="{24A6BAAD-D3AE-4C4A-9BAD-931BF8EEF6BA}"/>
              </a:ext>
            </a:extLst>
          </p:cNvPr>
          <p:cNvPicPr>
            <a:picLocks noChangeAspect="1"/>
          </p:cNvPicPr>
          <p:nvPr/>
        </p:nvPicPr>
        <p:blipFill>
          <a:blip r:embed="rId4"/>
          <a:stretch>
            <a:fillRect/>
          </a:stretch>
        </p:blipFill>
        <p:spPr bwMode="auto">
          <a:xfrm>
            <a:off x="5154594" y="228600"/>
            <a:ext cx="1866392" cy="419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411735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1" y="838200"/>
            <a:ext cx="11400367" cy="609600"/>
          </a:xfrm>
          <a:prstGeom prst="rect">
            <a:avLst/>
          </a:prstGeom>
        </p:spPr>
        <p:txBody>
          <a:bodyPr/>
          <a:lstStyle>
            <a:lvl1pPr algn="ctr">
              <a:defRPr baseline="0">
                <a:solidFill>
                  <a:schemeClr val="tx2"/>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304801" y="1600200"/>
            <a:ext cx="11400367" cy="4495800"/>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04807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ctr">
              <a:defRPr sz="4000" b="1" cap="none" baseline="0">
                <a:solidFill>
                  <a:schemeClr val="tx2"/>
                </a:solidFill>
                <a:latin typeface="+mn-lt"/>
              </a:defRPr>
            </a:lvl1pPr>
          </a:lstStyle>
          <a:p>
            <a:r>
              <a:rPr lang="en-US"/>
              <a:t>Click to edit Master title style</a:t>
            </a:r>
            <a:endParaRPr lang="en-US" dirty="0"/>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lgn="ctr">
              <a:buNone/>
              <a:defRPr sz="2000">
                <a:latin typeface="+mn-l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117213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46B9153-8C6A-AB4D-9120-41D35160BEAE}"/>
              </a:ext>
            </a:extLst>
          </p:cNvPr>
          <p:cNvPicPr>
            <a:picLocks noChangeAspect="1"/>
          </p:cNvPicPr>
          <p:nvPr/>
        </p:nvPicPr>
        <p:blipFill>
          <a:blip r:embed="rId16"/>
          <a:stretch>
            <a:fillRect/>
          </a:stretch>
        </p:blipFill>
        <p:spPr>
          <a:xfrm>
            <a:off x="0" y="0"/>
            <a:ext cx="12192000" cy="6858000"/>
          </a:xfrm>
          <a:prstGeom prst="rect">
            <a:avLst/>
          </a:prstGeom>
        </p:spPr>
      </p:pic>
      <p:pic>
        <p:nvPicPr>
          <p:cNvPr id="3" name="Picture 2">
            <a:extLst>
              <a:ext uri="{FF2B5EF4-FFF2-40B4-BE49-F238E27FC236}">
                <a16:creationId xmlns:a16="http://schemas.microsoft.com/office/drawing/2014/main" id="{E94DCB66-9CC0-AB49-8C68-9E86F298E358}"/>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bwMode="auto">
          <a:xfrm>
            <a:off x="5153843" y="228600"/>
            <a:ext cx="1866392" cy="419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379506696"/>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18" r:id="rId14"/>
  </p:sldLayoutIdLst>
  <p:txStyles>
    <p:titleStyle>
      <a:lvl1pPr algn="ctr" rtl="0" eaLnBrk="1" fontAlgn="base" hangingPunct="1">
        <a:spcBef>
          <a:spcPct val="0"/>
        </a:spcBef>
        <a:spcAft>
          <a:spcPct val="0"/>
        </a:spcAft>
        <a:defRPr sz="4400" b="1">
          <a:solidFill>
            <a:schemeClr val="tx2"/>
          </a:solidFill>
          <a:latin typeface="Calibri"/>
          <a:ea typeface="ＭＳ Ｐゴシック" pitchFamily="-108" charset="-128"/>
          <a:cs typeface="Calibri"/>
        </a:defRPr>
      </a:lvl1pPr>
      <a:lvl2pPr algn="l" rtl="0" eaLnBrk="1" fontAlgn="base" hangingPunct="1">
        <a:spcBef>
          <a:spcPct val="0"/>
        </a:spcBef>
        <a:spcAft>
          <a:spcPct val="0"/>
        </a:spcAft>
        <a:defRPr sz="4400">
          <a:solidFill>
            <a:srgbClr val="595959"/>
          </a:solidFill>
          <a:latin typeface="Calibri" pitchFamily="-108" charset="0"/>
          <a:ea typeface="ＭＳ Ｐゴシック" pitchFamily="-108" charset="-128"/>
          <a:cs typeface="Calibri" panose="020F0502020204030204" pitchFamily="34" charset="0"/>
        </a:defRPr>
      </a:lvl2pPr>
      <a:lvl3pPr algn="l" rtl="0" eaLnBrk="1" fontAlgn="base" hangingPunct="1">
        <a:spcBef>
          <a:spcPct val="0"/>
        </a:spcBef>
        <a:spcAft>
          <a:spcPct val="0"/>
        </a:spcAft>
        <a:defRPr sz="4400">
          <a:solidFill>
            <a:srgbClr val="595959"/>
          </a:solidFill>
          <a:latin typeface="Calibri" pitchFamily="-108" charset="0"/>
          <a:ea typeface="ＭＳ Ｐゴシック" pitchFamily="-108" charset="-128"/>
          <a:cs typeface="Calibri" panose="020F0502020204030204" pitchFamily="34" charset="0"/>
        </a:defRPr>
      </a:lvl3pPr>
      <a:lvl4pPr algn="l" rtl="0" eaLnBrk="1" fontAlgn="base" hangingPunct="1">
        <a:spcBef>
          <a:spcPct val="0"/>
        </a:spcBef>
        <a:spcAft>
          <a:spcPct val="0"/>
        </a:spcAft>
        <a:defRPr sz="4400">
          <a:solidFill>
            <a:srgbClr val="595959"/>
          </a:solidFill>
          <a:latin typeface="Calibri" pitchFamily="-108" charset="0"/>
          <a:ea typeface="ＭＳ Ｐゴシック" pitchFamily="-108" charset="-128"/>
          <a:cs typeface="Calibri" panose="020F0502020204030204" pitchFamily="34" charset="0"/>
        </a:defRPr>
      </a:lvl4pPr>
      <a:lvl5pPr algn="l" rtl="0" eaLnBrk="1" fontAlgn="base" hangingPunct="1">
        <a:spcBef>
          <a:spcPct val="0"/>
        </a:spcBef>
        <a:spcAft>
          <a:spcPct val="0"/>
        </a:spcAft>
        <a:defRPr sz="4400">
          <a:solidFill>
            <a:srgbClr val="595959"/>
          </a:solidFill>
          <a:latin typeface="Calibri" pitchFamily="-108" charset="0"/>
          <a:ea typeface="ＭＳ Ｐゴシック" pitchFamily="-108" charset="-128"/>
          <a:cs typeface="Calibri" panose="020F0502020204030204" pitchFamily="34" charset="0"/>
        </a:defRPr>
      </a:lvl5pPr>
      <a:lvl6pPr marL="457200" algn="l" rtl="0" eaLnBrk="1" fontAlgn="base" hangingPunct="1">
        <a:spcBef>
          <a:spcPct val="0"/>
        </a:spcBef>
        <a:spcAft>
          <a:spcPct val="0"/>
        </a:spcAft>
        <a:defRPr sz="3200" b="1">
          <a:solidFill>
            <a:srgbClr val="FFFFFF"/>
          </a:solidFill>
          <a:latin typeface="Arial Black" pitchFamily="-108" charset="0"/>
        </a:defRPr>
      </a:lvl6pPr>
      <a:lvl7pPr marL="914400" algn="l" rtl="0" eaLnBrk="1" fontAlgn="base" hangingPunct="1">
        <a:spcBef>
          <a:spcPct val="0"/>
        </a:spcBef>
        <a:spcAft>
          <a:spcPct val="0"/>
        </a:spcAft>
        <a:defRPr sz="3200" b="1">
          <a:solidFill>
            <a:srgbClr val="FFFFFF"/>
          </a:solidFill>
          <a:latin typeface="Arial Black" pitchFamily="-108" charset="0"/>
        </a:defRPr>
      </a:lvl7pPr>
      <a:lvl8pPr marL="1371600" algn="l" rtl="0" eaLnBrk="1" fontAlgn="base" hangingPunct="1">
        <a:spcBef>
          <a:spcPct val="0"/>
        </a:spcBef>
        <a:spcAft>
          <a:spcPct val="0"/>
        </a:spcAft>
        <a:defRPr sz="3200" b="1">
          <a:solidFill>
            <a:srgbClr val="FFFFFF"/>
          </a:solidFill>
          <a:latin typeface="Arial Black" pitchFamily="-108" charset="0"/>
        </a:defRPr>
      </a:lvl8pPr>
      <a:lvl9pPr marL="1828800" algn="l" rtl="0" eaLnBrk="1" fontAlgn="base" hangingPunct="1">
        <a:spcBef>
          <a:spcPct val="0"/>
        </a:spcBef>
        <a:spcAft>
          <a:spcPct val="0"/>
        </a:spcAft>
        <a:defRPr sz="3200" b="1">
          <a:solidFill>
            <a:srgbClr val="FFFFFF"/>
          </a:solidFill>
          <a:latin typeface="Arial Black" pitchFamily="-108" charset="0"/>
        </a:defRPr>
      </a:lvl9pPr>
    </p:titleStyle>
    <p:bodyStyle>
      <a:lvl1pPr marL="269875" indent="-269875" algn="l" rtl="0" eaLnBrk="1" fontAlgn="base" hangingPunct="1">
        <a:spcBef>
          <a:spcPct val="20000"/>
        </a:spcBef>
        <a:spcAft>
          <a:spcPct val="0"/>
        </a:spcAft>
        <a:buSzPct val="75000"/>
        <a:buFont typeface="Wingdings" charset="2"/>
        <a:buChar char="§"/>
        <a:defRPr sz="2800">
          <a:solidFill>
            <a:srgbClr val="000000"/>
          </a:solidFill>
          <a:latin typeface="Calibri"/>
          <a:ea typeface="ＭＳ Ｐゴシック" pitchFamily="-108" charset="-128"/>
          <a:cs typeface="Calibri"/>
        </a:defRPr>
      </a:lvl1pPr>
      <a:lvl2pPr marL="914400" indent="-457200" algn="l" rtl="0" eaLnBrk="1" fontAlgn="base" hangingPunct="1">
        <a:spcBef>
          <a:spcPct val="20000"/>
        </a:spcBef>
        <a:spcAft>
          <a:spcPct val="0"/>
        </a:spcAft>
        <a:buSzPct val="75000"/>
        <a:buFont typeface="Arial" charset="0"/>
        <a:buAutoNum type="alphaLcParenR"/>
        <a:defRPr sz="2400">
          <a:solidFill>
            <a:srgbClr val="000000"/>
          </a:solidFill>
          <a:latin typeface="Calibri"/>
          <a:ea typeface="ＭＳ Ｐゴシック" pitchFamily="-108" charset="-128"/>
          <a:cs typeface="Calibri"/>
        </a:defRPr>
      </a:lvl2pPr>
      <a:lvl3pPr marL="1371600" indent="-457200" algn="l" rtl="0" eaLnBrk="1" fontAlgn="base" hangingPunct="1">
        <a:spcBef>
          <a:spcPct val="20000"/>
        </a:spcBef>
        <a:spcAft>
          <a:spcPct val="0"/>
        </a:spcAft>
        <a:buFont typeface="Times" charset="0"/>
        <a:buChar char="•"/>
        <a:defRPr sz="2000">
          <a:solidFill>
            <a:srgbClr val="000000"/>
          </a:solidFill>
          <a:latin typeface="Calibri"/>
          <a:ea typeface="ＭＳ Ｐゴシック" pitchFamily="-108" charset="-128"/>
          <a:cs typeface="Calibri"/>
        </a:defRPr>
      </a:lvl3pPr>
      <a:lvl4pPr marL="1752600" indent="-381000" algn="l" rtl="0" eaLnBrk="1" fontAlgn="base" hangingPunct="1">
        <a:spcBef>
          <a:spcPct val="20000"/>
        </a:spcBef>
        <a:spcAft>
          <a:spcPct val="0"/>
        </a:spcAft>
        <a:buFont typeface="Times" charset="0"/>
        <a:buChar char="•"/>
        <a:defRPr sz="1600">
          <a:solidFill>
            <a:srgbClr val="000000"/>
          </a:solidFill>
          <a:latin typeface="Calibri"/>
          <a:ea typeface="ＭＳ Ｐゴシック" pitchFamily="-108" charset="-128"/>
          <a:cs typeface="Calibri"/>
        </a:defRPr>
      </a:lvl4pPr>
      <a:lvl5pPr marL="2209800" indent="-381000" algn="l" rtl="0" eaLnBrk="1" fontAlgn="base" hangingPunct="1">
        <a:spcBef>
          <a:spcPct val="20000"/>
        </a:spcBef>
        <a:spcAft>
          <a:spcPct val="0"/>
        </a:spcAft>
        <a:buFont typeface="Times" charset="0"/>
        <a:buChar char="•"/>
        <a:defRPr sz="1600">
          <a:solidFill>
            <a:srgbClr val="000000"/>
          </a:solidFill>
          <a:latin typeface="Calibri"/>
          <a:ea typeface="ＭＳ Ｐゴシック" pitchFamily="-108" charset="-128"/>
          <a:cs typeface="Calibri"/>
        </a:defRPr>
      </a:lvl5pPr>
      <a:lvl6pPr marL="2667000" indent="-381000" algn="l" rtl="0" eaLnBrk="1" fontAlgn="base" hangingPunct="1">
        <a:spcBef>
          <a:spcPct val="20000"/>
        </a:spcBef>
        <a:spcAft>
          <a:spcPct val="0"/>
        </a:spcAft>
        <a:buFont typeface="Times" pitchFamily="-108" charset="0"/>
        <a:buChar char="•"/>
        <a:defRPr sz="2000">
          <a:solidFill>
            <a:srgbClr val="FFFFFF"/>
          </a:solidFill>
          <a:latin typeface="Georgia" pitchFamily="-108" charset="0"/>
          <a:ea typeface="ＭＳ Ｐゴシック" pitchFamily="-108" charset="-128"/>
        </a:defRPr>
      </a:lvl6pPr>
      <a:lvl7pPr marL="3124200" indent="-381000" algn="l" rtl="0" eaLnBrk="1" fontAlgn="base" hangingPunct="1">
        <a:spcBef>
          <a:spcPct val="20000"/>
        </a:spcBef>
        <a:spcAft>
          <a:spcPct val="0"/>
        </a:spcAft>
        <a:buFont typeface="Times" pitchFamily="-108" charset="0"/>
        <a:buChar char="•"/>
        <a:defRPr sz="2000">
          <a:solidFill>
            <a:srgbClr val="FFFFFF"/>
          </a:solidFill>
          <a:latin typeface="Georgia" pitchFamily="-108" charset="0"/>
          <a:ea typeface="ＭＳ Ｐゴシック" pitchFamily="-108" charset="-128"/>
        </a:defRPr>
      </a:lvl7pPr>
      <a:lvl8pPr marL="3581400" indent="-381000" algn="l" rtl="0" eaLnBrk="1" fontAlgn="base" hangingPunct="1">
        <a:spcBef>
          <a:spcPct val="20000"/>
        </a:spcBef>
        <a:spcAft>
          <a:spcPct val="0"/>
        </a:spcAft>
        <a:buFont typeface="Times" pitchFamily="-108" charset="0"/>
        <a:buChar char="•"/>
        <a:defRPr sz="2000">
          <a:solidFill>
            <a:srgbClr val="FFFFFF"/>
          </a:solidFill>
          <a:latin typeface="Georgia" pitchFamily="-108" charset="0"/>
          <a:ea typeface="ＭＳ Ｐゴシック" pitchFamily="-108" charset="-128"/>
        </a:defRPr>
      </a:lvl8pPr>
      <a:lvl9pPr marL="4038600" indent="-381000" algn="l" rtl="0" eaLnBrk="1" fontAlgn="base" hangingPunct="1">
        <a:spcBef>
          <a:spcPct val="20000"/>
        </a:spcBef>
        <a:spcAft>
          <a:spcPct val="0"/>
        </a:spcAft>
        <a:buFont typeface="Times" pitchFamily="-108" charset="0"/>
        <a:buChar char="•"/>
        <a:defRPr sz="2000">
          <a:solidFill>
            <a:srgbClr val="FFFFFF"/>
          </a:solidFill>
          <a:latin typeface="Georgia" pitchFamily="-108" charset="0"/>
          <a:ea typeface="ＭＳ Ｐゴシック" pitchFamily="-108"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obin.thurmeier" TargetMode="Externa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hyperlink" Target="https://cihr-irsc.gc.ca/e/35752.html" TargetMode="External"/><Relationship Id="rId2" Type="http://schemas.openxmlformats.org/officeDocument/2006/relationships/hyperlink" Target="https://cihr-irsc.gc.ca/e/50838.html" TargetMode="External"/><Relationship Id="rId1" Type="http://schemas.openxmlformats.org/officeDocument/2006/relationships/slideLayout" Target="../slideLayouts/slideLayout8.xml"/><Relationship Id="rId4" Type="http://schemas.openxmlformats.org/officeDocument/2006/relationships/hyperlink" Target="https://cihr-irsc.gc.ca/e/39414.html"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ihr-irsc.gc.ca/e/49958.html" TargetMode="External"/><Relationship Id="rId3" Type="http://schemas.openxmlformats.org/officeDocument/2006/relationships/hyperlink" Target="https://jira.usask.ca/servicedesk/customer/kb/view/1935650087?pageNumber=1&amp;resultNumber=2&amp;q=research%2520facilitator&amp;q_time=1626710748994" TargetMode="External"/><Relationship Id="rId7" Type="http://schemas.openxmlformats.org/officeDocument/2006/relationships/hyperlink" Target="https://cihr-irsc.gc.ca/e/49957.html" TargetMode="External"/><Relationship Id="rId2" Type="http://schemas.openxmlformats.org/officeDocument/2006/relationships/hyperlink" Target="https://usaskca1.sharepoint.com/sites/GrantsRepository" TargetMode="External"/><Relationship Id="rId1" Type="http://schemas.openxmlformats.org/officeDocument/2006/relationships/slideLayout" Target="../slideLayouts/slideLayout8.xml"/><Relationship Id="rId6" Type="http://schemas.openxmlformats.org/officeDocument/2006/relationships/hyperlink" Target="https://cihr-irsc.gc.ca/e/49347.html" TargetMode="External"/><Relationship Id="rId5" Type="http://schemas.openxmlformats.org/officeDocument/2006/relationships/hyperlink" Target="https://static1.squarespace.com/static/5c869fd0e666695abe893b3b/t/5cc87c154e17b6797d0d79c4/1556642837603/Sex%26Gender+Checklist+2019.pdf" TargetMode="External"/><Relationship Id="rId4" Type="http://schemas.openxmlformats.org/officeDocument/2006/relationships/hyperlink" Target="https://www.scpor.ca/sex-and-gender" TargetMode="External"/><Relationship Id="rId9" Type="http://schemas.openxmlformats.org/officeDocument/2006/relationships/hyperlink" Target="https://cihr-irsc.gc.ca/e/49629.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cihr-irsc.gc.ca/e/52489.html" TargetMode="Externa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hyperlink" Target="https://cihr-irsc.gc.ca/e/50340.html"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hyperlink" Target="https://ethics.gc.ca/eng/policy-politique_tcps2-eptc2_2022.html"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ethics.gc.ca/eng/policy-politique_tcps2-eptc2_2022.html" TargetMode="Externa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hyperlink" Target="https://www.scpor.ca/s/IRLET-2022.pdf" TargetMode="External"/><Relationship Id="rId7" Type="http://schemas.openxmlformats.org/officeDocument/2006/relationships/hyperlink" Target="https://cihr-irsc.gc.ca/e/50372.html" TargetMode="External"/><Relationship Id="rId2" Type="http://schemas.openxmlformats.org/officeDocument/2006/relationships/hyperlink" Target="https://vpresearch.usask.ca/rasi/engage-community/indigenous-community-engaged-research-and-scholarship.php" TargetMode="External"/><Relationship Id="rId1" Type="http://schemas.openxmlformats.org/officeDocument/2006/relationships/slideLayout" Target="../slideLayouts/slideLayout8.xml"/><Relationship Id="rId6" Type="http://schemas.openxmlformats.org/officeDocument/2006/relationships/hyperlink" Target="https://cihr-irsc.gc.ca/e/50340.html" TargetMode="External"/><Relationship Id="rId5" Type="http://schemas.openxmlformats.org/officeDocument/2006/relationships/hyperlink" Target="https://cihr-irsc.gc.ca/e/52489.html" TargetMode="External"/><Relationship Id="rId4" Type="http://schemas.openxmlformats.org/officeDocument/2006/relationships/hyperlink" Target="https://www.scpor.ca/s/IRLET-Companion-Document_2022.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www.nserc-crsng.gc.ca/InterAgency-Interorganismes/EDI-EDI/Action-Plan_Plan-dAction_eng.asp" TargetMode="Externa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hyperlink" Target="https://www.nserc-crsng.gc.ca/_doc/EDI/Guide_for_Applicants_EN.pdf"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s://vpresearch.usask.ca/rasi/resource-hub/edi-equity-diversity-inclusion.php" TargetMode="Externa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hyperlink" Target="https://ethics.gc.ca/eng/tcps2-eptc2_2022_chapter4-chapitre4.html" TargetMode="External"/><Relationship Id="rId7" Type="http://schemas.openxmlformats.org/officeDocument/2006/relationships/hyperlink" Target="https://www.nserc-crsng.gc.ca/_doc/EDI/Guide_for_Applicants_EN.pdf" TargetMode="External"/><Relationship Id="rId2" Type="http://schemas.openxmlformats.org/officeDocument/2006/relationships/hyperlink" Target="https://vpresearch.usask.ca/rasi/resource-hub/edi-equity-diversity-inclusion.php" TargetMode="External"/><Relationship Id="rId1" Type="http://schemas.openxmlformats.org/officeDocument/2006/relationships/slideLayout" Target="../slideLayouts/slideLayout8.xml"/><Relationship Id="rId6" Type="http://schemas.openxmlformats.org/officeDocument/2006/relationships/hyperlink" Target="https://cihr-irsc.gc.ca/e/52551.html" TargetMode="External"/><Relationship Id="rId5" Type="http://schemas.openxmlformats.org/officeDocument/2006/relationships/hyperlink" Target="https://cihr-irsc.gc.ca/e/52543.html" TargetMode="External"/><Relationship Id="rId4" Type="http://schemas.openxmlformats.org/officeDocument/2006/relationships/hyperlink" Target="https://www.nserc-crsng.gc.ca/InterAgency-Interorganismes/EDI-EDI/Action-Plan_Plan-dAction_eng.asp"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libguides.usask.ca/c.php?g=700768&amp;p=4976380"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hyperlink" Target="https://science.gc.ca/site/science/en/interagency-research-funding/policies-and-guidelines/research-data-management/tri-agency-research-data-management-policy-frequently-asked-questions" TargetMode="External"/><Relationship Id="rId5" Type="http://schemas.openxmlformats.org/officeDocument/2006/relationships/hyperlink" Target="https://vpresearch.usask.ca/research-support/research-data-management.php" TargetMode="External"/><Relationship Id="rId4" Type="http://schemas.openxmlformats.org/officeDocument/2006/relationships/hyperlink" Target="https://science.gc.ca/eic/site/063.nsf/eng/h_97610.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vpresearch.usask.ca/rasi/resource-hub/safeguarding-research.php" TargetMode="External"/><Relationship Id="rId3" Type="http://schemas.openxmlformats.org/officeDocument/2006/relationships/hyperlink" Target="https://www.nserc-crsng.gc.ca/InterAgency-Interorganismes/RS-SR/strac-rtsap_eng.asp" TargetMode="External"/><Relationship Id="rId7" Type="http://schemas.openxmlformats.org/officeDocument/2006/relationships/hyperlink" Target="https://science.gc.ca/site/science/en/safeguarding-your-research/guidelines-and-tools-implement-research-security/national-security-guidelines-research-partnerships/national-security-guidelines-research-partnerships-risk-assessment-form"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hyperlink" Target="https://www.nserc-crsng.gc.ca/InterAgency-Interorganismes/RS-SR/nsgrp-ldsnpr_eng.asp" TargetMode="External"/><Relationship Id="rId5" Type="http://schemas.openxmlformats.org/officeDocument/2006/relationships/hyperlink" Target="https://science.gc.ca/site/science/en/safeguarding-your-research/guidelines-and-tools-implement-research-security/named-research-organizations" TargetMode="External"/><Relationship Id="rId4" Type="http://schemas.openxmlformats.org/officeDocument/2006/relationships/hyperlink" Target="https://science.gc.ca/site/science/en/safeguarding-your-research/guidelines-and-tools-implement-research-security/sensitive-technology-research-areas" TargetMode="External"/><Relationship Id="rId9" Type="http://schemas.openxmlformats.org/officeDocument/2006/relationships/hyperlink" Target="https://science.gc.ca/eic/site/063.nsf/eng/h_97610.html"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www.nserc-crsng.gc.ca/InterAgency-Interorganismes/RS-SR/index_eng.asp" TargetMode="External"/><Relationship Id="rId3" Type="http://schemas.openxmlformats.org/officeDocument/2006/relationships/hyperlink" Target="https://science.gc.ca/eic/site/063.nsf/eng/h_97610.html" TargetMode="External"/><Relationship Id="rId7" Type="http://schemas.openxmlformats.org/officeDocument/2006/relationships/hyperlink" Target="https://vpresearch.usask.ca/rasi/resource-hub/safeguarding-research.php" TargetMode="External"/><Relationship Id="rId2" Type="http://schemas.openxmlformats.org/officeDocument/2006/relationships/hyperlink" Target="https://libguides.usask.ca/RDM" TargetMode="External"/><Relationship Id="rId1" Type="http://schemas.openxmlformats.org/officeDocument/2006/relationships/slideLayout" Target="../slideLayouts/slideLayout8.xml"/><Relationship Id="rId6" Type="http://schemas.openxmlformats.org/officeDocument/2006/relationships/hyperlink" Target="https://alliancecan.ca/en/services/research-data-management" TargetMode="External"/><Relationship Id="rId5" Type="http://schemas.openxmlformats.org/officeDocument/2006/relationships/hyperlink" Target="https://www.go-fair.org/" TargetMode="External"/><Relationship Id="rId10" Type="http://schemas.openxmlformats.org/officeDocument/2006/relationships/hyperlink" Target="https://science.gc.ca/site/science/en/safeguarding-your-research/guidelines-and-tools-implement-research-security/risk-assessment-review-process" TargetMode="External"/><Relationship Id="rId4" Type="http://schemas.openxmlformats.org/officeDocument/2006/relationships/hyperlink" Target="https://science.gc.ca/eic/site/063.nsf/eng/h_97609.html" TargetMode="External"/><Relationship Id="rId9" Type="http://schemas.openxmlformats.org/officeDocument/2006/relationships/hyperlink" Target="https://science.gc.ca/site/science/en/safeguarding-your-research/guidelines-and-tools-implement-research-security/national-security-guidelines-research-partnerships/national-security-guidelines-research-partnerships-risk-assessment-form"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ihr-irsc.gc.ca/e/49560.html" TargetMode="External"/><Relationship Id="rId2" Type="http://schemas.openxmlformats.org/officeDocument/2006/relationships/hyperlink" Target="https://science.gc.ca/site/science/en/interagency-research-funding/policies-and-guidelines/use-generative-artificial-intelligence-development-and-review-research-proposals/guidance-use-artificial-intelligence-development-and-review-research-grant-proposals" TargetMode="External"/><Relationship Id="rId1" Type="http://schemas.openxmlformats.org/officeDocument/2006/relationships/slideLayout" Target="../slideLayouts/slideLayout8.xml"/><Relationship Id="rId4" Type="http://schemas.openxmlformats.org/officeDocument/2006/relationships/hyperlink" Target="https://leadership.usask.ca/initiatives/ai/index.ph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researchnet-recherchenet.ca/rnr16/vwOpprtntyDtls.do?progCd=11360&amp;language=E&amp;org=CIHR" TargetMode="External"/><Relationship Id="rId2" Type="http://schemas.openxmlformats.org/officeDocument/2006/relationships/hyperlink" Target="https://cihr-irsc.gc.ca/e/54169.html"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cihr-irsc.gc.ca/e/39414.html" TargetMode="External"/><Relationship Id="rId2" Type="http://schemas.openxmlformats.org/officeDocument/2006/relationships/hyperlink" Target="https://cihr-irsc.gc.ca/e/50838.html" TargetMode="External"/><Relationship Id="rId1" Type="http://schemas.openxmlformats.org/officeDocument/2006/relationships/slideLayout" Target="../slideLayouts/slideLayout8.xml"/><Relationship Id="rId6" Type="http://schemas.openxmlformats.org/officeDocument/2006/relationships/hyperlink" Target="https://www.cihr-irsc.gc.ca/e/53720.html#2.1" TargetMode="External"/><Relationship Id="rId5" Type="http://schemas.openxmlformats.org/officeDocument/2006/relationships/hyperlink" Target="https://cihr-irsc.gc.ca/e/53329.html" TargetMode="External"/><Relationship Id="rId4" Type="http://schemas.openxmlformats.org/officeDocument/2006/relationships/hyperlink" Target="https://cihr-irsc.gc.ca/e/51310.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Hlceez1Dx5E" TargetMode="External"/><Relationship Id="rId2" Type="http://schemas.openxmlformats.org/officeDocument/2006/relationships/hyperlink" Target="https://cihr-irsc.gc.ca/e/50838.html" TargetMode="External"/><Relationship Id="rId1" Type="http://schemas.openxmlformats.org/officeDocument/2006/relationships/slideLayout" Target="../slideLayouts/slideLayout8.xml"/><Relationship Id="rId4" Type="http://schemas.openxmlformats.org/officeDocument/2006/relationships/hyperlink" Target="https://cihr-irsc.gc.ca/e/37790.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outsaskatoon.ca/resource-library/identities-terms-an-intro-to-language/" TargetMode="External"/><Relationship Id="rId2" Type="http://schemas.openxmlformats.org/officeDocument/2006/relationships/hyperlink" Target="https://cihr-irsc.gc.ca/e/48642.html" TargetMode="Externa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hyperlink" Target="https://cihr-irsc.gc.ca/e/49503.html" TargetMode="External"/><Relationship Id="rId2" Type="http://schemas.openxmlformats.org/officeDocument/2006/relationships/hyperlink" Target="http://www.cihr-irsc.gc.ca/e/49347.html" TargetMode="External"/><Relationship Id="rId1" Type="http://schemas.openxmlformats.org/officeDocument/2006/relationships/slideLayout" Target="../slideLayouts/slideLayout8.xml"/><Relationship Id="rId6" Type="http://schemas.openxmlformats.org/officeDocument/2006/relationships/hyperlink" Target="https://cihr-irsc.gc.ca/e/49958.html" TargetMode="External"/><Relationship Id="rId5" Type="http://schemas.openxmlformats.org/officeDocument/2006/relationships/hyperlink" Target="https://cihr-irsc.gc.ca/e/49957.html" TargetMode="External"/><Relationship Id="rId4" Type="http://schemas.openxmlformats.org/officeDocument/2006/relationships/hyperlink" Target="https://cihr-irsc.gc.ca/e/49560.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1E466-9D0B-9EFD-D548-B4BAF28E0721}"/>
              </a:ext>
            </a:extLst>
          </p:cNvPr>
          <p:cNvSpPr>
            <a:spLocks noGrp="1"/>
          </p:cNvSpPr>
          <p:nvPr>
            <p:ph type="ctrTitle"/>
          </p:nvPr>
        </p:nvSpPr>
        <p:spPr>
          <a:xfrm>
            <a:off x="711200" y="1399032"/>
            <a:ext cx="10703984" cy="1953768"/>
          </a:xfrm>
        </p:spPr>
        <p:txBody>
          <a:bodyPr/>
          <a:lstStyle/>
          <a:p>
            <a:r>
              <a:rPr lang="en-CA" sz="3600" dirty="0"/>
              <a:t>CIHR Project Grant Workshop: </a:t>
            </a:r>
            <a:r>
              <a:rPr lang="en-US" sz="3600" dirty="0"/>
              <a:t>Special Considerations during Application Development (including Sex &amp; Gender Considerations in Health Research)</a:t>
            </a:r>
            <a:r>
              <a:rPr lang="en-CA" sz="3600" dirty="0"/>
              <a:t> </a:t>
            </a:r>
            <a:endParaRPr lang="en-US" sz="3600" dirty="0"/>
          </a:p>
        </p:txBody>
      </p:sp>
      <p:sp>
        <p:nvSpPr>
          <p:cNvPr id="3" name="Subtitle 2">
            <a:extLst>
              <a:ext uri="{FF2B5EF4-FFF2-40B4-BE49-F238E27FC236}">
                <a16:creationId xmlns:a16="http://schemas.microsoft.com/office/drawing/2014/main" id="{82A63EAD-494E-6B6A-C32A-9A2B23663BEF}"/>
              </a:ext>
            </a:extLst>
          </p:cNvPr>
          <p:cNvSpPr>
            <a:spLocks noGrp="1"/>
          </p:cNvSpPr>
          <p:nvPr>
            <p:ph type="subTitle" idx="1"/>
          </p:nvPr>
        </p:nvSpPr>
        <p:spPr>
          <a:xfrm>
            <a:off x="711200" y="3867912"/>
            <a:ext cx="10710333" cy="886968"/>
          </a:xfrm>
        </p:spPr>
        <p:txBody>
          <a:bodyPr/>
          <a:lstStyle/>
          <a:p>
            <a:r>
              <a:rPr lang="en-CA" dirty="0">
                <a:solidFill>
                  <a:srgbClr val="00B0F0"/>
                </a:solidFill>
                <a:hlinkClick r:id="rId2">
                  <a:extLst>
                    <a:ext uri="{A12FA001-AC4F-418D-AE19-62706E023703}">
                      <ahyp:hlinkClr xmlns:ahyp="http://schemas.microsoft.com/office/drawing/2018/hyperlinkcolor" val="tx"/>
                    </a:ext>
                  </a:extLst>
                </a:hlinkClick>
              </a:rPr>
              <a:t>Robin Thurmeier </a:t>
            </a:r>
            <a:r>
              <a:rPr lang="en-CA" dirty="0"/>
              <a:t>(she/her)</a:t>
            </a:r>
          </a:p>
          <a:p>
            <a:r>
              <a:rPr lang="en-CA" dirty="0"/>
              <a:t>January 2025</a:t>
            </a:r>
            <a:endParaRPr lang="en-US" dirty="0"/>
          </a:p>
        </p:txBody>
      </p:sp>
    </p:spTree>
    <p:extLst>
      <p:ext uri="{BB962C8B-B14F-4D97-AF65-F5344CB8AC3E}">
        <p14:creationId xmlns:p14="http://schemas.microsoft.com/office/powerpoint/2010/main" val="3576208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080EAF-918C-1295-E5F7-0534FD0AF6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641674-8DDB-8E20-8F33-6B96C364B130}"/>
              </a:ext>
            </a:extLst>
          </p:cNvPr>
          <p:cNvSpPr>
            <a:spLocks noGrp="1"/>
          </p:cNvSpPr>
          <p:nvPr>
            <p:ph type="title"/>
          </p:nvPr>
        </p:nvSpPr>
        <p:spPr>
          <a:xfrm>
            <a:off x="571500" y="760073"/>
            <a:ext cx="10370764" cy="766976"/>
          </a:xfrm>
        </p:spPr>
        <p:txBody>
          <a:bodyPr/>
          <a:lstStyle/>
          <a:p>
            <a:r>
              <a:rPr lang="en-CA" sz="4000" dirty="0"/>
              <a:t>SGBA in Action at CIHR: Future</a:t>
            </a:r>
          </a:p>
        </p:txBody>
      </p:sp>
      <p:sp>
        <p:nvSpPr>
          <p:cNvPr id="3" name="Content Placeholder 2">
            <a:extLst>
              <a:ext uri="{FF2B5EF4-FFF2-40B4-BE49-F238E27FC236}">
                <a16:creationId xmlns:a16="http://schemas.microsoft.com/office/drawing/2014/main" id="{55F972CB-BBFF-0FB9-0B77-CFA4938DF450}"/>
              </a:ext>
            </a:extLst>
          </p:cNvPr>
          <p:cNvSpPr>
            <a:spLocks noGrp="1"/>
          </p:cNvSpPr>
          <p:nvPr>
            <p:ph idx="1"/>
          </p:nvPr>
        </p:nvSpPr>
        <p:spPr>
          <a:xfrm>
            <a:off x="495300" y="1494352"/>
            <a:ext cx="11239500" cy="4603575"/>
          </a:xfrm>
        </p:spPr>
        <p:txBody>
          <a:bodyPr>
            <a:noAutofit/>
          </a:bodyPr>
          <a:lstStyle/>
          <a:p>
            <a:pPr>
              <a:buFont typeface="Wingdings" panose="05000000000000000000" pitchFamily="2" charset="2"/>
              <a:buChar char="ü"/>
            </a:pPr>
            <a:r>
              <a:rPr lang="en-US" sz="2200" dirty="0"/>
              <a:t>The Institute of Gender and Health (IGH) works in partnership and collaboration with CIHR's Learning Health Systems portfolio, contributing to CIHR's efforts to increase equity and reduce bias in research funding.</a:t>
            </a:r>
          </a:p>
          <a:p>
            <a:pPr>
              <a:buFont typeface="Wingdings" panose="05000000000000000000" pitchFamily="2" charset="2"/>
              <a:buChar char="ü"/>
            </a:pPr>
            <a:r>
              <a:rPr lang="en-US" sz="2200" dirty="0"/>
              <a:t>According to the IGH Research Priority Plan 2024-2029:</a:t>
            </a:r>
          </a:p>
          <a:p>
            <a:pPr marL="628650" lvl="1" indent="-285750">
              <a:buFont typeface="Wingdings" panose="05000000000000000000" pitchFamily="2" charset="2"/>
              <a:buChar char="ü"/>
            </a:pPr>
            <a:r>
              <a:rPr lang="en-US" sz="1800" dirty="0"/>
              <a:t>“The next five years will require responsive, innovative and dynamic efforts to advance the quality of sex and gender integration in health research, from grant application, data collection and analysis, to reporting findings by sex and gender, and through to knowledge mobilization.” </a:t>
            </a:r>
          </a:p>
          <a:p>
            <a:pPr marL="628650" lvl="1" indent="-285750">
              <a:buFont typeface="Wingdings" panose="05000000000000000000" pitchFamily="2" charset="2"/>
              <a:buChar char="ü"/>
            </a:pPr>
            <a:r>
              <a:rPr lang="en-US" sz="1800" dirty="0"/>
              <a:t>Planned efforts include:</a:t>
            </a:r>
          </a:p>
          <a:p>
            <a:pPr marL="914400" lvl="2" indent="-285750">
              <a:buFont typeface="Wingdings" panose="05000000000000000000" pitchFamily="2" charset="2"/>
              <a:buChar char="ü"/>
            </a:pPr>
            <a:r>
              <a:rPr lang="en-US" sz="1600" b="1" i="0" dirty="0">
                <a:solidFill>
                  <a:srgbClr val="333333"/>
                </a:solidFill>
                <a:effectLst/>
                <a:latin typeface="Helvetica Neue"/>
              </a:rPr>
              <a:t>Advancing Research Excellence: </a:t>
            </a:r>
            <a:r>
              <a:rPr lang="en-US" sz="1600" b="0" i="0" dirty="0">
                <a:solidFill>
                  <a:srgbClr val="333333"/>
                </a:solidFill>
                <a:effectLst/>
                <a:latin typeface="Helvetica Neue"/>
              </a:rPr>
              <a:t>Develop and advance methodological guidance for how to integrate sex and gender in research, including how to incorporate the lens and tools of intersectionality (i.e., gender+).</a:t>
            </a:r>
          </a:p>
          <a:p>
            <a:pPr marL="914400" lvl="2" indent="-285750">
              <a:buFont typeface="Wingdings" panose="05000000000000000000" pitchFamily="2" charset="2"/>
              <a:buChar char="ü"/>
            </a:pPr>
            <a:r>
              <a:rPr lang="en-US" sz="1600" b="1" dirty="0">
                <a:solidFill>
                  <a:srgbClr val="333333"/>
                </a:solidFill>
                <a:latin typeface="Helvetica Neue"/>
              </a:rPr>
              <a:t>Bridging Capacity: </a:t>
            </a:r>
            <a:r>
              <a:rPr lang="en-US" sz="1600" dirty="0">
                <a:solidFill>
                  <a:srgbClr val="333333"/>
                </a:solidFill>
                <a:latin typeface="Helvetica Neue"/>
              </a:rPr>
              <a:t>Modernize the online training module curriculum and contribute to the development and improvement of peer reviewer training, processes and expectations aimed at advancing appropriate assessment of the quality of sex and gender integration.</a:t>
            </a:r>
          </a:p>
          <a:p>
            <a:pPr marL="914400" lvl="2" indent="-285750">
              <a:buFont typeface="Wingdings" panose="05000000000000000000" pitchFamily="2" charset="2"/>
              <a:buChar char="ü"/>
            </a:pPr>
            <a:r>
              <a:rPr lang="en-US" sz="1600" b="1" i="0" dirty="0">
                <a:solidFill>
                  <a:srgbClr val="333333"/>
                </a:solidFill>
                <a:effectLst/>
                <a:latin typeface="Helvetica Neue"/>
              </a:rPr>
              <a:t>Knowledge Mobilization: </a:t>
            </a:r>
            <a:r>
              <a:rPr lang="en-US" sz="1600" b="0" i="0" dirty="0">
                <a:solidFill>
                  <a:srgbClr val="333333"/>
                </a:solidFill>
                <a:effectLst/>
                <a:latin typeface="Helvetica Neue"/>
              </a:rPr>
              <a:t>Promote best practice standards of sex and gender integration in research and knowledge mobilization, including how to increase sex, gender, and intersectional diversity of participants in human health studies.</a:t>
            </a:r>
          </a:p>
          <a:p>
            <a:pPr lvl="2">
              <a:buFont typeface="Wingdings" panose="05000000000000000000" pitchFamily="2" charset="2"/>
              <a:buChar char="ü"/>
            </a:pPr>
            <a:endParaRPr lang="en-US" sz="1600" b="0" i="0" dirty="0">
              <a:solidFill>
                <a:srgbClr val="333333"/>
              </a:solidFill>
              <a:effectLst/>
              <a:latin typeface="Helvetica Neue"/>
            </a:endParaRPr>
          </a:p>
          <a:p>
            <a:pPr lvl="2">
              <a:buFont typeface="Wingdings" panose="05000000000000000000" pitchFamily="2" charset="2"/>
              <a:buChar char="ü"/>
            </a:pPr>
            <a:endParaRPr lang="en-CA" sz="1600" dirty="0"/>
          </a:p>
        </p:txBody>
      </p:sp>
      <p:sp>
        <p:nvSpPr>
          <p:cNvPr id="7" name="TextBox 6">
            <a:extLst>
              <a:ext uri="{FF2B5EF4-FFF2-40B4-BE49-F238E27FC236}">
                <a16:creationId xmlns:a16="http://schemas.microsoft.com/office/drawing/2014/main" id="{DDBBA98E-6386-AD77-FA91-AE3F009C600F}"/>
              </a:ext>
            </a:extLst>
          </p:cNvPr>
          <p:cNvSpPr txBox="1"/>
          <p:nvPr/>
        </p:nvSpPr>
        <p:spPr>
          <a:xfrm>
            <a:off x="9079322" y="6090329"/>
            <a:ext cx="3320267" cy="707886"/>
          </a:xfrm>
          <a:prstGeom prst="rect">
            <a:avLst/>
          </a:prstGeom>
          <a:noFill/>
        </p:spPr>
        <p:txBody>
          <a:bodyPr wrap="square">
            <a:spAutoFit/>
          </a:bodyPr>
          <a:lstStyle/>
          <a:p>
            <a:r>
              <a:rPr lang="en-CA" sz="1000" dirty="0">
                <a:latin typeface="+mn-lt"/>
              </a:rPr>
              <a:t>Source: </a:t>
            </a:r>
            <a:endParaRPr lang="en-CA" sz="1000" dirty="0">
              <a:solidFill>
                <a:srgbClr val="719500"/>
              </a:solidFill>
              <a:latin typeface="+mn-lt"/>
              <a:hlinkClick r:id="rId2">
                <a:extLst>
                  <a:ext uri="{A12FA001-AC4F-418D-AE19-62706E023703}">
                    <ahyp:hlinkClr xmlns:ahyp="http://schemas.microsoft.com/office/drawing/2018/hyperlinkcolor" val="tx"/>
                  </a:ext>
                </a:extLst>
              </a:hlinkClick>
            </a:endParaRPr>
          </a:p>
          <a:p>
            <a:r>
              <a:rPr lang="en-US" sz="1000" dirty="0">
                <a:solidFill>
                  <a:srgbClr val="00B0F0"/>
                </a:solidFill>
                <a:latin typeface="+mn-lt"/>
                <a:hlinkClick r:id="rId3">
                  <a:extLst>
                    <a:ext uri="{A12FA001-AC4F-418D-AE19-62706E023703}">
                      <ahyp:hlinkClr xmlns:ahyp="http://schemas.microsoft.com/office/drawing/2018/hyperlinkcolor" val="tx"/>
                    </a:ext>
                  </a:extLst>
                </a:hlinkClick>
              </a:rPr>
              <a:t>Research Priority Plan 2024-2029 - Strengths to Solutions: Advancing Sex and Gender Science for Healthy Futures - CIHR</a:t>
            </a:r>
            <a:endParaRPr lang="en-CA" sz="1000" dirty="0">
              <a:solidFill>
                <a:srgbClr val="00B0F0"/>
              </a:solidFill>
              <a:latin typeface="+mn-lt"/>
              <a:hlinkClick r:id="rId4">
                <a:extLst>
                  <a:ext uri="{A12FA001-AC4F-418D-AE19-62706E023703}">
                    <ahyp:hlinkClr xmlns:ahyp="http://schemas.microsoft.com/office/drawing/2018/hyperlinkcolor" val="tx"/>
                  </a:ext>
                </a:extLst>
              </a:hlinkClick>
            </a:endParaRPr>
          </a:p>
        </p:txBody>
      </p:sp>
    </p:spTree>
    <p:extLst>
      <p:ext uri="{BB962C8B-B14F-4D97-AF65-F5344CB8AC3E}">
        <p14:creationId xmlns:p14="http://schemas.microsoft.com/office/powerpoint/2010/main" val="2031714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691D5-3DF9-444A-8EC3-DE1384CDBF7D}"/>
              </a:ext>
            </a:extLst>
          </p:cNvPr>
          <p:cNvSpPr>
            <a:spLocks noGrp="1"/>
          </p:cNvSpPr>
          <p:nvPr>
            <p:ph type="title"/>
          </p:nvPr>
        </p:nvSpPr>
        <p:spPr>
          <a:xfrm>
            <a:off x="1559842" y="744850"/>
            <a:ext cx="9072316" cy="827314"/>
          </a:xfrm>
        </p:spPr>
        <p:txBody>
          <a:bodyPr/>
          <a:lstStyle/>
          <a:p>
            <a:r>
              <a:rPr lang="en-CA" dirty="0"/>
              <a:t>Resources</a:t>
            </a:r>
          </a:p>
        </p:txBody>
      </p:sp>
      <p:sp>
        <p:nvSpPr>
          <p:cNvPr id="3" name="Content Placeholder 2">
            <a:extLst>
              <a:ext uri="{FF2B5EF4-FFF2-40B4-BE49-F238E27FC236}">
                <a16:creationId xmlns:a16="http://schemas.microsoft.com/office/drawing/2014/main" id="{31BA6712-D596-41EF-B477-BC1F702E1A0E}"/>
              </a:ext>
            </a:extLst>
          </p:cNvPr>
          <p:cNvSpPr>
            <a:spLocks noGrp="1"/>
          </p:cNvSpPr>
          <p:nvPr>
            <p:ph idx="1"/>
          </p:nvPr>
        </p:nvSpPr>
        <p:spPr>
          <a:xfrm>
            <a:off x="1269508" y="1642368"/>
            <a:ext cx="9547718" cy="4332303"/>
          </a:xfrm>
        </p:spPr>
        <p:txBody>
          <a:bodyPr>
            <a:normAutofit/>
          </a:bodyPr>
          <a:lstStyle/>
          <a:p>
            <a:pPr marL="0" indent="0">
              <a:buNone/>
            </a:pPr>
            <a:r>
              <a:rPr lang="en-US" sz="2000" dirty="0"/>
              <a:t>Available at </a:t>
            </a:r>
            <a:r>
              <a:rPr lang="en-US" sz="2000" dirty="0" err="1"/>
              <a:t>Usask</a:t>
            </a:r>
            <a:r>
              <a:rPr lang="en-US" sz="2000" dirty="0"/>
              <a:t>:</a:t>
            </a:r>
          </a:p>
          <a:p>
            <a:pPr>
              <a:buFont typeface="Wingdings" panose="05000000000000000000" pitchFamily="2" charset="2"/>
              <a:buChar char="ü"/>
            </a:pPr>
            <a:r>
              <a:rPr lang="en-US" sz="2000" dirty="0">
                <a:solidFill>
                  <a:srgbClr val="00B0F0"/>
                </a:solidFill>
                <a:hlinkClick r:id="rId2">
                  <a:extLst>
                    <a:ext uri="{A12FA001-AC4F-418D-AE19-62706E023703}">
                      <ahyp:hlinkClr xmlns:ahyp="http://schemas.microsoft.com/office/drawing/2018/hyperlinkcolor" val="tx"/>
                    </a:ext>
                  </a:extLst>
                </a:hlinkClick>
              </a:rPr>
              <a:t>Grants Repository</a:t>
            </a:r>
            <a:endParaRPr lang="en-US" sz="2000" dirty="0">
              <a:solidFill>
                <a:srgbClr val="00B0F0"/>
              </a:solidFill>
            </a:endParaRPr>
          </a:p>
          <a:p>
            <a:pPr>
              <a:buFont typeface="Wingdings" panose="05000000000000000000" pitchFamily="2" charset="2"/>
              <a:buChar char="ü"/>
            </a:pPr>
            <a:r>
              <a:rPr lang="en-US" sz="2000" dirty="0"/>
              <a:t>Work with your </a:t>
            </a:r>
            <a:r>
              <a:rPr lang="en-US" sz="2000" dirty="0">
                <a:solidFill>
                  <a:srgbClr val="00B0F0"/>
                </a:solidFill>
                <a:hlinkClick r:id="rId3">
                  <a:extLst>
                    <a:ext uri="{A12FA001-AC4F-418D-AE19-62706E023703}">
                      <ahyp:hlinkClr xmlns:ahyp="http://schemas.microsoft.com/office/drawing/2018/hyperlinkcolor" val="tx"/>
                    </a:ext>
                  </a:extLst>
                </a:hlinkClick>
              </a:rPr>
              <a:t>Research Facilitator </a:t>
            </a:r>
            <a:endParaRPr lang="en-US" sz="2000" dirty="0">
              <a:solidFill>
                <a:srgbClr val="00B0F0"/>
              </a:solidFill>
            </a:endParaRPr>
          </a:p>
          <a:p>
            <a:pPr>
              <a:buFont typeface="Wingdings" panose="05000000000000000000" pitchFamily="2" charset="2"/>
              <a:buChar char="ü"/>
            </a:pPr>
            <a:r>
              <a:rPr lang="en-US" sz="2000" dirty="0"/>
              <a:t>SCPOR: </a:t>
            </a:r>
            <a:r>
              <a:rPr lang="en-US" sz="2000" dirty="0">
                <a:solidFill>
                  <a:srgbClr val="00B0F0"/>
                </a:solidFill>
                <a:hlinkClick r:id="rId4">
                  <a:extLst>
                    <a:ext uri="{A12FA001-AC4F-418D-AE19-62706E023703}">
                      <ahyp:hlinkClr xmlns:ahyp="http://schemas.microsoft.com/office/drawing/2018/hyperlinkcolor" val="tx"/>
                    </a:ext>
                  </a:extLst>
                </a:hlinkClick>
              </a:rPr>
              <a:t>Sex and Gender in Health Research </a:t>
            </a:r>
            <a:endParaRPr lang="en-US" sz="2000" dirty="0">
              <a:solidFill>
                <a:srgbClr val="00B0F0"/>
              </a:solidFill>
            </a:endParaRPr>
          </a:p>
          <a:p>
            <a:pPr lvl="1">
              <a:buFont typeface="Wingdings" panose="05000000000000000000" pitchFamily="2" charset="2"/>
              <a:buChar char="ü"/>
            </a:pPr>
            <a:r>
              <a:rPr lang="en-US" sz="2000" dirty="0"/>
              <a:t>Resource: </a:t>
            </a:r>
            <a:r>
              <a:rPr lang="en-US" sz="2000" dirty="0">
                <a:solidFill>
                  <a:srgbClr val="00B0F0"/>
                </a:solidFill>
                <a:hlinkClick r:id="rId5">
                  <a:extLst>
                    <a:ext uri="{A12FA001-AC4F-418D-AE19-62706E023703}">
                      <ahyp:hlinkClr xmlns:ahyp="http://schemas.microsoft.com/office/drawing/2018/hyperlinkcolor" val="tx"/>
                    </a:ext>
                  </a:extLst>
                </a:hlinkClick>
              </a:rPr>
              <a:t>Checklist for Integrating Sex and Gender Considerations</a:t>
            </a:r>
            <a:endParaRPr lang="en-US" sz="2000" dirty="0">
              <a:solidFill>
                <a:srgbClr val="00B0F0"/>
              </a:solidFill>
            </a:endParaRPr>
          </a:p>
          <a:p>
            <a:pPr marL="0" indent="0">
              <a:buNone/>
            </a:pPr>
            <a:endParaRPr lang="en-US" sz="2000" dirty="0"/>
          </a:p>
          <a:p>
            <a:pPr marL="0" indent="0">
              <a:buNone/>
            </a:pPr>
            <a:r>
              <a:rPr lang="en-US" sz="2000" dirty="0"/>
              <a:t>Available at CIHR:</a:t>
            </a:r>
          </a:p>
          <a:p>
            <a:pPr>
              <a:buFont typeface="Wingdings" panose="05000000000000000000" pitchFamily="2" charset="2"/>
              <a:buChar char="ü"/>
            </a:pPr>
            <a:r>
              <a:rPr lang="en-US" sz="2000" dirty="0"/>
              <a:t>Online </a:t>
            </a:r>
            <a:r>
              <a:rPr lang="en-US" sz="2000" dirty="0">
                <a:solidFill>
                  <a:srgbClr val="00B0F0"/>
                </a:solidFill>
                <a:hlinkClick r:id="rId6">
                  <a:extLst>
                    <a:ext uri="{A12FA001-AC4F-418D-AE19-62706E023703}">
                      <ahyp:hlinkClr xmlns:ahyp="http://schemas.microsoft.com/office/drawing/2018/hyperlinkcolor" val="tx"/>
                    </a:ext>
                  </a:extLst>
                </a:hlinkClick>
              </a:rPr>
              <a:t>Training Modules</a:t>
            </a:r>
            <a:r>
              <a:rPr lang="en-US" sz="2000" dirty="0"/>
              <a:t>: Integrating Sex &amp; Gender in Health Research </a:t>
            </a:r>
          </a:p>
          <a:p>
            <a:pPr>
              <a:buFont typeface="Wingdings" panose="05000000000000000000" pitchFamily="2" charset="2"/>
              <a:buChar char="ü"/>
            </a:pPr>
            <a:r>
              <a:rPr lang="en-US" sz="2000" dirty="0"/>
              <a:t>Criteria for Integration of Sex and Gender in your application (</a:t>
            </a:r>
            <a:r>
              <a:rPr lang="en-US" sz="2000" dirty="0">
                <a:solidFill>
                  <a:srgbClr val="00B0F0"/>
                </a:solidFill>
                <a:hlinkClick r:id="rId7">
                  <a:extLst>
                    <a:ext uri="{A12FA001-AC4F-418D-AE19-62706E023703}">
                      <ahyp:hlinkClr xmlns:ahyp="http://schemas.microsoft.com/office/drawing/2018/hyperlinkcolor" val="tx"/>
                    </a:ext>
                  </a:extLst>
                </a:hlinkClick>
              </a:rPr>
              <a:t>Biomedical</a:t>
            </a:r>
            <a:r>
              <a:rPr lang="en-US" sz="2000" dirty="0">
                <a:solidFill>
                  <a:srgbClr val="00B0F0"/>
                </a:solidFill>
              </a:rPr>
              <a:t> </a:t>
            </a:r>
            <a:r>
              <a:rPr lang="en-US" sz="2000" dirty="0"/>
              <a:t>&amp; </a:t>
            </a:r>
            <a:r>
              <a:rPr lang="en-US" sz="2000" dirty="0">
                <a:solidFill>
                  <a:srgbClr val="00B0F0"/>
                </a:solidFill>
                <a:hlinkClick r:id="rId8">
                  <a:extLst>
                    <a:ext uri="{A12FA001-AC4F-418D-AE19-62706E023703}">
                      <ahyp:hlinkClr xmlns:ahyp="http://schemas.microsoft.com/office/drawing/2018/hyperlinkcolor" val="tx"/>
                    </a:ext>
                  </a:extLst>
                </a:hlinkClick>
              </a:rPr>
              <a:t>Research with Human Participants</a:t>
            </a:r>
            <a:r>
              <a:rPr lang="en-US" sz="2000" dirty="0">
                <a:solidFill>
                  <a:srgbClr val="00B0F0"/>
                </a:solidFill>
              </a:rPr>
              <a:t>) </a:t>
            </a:r>
          </a:p>
          <a:p>
            <a:pPr>
              <a:buFont typeface="Wingdings" panose="05000000000000000000" pitchFamily="2" charset="2"/>
              <a:buChar char="ü"/>
            </a:pPr>
            <a:r>
              <a:rPr lang="en-US" sz="2000" dirty="0">
                <a:solidFill>
                  <a:srgbClr val="00B0F0"/>
                </a:solidFill>
                <a:hlinkClick r:id="rId9">
                  <a:extLst>
                    <a:ext uri="{A12FA001-AC4F-418D-AE19-62706E023703}">
                      <ahyp:hlinkClr xmlns:ahyp="http://schemas.microsoft.com/office/drawing/2018/hyperlinkcolor" val="tx"/>
                    </a:ext>
                  </a:extLst>
                </a:hlinkClick>
              </a:rPr>
              <a:t>Meet the Methods &amp; Science Factsheets</a:t>
            </a:r>
            <a:endParaRPr lang="en-US" sz="2000" dirty="0">
              <a:solidFill>
                <a:srgbClr val="00B0F0"/>
              </a:solidFill>
            </a:endParaRPr>
          </a:p>
        </p:txBody>
      </p:sp>
    </p:spTree>
    <p:extLst>
      <p:ext uri="{BB962C8B-B14F-4D97-AF65-F5344CB8AC3E}">
        <p14:creationId xmlns:p14="http://schemas.microsoft.com/office/powerpoint/2010/main" val="3427401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637C2-C25A-3F97-2E03-E2754A5F8918}"/>
              </a:ext>
            </a:extLst>
          </p:cNvPr>
          <p:cNvSpPr>
            <a:spLocks noGrp="1"/>
          </p:cNvSpPr>
          <p:nvPr>
            <p:ph type="ctrTitle"/>
          </p:nvPr>
        </p:nvSpPr>
        <p:spPr>
          <a:xfrm>
            <a:off x="1955060" y="2835675"/>
            <a:ext cx="8281880" cy="1186649"/>
          </a:xfrm>
        </p:spPr>
        <p:txBody>
          <a:bodyPr>
            <a:normAutofit/>
          </a:bodyPr>
          <a:lstStyle/>
          <a:p>
            <a:pPr>
              <a:lnSpc>
                <a:spcPct val="90000"/>
              </a:lnSpc>
            </a:pPr>
            <a:r>
              <a:rPr lang="en-US" sz="3200" dirty="0"/>
              <a:t>Indigenous Health Research </a:t>
            </a:r>
          </a:p>
        </p:txBody>
      </p:sp>
    </p:spTree>
    <p:extLst>
      <p:ext uri="{BB962C8B-B14F-4D97-AF65-F5344CB8AC3E}">
        <p14:creationId xmlns:p14="http://schemas.microsoft.com/office/powerpoint/2010/main" val="4142432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D81454-8835-AD82-1804-453466FDE56A}"/>
              </a:ext>
            </a:extLst>
          </p:cNvPr>
          <p:cNvSpPr>
            <a:spLocks noGrp="1"/>
          </p:cNvSpPr>
          <p:nvPr>
            <p:ph type="title"/>
          </p:nvPr>
        </p:nvSpPr>
        <p:spPr/>
        <p:txBody>
          <a:bodyPr/>
          <a:lstStyle/>
          <a:p>
            <a:r>
              <a:rPr lang="en-US" sz="3600" dirty="0"/>
              <a:t>CIHR defines Indigenous Health Research as…</a:t>
            </a:r>
          </a:p>
        </p:txBody>
      </p:sp>
      <p:sp>
        <p:nvSpPr>
          <p:cNvPr id="5" name="Content Placeholder 4">
            <a:extLst>
              <a:ext uri="{FF2B5EF4-FFF2-40B4-BE49-F238E27FC236}">
                <a16:creationId xmlns:a16="http://schemas.microsoft.com/office/drawing/2014/main" id="{DD55EA84-59B2-6F30-B584-ADDD24F7364A}"/>
              </a:ext>
            </a:extLst>
          </p:cNvPr>
          <p:cNvSpPr>
            <a:spLocks noGrp="1"/>
          </p:cNvSpPr>
          <p:nvPr>
            <p:ph idx="1"/>
          </p:nvPr>
        </p:nvSpPr>
        <p:spPr>
          <a:xfrm>
            <a:off x="676656" y="1691640"/>
            <a:ext cx="11028512" cy="4404360"/>
          </a:xfrm>
        </p:spPr>
        <p:txBody>
          <a:bodyPr/>
          <a:lstStyle/>
          <a:p>
            <a:pPr>
              <a:buFont typeface="Wingdings" panose="05000000000000000000" pitchFamily="2" charset="2"/>
              <a:buChar char="ü"/>
            </a:pPr>
            <a:r>
              <a:rPr lang="en-US" dirty="0"/>
              <a:t>Any research topic or area related to health and wellness that is:</a:t>
            </a:r>
          </a:p>
          <a:p>
            <a:pPr marL="804863" lvl="1" indent="-347663">
              <a:buFont typeface="Wingdings" panose="05000000000000000000" pitchFamily="2" charset="2"/>
              <a:buChar char="ü"/>
            </a:pPr>
            <a:r>
              <a:rPr lang="en-US" dirty="0"/>
              <a:t>Conducted by…</a:t>
            </a:r>
          </a:p>
          <a:p>
            <a:pPr marL="804863" lvl="1" indent="-347663">
              <a:buFont typeface="Wingdings" panose="05000000000000000000" pitchFamily="2" charset="2"/>
              <a:buChar char="ü"/>
            </a:pPr>
            <a:r>
              <a:rPr lang="en-US" dirty="0"/>
              <a:t>Grounded in…</a:t>
            </a:r>
          </a:p>
          <a:p>
            <a:pPr marL="804863" lvl="1" indent="-347663">
              <a:buFont typeface="Wingdings" panose="05000000000000000000" pitchFamily="2" charset="2"/>
              <a:buChar char="ü"/>
            </a:pPr>
            <a:r>
              <a:rPr lang="en-US" dirty="0"/>
              <a:t>Engaged with… </a:t>
            </a:r>
          </a:p>
          <a:p>
            <a:pPr marL="457200" lvl="1" indent="0">
              <a:buNone/>
            </a:pPr>
            <a:r>
              <a:rPr lang="en-US" dirty="0"/>
              <a:t>First Nations, Inuit, or Métis communities, societies, individuals.</a:t>
            </a:r>
          </a:p>
          <a:p>
            <a:pPr>
              <a:buFont typeface="Wingdings" panose="05000000000000000000" pitchFamily="2" charset="2"/>
              <a:buChar char="ü"/>
            </a:pPr>
            <a:r>
              <a:rPr lang="en-US" dirty="0"/>
              <a:t>Embracing Indigenous wisdoms, cultures, experiences, and/or knowledge systems</a:t>
            </a:r>
          </a:p>
          <a:p>
            <a:pPr>
              <a:buFont typeface="Wingdings" panose="05000000000000000000" pitchFamily="2" charset="2"/>
              <a:buChar char="ü"/>
            </a:pPr>
            <a:r>
              <a:rPr lang="en-US" dirty="0"/>
              <a:t>Respectful engagement and equitable opportunities for meaningful and culturally safe health research</a:t>
            </a:r>
          </a:p>
        </p:txBody>
      </p:sp>
      <p:sp>
        <p:nvSpPr>
          <p:cNvPr id="2" name="Rectangle 1"/>
          <p:cNvSpPr/>
          <p:nvPr/>
        </p:nvSpPr>
        <p:spPr>
          <a:xfrm>
            <a:off x="7615809" y="5896689"/>
            <a:ext cx="3804666" cy="246221"/>
          </a:xfrm>
          <a:prstGeom prst="rect">
            <a:avLst/>
          </a:prstGeom>
        </p:spPr>
        <p:txBody>
          <a:bodyPr wrap="square">
            <a:spAutoFit/>
          </a:bodyPr>
          <a:lstStyle/>
          <a:p>
            <a:r>
              <a:rPr lang="en-US" sz="1000" dirty="0">
                <a:latin typeface="+mn-lt"/>
              </a:rPr>
              <a:t>Source: </a:t>
            </a:r>
            <a:r>
              <a:rPr lang="en-US" sz="1000" dirty="0">
                <a:solidFill>
                  <a:srgbClr val="00B0F0"/>
                </a:solidFill>
                <a:latin typeface="+mn-lt"/>
                <a:hlinkClick r:id="rId2">
                  <a:extLst>
                    <a:ext uri="{A12FA001-AC4F-418D-AE19-62706E023703}">
                      <ahyp:hlinkClr xmlns:ahyp="http://schemas.microsoft.com/office/drawing/2018/hyperlinkcolor" val="tx"/>
                    </a:ext>
                  </a:extLst>
                </a:hlinkClick>
              </a:rPr>
              <a:t>Indigenous Health Research - CIHR (cihr-irsc.gc.ca)</a:t>
            </a:r>
            <a:endParaRPr lang="en-US" sz="1000" dirty="0">
              <a:solidFill>
                <a:srgbClr val="00B0F0"/>
              </a:solidFill>
              <a:latin typeface="+mn-lt"/>
            </a:endParaRPr>
          </a:p>
        </p:txBody>
      </p:sp>
    </p:spTree>
    <p:extLst>
      <p:ext uri="{BB962C8B-B14F-4D97-AF65-F5344CB8AC3E}">
        <p14:creationId xmlns:p14="http://schemas.microsoft.com/office/powerpoint/2010/main" val="2247523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EFA85-7CA0-DF67-CAF9-268632EDD96F}"/>
              </a:ext>
            </a:extLst>
          </p:cNvPr>
          <p:cNvSpPr>
            <a:spLocks noGrp="1"/>
          </p:cNvSpPr>
          <p:nvPr>
            <p:ph type="title"/>
          </p:nvPr>
        </p:nvSpPr>
        <p:spPr/>
        <p:txBody>
          <a:bodyPr/>
          <a:lstStyle/>
          <a:p>
            <a:r>
              <a:rPr lang="en-CA" sz="3200" dirty="0"/>
              <a:t>Peer Review: Indigenous Health Research Committee </a:t>
            </a:r>
            <a:endParaRPr lang="en-US" sz="3200" dirty="0"/>
          </a:p>
        </p:txBody>
      </p:sp>
      <p:sp>
        <p:nvSpPr>
          <p:cNvPr id="3" name="Content Placeholder 2">
            <a:extLst>
              <a:ext uri="{FF2B5EF4-FFF2-40B4-BE49-F238E27FC236}">
                <a16:creationId xmlns:a16="http://schemas.microsoft.com/office/drawing/2014/main" id="{8738CFA1-0AB2-44DF-ED6B-9F52E6E85E7C}"/>
              </a:ext>
            </a:extLst>
          </p:cNvPr>
          <p:cNvSpPr>
            <a:spLocks noGrp="1"/>
          </p:cNvSpPr>
          <p:nvPr>
            <p:ph idx="1"/>
          </p:nvPr>
        </p:nvSpPr>
        <p:spPr>
          <a:xfrm>
            <a:off x="603504" y="1618488"/>
            <a:ext cx="11101664" cy="4477512"/>
          </a:xfrm>
        </p:spPr>
        <p:txBody>
          <a:bodyPr>
            <a:normAutofit fontScale="77500" lnSpcReduction="20000"/>
          </a:bodyPr>
          <a:lstStyle/>
          <a:p>
            <a:pPr>
              <a:spcBef>
                <a:spcPts val="1200"/>
              </a:spcBef>
              <a:buFont typeface="Wingdings" panose="05000000000000000000" pitchFamily="2" charset="2"/>
              <a:buChar char="ü"/>
            </a:pPr>
            <a:r>
              <a:rPr lang="en-US" sz="2400" dirty="0">
                <a:solidFill>
                  <a:srgbClr val="333333"/>
                </a:solidFill>
              </a:rPr>
              <a:t>The overarching goal of Indigenous health research is to inspire, promote and support</a:t>
            </a:r>
            <a:r>
              <a:rPr lang="en-US" sz="2400" b="1" i="1" dirty="0">
                <a:solidFill>
                  <a:srgbClr val="333333"/>
                </a:solidFill>
              </a:rPr>
              <a:t> </a:t>
            </a:r>
            <a:r>
              <a:rPr lang="en-US" sz="2400" dirty="0">
                <a:solidFill>
                  <a:srgbClr val="333333"/>
                </a:solidFill>
              </a:rPr>
              <a:t>research with the highest potential to advance health and wellness for Indigenous peoples, grounded in commitment to deep community-engagement, partnership and collaboration in research and knowledge translation. </a:t>
            </a:r>
          </a:p>
          <a:p>
            <a:pPr lvl="1">
              <a:spcBef>
                <a:spcPts val="1200"/>
              </a:spcBef>
              <a:buFont typeface="Wingdings" panose="05000000000000000000" pitchFamily="2" charset="2"/>
              <a:buChar char="ü"/>
            </a:pPr>
            <a:r>
              <a:rPr lang="en-US" sz="2000" dirty="0">
                <a:solidFill>
                  <a:srgbClr val="333333"/>
                </a:solidFill>
              </a:rPr>
              <a:t>The integration of concepts of service to community within the very definition of scientific and scholarly excellence is a distinguishing feature of Indigenous health research.</a:t>
            </a:r>
          </a:p>
          <a:p>
            <a:pPr>
              <a:spcBef>
                <a:spcPts val="1200"/>
              </a:spcBef>
              <a:buFont typeface="Wingdings" panose="05000000000000000000" pitchFamily="2" charset="2"/>
              <a:buChar char="ü"/>
            </a:pPr>
            <a:r>
              <a:rPr lang="en-US" sz="2400" dirty="0">
                <a:solidFill>
                  <a:srgbClr val="333333"/>
                </a:solidFill>
              </a:rPr>
              <a:t>A proposal should:</a:t>
            </a:r>
          </a:p>
          <a:p>
            <a:pPr lvl="1">
              <a:spcBef>
                <a:spcPts val="1200"/>
              </a:spcBef>
              <a:buFont typeface="Wingdings" panose="05000000000000000000" pitchFamily="2" charset="2"/>
              <a:buChar char="ü"/>
            </a:pPr>
            <a:r>
              <a:rPr lang="en-US" sz="2000" dirty="0">
                <a:solidFill>
                  <a:srgbClr val="333333"/>
                </a:solidFill>
              </a:rPr>
              <a:t>Describe</a:t>
            </a:r>
            <a:r>
              <a:rPr lang="en-US" sz="2000" dirty="0">
                <a:solidFill>
                  <a:srgbClr val="00B0F0"/>
                </a:solidFill>
              </a:rPr>
              <a:t> </a:t>
            </a:r>
            <a:r>
              <a:rPr lang="en-US" sz="2000" u="sng" dirty="0">
                <a:solidFill>
                  <a:srgbClr val="00B0F0"/>
                </a:solidFill>
                <a:hlinkClick r:id="rId3">
                  <a:extLst>
                    <a:ext uri="{A12FA001-AC4F-418D-AE19-62706E023703}">
                      <ahyp:hlinkClr xmlns:ahyp="http://schemas.microsoft.com/office/drawing/2018/hyperlinkcolor" val="tx"/>
                    </a:ext>
                  </a:extLst>
                </a:hlinkClick>
              </a:rPr>
              <a:t>meaningful and culturally safe research</a:t>
            </a:r>
            <a:r>
              <a:rPr lang="en-US" sz="2000" dirty="0">
                <a:solidFill>
                  <a:srgbClr val="00B0F0"/>
                </a:solidFill>
              </a:rPr>
              <a:t> </a:t>
            </a:r>
            <a:r>
              <a:rPr lang="en-US" sz="2000" dirty="0">
                <a:solidFill>
                  <a:srgbClr val="333333"/>
                </a:solidFill>
              </a:rPr>
              <a:t>involving Indigenous Peoples with the intent to promote health through research that is in keeping with Indigenous values and traditions. </a:t>
            </a:r>
          </a:p>
          <a:p>
            <a:pPr lvl="1">
              <a:spcBef>
                <a:spcPts val="1200"/>
              </a:spcBef>
              <a:buFont typeface="Wingdings" panose="05000000000000000000" pitchFamily="2" charset="2"/>
              <a:buChar char="ü"/>
            </a:pPr>
            <a:r>
              <a:rPr lang="en-US" sz="2000" dirty="0">
                <a:solidFill>
                  <a:srgbClr val="333333"/>
                </a:solidFill>
              </a:rPr>
              <a:t>Address </a:t>
            </a:r>
            <a:r>
              <a:rPr lang="en-US" sz="2000" b="0" i="0" dirty="0">
                <a:solidFill>
                  <a:srgbClr val="333333"/>
                </a:solidFill>
                <a:effectLst/>
              </a:rPr>
              <a:t>the </a:t>
            </a:r>
            <a:r>
              <a:rPr lang="en-US" sz="2000" b="0" i="0" u="sng" dirty="0">
                <a:solidFill>
                  <a:srgbClr val="00B0F0"/>
                </a:solidFill>
                <a:effectLst/>
                <a:hlinkClick r:id="rId4">
                  <a:extLst>
                    <a:ext uri="{A12FA001-AC4F-418D-AE19-62706E023703}">
                      <ahyp:hlinkClr xmlns:ahyp="http://schemas.microsoft.com/office/drawing/2018/hyperlinkcolor" val="tx"/>
                    </a:ext>
                  </a:extLst>
                </a:hlinkClick>
              </a:rPr>
              <a:t>TCPS 2 - Chapter 9 on Research Involving the First Nations, Inuit and Métis Peoples of Canada</a:t>
            </a:r>
            <a:r>
              <a:rPr lang="en-US" sz="2000" b="0" i="0" dirty="0">
                <a:solidFill>
                  <a:srgbClr val="00B0F0"/>
                </a:solidFill>
                <a:effectLst/>
              </a:rPr>
              <a:t> </a:t>
            </a:r>
            <a:r>
              <a:rPr lang="en-US" sz="2000" b="0" i="0" dirty="0">
                <a:solidFill>
                  <a:srgbClr val="333333"/>
                </a:solidFill>
                <a:effectLst/>
              </a:rPr>
              <a:t>and Indigenous partnering community/organization ethical guidelines</a:t>
            </a:r>
          </a:p>
          <a:p>
            <a:pPr>
              <a:spcBef>
                <a:spcPts val="1200"/>
              </a:spcBef>
              <a:buFont typeface="Wingdings" panose="05000000000000000000" pitchFamily="2" charset="2"/>
              <a:buChar char="ü"/>
            </a:pPr>
            <a:r>
              <a:rPr lang="en-US" sz="2400" b="1" dirty="0">
                <a:solidFill>
                  <a:schemeClr val="tx1"/>
                </a:solidFill>
              </a:rPr>
              <a:t>NOTE: IHRC may deem your application eligible for the Iterative Peer Review Process. </a:t>
            </a:r>
          </a:p>
          <a:p>
            <a:pPr lvl="1">
              <a:spcBef>
                <a:spcPts val="1200"/>
              </a:spcBef>
              <a:buFont typeface="Wingdings" panose="05000000000000000000" pitchFamily="2" charset="2"/>
              <a:buChar char="ü"/>
            </a:pPr>
            <a:r>
              <a:rPr lang="en-US" sz="2000" dirty="0">
                <a:solidFill>
                  <a:schemeClr val="tx1"/>
                </a:solidFill>
              </a:rPr>
              <a:t>The objective of the Iterative Peer Review Process is to allow applicants whose applications have been deemed good, as per CIHR's rating scale, the opportunity to address necessary clarifications and/or panel recommendations with the goal of improving their application to increase their chances of being funded.</a:t>
            </a:r>
            <a:endParaRPr lang="en-US" sz="2000" i="0" dirty="0">
              <a:solidFill>
                <a:schemeClr val="tx1"/>
              </a:solidFill>
              <a:effectLst/>
            </a:endParaRPr>
          </a:p>
        </p:txBody>
      </p:sp>
    </p:spTree>
    <p:extLst>
      <p:ext uri="{BB962C8B-B14F-4D97-AF65-F5344CB8AC3E}">
        <p14:creationId xmlns:p14="http://schemas.microsoft.com/office/powerpoint/2010/main" val="265081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4BDDA-AC23-36EF-4E47-17D2144CB2D6}"/>
              </a:ext>
            </a:extLst>
          </p:cNvPr>
          <p:cNvSpPr>
            <a:spLocks noGrp="1"/>
          </p:cNvSpPr>
          <p:nvPr>
            <p:ph type="title"/>
          </p:nvPr>
        </p:nvSpPr>
        <p:spPr>
          <a:xfrm>
            <a:off x="304801" y="783152"/>
            <a:ext cx="11400367" cy="609600"/>
          </a:xfrm>
        </p:spPr>
        <p:txBody>
          <a:bodyPr/>
          <a:lstStyle/>
          <a:p>
            <a:r>
              <a:rPr lang="en-US" dirty="0"/>
              <a:t>Registration/Application Details</a:t>
            </a:r>
          </a:p>
        </p:txBody>
      </p:sp>
      <p:sp>
        <p:nvSpPr>
          <p:cNvPr id="3" name="Content Placeholder 2">
            <a:extLst>
              <a:ext uri="{FF2B5EF4-FFF2-40B4-BE49-F238E27FC236}">
                <a16:creationId xmlns:a16="http://schemas.microsoft.com/office/drawing/2014/main" id="{D8F2D141-DD34-9650-8CDD-F1EE95D3FA47}"/>
              </a:ext>
            </a:extLst>
          </p:cNvPr>
          <p:cNvSpPr>
            <a:spLocks noGrp="1"/>
          </p:cNvSpPr>
          <p:nvPr>
            <p:ph idx="1"/>
          </p:nvPr>
        </p:nvSpPr>
        <p:spPr>
          <a:xfrm>
            <a:off x="304801" y="1563256"/>
            <a:ext cx="11400367" cy="4495800"/>
          </a:xfrm>
        </p:spPr>
        <p:txBody>
          <a:bodyPr/>
          <a:lstStyle/>
          <a:p>
            <a:pPr marL="342900" lvl="1" indent="-342900">
              <a:buFont typeface="Wingdings" panose="05000000000000000000" pitchFamily="2" charset="2"/>
              <a:buChar char="ü"/>
            </a:pPr>
            <a:r>
              <a:rPr lang="en-CA" sz="2000" dirty="0"/>
              <a:t>To be considered for IHR Committee, you MUST complete the following steps at </a:t>
            </a:r>
            <a:r>
              <a:rPr lang="en-CA" sz="2000" b="1" dirty="0">
                <a:solidFill>
                  <a:srgbClr val="FF0000"/>
                </a:solidFill>
              </a:rPr>
              <a:t>registration</a:t>
            </a:r>
            <a:r>
              <a:rPr lang="en-CA" sz="2000" dirty="0"/>
              <a:t> stage:</a:t>
            </a:r>
          </a:p>
          <a:p>
            <a:pPr marL="800100" lvl="2" indent="-342900">
              <a:buFont typeface="Wingdings" panose="05000000000000000000" pitchFamily="2" charset="2"/>
              <a:buChar char="ü"/>
            </a:pPr>
            <a:r>
              <a:rPr lang="en-CA" sz="1600" b="1" dirty="0"/>
              <a:t>Task 2: Enter Proposal Information (Sub-task: Details) </a:t>
            </a:r>
          </a:p>
          <a:p>
            <a:pPr marL="1028700" lvl="3" indent="-342900">
              <a:buFont typeface="Wingdings" panose="05000000000000000000" pitchFamily="2" charset="2"/>
              <a:buChar char="ü"/>
            </a:pPr>
            <a:r>
              <a:rPr lang="en-US" b="0" i="0" dirty="0">
                <a:solidFill>
                  <a:srgbClr val="333333"/>
                </a:solidFill>
                <a:effectLst/>
                <a:latin typeface="Helvetica Neue"/>
              </a:rPr>
              <a:t>Select ‘yes’ to the question regarding the TCPS 2 – Chapter 9 (“</a:t>
            </a:r>
            <a:r>
              <a:rPr lang="en-US" b="0" i="1" dirty="0">
                <a:solidFill>
                  <a:srgbClr val="333333"/>
                </a:solidFill>
                <a:effectLst/>
                <a:latin typeface="Helvetica Neue"/>
              </a:rPr>
              <a:t>Does your proposal address the</a:t>
            </a:r>
            <a:r>
              <a:rPr lang="en-US" b="0" i="1" dirty="0">
                <a:solidFill>
                  <a:srgbClr val="00B0F0"/>
                </a:solidFill>
                <a:effectLst/>
                <a:latin typeface="Helvetica Neue"/>
              </a:rPr>
              <a:t> </a:t>
            </a:r>
            <a:r>
              <a:rPr lang="en-US" b="0" i="0" u="sng" dirty="0">
                <a:solidFill>
                  <a:srgbClr val="00B0F0"/>
                </a:solidFill>
                <a:effectLst/>
                <a:latin typeface="Helvetica Neue"/>
                <a:hlinkClick r:id="rId2">
                  <a:extLst>
                    <a:ext uri="{A12FA001-AC4F-418D-AE19-62706E023703}">
                      <ahyp:hlinkClr xmlns:ahyp="http://schemas.microsoft.com/office/drawing/2018/hyperlinkcolor" val="tx"/>
                    </a:ext>
                  </a:extLst>
                </a:hlinkClick>
              </a:rPr>
              <a:t>TCPS 2 - Chapter 9 Research Involving the First Nations, Inuit and Métis Peoples of Canada</a:t>
            </a:r>
            <a:r>
              <a:rPr lang="en-US" b="0" i="1" dirty="0">
                <a:solidFill>
                  <a:srgbClr val="00B0F0"/>
                </a:solidFill>
                <a:effectLst/>
                <a:latin typeface="Helvetica Neue"/>
              </a:rPr>
              <a:t> </a:t>
            </a:r>
            <a:r>
              <a:rPr lang="en-US" b="0" i="1" dirty="0">
                <a:solidFill>
                  <a:srgbClr val="333333"/>
                </a:solidFill>
                <a:effectLst/>
                <a:latin typeface="Helvetica Neue"/>
              </a:rPr>
              <a:t>and Indigenous partnering community/organizational ethical guidelines?</a:t>
            </a:r>
            <a:r>
              <a:rPr lang="en-US" b="0" i="0" dirty="0">
                <a:solidFill>
                  <a:srgbClr val="333333"/>
                </a:solidFill>
                <a:effectLst/>
                <a:latin typeface="Helvetica Neue"/>
              </a:rPr>
              <a:t>”);</a:t>
            </a:r>
          </a:p>
          <a:p>
            <a:pPr marL="1028700" lvl="3" indent="-342900">
              <a:buFont typeface="Wingdings" panose="05000000000000000000" pitchFamily="2" charset="2"/>
              <a:buChar char="ü"/>
            </a:pPr>
            <a:r>
              <a:rPr lang="en-US" b="0" i="0" dirty="0">
                <a:solidFill>
                  <a:srgbClr val="333333"/>
                </a:solidFill>
                <a:effectLst/>
                <a:latin typeface="Helvetica Neue"/>
              </a:rPr>
              <a:t>Provide a detailed justification in the related text field (2000 </a:t>
            </a:r>
            <a:r>
              <a:rPr lang="en-US" dirty="0">
                <a:solidFill>
                  <a:srgbClr val="333333"/>
                </a:solidFill>
                <a:latin typeface="Helvetica Neue"/>
              </a:rPr>
              <a:t>characters) </a:t>
            </a:r>
            <a:r>
              <a:rPr lang="en-US" b="0" i="0" dirty="0">
                <a:solidFill>
                  <a:srgbClr val="333333"/>
                </a:solidFill>
                <a:effectLst/>
                <a:latin typeface="Helvetica Neue"/>
              </a:rPr>
              <a:t>to indicate how the proposal addresses the principles of the TCPS 2 – Chapter 9;</a:t>
            </a:r>
          </a:p>
          <a:p>
            <a:pPr marL="800100" lvl="2" indent="-342900">
              <a:buFont typeface="Wingdings" panose="05000000000000000000" pitchFamily="2" charset="2"/>
              <a:buChar char="ü"/>
            </a:pPr>
            <a:r>
              <a:rPr lang="en-US" sz="1600" b="1" i="0" dirty="0">
                <a:solidFill>
                  <a:srgbClr val="333333"/>
                </a:solidFill>
                <a:effectLst/>
                <a:latin typeface="Helvetica Neue"/>
              </a:rPr>
              <a:t>Task 5: Complete </a:t>
            </a:r>
            <a:r>
              <a:rPr lang="en-US" sz="1600" b="1" dirty="0">
                <a:solidFill>
                  <a:srgbClr val="333333"/>
                </a:solidFill>
                <a:latin typeface="Helvetica Neue"/>
              </a:rPr>
              <a:t>Peer Review (Sub-task: Suggested Committees)</a:t>
            </a:r>
          </a:p>
          <a:p>
            <a:pPr marL="1028700" lvl="3" indent="-342900">
              <a:buFont typeface="Wingdings" panose="05000000000000000000" pitchFamily="2" charset="2"/>
              <a:buChar char="ü"/>
            </a:pPr>
            <a:r>
              <a:rPr lang="en-US" b="0" i="0" dirty="0">
                <a:solidFill>
                  <a:srgbClr val="333333"/>
                </a:solidFill>
                <a:effectLst/>
                <a:latin typeface="Helvetica Neue"/>
              </a:rPr>
              <a:t>Select the Indigenous Health Research (IHR) committee as the first suggested peer review committee and provide the mandatory justification (750 characters) for why your application fits within this committee.</a:t>
            </a:r>
          </a:p>
          <a:p>
            <a:pPr marL="342900" lvl="1" indent="-342900">
              <a:buFont typeface="Wingdings" panose="05000000000000000000" pitchFamily="2" charset="2"/>
              <a:buChar char="ü"/>
            </a:pPr>
            <a:r>
              <a:rPr lang="en-US" sz="2000" dirty="0">
                <a:solidFill>
                  <a:srgbClr val="333333"/>
                </a:solidFill>
                <a:latin typeface="Helvetica Neue"/>
              </a:rPr>
              <a:t>At the application stage: </a:t>
            </a:r>
            <a:endParaRPr lang="en-US" sz="2000" b="0" i="0" dirty="0">
              <a:solidFill>
                <a:srgbClr val="333333"/>
              </a:solidFill>
              <a:effectLst/>
              <a:latin typeface="Helvetica Neue"/>
            </a:endParaRPr>
          </a:p>
          <a:p>
            <a:pPr marL="800100" lvl="2" indent="-342900">
              <a:buFont typeface="Wingdings" panose="05000000000000000000" pitchFamily="2" charset="2"/>
              <a:buChar char="ü"/>
            </a:pPr>
            <a:r>
              <a:rPr lang="en-US" sz="1600" b="1" dirty="0">
                <a:solidFill>
                  <a:srgbClr val="333333"/>
                </a:solidFill>
                <a:latin typeface="Helvetica Neue"/>
              </a:rPr>
              <a:t>Task 8: Attach other application material (Mandatory)</a:t>
            </a:r>
          </a:p>
          <a:p>
            <a:pPr marL="1028700" lvl="3" indent="-342900">
              <a:buFont typeface="Wingdings" panose="05000000000000000000" pitchFamily="2" charset="2"/>
              <a:buChar char="ü"/>
            </a:pPr>
            <a:r>
              <a:rPr lang="en-US" i="0" dirty="0">
                <a:solidFill>
                  <a:srgbClr val="FF0000"/>
                </a:solidFill>
                <a:effectLst/>
                <a:latin typeface="Helvetica Neue"/>
              </a:rPr>
              <a:t>Letters of community support from Indigenous partner(s): </a:t>
            </a:r>
            <a:r>
              <a:rPr lang="en-US" i="0" dirty="0">
                <a:solidFill>
                  <a:schemeClr val="tx1"/>
                </a:solidFill>
                <a:effectLst/>
                <a:latin typeface="Helvetica Neue"/>
              </a:rPr>
              <a:t>If your proposal relates to Indigenous health research, provide at least one letter of community support from Indigenous partners. </a:t>
            </a:r>
            <a:r>
              <a:rPr lang="en-US" b="1" i="0" dirty="0">
                <a:solidFill>
                  <a:schemeClr val="tx1"/>
                </a:solidFill>
                <a:effectLst/>
                <a:latin typeface="Helvetica Neue"/>
              </a:rPr>
              <a:t>Limit of up to 20 individual documents of up to 5 pages each. </a:t>
            </a:r>
          </a:p>
          <a:p>
            <a:pPr marL="0" indent="0">
              <a:buNone/>
            </a:pPr>
            <a:endParaRPr lang="en-US" dirty="0"/>
          </a:p>
        </p:txBody>
      </p:sp>
    </p:spTree>
    <p:extLst>
      <p:ext uri="{BB962C8B-B14F-4D97-AF65-F5344CB8AC3E}">
        <p14:creationId xmlns:p14="http://schemas.microsoft.com/office/powerpoint/2010/main" val="3574984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C4336-80AB-4020-381E-0D8F9C98D59A}"/>
              </a:ext>
            </a:extLst>
          </p:cNvPr>
          <p:cNvSpPr>
            <a:spLocks noGrp="1"/>
          </p:cNvSpPr>
          <p:nvPr>
            <p:ph type="title"/>
          </p:nvPr>
        </p:nvSpPr>
        <p:spPr>
          <a:xfrm>
            <a:off x="304801" y="685800"/>
            <a:ext cx="11400367" cy="762000"/>
          </a:xfrm>
        </p:spPr>
        <p:txBody>
          <a:bodyPr/>
          <a:lstStyle/>
          <a:p>
            <a:r>
              <a:rPr lang="en-CA" dirty="0"/>
              <a:t>Resources </a:t>
            </a:r>
            <a:endParaRPr lang="en-US" dirty="0"/>
          </a:p>
        </p:txBody>
      </p:sp>
      <p:sp>
        <p:nvSpPr>
          <p:cNvPr id="3" name="Content Placeholder 2">
            <a:extLst>
              <a:ext uri="{FF2B5EF4-FFF2-40B4-BE49-F238E27FC236}">
                <a16:creationId xmlns:a16="http://schemas.microsoft.com/office/drawing/2014/main" id="{15BE06C3-8F24-A89C-5AC2-B6550DA168F4}"/>
              </a:ext>
            </a:extLst>
          </p:cNvPr>
          <p:cNvSpPr>
            <a:spLocks noGrp="1"/>
          </p:cNvSpPr>
          <p:nvPr>
            <p:ph idx="1"/>
          </p:nvPr>
        </p:nvSpPr>
        <p:spPr>
          <a:xfrm>
            <a:off x="914400" y="1563624"/>
            <a:ext cx="10790768" cy="4532376"/>
          </a:xfrm>
        </p:spPr>
        <p:txBody>
          <a:bodyPr/>
          <a:lstStyle/>
          <a:p>
            <a:pPr marL="0" indent="0">
              <a:buNone/>
            </a:pPr>
            <a:r>
              <a:rPr lang="en-US" sz="2400" dirty="0"/>
              <a:t>Available at USask:</a:t>
            </a:r>
          </a:p>
          <a:p>
            <a:pPr>
              <a:buFont typeface="Wingdings" panose="05000000000000000000" pitchFamily="2" charset="2"/>
              <a:buChar char="ü"/>
            </a:pPr>
            <a:r>
              <a:rPr lang="en-US" sz="1800" dirty="0">
                <a:solidFill>
                  <a:srgbClr val="00B0F0"/>
                </a:solidFill>
                <a:hlinkClick r:id="rId2">
                  <a:extLst>
                    <a:ext uri="{A12FA001-AC4F-418D-AE19-62706E023703}">
                      <ahyp:hlinkClr xmlns:ahyp="http://schemas.microsoft.com/office/drawing/2018/hyperlinkcolor" val="tx"/>
                    </a:ext>
                  </a:extLst>
                </a:hlinkClick>
              </a:rPr>
              <a:t>Indigenous Research and Scholarship - Research Acceleration and Strategic Initiatives - Office of the Vice-President Research | University of Saskatchewan (usask.ca)</a:t>
            </a:r>
            <a:endParaRPr lang="en-US" sz="1800" dirty="0">
              <a:solidFill>
                <a:srgbClr val="00B0F0"/>
              </a:solidFill>
            </a:endParaRPr>
          </a:p>
          <a:p>
            <a:pPr>
              <a:buFont typeface="Wingdings" panose="05000000000000000000" pitchFamily="2" charset="2"/>
              <a:buChar char="ü"/>
            </a:pPr>
            <a:r>
              <a:rPr lang="en-US" sz="1800" dirty="0"/>
              <a:t>SCPOR:</a:t>
            </a:r>
          </a:p>
          <a:p>
            <a:pPr lvl="1">
              <a:buFont typeface="Wingdings" panose="05000000000000000000" pitchFamily="2" charset="2"/>
              <a:buChar char="ü"/>
            </a:pPr>
            <a:r>
              <a:rPr lang="en-US" sz="1800" dirty="0">
                <a:solidFill>
                  <a:srgbClr val="00B0F0"/>
                </a:solidFill>
                <a:hlinkClick r:id="rId3">
                  <a:extLst>
                    <a:ext uri="{A12FA001-AC4F-418D-AE19-62706E023703}">
                      <ahyp:hlinkClr xmlns:ahyp="http://schemas.microsoft.com/office/drawing/2018/hyperlinkcolor" val="tx"/>
                    </a:ext>
                  </a:extLst>
                </a:hlinkClick>
              </a:rPr>
              <a:t>https://www.scpor.ca/s/IRLET-2022.pdf</a:t>
            </a:r>
            <a:r>
              <a:rPr lang="en-US" sz="1800" dirty="0">
                <a:solidFill>
                  <a:srgbClr val="00B0F0"/>
                </a:solidFill>
              </a:rPr>
              <a:t> </a:t>
            </a:r>
          </a:p>
          <a:p>
            <a:pPr lvl="1">
              <a:buFont typeface="Wingdings" panose="05000000000000000000" pitchFamily="2" charset="2"/>
              <a:buChar char="ü"/>
            </a:pPr>
            <a:r>
              <a:rPr lang="en-US" sz="1800" dirty="0">
                <a:solidFill>
                  <a:srgbClr val="00B0F0"/>
                </a:solidFill>
                <a:hlinkClick r:id="rId4">
                  <a:extLst>
                    <a:ext uri="{A12FA001-AC4F-418D-AE19-62706E023703}">
                      <ahyp:hlinkClr xmlns:ahyp="http://schemas.microsoft.com/office/drawing/2018/hyperlinkcolor" val="tx"/>
                    </a:ext>
                  </a:extLst>
                </a:hlinkClick>
              </a:rPr>
              <a:t>https://www.scpor.ca/s/IRLET-Companion-Document_2022.pdf</a:t>
            </a:r>
            <a:r>
              <a:rPr lang="en-US" sz="1800" dirty="0">
                <a:solidFill>
                  <a:srgbClr val="00B0F0"/>
                </a:solidFill>
              </a:rPr>
              <a:t> </a:t>
            </a:r>
          </a:p>
          <a:p>
            <a:pPr marL="0" indent="0">
              <a:buNone/>
            </a:pPr>
            <a:r>
              <a:rPr lang="en-US" sz="2400" dirty="0"/>
              <a:t>Available at CIHR:</a:t>
            </a:r>
            <a:endParaRPr lang="en-US" sz="2400" dirty="0">
              <a:solidFill>
                <a:srgbClr val="719500"/>
              </a:solidFill>
              <a:hlinkClick r:id="rId5">
                <a:extLst>
                  <a:ext uri="{A12FA001-AC4F-418D-AE19-62706E023703}">
                    <ahyp:hlinkClr xmlns:ahyp="http://schemas.microsoft.com/office/drawing/2018/hyperlinkcolor" val="tx"/>
                  </a:ext>
                </a:extLst>
              </a:hlinkClick>
            </a:endParaRPr>
          </a:p>
          <a:p>
            <a:pPr>
              <a:buFont typeface="Wingdings" panose="05000000000000000000" pitchFamily="2" charset="2"/>
              <a:buChar char="ü"/>
            </a:pPr>
            <a:r>
              <a:rPr lang="en-US" sz="1800" dirty="0">
                <a:solidFill>
                  <a:srgbClr val="00B0F0"/>
                </a:solidFill>
                <a:hlinkClick r:id="rId5">
                  <a:extLst>
                    <a:ext uri="{A12FA001-AC4F-418D-AE19-62706E023703}">
                      <ahyp:hlinkClr xmlns:ahyp="http://schemas.microsoft.com/office/drawing/2018/hyperlinkcolor" val="tx"/>
                    </a:ext>
                  </a:extLst>
                </a:hlinkClick>
              </a:rPr>
              <a:t>Indigenous Health Research - CIHR (cihr-irsc.gc.ca)</a:t>
            </a:r>
            <a:endParaRPr lang="en-US" sz="1800" dirty="0">
              <a:solidFill>
                <a:srgbClr val="00B0F0"/>
              </a:solidFill>
            </a:endParaRPr>
          </a:p>
          <a:p>
            <a:pPr>
              <a:buFont typeface="Wingdings" panose="05000000000000000000" pitchFamily="2" charset="2"/>
              <a:buChar char="ü"/>
            </a:pPr>
            <a:r>
              <a:rPr lang="en-US" sz="1800" dirty="0">
                <a:solidFill>
                  <a:srgbClr val="00B0F0"/>
                </a:solidFill>
                <a:hlinkClick r:id="rId6">
                  <a:extLst>
                    <a:ext uri="{A12FA001-AC4F-418D-AE19-62706E023703}">
                      <ahyp:hlinkClr xmlns:ahyp="http://schemas.microsoft.com/office/drawing/2018/hyperlinkcolor" val="tx"/>
                    </a:ext>
                  </a:extLst>
                </a:hlinkClick>
              </a:rPr>
              <a:t>Defining Indigenous Health Research - CIHR (cihr-irsc.gc.ca)</a:t>
            </a:r>
            <a:endParaRPr lang="en-US" sz="1800" dirty="0">
              <a:solidFill>
                <a:srgbClr val="00B0F0"/>
              </a:solidFill>
            </a:endParaRPr>
          </a:p>
          <a:p>
            <a:pPr>
              <a:buFont typeface="Wingdings" panose="05000000000000000000" pitchFamily="2" charset="2"/>
              <a:buChar char="ü"/>
            </a:pPr>
            <a:r>
              <a:rPr lang="en-US" sz="1800" dirty="0">
                <a:solidFill>
                  <a:srgbClr val="00B0F0"/>
                </a:solidFill>
                <a:hlinkClick r:id="rId7">
                  <a:extLst>
                    <a:ext uri="{A12FA001-AC4F-418D-AE19-62706E023703}">
                      <ahyp:hlinkClr xmlns:ahyp="http://schemas.microsoft.com/office/drawing/2018/hyperlinkcolor" val="tx"/>
                    </a:ext>
                  </a:extLst>
                </a:hlinkClick>
              </a:rPr>
              <a:t>Action Plan: Building a healthier future for First Nations, Inuit, and Métis Peoples - CIHR (cihr-irsc.gc.ca)</a:t>
            </a:r>
            <a:endParaRPr lang="en-US" sz="1800" dirty="0">
              <a:solidFill>
                <a:srgbClr val="00B0F0"/>
              </a:solidFill>
            </a:endParaRPr>
          </a:p>
        </p:txBody>
      </p:sp>
    </p:spTree>
    <p:extLst>
      <p:ext uri="{BB962C8B-B14F-4D97-AF65-F5344CB8AC3E}">
        <p14:creationId xmlns:p14="http://schemas.microsoft.com/office/powerpoint/2010/main" val="3409152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637C2-C25A-3F97-2E03-E2754A5F8918}"/>
              </a:ext>
            </a:extLst>
          </p:cNvPr>
          <p:cNvSpPr>
            <a:spLocks noGrp="1"/>
          </p:cNvSpPr>
          <p:nvPr>
            <p:ph type="ctrTitle"/>
          </p:nvPr>
        </p:nvSpPr>
        <p:spPr>
          <a:xfrm>
            <a:off x="2013021" y="2809042"/>
            <a:ext cx="8165957" cy="1239915"/>
          </a:xfrm>
        </p:spPr>
        <p:txBody>
          <a:bodyPr>
            <a:normAutofit/>
          </a:bodyPr>
          <a:lstStyle/>
          <a:p>
            <a:pPr>
              <a:lnSpc>
                <a:spcPct val="90000"/>
              </a:lnSpc>
            </a:pPr>
            <a:r>
              <a:rPr lang="en-US" sz="3200" dirty="0"/>
              <a:t>Equity, Diversity, and Inclusion (EDI) in Research</a:t>
            </a:r>
          </a:p>
        </p:txBody>
      </p:sp>
    </p:spTree>
    <p:extLst>
      <p:ext uri="{BB962C8B-B14F-4D97-AF65-F5344CB8AC3E}">
        <p14:creationId xmlns:p14="http://schemas.microsoft.com/office/powerpoint/2010/main" val="1868804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Tri-Agency EDI Action Plan (2018-2025)</a:t>
            </a:r>
          </a:p>
        </p:txBody>
      </p:sp>
      <p:sp>
        <p:nvSpPr>
          <p:cNvPr id="5" name="Content Placeholder 4"/>
          <p:cNvSpPr>
            <a:spLocks noGrp="1"/>
          </p:cNvSpPr>
          <p:nvPr>
            <p:ph idx="1"/>
          </p:nvPr>
        </p:nvSpPr>
        <p:spPr>
          <a:xfrm>
            <a:off x="749808" y="1737360"/>
            <a:ext cx="10955360" cy="4358640"/>
          </a:xfrm>
        </p:spPr>
        <p:txBody>
          <a:bodyPr/>
          <a:lstStyle/>
          <a:p>
            <a:pPr>
              <a:buFont typeface="Wingdings" panose="05000000000000000000" pitchFamily="2" charset="2"/>
              <a:buChar char="ü"/>
            </a:pPr>
            <a:r>
              <a:rPr lang="en-US" sz="2400" b="1" dirty="0"/>
              <a:t>Purpose: </a:t>
            </a:r>
            <a:r>
              <a:rPr lang="en-US" sz="2400" dirty="0"/>
              <a:t>To foster a more equitable, diverse and inclusive research ecosystem in Canada that creates a culture where EDI considerations into all aspects of research is second nature.</a:t>
            </a:r>
          </a:p>
          <a:p>
            <a:pPr>
              <a:buFont typeface="Wingdings" panose="05000000000000000000" pitchFamily="2" charset="2"/>
              <a:buChar char="ü"/>
            </a:pPr>
            <a:r>
              <a:rPr lang="en-US" sz="2400" b="1" dirty="0"/>
              <a:t>Objectives:</a:t>
            </a:r>
          </a:p>
          <a:p>
            <a:pPr lvl="1">
              <a:buFont typeface="Wingdings" panose="05000000000000000000" pitchFamily="2" charset="2"/>
              <a:buChar char="ü"/>
            </a:pPr>
            <a:r>
              <a:rPr lang="en-US" sz="2000" dirty="0"/>
              <a:t>Fair access to Tri-Agency research support</a:t>
            </a:r>
          </a:p>
          <a:p>
            <a:pPr lvl="1">
              <a:buFont typeface="Wingdings" panose="05000000000000000000" pitchFamily="2" charset="2"/>
              <a:buChar char="ü"/>
            </a:pPr>
            <a:r>
              <a:rPr lang="en-US" sz="2000" dirty="0"/>
              <a:t>Equitable participation in the research system</a:t>
            </a:r>
          </a:p>
          <a:p>
            <a:pPr>
              <a:buFont typeface="Wingdings" panose="05000000000000000000" pitchFamily="2" charset="2"/>
              <a:buChar char="ü"/>
            </a:pPr>
            <a:r>
              <a:rPr lang="en-US" sz="2400" b="1" i="1" dirty="0"/>
              <a:t>NOTE: </a:t>
            </a:r>
            <a:r>
              <a:rPr lang="en-US" sz="2400" dirty="0"/>
              <a:t>While Indigenous Peoples in Canada are equity-deserving groups that can be supported by an EDI strategy, researchers co-creating with Indigenous communities have responsibilities, expectations, and obligations to undertake research-related activities in ways that </a:t>
            </a:r>
            <a:r>
              <a:rPr lang="en-US" sz="2400" b="1" i="1" dirty="0"/>
              <a:t>extend well beyond </a:t>
            </a:r>
            <a:r>
              <a:rPr lang="en-US" sz="2400" dirty="0"/>
              <a:t>those identified under the principles of EDI. </a:t>
            </a:r>
          </a:p>
        </p:txBody>
      </p:sp>
      <p:sp>
        <p:nvSpPr>
          <p:cNvPr id="7" name="Rectangle 6"/>
          <p:cNvSpPr/>
          <p:nvPr/>
        </p:nvSpPr>
        <p:spPr>
          <a:xfrm>
            <a:off x="8165741" y="5788967"/>
            <a:ext cx="2984663" cy="461665"/>
          </a:xfrm>
          <a:prstGeom prst="rect">
            <a:avLst/>
          </a:prstGeom>
        </p:spPr>
        <p:txBody>
          <a:bodyPr wrap="none">
            <a:spAutoFit/>
          </a:bodyPr>
          <a:lstStyle/>
          <a:p>
            <a:r>
              <a:rPr lang="en-US" sz="1200" dirty="0">
                <a:latin typeface="+mn-lt"/>
              </a:rPr>
              <a:t>Source: </a:t>
            </a:r>
            <a:endParaRPr lang="en-US" sz="1200" dirty="0">
              <a:solidFill>
                <a:srgbClr val="719500"/>
              </a:solidFill>
              <a:latin typeface="+mn-lt"/>
              <a:hlinkClick r:id="rId2">
                <a:extLst>
                  <a:ext uri="{A12FA001-AC4F-418D-AE19-62706E023703}">
                    <ahyp:hlinkClr xmlns:ahyp="http://schemas.microsoft.com/office/drawing/2018/hyperlinkcolor" val="tx"/>
                  </a:ext>
                </a:extLst>
              </a:hlinkClick>
            </a:endParaRPr>
          </a:p>
          <a:p>
            <a:r>
              <a:rPr lang="en-US" sz="1200" dirty="0">
                <a:solidFill>
                  <a:srgbClr val="00B0F0"/>
                </a:solidFill>
                <a:latin typeface="+mn-lt"/>
                <a:hlinkClick r:id="rId2">
                  <a:extLst>
                    <a:ext uri="{A12FA001-AC4F-418D-AE19-62706E023703}">
                      <ahyp:hlinkClr xmlns:ahyp="http://schemas.microsoft.com/office/drawing/2018/hyperlinkcolor" val="tx"/>
                    </a:ext>
                  </a:extLst>
                </a:hlinkClick>
              </a:rPr>
              <a:t>NSERC - Action Plan (nserc-crsng.gc.ca)</a:t>
            </a:r>
            <a:endParaRPr lang="en-US" sz="1200" dirty="0">
              <a:solidFill>
                <a:srgbClr val="00B0F0"/>
              </a:solidFill>
              <a:latin typeface="+mn-lt"/>
            </a:endParaRPr>
          </a:p>
        </p:txBody>
      </p:sp>
    </p:spTree>
    <p:extLst>
      <p:ext uri="{BB962C8B-B14F-4D97-AF65-F5344CB8AC3E}">
        <p14:creationId xmlns:p14="http://schemas.microsoft.com/office/powerpoint/2010/main" val="1621227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851" y="838200"/>
            <a:ext cx="11400367" cy="609600"/>
          </a:xfrm>
        </p:spPr>
        <p:txBody>
          <a:bodyPr/>
          <a:lstStyle/>
          <a:p>
            <a:r>
              <a:rPr lang="en-US" dirty="0"/>
              <a:t>What are the benefits of EDI in research?</a:t>
            </a:r>
          </a:p>
        </p:txBody>
      </p:sp>
      <p:sp>
        <p:nvSpPr>
          <p:cNvPr id="5" name="Content Placeholder 4"/>
          <p:cNvSpPr>
            <a:spLocks noGrp="1"/>
          </p:cNvSpPr>
          <p:nvPr>
            <p:ph idx="1"/>
          </p:nvPr>
        </p:nvSpPr>
        <p:spPr>
          <a:xfrm>
            <a:off x="885824" y="1781174"/>
            <a:ext cx="10571607" cy="4314825"/>
          </a:xfrm>
        </p:spPr>
        <p:txBody>
          <a:bodyPr/>
          <a:lstStyle/>
          <a:p>
            <a:pPr>
              <a:buFont typeface="Wingdings" panose="05000000000000000000" pitchFamily="2" charset="2"/>
              <a:buChar char="ü"/>
            </a:pPr>
            <a:r>
              <a:rPr lang="en-US" dirty="0"/>
              <a:t>Better research outcomes because EDI practices:</a:t>
            </a:r>
          </a:p>
          <a:p>
            <a:pPr lvl="1">
              <a:buFont typeface="Wingdings" panose="05000000000000000000" pitchFamily="2" charset="2"/>
              <a:buChar char="ü"/>
            </a:pPr>
            <a:r>
              <a:rPr lang="en-US" dirty="0"/>
              <a:t>Engage a more extensive, representative, and diverse pool of talent</a:t>
            </a:r>
          </a:p>
          <a:p>
            <a:pPr lvl="1">
              <a:buFont typeface="Wingdings" panose="05000000000000000000" pitchFamily="2" charset="2"/>
              <a:buChar char="ü"/>
            </a:pPr>
            <a:r>
              <a:rPr lang="en-US" dirty="0"/>
              <a:t>Increase spectrum of ideas and insights to broaden and vastly improve chances of producing breakthrough discoveries and innovation</a:t>
            </a:r>
          </a:p>
          <a:p>
            <a:pPr>
              <a:buFont typeface="Wingdings" panose="05000000000000000000" pitchFamily="2" charset="2"/>
              <a:buChar char="ü"/>
            </a:pPr>
            <a:r>
              <a:rPr lang="en-US" dirty="0"/>
              <a:t>Enhances the research environment:</a:t>
            </a:r>
          </a:p>
          <a:p>
            <a:pPr lvl="1">
              <a:buFont typeface="Wingdings" panose="05000000000000000000" pitchFamily="2" charset="2"/>
              <a:buChar char="ü"/>
            </a:pPr>
            <a:r>
              <a:rPr lang="en-US" dirty="0"/>
              <a:t>Improves recruitment and retention</a:t>
            </a:r>
          </a:p>
          <a:p>
            <a:pPr lvl="1">
              <a:buFont typeface="Wingdings" panose="05000000000000000000" pitchFamily="2" charset="2"/>
              <a:buChar char="ü"/>
            </a:pPr>
            <a:r>
              <a:rPr lang="en-US" dirty="0"/>
              <a:t>Increases availability of diverse role models</a:t>
            </a:r>
          </a:p>
          <a:p>
            <a:pPr lvl="1">
              <a:buFont typeface="Wingdings" panose="05000000000000000000" pitchFamily="2" charset="2"/>
              <a:buChar char="ü"/>
            </a:pPr>
            <a:r>
              <a:rPr lang="en-US" dirty="0"/>
              <a:t>Increase creativity, productivity, engagement, and innovation</a:t>
            </a:r>
          </a:p>
        </p:txBody>
      </p:sp>
      <p:sp>
        <p:nvSpPr>
          <p:cNvPr id="6" name="Rectangle 5"/>
          <p:cNvSpPr/>
          <p:nvPr/>
        </p:nvSpPr>
        <p:spPr>
          <a:xfrm>
            <a:off x="8205597" y="5788967"/>
            <a:ext cx="4407408" cy="461665"/>
          </a:xfrm>
          <a:prstGeom prst="rect">
            <a:avLst/>
          </a:prstGeom>
        </p:spPr>
        <p:txBody>
          <a:bodyPr wrap="square">
            <a:spAutoFit/>
          </a:bodyPr>
          <a:lstStyle/>
          <a:p>
            <a:r>
              <a:rPr lang="en-US" sz="1200" dirty="0">
                <a:latin typeface="+mn-lt"/>
              </a:rPr>
              <a:t>Source:</a:t>
            </a:r>
            <a:endParaRPr lang="en-US" sz="1200" dirty="0">
              <a:solidFill>
                <a:srgbClr val="719500"/>
              </a:solidFill>
              <a:latin typeface="+mn-lt"/>
              <a:hlinkClick r:id="rId2">
                <a:extLst>
                  <a:ext uri="{A12FA001-AC4F-418D-AE19-62706E023703}">
                    <ahyp:hlinkClr xmlns:ahyp="http://schemas.microsoft.com/office/drawing/2018/hyperlinkcolor" val="tx"/>
                  </a:ext>
                </a:extLst>
              </a:hlinkClick>
            </a:endParaRPr>
          </a:p>
          <a:p>
            <a:r>
              <a:rPr lang="en-US" sz="1200" dirty="0">
                <a:solidFill>
                  <a:srgbClr val="00B0F0"/>
                </a:solidFill>
                <a:latin typeface="+mn-lt"/>
                <a:hlinkClick r:id="rId2">
                  <a:extLst>
                    <a:ext uri="{A12FA001-AC4F-418D-AE19-62706E023703}">
                      <ahyp:hlinkClr xmlns:ahyp="http://schemas.microsoft.com/office/drawing/2018/hyperlinkcolor" val="tx"/>
                    </a:ext>
                  </a:extLst>
                </a:hlinkClick>
              </a:rPr>
              <a:t>Guide_for_Applicants_EN.pdf (nserc-crsng.gc.ca)</a:t>
            </a:r>
            <a:endParaRPr lang="en-US" sz="1200" dirty="0">
              <a:solidFill>
                <a:srgbClr val="00B0F0"/>
              </a:solidFill>
              <a:latin typeface="+mn-lt"/>
            </a:endParaRPr>
          </a:p>
        </p:txBody>
      </p:sp>
    </p:spTree>
    <p:extLst>
      <p:ext uri="{BB962C8B-B14F-4D97-AF65-F5344CB8AC3E}">
        <p14:creationId xmlns:p14="http://schemas.microsoft.com/office/powerpoint/2010/main" val="4132279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637C2-C25A-3F97-2E03-E2754A5F8918}"/>
              </a:ext>
            </a:extLst>
          </p:cNvPr>
          <p:cNvSpPr>
            <a:spLocks noGrp="1"/>
          </p:cNvSpPr>
          <p:nvPr>
            <p:ph type="ctrTitle"/>
          </p:nvPr>
        </p:nvSpPr>
        <p:spPr>
          <a:xfrm>
            <a:off x="2310423" y="2554919"/>
            <a:ext cx="7571153" cy="1748161"/>
          </a:xfrm>
        </p:spPr>
        <p:txBody>
          <a:bodyPr>
            <a:normAutofit/>
          </a:bodyPr>
          <a:lstStyle/>
          <a:p>
            <a:pPr>
              <a:lnSpc>
                <a:spcPct val="90000"/>
              </a:lnSpc>
            </a:pPr>
            <a:r>
              <a:rPr lang="en-US" sz="3200" dirty="0"/>
              <a:t>Project Grant Spring 2025 Updates and Reminders</a:t>
            </a:r>
          </a:p>
        </p:txBody>
      </p:sp>
    </p:spTree>
    <p:extLst>
      <p:ext uri="{BB962C8B-B14F-4D97-AF65-F5344CB8AC3E}">
        <p14:creationId xmlns:p14="http://schemas.microsoft.com/office/powerpoint/2010/main" val="3102587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BE5F6-FFA9-103B-8899-4C7C592772B7}"/>
              </a:ext>
            </a:extLst>
          </p:cNvPr>
          <p:cNvSpPr>
            <a:spLocks noGrp="1"/>
          </p:cNvSpPr>
          <p:nvPr>
            <p:ph type="title"/>
          </p:nvPr>
        </p:nvSpPr>
        <p:spPr/>
        <p:txBody>
          <a:bodyPr/>
          <a:lstStyle/>
          <a:p>
            <a:r>
              <a:rPr lang="en-CA" dirty="0"/>
              <a:t>What can you do as a researcher?</a:t>
            </a:r>
            <a:endParaRPr lang="en-US" dirty="0"/>
          </a:p>
        </p:txBody>
      </p:sp>
      <p:sp>
        <p:nvSpPr>
          <p:cNvPr id="3" name="Content Placeholder 2">
            <a:extLst>
              <a:ext uri="{FF2B5EF4-FFF2-40B4-BE49-F238E27FC236}">
                <a16:creationId xmlns:a16="http://schemas.microsoft.com/office/drawing/2014/main" id="{0D11FE4C-08CB-0B99-363D-FFFA63D4520C}"/>
              </a:ext>
            </a:extLst>
          </p:cNvPr>
          <p:cNvSpPr>
            <a:spLocks noGrp="1"/>
          </p:cNvSpPr>
          <p:nvPr>
            <p:ph idx="1"/>
          </p:nvPr>
        </p:nvSpPr>
        <p:spPr>
          <a:xfrm>
            <a:off x="677334" y="1682496"/>
            <a:ext cx="10485298" cy="4565904"/>
          </a:xfrm>
        </p:spPr>
        <p:txBody>
          <a:bodyPr>
            <a:normAutofit fontScale="92500" lnSpcReduction="10000"/>
          </a:bodyPr>
          <a:lstStyle/>
          <a:p>
            <a:pPr>
              <a:buFont typeface="Wingdings" panose="05000000000000000000" pitchFamily="2" charset="2"/>
              <a:buChar char="ü"/>
            </a:pPr>
            <a:r>
              <a:rPr lang="en-US" dirty="0"/>
              <a:t>Create an EDI Strategy that is comprehensive, team specific, and actionable beyond the scope of one grant</a:t>
            </a:r>
          </a:p>
          <a:p>
            <a:pPr>
              <a:buFont typeface="Wingdings" panose="05000000000000000000" pitchFamily="2" charset="2"/>
              <a:buChar char="ü"/>
            </a:pPr>
            <a:r>
              <a:rPr lang="en-US" dirty="0"/>
              <a:t>Things to consider:</a:t>
            </a:r>
          </a:p>
          <a:p>
            <a:pPr lvl="1">
              <a:buFont typeface="Wingdings" panose="05000000000000000000" pitchFamily="2" charset="2"/>
              <a:buChar char="ü"/>
            </a:pPr>
            <a:r>
              <a:rPr lang="en-US" dirty="0"/>
              <a:t>What are the known EDI challenges in your field of research and institution? </a:t>
            </a:r>
          </a:p>
          <a:p>
            <a:pPr lvl="1">
              <a:buFont typeface="Wingdings" panose="05000000000000000000" pitchFamily="2" charset="2"/>
              <a:buChar char="ü"/>
            </a:pPr>
            <a:r>
              <a:rPr lang="en-US" dirty="0"/>
              <a:t>Seek out information about equity-deserving groups, inclusive excellence, known systemic barriers.</a:t>
            </a:r>
          </a:p>
          <a:p>
            <a:pPr lvl="1">
              <a:buFont typeface="Wingdings" panose="05000000000000000000" pitchFamily="2" charset="2"/>
              <a:buChar char="ü"/>
            </a:pPr>
            <a:r>
              <a:rPr lang="en-US" dirty="0"/>
              <a:t>Determine the specific actions and practices your team will undertake/develop/support/advocate for to address these challenges. </a:t>
            </a:r>
          </a:p>
          <a:p>
            <a:pPr>
              <a:buFont typeface="Wingdings" panose="05000000000000000000" pitchFamily="2" charset="2"/>
              <a:buChar char="ü"/>
            </a:pPr>
            <a:r>
              <a:rPr lang="en-US" dirty="0"/>
              <a:t>Examine: team composition, recruitment and retainment practices, mentorship and PD opportunities, community engagement practices, potential impact of research</a:t>
            </a:r>
          </a:p>
        </p:txBody>
      </p:sp>
      <p:sp>
        <p:nvSpPr>
          <p:cNvPr id="4" name="Rectangle 3"/>
          <p:cNvSpPr/>
          <p:nvPr/>
        </p:nvSpPr>
        <p:spPr>
          <a:xfrm>
            <a:off x="7571232" y="5868162"/>
            <a:ext cx="4211193" cy="600164"/>
          </a:xfrm>
          <a:prstGeom prst="rect">
            <a:avLst/>
          </a:prstGeom>
        </p:spPr>
        <p:txBody>
          <a:bodyPr wrap="square">
            <a:spAutoFit/>
          </a:bodyPr>
          <a:lstStyle/>
          <a:p>
            <a:r>
              <a:rPr lang="en-US" sz="1100" dirty="0">
                <a:latin typeface="+mn-lt"/>
              </a:rPr>
              <a:t>Resource: </a:t>
            </a:r>
            <a:r>
              <a:rPr lang="en-US" sz="1100" dirty="0">
                <a:solidFill>
                  <a:srgbClr val="00B0F0"/>
                </a:solidFill>
                <a:latin typeface="+mn-lt"/>
                <a:hlinkClick r:id="rId2">
                  <a:extLst>
                    <a:ext uri="{A12FA001-AC4F-418D-AE19-62706E023703}">
                      <ahyp:hlinkClr xmlns:ahyp="http://schemas.microsoft.com/office/drawing/2018/hyperlinkcolor" val="tx"/>
                    </a:ext>
                  </a:extLst>
                </a:hlinkClick>
              </a:rPr>
              <a:t>Equity Diversity &amp; Inclusion - Research Acceleration and Strategic Initiatives - Office of the Vice-President Research | University of Saskatchewan (usask.ca)</a:t>
            </a:r>
          </a:p>
        </p:txBody>
      </p:sp>
    </p:spTree>
    <p:extLst>
      <p:ext uri="{BB962C8B-B14F-4D97-AF65-F5344CB8AC3E}">
        <p14:creationId xmlns:p14="http://schemas.microsoft.com/office/powerpoint/2010/main" val="4064887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C4336-80AB-4020-381E-0D8F9C98D59A}"/>
              </a:ext>
            </a:extLst>
          </p:cNvPr>
          <p:cNvSpPr>
            <a:spLocks noGrp="1"/>
          </p:cNvSpPr>
          <p:nvPr>
            <p:ph type="title"/>
          </p:nvPr>
        </p:nvSpPr>
        <p:spPr/>
        <p:txBody>
          <a:bodyPr/>
          <a:lstStyle/>
          <a:p>
            <a:r>
              <a:rPr lang="en-CA" dirty="0"/>
              <a:t>Resources </a:t>
            </a:r>
            <a:endParaRPr lang="en-US" dirty="0"/>
          </a:p>
        </p:txBody>
      </p:sp>
      <p:sp>
        <p:nvSpPr>
          <p:cNvPr id="3" name="Content Placeholder 2">
            <a:extLst>
              <a:ext uri="{FF2B5EF4-FFF2-40B4-BE49-F238E27FC236}">
                <a16:creationId xmlns:a16="http://schemas.microsoft.com/office/drawing/2014/main" id="{15BE06C3-8F24-A89C-5AC2-B6550DA168F4}"/>
              </a:ext>
            </a:extLst>
          </p:cNvPr>
          <p:cNvSpPr>
            <a:spLocks noGrp="1"/>
          </p:cNvSpPr>
          <p:nvPr>
            <p:ph idx="1"/>
          </p:nvPr>
        </p:nvSpPr>
        <p:spPr>
          <a:xfrm>
            <a:off x="713232" y="2203704"/>
            <a:ext cx="10991936" cy="3892296"/>
          </a:xfrm>
        </p:spPr>
        <p:txBody>
          <a:bodyPr/>
          <a:lstStyle/>
          <a:p>
            <a:pPr lvl="1">
              <a:buFont typeface="Wingdings" panose="05000000000000000000" pitchFamily="2" charset="2"/>
              <a:buChar char="ü"/>
            </a:pPr>
            <a:r>
              <a:rPr lang="en-US" sz="2000" dirty="0" err="1"/>
              <a:t>USask</a:t>
            </a:r>
            <a:r>
              <a:rPr lang="en-US" sz="2000" dirty="0"/>
              <a:t> </a:t>
            </a:r>
            <a:r>
              <a:rPr lang="en-US" sz="2000" dirty="0">
                <a:solidFill>
                  <a:srgbClr val="00B0F0"/>
                </a:solidFill>
                <a:hlinkClick r:id="rId2">
                  <a:extLst>
                    <a:ext uri="{A12FA001-AC4F-418D-AE19-62706E023703}">
                      <ahyp:hlinkClr xmlns:ahyp="http://schemas.microsoft.com/office/drawing/2018/hyperlinkcolor" val="tx"/>
                    </a:ext>
                  </a:extLst>
                </a:hlinkClick>
              </a:rPr>
              <a:t>EDI</a:t>
            </a:r>
            <a:r>
              <a:rPr lang="en-US" sz="2000" dirty="0">
                <a:solidFill>
                  <a:srgbClr val="00B0F0"/>
                </a:solidFill>
              </a:rPr>
              <a:t> </a:t>
            </a:r>
            <a:r>
              <a:rPr lang="en-US" sz="2000" dirty="0"/>
              <a:t>resources </a:t>
            </a:r>
            <a:endParaRPr lang="en-CA" sz="2000" dirty="0"/>
          </a:p>
          <a:p>
            <a:pPr lvl="1">
              <a:buFont typeface="Wingdings" panose="05000000000000000000" pitchFamily="2" charset="2"/>
              <a:buChar char="ü"/>
            </a:pPr>
            <a:r>
              <a:rPr lang="en-US" sz="2000" dirty="0">
                <a:solidFill>
                  <a:srgbClr val="00B0F0"/>
                </a:solidFill>
                <a:hlinkClick r:id="rId3">
                  <a:extLst>
                    <a:ext uri="{A12FA001-AC4F-418D-AE19-62706E023703}">
                      <ahyp:hlinkClr xmlns:ahyp="http://schemas.microsoft.com/office/drawing/2018/hyperlinkcolor" val="tx"/>
                    </a:ext>
                  </a:extLst>
                </a:hlinkClick>
              </a:rPr>
              <a:t>Tri-Council Policy Statement: Ethical Conduct for Research Involving Humans – TCPS 2 (2018) – Chapter 4: Fairness and Equity in Research Participation (ethics.gc.ca)</a:t>
            </a:r>
            <a:endParaRPr lang="en-US" sz="2000" dirty="0">
              <a:solidFill>
                <a:srgbClr val="00B0F0"/>
              </a:solidFill>
            </a:endParaRPr>
          </a:p>
          <a:p>
            <a:pPr lvl="1">
              <a:buFont typeface="Wingdings" panose="05000000000000000000" pitchFamily="2" charset="2"/>
              <a:buChar char="ü"/>
            </a:pPr>
            <a:r>
              <a:rPr lang="en-US" sz="2000" dirty="0">
                <a:solidFill>
                  <a:srgbClr val="00B0F0"/>
                </a:solidFill>
                <a:hlinkClick r:id="rId4">
                  <a:extLst>
                    <a:ext uri="{A12FA001-AC4F-418D-AE19-62706E023703}">
                      <ahyp:hlinkClr xmlns:ahyp="http://schemas.microsoft.com/office/drawing/2018/hyperlinkcolor" val="tx"/>
                    </a:ext>
                  </a:extLst>
                </a:hlinkClick>
              </a:rPr>
              <a:t>NSERC - Action Plan (nserc-crsng.gc.ca)</a:t>
            </a:r>
            <a:endParaRPr lang="en-US" sz="2000" dirty="0">
              <a:solidFill>
                <a:srgbClr val="00B0F0"/>
              </a:solidFill>
            </a:endParaRPr>
          </a:p>
          <a:p>
            <a:pPr lvl="1">
              <a:buFont typeface="Wingdings" panose="05000000000000000000" pitchFamily="2" charset="2"/>
              <a:buChar char="ü"/>
            </a:pPr>
            <a:r>
              <a:rPr lang="en-US" sz="2000" dirty="0">
                <a:solidFill>
                  <a:srgbClr val="00B0F0"/>
                </a:solidFill>
                <a:hlinkClick r:id="rId5">
                  <a:extLst>
                    <a:ext uri="{A12FA001-AC4F-418D-AE19-62706E023703}">
                      <ahyp:hlinkClr xmlns:ahyp="http://schemas.microsoft.com/office/drawing/2018/hyperlinkcolor" val="tx"/>
                    </a:ext>
                  </a:extLst>
                </a:hlinkClick>
              </a:rPr>
              <a:t>Equity, Diversity and Inclusion in the Research System - CIHR (cihr-irsc.gc.ca)</a:t>
            </a:r>
            <a:endParaRPr lang="en-US" sz="2000" dirty="0">
              <a:solidFill>
                <a:srgbClr val="00B0F0"/>
              </a:solidFill>
            </a:endParaRPr>
          </a:p>
          <a:p>
            <a:pPr lvl="1">
              <a:buFont typeface="Wingdings" panose="05000000000000000000" pitchFamily="2" charset="2"/>
              <a:buChar char="ü"/>
            </a:pPr>
            <a:r>
              <a:rPr lang="en-US" sz="2000" dirty="0">
                <a:solidFill>
                  <a:srgbClr val="00B0F0"/>
                </a:solidFill>
                <a:hlinkClick r:id="rId6">
                  <a:extLst>
                    <a:ext uri="{A12FA001-AC4F-418D-AE19-62706E023703}">
                      <ahyp:hlinkClr xmlns:ahyp="http://schemas.microsoft.com/office/drawing/2018/hyperlinkcolor" val="tx"/>
                    </a:ext>
                  </a:extLst>
                </a:hlinkClick>
              </a:rPr>
              <a:t>Equity, Diversity and Inclusion (EDI) in Action at CIHR - CIHR (cihr-irsc.gc.ca)</a:t>
            </a:r>
            <a:endParaRPr lang="en-US" sz="2000" dirty="0">
              <a:solidFill>
                <a:srgbClr val="00B0F0"/>
              </a:solidFill>
            </a:endParaRPr>
          </a:p>
          <a:p>
            <a:pPr lvl="1">
              <a:buFont typeface="Wingdings" panose="05000000000000000000" pitchFamily="2" charset="2"/>
              <a:buChar char="ü"/>
            </a:pPr>
            <a:r>
              <a:rPr lang="en-US" sz="2000" dirty="0">
                <a:solidFill>
                  <a:srgbClr val="00B0F0"/>
                </a:solidFill>
                <a:hlinkClick r:id="rId7">
                  <a:extLst>
                    <a:ext uri="{A12FA001-AC4F-418D-AE19-62706E023703}">
                      <ahyp:hlinkClr xmlns:ahyp="http://schemas.microsoft.com/office/drawing/2018/hyperlinkcolor" val="tx"/>
                    </a:ext>
                  </a:extLst>
                </a:hlinkClick>
              </a:rPr>
              <a:t>Guide_for_Applicants_EN.pdf (nserc-crsng.gc.ca)</a:t>
            </a:r>
            <a:endParaRPr lang="en-US" sz="2000" dirty="0">
              <a:solidFill>
                <a:srgbClr val="00B0F0"/>
              </a:solidFill>
            </a:endParaRPr>
          </a:p>
        </p:txBody>
      </p:sp>
    </p:spTree>
    <p:extLst>
      <p:ext uri="{BB962C8B-B14F-4D97-AF65-F5344CB8AC3E}">
        <p14:creationId xmlns:p14="http://schemas.microsoft.com/office/powerpoint/2010/main" val="3958865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637C2-C25A-3F97-2E03-E2754A5F8918}"/>
              </a:ext>
            </a:extLst>
          </p:cNvPr>
          <p:cNvSpPr>
            <a:spLocks noGrp="1"/>
          </p:cNvSpPr>
          <p:nvPr>
            <p:ph type="ctrTitle"/>
          </p:nvPr>
        </p:nvSpPr>
        <p:spPr>
          <a:xfrm>
            <a:off x="1808835" y="2711388"/>
            <a:ext cx="8574330" cy="1435223"/>
          </a:xfrm>
        </p:spPr>
        <p:txBody>
          <a:bodyPr>
            <a:normAutofit/>
          </a:bodyPr>
          <a:lstStyle/>
          <a:p>
            <a:pPr>
              <a:lnSpc>
                <a:spcPct val="90000"/>
              </a:lnSpc>
            </a:pPr>
            <a:r>
              <a:rPr lang="en-US" sz="3200" dirty="0"/>
              <a:t>Other Considerations:</a:t>
            </a:r>
            <a:br>
              <a:rPr lang="en-US" sz="3200" dirty="0"/>
            </a:br>
            <a:r>
              <a:rPr lang="en-US" sz="3200" dirty="0"/>
              <a:t>Research Data Management (RDM)</a:t>
            </a:r>
            <a:br>
              <a:rPr lang="en-US" sz="3200" dirty="0"/>
            </a:br>
            <a:r>
              <a:rPr lang="en-US" sz="3200" dirty="0"/>
              <a:t>Research Security</a:t>
            </a:r>
          </a:p>
        </p:txBody>
      </p:sp>
    </p:spTree>
    <p:extLst>
      <p:ext uri="{BB962C8B-B14F-4D97-AF65-F5344CB8AC3E}">
        <p14:creationId xmlns:p14="http://schemas.microsoft.com/office/powerpoint/2010/main" val="2092629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94C01-9246-2951-DE09-99D5E7B6D1FB}"/>
              </a:ext>
            </a:extLst>
          </p:cNvPr>
          <p:cNvSpPr>
            <a:spLocks noGrp="1"/>
          </p:cNvSpPr>
          <p:nvPr>
            <p:ph type="title"/>
          </p:nvPr>
        </p:nvSpPr>
        <p:spPr>
          <a:xfrm>
            <a:off x="559293" y="838200"/>
            <a:ext cx="11145875" cy="609600"/>
          </a:xfrm>
        </p:spPr>
        <p:txBody>
          <a:bodyPr/>
          <a:lstStyle/>
          <a:p>
            <a:r>
              <a:rPr lang="en-CA" sz="3600" dirty="0"/>
              <a:t>Tri-Agency Research Data Management (RDM) Policy </a:t>
            </a:r>
            <a:endParaRPr lang="en-US" sz="3600" dirty="0"/>
          </a:p>
        </p:txBody>
      </p:sp>
      <p:sp>
        <p:nvSpPr>
          <p:cNvPr id="3" name="Content Placeholder 2">
            <a:extLst>
              <a:ext uri="{FF2B5EF4-FFF2-40B4-BE49-F238E27FC236}">
                <a16:creationId xmlns:a16="http://schemas.microsoft.com/office/drawing/2014/main" id="{31547D28-556A-9B09-8B01-311FF888ED8F}"/>
              </a:ext>
            </a:extLst>
          </p:cNvPr>
          <p:cNvSpPr>
            <a:spLocks noGrp="1"/>
          </p:cNvSpPr>
          <p:nvPr>
            <p:ph idx="1"/>
          </p:nvPr>
        </p:nvSpPr>
        <p:spPr>
          <a:xfrm>
            <a:off x="786720" y="2036685"/>
            <a:ext cx="10618560" cy="3906915"/>
          </a:xfrm>
        </p:spPr>
        <p:txBody>
          <a:bodyPr>
            <a:normAutofit/>
          </a:bodyPr>
          <a:lstStyle/>
          <a:p>
            <a:pPr>
              <a:lnSpc>
                <a:spcPct val="120000"/>
              </a:lnSpc>
              <a:buFont typeface="Wingdings" panose="05000000000000000000" pitchFamily="2" charset="2"/>
              <a:buChar char="ü"/>
            </a:pPr>
            <a:r>
              <a:rPr lang="en-US" sz="2200" dirty="0">
                <a:solidFill>
                  <a:srgbClr val="333333"/>
                </a:solidFill>
              </a:rPr>
              <a:t>R</a:t>
            </a:r>
            <a:r>
              <a:rPr lang="en-US" sz="2200" b="0" i="0" dirty="0">
                <a:solidFill>
                  <a:srgbClr val="333333"/>
                </a:solidFill>
                <a:effectLst/>
              </a:rPr>
              <a:t>esearch data collected using public funds should be responsibly and securely managed </a:t>
            </a:r>
            <a:r>
              <a:rPr lang="en-US" sz="2200" dirty="0">
                <a:solidFill>
                  <a:srgbClr val="333333"/>
                </a:solidFill>
              </a:rPr>
              <a:t>and be available for reuse by others (</a:t>
            </a:r>
            <a:r>
              <a:rPr lang="en-US" sz="2200" b="0" i="0" dirty="0">
                <a:solidFill>
                  <a:srgbClr val="333333"/>
                </a:solidFill>
                <a:effectLst/>
              </a:rPr>
              <a:t>where ethical, legal and commercial obligations allow). </a:t>
            </a:r>
          </a:p>
          <a:p>
            <a:pPr>
              <a:lnSpc>
                <a:spcPct val="120000"/>
              </a:lnSpc>
              <a:buFont typeface="Wingdings" panose="05000000000000000000" pitchFamily="2" charset="2"/>
              <a:buChar char="ü"/>
            </a:pPr>
            <a:r>
              <a:rPr lang="en-US" sz="2200" b="0" i="0" dirty="0">
                <a:solidFill>
                  <a:srgbClr val="333333"/>
                </a:solidFill>
                <a:effectLst/>
              </a:rPr>
              <a:t>The Tri-Agencies support the </a:t>
            </a:r>
            <a:r>
              <a:rPr lang="en-US" sz="2200" b="1" i="1" dirty="0">
                <a:solidFill>
                  <a:srgbClr val="333333"/>
                </a:solidFill>
                <a:effectLst/>
              </a:rPr>
              <a:t>FAIR (Findable, Accessible, Interoperable, and Reusable) </a:t>
            </a:r>
            <a:r>
              <a:rPr lang="en-US" sz="2200" b="0" i="0" dirty="0">
                <a:solidFill>
                  <a:srgbClr val="333333"/>
                </a:solidFill>
                <a:effectLst/>
              </a:rPr>
              <a:t>guiding principles for research data management and stewardship</a:t>
            </a:r>
          </a:p>
          <a:p>
            <a:pPr>
              <a:lnSpc>
                <a:spcPct val="120000"/>
              </a:lnSpc>
              <a:buFont typeface="Wingdings" panose="05000000000000000000" pitchFamily="2" charset="2"/>
              <a:buChar char="ü"/>
            </a:pPr>
            <a:r>
              <a:rPr lang="en-US" sz="2200" b="0" i="0" dirty="0">
                <a:solidFill>
                  <a:srgbClr val="333333"/>
                </a:solidFill>
                <a:effectLst/>
              </a:rPr>
              <a:t>There will be differences in the standards for RDM among the disciplines, areas of research, and modes of inquiry that the agencies support. </a:t>
            </a:r>
          </a:p>
          <a:p>
            <a:pPr>
              <a:lnSpc>
                <a:spcPct val="120000"/>
              </a:lnSpc>
              <a:buFont typeface="Wingdings" panose="05000000000000000000" pitchFamily="2" charset="2"/>
              <a:buChar char="ü"/>
            </a:pPr>
            <a:r>
              <a:rPr lang="en-US" sz="2200" dirty="0">
                <a:solidFill>
                  <a:srgbClr val="333333"/>
                </a:solidFill>
              </a:rPr>
              <a:t>What can you do? Consider </a:t>
            </a:r>
            <a:r>
              <a:rPr lang="en-US" sz="2000" dirty="0"/>
              <a:t>developing a </a:t>
            </a:r>
            <a:r>
              <a:rPr lang="en-US" sz="2000" dirty="0">
                <a:solidFill>
                  <a:srgbClr val="00B0F0"/>
                </a:solidFill>
                <a:hlinkClick r:id="rId3">
                  <a:extLst>
                    <a:ext uri="{A12FA001-AC4F-418D-AE19-62706E023703}">
                      <ahyp:hlinkClr xmlns:ahyp="http://schemas.microsoft.com/office/drawing/2018/hyperlinkcolor" val="tx"/>
                    </a:ext>
                  </a:extLst>
                </a:hlinkClick>
              </a:rPr>
              <a:t>data management plan </a:t>
            </a:r>
            <a:r>
              <a:rPr lang="en-US" sz="2000" dirty="0"/>
              <a:t>(DMP) </a:t>
            </a:r>
            <a:endParaRPr lang="en-US" sz="2200" b="0" i="0" dirty="0">
              <a:solidFill>
                <a:srgbClr val="333333"/>
              </a:solidFill>
              <a:effectLst/>
            </a:endParaRPr>
          </a:p>
        </p:txBody>
      </p:sp>
      <p:sp>
        <p:nvSpPr>
          <p:cNvPr id="5" name="TextBox 4">
            <a:extLst>
              <a:ext uri="{FF2B5EF4-FFF2-40B4-BE49-F238E27FC236}">
                <a16:creationId xmlns:a16="http://schemas.microsoft.com/office/drawing/2014/main" id="{A5D4023A-1D24-D7AC-54E0-655973DC91D1}"/>
              </a:ext>
            </a:extLst>
          </p:cNvPr>
          <p:cNvSpPr txBox="1"/>
          <p:nvPr/>
        </p:nvSpPr>
        <p:spPr>
          <a:xfrm>
            <a:off x="8722638" y="5593766"/>
            <a:ext cx="3469362" cy="938719"/>
          </a:xfrm>
          <a:prstGeom prst="rect">
            <a:avLst/>
          </a:prstGeom>
          <a:noFill/>
        </p:spPr>
        <p:txBody>
          <a:bodyPr wrap="square">
            <a:spAutoFit/>
          </a:bodyPr>
          <a:lstStyle/>
          <a:p>
            <a:r>
              <a:rPr lang="en-US" sz="1000" dirty="0">
                <a:latin typeface="+mn-lt"/>
              </a:rPr>
              <a:t>Sources:</a:t>
            </a:r>
            <a:endParaRPr lang="en-US" sz="1000" dirty="0">
              <a:latin typeface="+mn-lt"/>
              <a:hlinkClick r:id="rId4">
                <a:extLst>
                  <a:ext uri="{A12FA001-AC4F-418D-AE19-62706E023703}">
                    <ahyp:hlinkClr xmlns:ahyp="http://schemas.microsoft.com/office/drawing/2018/hyperlinkcolor" val="tx"/>
                  </a:ext>
                </a:extLst>
              </a:hlinkClick>
            </a:endParaRPr>
          </a:p>
          <a:p>
            <a:r>
              <a:rPr lang="en-US" sz="900" dirty="0">
                <a:solidFill>
                  <a:srgbClr val="00B0F0"/>
                </a:solidFill>
                <a:latin typeface="+mn-lt"/>
                <a:hlinkClick r:id="rId4">
                  <a:extLst>
                    <a:ext uri="{A12FA001-AC4F-418D-AE19-62706E023703}">
                      <ahyp:hlinkClr xmlns:ahyp="http://schemas.microsoft.com/office/drawing/2018/hyperlinkcolor" val="tx"/>
                    </a:ext>
                  </a:extLst>
                </a:hlinkClick>
              </a:rPr>
              <a:t>Tri-Agency Research Data Management Policy - Science.gc.ca</a:t>
            </a:r>
            <a:endParaRPr lang="en-US" sz="900" dirty="0">
              <a:solidFill>
                <a:srgbClr val="00B0F0"/>
              </a:solidFill>
              <a:latin typeface="+mn-lt"/>
            </a:endParaRPr>
          </a:p>
          <a:p>
            <a:r>
              <a:rPr lang="en-US" sz="900" dirty="0">
                <a:solidFill>
                  <a:srgbClr val="00B0F0"/>
                </a:solidFill>
                <a:latin typeface="+mn-lt"/>
                <a:hlinkClick r:id="rId5">
                  <a:extLst>
                    <a:ext uri="{A12FA001-AC4F-418D-AE19-62706E023703}">
                      <ahyp:hlinkClr xmlns:ahyp="http://schemas.microsoft.com/office/drawing/2018/hyperlinkcolor" val="tx"/>
                    </a:ext>
                  </a:extLst>
                </a:hlinkClick>
              </a:rPr>
              <a:t>Research Data Management - Office of the Vice President Research - Research | University of Saskatchewan (usask.ca)</a:t>
            </a:r>
            <a:endParaRPr lang="en-US" sz="900" dirty="0">
              <a:solidFill>
                <a:srgbClr val="00B0F0"/>
              </a:solidFill>
              <a:latin typeface="+mn-lt"/>
            </a:endParaRPr>
          </a:p>
          <a:p>
            <a:r>
              <a:rPr lang="en-US" sz="900" dirty="0">
                <a:solidFill>
                  <a:srgbClr val="00B0F0"/>
                </a:solidFill>
                <a:latin typeface="+mn-lt"/>
                <a:hlinkClick r:id="rId6">
                  <a:extLst>
                    <a:ext uri="{A12FA001-AC4F-418D-AE19-62706E023703}">
                      <ahyp:hlinkClr xmlns:ahyp="http://schemas.microsoft.com/office/drawing/2018/hyperlinkcolor" val="tx"/>
                    </a:ext>
                  </a:extLst>
                </a:hlinkClick>
              </a:rPr>
              <a:t>Tri-Agency Research Data Management Policy - Frequently Asked Questions (science.gc.ca)</a:t>
            </a:r>
            <a:endParaRPr lang="en-US" sz="900" dirty="0">
              <a:solidFill>
                <a:srgbClr val="00B0F0"/>
              </a:solidFill>
              <a:latin typeface="+mn-lt"/>
            </a:endParaRPr>
          </a:p>
        </p:txBody>
      </p:sp>
    </p:spTree>
    <p:extLst>
      <p:ext uri="{BB962C8B-B14F-4D97-AF65-F5344CB8AC3E}">
        <p14:creationId xmlns:p14="http://schemas.microsoft.com/office/powerpoint/2010/main" val="4282082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5CA358-FFCA-5706-AAF5-FB9C75DDA9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B00286-2254-1C31-D940-0BAB35D610EB}"/>
              </a:ext>
            </a:extLst>
          </p:cNvPr>
          <p:cNvSpPr>
            <a:spLocks noGrp="1"/>
          </p:cNvSpPr>
          <p:nvPr>
            <p:ph type="title"/>
          </p:nvPr>
        </p:nvSpPr>
        <p:spPr>
          <a:xfrm>
            <a:off x="523062" y="695325"/>
            <a:ext cx="11145875" cy="609600"/>
          </a:xfrm>
        </p:spPr>
        <p:txBody>
          <a:bodyPr/>
          <a:lstStyle/>
          <a:p>
            <a:r>
              <a:rPr lang="en-CA" sz="3600" dirty="0"/>
              <a:t>Research Security</a:t>
            </a:r>
            <a:endParaRPr lang="en-US" sz="3600" dirty="0"/>
          </a:p>
        </p:txBody>
      </p:sp>
      <p:sp>
        <p:nvSpPr>
          <p:cNvPr id="3" name="Content Placeholder 2">
            <a:extLst>
              <a:ext uri="{FF2B5EF4-FFF2-40B4-BE49-F238E27FC236}">
                <a16:creationId xmlns:a16="http://schemas.microsoft.com/office/drawing/2014/main" id="{C3C4BBF6-F0A3-13C8-2F17-1FE8C1EBD122}"/>
              </a:ext>
            </a:extLst>
          </p:cNvPr>
          <p:cNvSpPr>
            <a:spLocks noGrp="1"/>
          </p:cNvSpPr>
          <p:nvPr>
            <p:ph idx="1"/>
          </p:nvPr>
        </p:nvSpPr>
        <p:spPr>
          <a:xfrm>
            <a:off x="523061" y="1447801"/>
            <a:ext cx="11145875" cy="4324350"/>
          </a:xfrm>
        </p:spPr>
        <p:txBody>
          <a:bodyPr>
            <a:normAutofit fontScale="92500" lnSpcReduction="10000"/>
          </a:bodyPr>
          <a:lstStyle/>
          <a:p>
            <a:pPr>
              <a:lnSpc>
                <a:spcPct val="120000"/>
              </a:lnSpc>
              <a:buFont typeface="Wingdings" panose="05000000000000000000" pitchFamily="2" charset="2"/>
              <a:buChar char="ü"/>
            </a:pPr>
            <a:r>
              <a:rPr lang="en-US" sz="2000" dirty="0">
                <a:solidFill>
                  <a:srgbClr val="00B0F0"/>
                </a:solidFill>
                <a:hlinkClick r:id="rId3">
                  <a:extLst>
                    <a:ext uri="{A12FA001-AC4F-418D-AE19-62706E023703}">
                      <ahyp:hlinkClr xmlns:ahyp="http://schemas.microsoft.com/office/drawing/2018/hyperlinkcolor" val="tx"/>
                    </a:ext>
                  </a:extLst>
                </a:hlinkClick>
              </a:rPr>
              <a:t>Tri-agency guidance on the Policy on Sensitive Technology Research and Affiliations of Concern (STRAC Policy): </a:t>
            </a:r>
            <a:r>
              <a:rPr lang="en-US" sz="2000" dirty="0">
                <a:solidFill>
                  <a:srgbClr val="333333"/>
                </a:solidFill>
              </a:rPr>
              <a:t>Grant applications submitted by a university or affiliated research institution to the federal granting agencies and the Canada Foundation for Innovation involving research that aims to advance a </a:t>
            </a:r>
            <a:r>
              <a:rPr lang="en-US" sz="2000" dirty="0">
                <a:solidFill>
                  <a:srgbClr val="00B0F0"/>
                </a:solidFill>
                <a:hlinkClick r:id="rId4">
                  <a:extLst>
                    <a:ext uri="{A12FA001-AC4F-418D-AE19-62706E023703}">
                      <ahyp:hlinkClr xmlns:ahyp="http://schemas.microsoft.com/office/drawing/2018/hyperlinkcolor" val="tx"/>
                    </a:ext>
                  </a:extLst>
                </a:hlinkClick>
              </a:rPr>
              <a:t>Sensitive Technology Research Area </a:t>
            </a:r>
            <a:r>
              <a:rPr lang="en-US" sz="2000" dirty="0">
                <a:solidFill>
                  <a:srgbClr val="333333"/>
                </a:solidFill>
              </a:rPr>
              <a:t>will not be funded if any of the researchers involved in activities supported by the grant are currently affiliated with, or in receipt of funding or in-kind support, from a </a:t>
            </a:r>
            <a:r>
              <a:rPr lang="en-US" sz="2000" dirty="0">
                <a:solidFill>
                  <a:srgbClr val="00B0F0"/>
                </a:solidFill>
                <a:hlinkClick r:id="rId5">
                  <a:extLst>
                    <a:ext uri="{A12FA001-AC4F-418D-AE19-62706E023703}">
                      <ahyp:hlinkClr xmlns:ahyp="http://schemas.microsoft.com/office/drawing/2018/hyperlinkcolor" val="tx"/>
                    </a:ext>
                  </a:extLst>
                </a:hlinkClick>
              </a:rPr>
              <a:t>Named Research Organization</a:t>
            </a:r>
            <a:r>
              <a:rPr lang="en-US" sz="2000" dirty="0">
                <a:solidFill>
                  <a:srgbClr val="333333"/>
                </a:solidFill>
              </a:rPr>
              <a:t>.</a:t>
            </a:r>
          </a:p>
          <a:p>
            <a:pPr>
              <a:lnSpc>
                <a:spcPct val="120000"/>
              </a:lnSpc>
              <a:buFont typeface="Wingdings" panose="05000000000000000000" pitchFamily="2" charset="2"/>
              <a:buChar char="ü"/>
            </a:pPr>
            <a:r>
              <a:rPr lang="en-US" sz="2000" dirty="0">
                <a:solidFill>
                  <a:srgbClr val="00B0F0"/>
                </a:solidFill>
                <a:hlinkClick r:id="rId6">
                  <a:extLst>
                    <a:ext uri="{A12FA001-AC4F-418D-AE19-62706E023703}">
                      <ahyp:hlinkClr xmlns:ahyp="http://schemas.microsoft.com/office/drawing/2018/hyperlinkcolor" val="tx"/>
                    </a:ext>
                  </a:extLst>
                </a:hlinkClick>
              </a:rPr>
              <a:t>Tri-agency guidance on the National Security Guidelines for Research Partnerships (NSGRP): </a:t>
            </a:r>
            <a:r>
              <a:rPr lang="en-US" sz="2000" dirty="0"/>
              <a:t>Grant applications involving one or more private sector partner organizations must include a completed a </a:t>
            </a:r>
            <a:r>
              <a:rPr lang="en-US" sz="2000" u="sng" dirty="0">
                <a:solidFill>
                  <a:srgbClr val="00B0F0"/>
                </a:solidFill>
                <a:hlinkClick r:id="rId7" tooltip="This link will take you to another Web site">
                  <a:extLst>
                    <a:ext uri="{A12FA001-AC4F-418D-AE19-62706E023703}">
                      <ahyp:hlinkClr xmlns:ahyp="http://schemas.microsoft.com/office/drawing/2018/hyperlinkcolor" val="tx"/>
                    </a:ext>
                  </a:extLst>
                </a:hlinkClick>
              </a:rPr>
              <a:t>Risk Assessment Form</a:t>
            </a:r>
            <a:r>
              <a:rPr lang="en-US" sz="2000" dirty="0"/>
              <a:t>. Applicants must also develop a tailored risk mitigation plan commensurate with the risks identified that will be implemented for the duration of the grant. </a:t>
            </a:r>
          </a:p>
          <a:p>
            <a:pPr>
              <a:lnSpc>
                <a:spcPct val="120000"/>
              </a:lnSpc>
              <a:buFont typeface="Wingdings" panose="05000000000000000000" pitchFamily="2" charset="2"/>
              <a:buChar char="ü"/>
            </a:pPr>
            <a:r>
              <a:rPr lang="en-US" sz="2000" dirty="0">
                <a:solidFill>
                  <a:srgbClr val="333333"/>
                </a:solidFill>
              </a:rPr>
              <a:t>USASK Supports: </a:t>
            </a:r>
            <a:r>
              <a:rPr lang="en-US" sz="2000" dirty="0">
                <a:solidFill>
                  <a:srgbClr val="00B0F0"/>
                </a:solidFill>
                <a:hlinkClick r:id="rId8">
                  <a:extLst>
                    <a:ext uri="{A12FA001-AC4F-418D-AE19-62706E023703}">
                      <ahyp:hlinkClr xmlns:ahyp="http://schemas.microsoft.com/office/drawing/2018/hyperlinkcolor" val="tx"/>
                    </a:ext>
                  </a:extLst>
                </a:hlinkClick>
              </a:rPr>
              <a:t>Safeguarding Your Research - Research Acceleration and Strategic Initiatives - Office of the Vice-President Research | University of Saskatchewan</a:t>
            </a:r>
            <a:endParaRPr lang="en-US" sz="2000" dirty="0">
              <a:solidFill>
                <a:srgbClr val="00B0F0"/>
              </a:solidFill>
            </a:endParaRPr>
          </a:p>
          <a:p>
            <a:pPr marL="0" indent="0">
              <a:lnSpc>
                <a:spcPct val="120000"/>
              </a:lnSpc>
              <a:buNone/>
            </a:pPr>
            <a:endParaRPr lang="en-US" sz="2200" b="0" i="0" dirty="0">
              <a:solidFill>
                <a:srgbClr val="333333"/>
              </a:solidFill>
              <a:effectLst/>
            </a:endParaRPr>
          </a:p>
        </p:txBody>
      </p:sp>
      <p:sp>
        <p:nvSpPr>
          <p:cNvPr id="5" name="TextBox 4">
            <a:extLst>
              <a:ext uri="{FF2B5EF4-FFF2-40B4-BE49-F238E27FC236}">
                <a16:creationId xmlns:a16="http://schemas.microsoft.com/office/drawing/2014/main" id="{B3B7ADB9-5097-05E8-7655-93623C001583}"/>
              </a:ext>
            </a:extLst>
          </p:cNvPr>
          <p:cNvSpPr txBox="1"/>
          <p:nvPr/>
        </p:nvSpPr>
        <p:spPr>
          <a:xfrm>
            <a:off x="7820026" y="5588913"/>
            <a:ext cx="4191000" cy="861774"/>
          </a:xfrm>
          <a:prstGeom prst="rect">
            <a:avLst/>
          </a:prstGeom>
          <a:noFill/>
        </p:spPr>
        <p:txBody>
          <a:bodyPr wrap="square">
            <a:spAutoFit/>
          </a:bodyPr>
          <a:lstStyle/>
          <a:p>
            <a:r>
              <a:rPr lang="en-US" sz="1000" dirty="0">
                <a:latin typeface="+mn-lt"/>
              </a:rPr>
              <a:t>Sources:</a:t>
            </a:r>
            <a:endParaRPr lang="en-US" sz="1000" dirty="0">
              <a:latin typeface="+mn-lt"/>
              <a:hlinkClick r:id="rId9">
                <a:extLst>
                  <a:ext uri="{A12FA001-AC4F-418D-AE19-62706E023703}">
                    <ahyp:hlinkClr xmlns:ahyp="http://schemas.microsoft.com/office/drawing/2018/hyperlinkcolor" val="tx"/>
                  </a:ext>
                </a:extLst>
              </a:hlinkClick>
            </a:endParaRPr>
          </a:p>
          <a:p>
            <a:r>
              <a:rPr lang="en-US" sz="1000" dirty="0">
                <a:solidFill>
                  <a:srgbClr val="00B0F0"/>
                </a:solidFill>
                <a:latin typeface="+mn-lt"/>
                <a:hlinkClick r:id="rId3">
                  <a:extLst>
                    <a:ext uri="{A12FA001-AC4F-418D-AE19-62706E023703}">
                      <ahyp:hlinkClr xmlns:ahyp="http://schemas.microsoft.com/office/drawing/2018/hyperlinkcolor" val="tx"/>
                    </a:ext>
                  </a:extLst>
                </a:hlinkClick>
              </a:rPr>
              <a:t>Tri-agency guidance on the Policy on Sensitive Technology Research and Affiliations of Concern (STRAC Policy) - Research security</a:t>
            </a:r>
            <a:endParaRPr lang="en-US" sz="1000" dirty="0">
              <a:solidFill>
                <a:srgbClr val="00B0F0"/>
              </a:solidFill>
              <a:latin typeface="+mn-lt"/>
            </a:endParaRPr>
          </a:p>
          <a:p>
            <a:r>
              <a:rPr lang="en-US" sz="1000" dirty="0">
                <a:solidFill>
                  <a:srgbClr val="00B0F0"/>
                </a:solidFill>
                <a:latin typeface="+mn-lt"/>
                <a:hlinkClick r:id="rId6">
                  <a:extLst>
                    <a:ext uri="{A12FA001-AC4F-418D-AE19-62706E023703}">
                      <ahyp:hlinkClr xmlns:ahyp="http://schemas.microsoft.com/office/drawing/2018/hyperlinkcolor" val="tx"/>
                    </a:ext>
                  </a:extLst>
                </a:hlinkClick>
              </a:rPr>
              <a:t>Tri-agency guidance on the National Security Guidelines for Research Partnerships - Research security</a:t>
            </a:r>
            <a:endParaRPr lang="en-US" sz="1000" dirty="0">
              <a:solidFill>
                <a:srgbClr val="00B0F0"/>
              </a:solidFill>
              <a:latin typeface="+mn-lt"/>
            </a:endParaRPr>
          </a:p>
        </p:txBody>
      </p:sp>
    </p:spTree>
    <p:extLst>
      <p:ext uri="{BB962C8B-B14F-4D97-AF65-F5344CB8AC3E}">
        <p14:creationId xmlns:p14="http://schemas.microsoft.com/office/powerpoint/2010/main" val="2064102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C4336-80AB-4020-381E-0D8F9C98D59A}"/>
              </a:ext>
            </a:extLst>
          </p:cNvPr>
          <p:cNvSpPr>
            <a:spLocks noGrp="1"/>
          </p:cNvSpPr>
          <p:nvPr>
            <p:ph type="title"/>
          </p:nvPr>
        </p:nvSpPr>
        <p:spPr/>
        <p:txBody>
          <a:bodyPr/>
          <a:lstStyle/>
          <a:p>
            <a:r>
              <a:rPr lang="en-CA" dirty="0"/>
              <a:t>Resources </a:t>
            </a:r>
            <a:endParaRPr lang="en-US" dirty="0"/>
          </a:p>
        </p:txBody>
      </p:sp>
      <p:sp>
        <p:nvSpPr>
          <p:cNvPr id="3" name="Content Placeholder 2">
            <a:extLst>
              <a:ext uri="{FF2B5EF4-FFF2-40B4-BE49-F238E27FC236}">
                <a16:creationId xmlns:a16="http://schemas.microsoft.com/office/drawing/2014/main" id="{15BE06C3-8F24-A89C-5AC2-B6550DA168F4}"/>
              </a:ext>
            </a:extLst>
          </p:cNvPr>
          <p:cNvSpPr>
            <a:spLocks noGrp="1"/>
          </p:cNvSpPr>
          <p:nvPr>
            <p:ph idx="1"/>
          </p:nvPr>
        </p:nvSpPr>
        <p:spPr>
          <a:xfrm>
            <a:off x="795528" y="1856232"/>
            <a:ext cx="10909640" cy="4239768"/>
          </a:xfrm>
        </p:spPr>
        <p:txBody>
          <a:bodyPr/>
          <a:lstStyle/>
          <a:p>
            <a:pPr>
              <a:buFont typeface="Wingdings" panose="05000000000000000000" pitchFamily="2" charset="2"/>
              <a:buChar char="ü"/>
            </a:pPr>
            <a:r>
              <a:rPr lang="en-US" sz="2000" dirty="0">
                <a:solidFill>
                  <a:srgbClr val="00B0F0"/>
                </a:solidFill>
                <a:hlinkClick r:id="rId2">
                  <a:extLst>
                    <a:ext uri="{A12FA001-AC4F-418D-AE19-62706E023703}">
                      <ahyp:hlinkClr xmlns:ahyp="http://schemas.microsoft.com/office/drawing/2018/hyperlinkcolor" val="tx"/>
                    </a:ext>
                  </a:extLst>
                </a:hlinkClick>
              </a:rPr>
              <a:t>Home - Research Data Management - Research Guides at University of Saskatchewan (usask.ca)</a:t>
            </a:r>
            <a:endParaRPr lang="en-US" sz="2000" dirty="0">
              <a:solidFill>
                <a:srgbClr val="BDD600"/>
              </a:solidFill>
              <a:hlinkClick r:id="rId3">
                <a:extLst>
                  <a:ext uri="{A12FA001-AC4F-418D-AE19-62706E023703}">
                    <ahyp:hlinkClr xmlns:ahyp="http://schemas.microsoft.com/office/drawing/2018/hyperlinkcolor" val="tx"/>
                  </a:ext>
                </a:extLst>
              </a:hlinkClick>
            </a:endParaRPr>
          </a:p>
          <a:p>
            <a:pPr>
              <a:buFont typeface="Wingdings" panose="05000000000000000000" pitchFamily="2" charset="2"/>
              <a:buChar char="ü"/>
            </a:pPr>
            <a:r>
              <a:rPr lang="en-US" sz="2000" dirty="0">
                <a:solidFill>
                  <a:srgbClr val="00B0F0"/>
                </a:solidFill>
                <a:hlinkClick r:id="rId3">
                  <a:extLst>
                    <a:ext uri="{A12FA001-AC4F-418D-AE19-62706E023703}">
                      <ahyp:hlinkClr xmlns:ahyp="http://schemas.microsoft.com/office/drawing/2018/hyperlinkcolor" val="tx"/>
                    </a:ext>
                  </a:extLst>
                </a:hlinkClick>
              </a:rPr>
              <a:t>Tri-Agency Research Data Management Policy - Science.gc.ca</a:t>
            </a:r>
            <a:endParaRPr lang="en-US" sz="2000" dirty="0">
              <a:solidFill>
                <a:srgbClr val="BDD600"/>
              </a:solidFill>
              <a:hlinkClick r:id="rId4">
                <a:extLst>
                  <a:ext uri="{A12FA001-AC4F-418D-AE19-62706E023703}">
                    <ahyp:hlinkClr xmlns:ahyp="http://schemas.microsoft.com/office/drawing/2018/hyperlinkcolor" val="tx"/>
                  </a:ext>
                </a:extLst>
              </a:hlinkClick>
            </a:endParaRPr>
          </a:p>
          <a:p>
            <a:pPr>
              <a:buFont typeface="Wingdings" panose="05000000000000000000" pitchFamily="2" charset="2"/>
              <a:buChar char="ü"/>
            </a:pPr>
            <a:r>
              <a:rPr lang="en-US" sz="2000" dirty="0">
                <a:solidFill>
                  <a:srgbClr val="00B0F0"/>
                </a:solidFill>
                <a:hlinkClick r:id="rId4">
                  <a:extLst>
                    <a:ext uri="{A12FA001-AC4F-418D-AE19-62706E023703}">
                      <ahyp:hlinkClr xmlns:ahyp="http://schemas.microsoft.com/office/drawing/2018/hyperlinkcolor" val="tx"/>
                    </a:ext>
                  </a:extLst>
                </a:hlinkClick>
              </a:rPr>
              <a:t>Frequently Asked Questions Tri-Agency Research Data Management Policy - Science.gc.ca</a:t>
            </a:r>
            <a:endParaRPr lang="en-US" sz="2000" dirty="0">
              <a:solidFill>
                <a:srgbClr val="00B0F0"/>
              </a:solidFill>
            </a:endParaRPr>
          </a:p>
          <a:p>
            <a:pPr>
              <a:buFont typeface="Wingdings" panose="05000000000000000000" pitchFamily="2" charset="2"/>
              <a:buChar char="ü"/>
            </a:pPr>
            <a:r>
              <a:rPr lang="en-US" sz="2000" dirty="0">
                <a:solidFill>
                  <a:srgbClr val="00B0F0"/>
                </a:solidFill>
                <a:hlinkClick r:id="rId5">
                  <a:extLst>
                    <a:ext uri="{A12FA001-AC4F-418D-AE19-62706E023703}">
                      <ahyp:hlinkClr xmlns:ahyp="http://schemas.microsoft.com/office/drawing/2018/hyperlinkcolor" val="tx"/>
                    </a:ext>
                  </a:extLst>
                </a:hlinkClick>
              </a:rPr>
              <a:t>GO FAIR initiative: Make your data &amp; services FAIR (go-fair.org)</a:t>
            </a:r>
            <a:endParaRPr lang="en-US" sz="2000" dirty="0">
              <a:solidFill>
                <a:srgbClr val="00B0F0"/>
              </a:solidFill>
            </a:endParaRPr>
          </a:p>
          <a:p>
            <a:pPr>
              <a:buFont typeface="Wingdings" panose="05000000000000000000" pitchFamily="2" charset="2"/>
              <a:buChar char="ü"/>
            </a:pPr>
            <a:r>
              <a:rPr lang="en-US" sz="2000" dirty="0">
                <a:solidFill>
                  <a:srgbClr val="00B0F0"/>
                </a:solidFill>
                <a:hlinkClick r:id="rId6">
                  <a:extLst>
                    <a:ext uri="{A12FA001-AC4F-418D-AE19-62706E023703}">
                      <ahyp:hlinkClr xmlns:ahyp="http://schemas.microsoft.com/office/drawing/2018/hyperlinkcolor" val="tx"/>
                    </a:ext>
                  </a:extLst>
                </a:hlinkClick>
              </a:rPr>
              <a:t>Research Data Management | Digital Research Alliance of Canada (alliancecan.ca)</a:t>
            </a:r>
            <a:r>
              <a:rPr lang="en-US" sz="2000" dirty="0">
                <a:solidFill>
                  <a:srgbClr val="00B0F0"/>
                </a:solidFill>
              </a:rPr>
              <a:t> </a:t>
            </a:r>
            <a:r>
              <a:rPr lang="en-US" sz="2000" dirty="0"/>
              <a:t>(Tool: DMP Assistant)</a:t>
            </a:r>
          </a:p>
          <a:p>
            <a:pPr>
              <a:buFont typeface="Wingdings" panose="05000000000000000000" pitchFamily="2" charset="2"/>
              <a:buChar char="ü"/>
            </a:pPr>
            <a:r>
              <a:rPr lang="en-US" sz="2000" dirty="0">
                <a:solidFill>
                  <a:srgbClr val="00B0F0"/>
                </a:solidFill>
                <a:hlinkClick r:id="rId7">
                  <a:extLst>
                    <a:ext uri="{A12FA001-AC4F-418D-AE19-62706E023703}">
                      <ahyp:hlinkClr xmlns:ahyp="http://schemas.microsoft.com/office/drawing/2018/hyperlinkcolor" val="tx"/>
                    </a:ext>
                  </a:extLst>
                </a:hlinkClick>
              </a:rPr>
              <a:t>Safeguarding Your Research - Research Acceleration and Strategic Initiatives - Office of the Vice-President Research | University of Saskatchewan</a:t>
            </a:r>
            <a:endParaRPr lang="en-US" sz="2000" dirty="0">
              <a:solidFill>
                <a:srgbClr val="00B0F0"/>
              </a:solidFill>
            </a:endParaRPr>
          </a:p>
          <a:p>
            <a:pPr>
              <a:buFont typeface="Wingdings" panose="05000000000000000000" pitchFamily="2" charset="2"/>
              <a:buChar char="ü"/>
            </a:pPr>
            <a:r>
              <a:rPr lang="en-US" sz="2000" dirty="0">
                <a:solidFill>
                  <a:srgbClr val="00B0F0"/>
                </a:solidFill>
                <a:hlinkClick r:id="rId8">
                  <a:extLst>
                    <a:ext uri="{A12FA001-AC4F-418D-AE19-62706E023703}">
                      <ahyp:hlinkClr xmlns:ahyp="http://schemas.microsoft.com/office/drawing/2018/hyperlinkcolor" val="tx"/>
                    </a:ext>
                  </a:extLst>
                </a:hlinkClick>
              </a:rPr>
              <a:t>Research security - Tri-agency guidance on research security</a:t>
            </a:r>
            <a:endParaRPr lang="en-US" sz="2000" dirty="0">
              <a:solidFill>
                <a:srgbClr val="00B0F0"/>
              </a:solidFill>
            </a:endParaRPr>
          </a:p>
          <a:p>
            <a:pPr>
              <a:buFont typeface="Wingdings" panose="05000000000000000000" pitchFamily="2" charset="2"/>
              <a:buChar char="ü"/>
            </a:pPr>
            <a:r>
              <a:rPr lang="en-US" sz="2000" dirty="0">
                <a:solidFill>
                  <a:srgbClr val="00B0F0"/>
                </a:solidFill>
                <a:hlinkClick r:id="rId9">
                  <a:extLst>
                    <a:ext uri="{A12FA001-AC4F-418D-AE19-62706E023703}">
                      <ahyp:hlinkClr xmlns:ahyp="http://schemas.microsoft.com/office/drawing/2018/hyperlinkcolor" val="tx"/>
                    </a:ext>
                  </a:extLst>
                </a:hlinkClick>
              </a:rPr>
              <a:t>The National Security Guidelines for Research Partnerships’ Risk Assessment Form</a:t>
            </a:r>
            <a:endParaRPr lang="en-US" sz="2000" dirty="0">
              <a:solidFill>
                <a:srgbClr val="00B0F0"/>
              </a:solidFill>
            </a:endParaRPr>
          </a:p>
          <a:p>
            <a:pPr>
              <a:buFont typeface="Wingdings" panose="05000000000000000000" pitchFamily="2" charset="2"/>
              <a:buChar char="ü"/>
            </a:pPr>
            <a:r>
              <a:rPr lang="en-CA" sz="2000" dirty="0">
                <a:solidFill>
                  <a:srgbClr val="00B0F0"/>
                </a:solidFill>
                <a:hlinkClick r:id="rId10">
                  <a:extLst>
                    <a:ext uri="{A12FA001-AC4F-418D-AE19-62706E023703}">
                      <ahyp:hlinkClr xmlns:ahyp="http://schemas.microsoft.com/office/drawing/2018/hyperlinkcolor" val="tx"/>
                    </a:ext>
                  </a:extLst>
                </a:hlinkClick>
              </a:rPr>
              <a:t>Risk Assessment Review Process</a:t>
            </a:r>
            <a:endParaRPr lang="en-US" sz="2000" dirty="0">
              <a:solidFill>
                <a:srgbClr val="00B0F0"/>
              </a:solidFill>
            </a:endParaRPr>
          </a:p>
          <a:p>
            <a:pPr>
              <a:buFont typeface="Wingdings" panose="05000000000000000000" pitchFamily="2" charset="2"/>
              <a:buChar char="ü"/>
            </a:pPr>
            <a:endParaRPr lang="en-US" dirty="0"/>
          </a:p>
        </p:txBody>
      </p:sp>
    </p:spTree>
    <p:extLst>
      <p:ext uri="{BB962C8B-B14F-4D97-AF65-F5344CB8AC3E}">
        <p14:creationId xmlns:p14="http://schemas.microsoft.com/office/powerpoint/2010/main" val="1020651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C4336-80AB-4020-381E-0D8F9C98D59A}"/>
              </a:ext>
            </a:extLst>
          </p:cNvPr>
          <p:cNvSpPr>
            <a:spLocks noGrp="1"/>
          </p:cNvSpPr>
          <p:nvPr>
            <p:ph type="ctrTitle"/>
          </p:nvPr>
        </p:nvSpPr>
        <p:spPr>
          <a:xfrm>
            <a:off x="1833203" y="2819400"/>
            <a:ext cx="8517805" cy="990600"/>
          </a:xfrm>
        </p:spPr>
        <p:txBody>
          <a:bodyPr>
            <a:noAutofit/>
          </a:bodyPr>
          <a:lstStyle/>
          <a:p>
            <a:r>
              <a:rPr lang="en-CA" sz="6600" dirty="0"/>
              <a:t>Thank you!</a:t>
            </a:r>
            <a:endParaRPr lang="en-US" sz="6600" dirty="0"/>
          </a:p>
        </p:txBody>
      </p:sp>
    </p:spTree>
    <p:extLst>
      <p:ext uri="{BB962C8B-B14F-4D97-AF65-F5344CB8AC3E}">
        <p14:creationId xmlns:p14="http://schemas.microsoft.com/office/powerpoint/2010/main" val="3028434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394022-1BCE-48BE-A728-B726A3BDBB8B}"/>
              </a:ext>
            </a:extLst>
          </p:cNvPr>
          <p:cNvSpPr>
            <a:spLocks noGrp="1"/>
          </p:cNvSpPr>
          <p:nvPr>
            <p:ph idx="1"/>
          </p:nvPr>
        </p:nvSpPr>
        <p:spPr>
          <a:xfrm>
            <a:off x="723901" y="1771649"/>
            <a:ext cx="10710718" cy="4389455"/>
          </a:xfrm>
        </p:spPr>
        <p:txBody>
          <a:bodyPr>
            <a:noAutofit/>
          </a:bodyPr>
          <a:lstStyle/>
          <a:p>
            <a:pPr>
              <a:buFont typeface="Wingdings" panose="05000000000000000000" pitchFamily="2" charset="2"/>
              <a:buChar char="ü"/>
            </a:pPr>
            <a:r>
              <a:rPr lang="en-US" sz="2000" dirty="0"/>
              <a:t>There are no specific updates regarding the Spring 2025 competition, however the following general updates may be helpful!</a:t>
            </a:r>
          </a:p>
          <a:p>
            <a:pPr>
              <a:buFont typeface="Wingdings" panose="05000000000000000000" pitchFamily="2" charset="2"/>
              <a:buChar char="ü"/>
            </a:pPr>
            <a:r>
              <a:rPr lang="en-US" sz="2000" dirty="0">
                <a:solidFill>
                  <a:srgbClr val="00B0F0"/>
                </a:solidFill>
                <a:hlinkClick r:id="rId2">
                  <a:extLst>
                    <a:ext uri="{A12FA001-AC4F-418D-AE19-62706E023703}">
                      <ahyp:hlinkClr xmlns:ahyp="http://schemas.microsoft.com/office/drawing/2018/hyperlinkcolor" val="tx"/>
                    </a:ext>
                  </a:extLst>
                </a:hlinkClick>
              </a:rPr>
              <a:t>Guidance on the use of Artificial Intelligence </a:t>
            </a:r>
            <a:r>
              <a:rPr lang="en-US" sz="2000" dirty="0"/>
              <a:t>in the development and review of research grant proposals:</a:t>
            </a:r>
          </a:p>
          <a:p>
            <a:pPr lvl="1">
              <a:buFont typeface="Wingdings" panose="05000000000000000000" pitchFamily="2" charset="2"/>
              <a:buChar char="ü"/>
            </a:pPr>
            <a:r>
              <a:rPr lang="en-US" sz="1600" dirty="0"/>
              <a:t>In grant development: The Tri-agencies recognize AI may be a valuable tool but note that applicants are responsible for ensuring information within applications is true, accurate and complete; and that all sources are acknowledged and referenced. Applicants must state if and how generative AI has been used in the development of their application and are required to follow specific instructions, which will be provided for each funding opportunity as they become available.</a:t>
            </a:r>
          </a:p>
          <a:p>
            <a:pPr lvl="1">
              <a:buFont typeface="Wingdings" panose="05000000000000000000" pitchFamily="2" charset="2"/>
              <a:buChar char="ü"/>
            </a:pPr>
            <a:r>
              <a:rPr lang="en-US" sz="1600" dirty="0">
                <a:solidFill>
                  <a:srgbClr val="00B0F0"/>
                </a:solidFill>
                <a:hlinkClick r:id="rId3">
                  <a:extLst>
                    <a:ext uri="{A12FA001-AC4F-418D-AE19-62706E023703}">
                      <ahyp:hlinkClr xmlns:ahyp="http://schemas.microsoft.com/office/drawing/2018/hyperlinkcolor" val="tx"/>
                    </a:ext>
                  </a:extLst>
                </a:hlinkClick>
              </a:rPr>
              <a:t>Application Instructions</a:t>
            </a:r>
            <a:r>
              <a:rPr lang="en-US" sz="1600" dirty="0"/>
              <a:t>: CIHR recognizes the need to develop guidance on the use of generative artificial intelligence (such as ChatGPT) and will work towards the development of grant administration policies as technology evolves. In the interim, we recommend applicants to CIHR programs use caution when using such tools in the preparation of grant applications. </a:t>
            </a:r>
          </a:p>
          <a:p>
            <a:pPr>
              <a:buFont typeface="Wingdings" panose="05000000000000000000" pitchFamily="2" charset="2"/>
              <a:buChar char="ü"/>
            </a:pPr>
            <a:r>
              <a:rPr lang="en-US" sz="2000" dirty="0"/>
              <a:t>USask information: </a:t>
            </a:r>
            <a:r>
              <a:rPr lang="en-US" sz="2000" dirty="0">
                <a:solidFill>
                  <a:srgbClr val="00B0F0"/>
                </a:solidFill>
                <a:hlinkClick r:id="rId4">
                  <a:extLst>
                    <a:ext uri="{A12FA001-AC4F-418D-AE19-62706E023703}">
                      <ahyp:hlinkClr xmlns:ahyp="http://schemas.microsoft.com/office/drawing/2018/hyperlinkcolor" val="tx"/>
                    </a:ext>
                  </a:extLst>
                </a:hlinkClick>
              </a:rPr>
              <a:t>Artificial Intelligence Principles and Guidelines - Leadership | University of Saskatchewan</a:t>
            </a:r>
            <a:endParaRPr lang="en-US" sz="2000" dirty="0">
              <a:solidFill>
                <a:srgbClr val="00B0F0"/>
              </a:solidFill>
            </a:endParaRPr>
          </a:p>
          <a:p>
            <a:pPr lvl="1">
              <a:buFont typeface="Wingdings" panose="05000000000000000000" pitchFamily="2" charset="2"/>
              <a:buChar char="ü"/>
            </a:pPr>
            <a:endParaRPr lang="en-CA" sz="1400" b="1" dirty="0"/>
          </a:p>
        </p:txBody>
      </p:sp>
      <p:sp>
        <p:nvSpPr>
          <p:cNvPr id="8" name="TextBox 7">
            <a:extLst>
              <a:ext uri="{FF2B5EF4-FFF2-40B4-BE49-F238E27FC236}">
                <a16:creationId xmlns:a16="http://schemas.microsoft.com/office/drawing/2014/main" id="{B13A9F7A-D593-6908-6238-183731833EEF}"/>
              </a:ext>
            </a:extLst>
          </p:cNvPr>
          <p:cNvSpPr txBox="1"/>
          <p:nvPr/>
        </p:nvSpPr>
        <p:spPr>
          <a:xfrm>
            <a:off x="653472" y="840677"/>
            <a:ext cx="10430163" cy="830997"/>
          </a:xfrm>
          <a:prstGeom prst="rect">
            <a:avLst/>
          </a:prstGeom>
          <a:noFill/>
        </p:spPr>
        <p:txBody>
          <a:bodyPr wrap="square">
            <a:spAutoFit/>
          </a:bodyPr>
          <a:lstStyle/>
          <a:p>
            <a:pPr algn="l"/>
            <a:r>
              <a:rPr lang="en-US" b="1" i="0" dirty="0">
                <a:solidFill>
                  <a:srgbClr val="333333"/>
                </a:solidFill>
                <a:effectLst/>
                <a:latin typeface="Helvetica Neue"/>
              </a:rPr>
              <a:t>What you need to know for the </a:t>
            </a:r>
            <a:r>
              <a:rPr lang="en-US" b="1" dirty="0">
                <a:solidFill>
                  <a:srgbClr val="333333"/>
                </a:solidFill>
                <a:latin typeface="Helvetica Neue"/>
              </a:rPr>
              <a:t>Spring 2025 </a:t>
            </a:r>
            <a:r>
              <a:rPr lang="en-US" b="1" i="0" dirty="0">
                <a:solidFill>
                  <a:srgbClr val="333333"/>
                </a:solidFill>
                <a:effectLst/>
                <a:latin typeface="Helvetica Neue"/>
              </a:rPr>
              <a:t>Project Grant competition…</a:t>
            </a:r>
          </a:p>
        </p:txBody>
      </p:sp>
    </p:spTree>
    <p:extLst>
      <p:ext uri="{BB962C8B-B14F-4D97-AF65-F5344CB8AC3E}">
        <p14:creationId xmlns:p14="http://schemas.microsoft.com/office/powerpoint/2010/main" val="3694105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9E544E-0ACB-DACE-301B-55C73CBABB5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D1705A-0235-7F0C-CB94-8856CB044FDD}"/>
              </a:ext>
            </a:extLst>
          </p:cNvPr>
          <p:cNvSpPr>
            <a:spLocks noGrp="1"/>
          </p:cNvSpPr>
          <p:nvPr>
            <p:ph idx="1"/>
          </p:nvPr>
        </p:nvSpPr>
        <p:spPr>
          <a:xfrm>
            <a:off x="727363" y="1771649"/>
            <a:ext cx="10707255" cy="4389455"/>
          </a:xfrm>
        </p:spPr>
        <p:txBody>
          <a:bodyPr>
            <a:noAutofit/>
          </a:bodyPr>
          <a:lstStyle/>
          <a:p>
            <a:pPr>
              <a:buFont typeface="Wingdings" panose="05000000000000000000" pitchFamily="2" charset="2"/>
              <a:buChar char="ü"/>
            </a:pPr>
            <a:r>
              <a:rPr lang="en-US" sz="2200" dirty="0">
                <a:solidFill>
                  <a:srgbClr val="00B0F0"/>
                </a:solidFill>
                <a:hlinkClick r:id="rId2">
                  <a:extLst>
                    <a:ext uri="{A12FA001-AC4F-418D-AE19-62706E023703}">
                      <ahyp:hlinkClr xmlns:ahyp="http://schemas.microsoft.com/office/drawing/2018/hyperlinkcolor" val="tx"/>
                    </a:ext>
                  </a:extLst>
                </a:hlinkClick>
              </a:rPr>
              <a:t>Multifactor authentication </a:t>
            </a:r>
            <a:r>
              <a:rPr lang="en-US" sz="2200" dirty="0"/>
              <a:t>is coming to the Canadian Common CV (CCV) in March 2025</a:t>
            </a:r>
          </a:p>
          <a:p>
            <a:pPr lvl="1">
              <a:buFont typeface="Wingdings" panose="05000000000000000000" pitchFamily="2" charset="2"/>
              <a:buChar char="ü"/>
            </a:pPr>
            <a:r>
              <a:rPr lang="en-US" sz="1800" dirty="0"/>
              <a:t>It is important that everyone with a CCV account double-checks that they have access to the email address connected to their account profile before March 2025. This will ensure users have uninterrupted access and minimizing the need for assistance from the Contact Centre.</a:t>
            </a:r>
          </a:p>
          <a:p>
            <a:pPr marL="457200" lvl="1" indent="0">
              <a:buNone/>
            </a:pPr>
            <a:endParaRPr lang="en-US" sz="1800" dirty="0"/>
          </a:p>
          <a:p>
            <a:pPr>
              <a:buFont typeface="Wingdings" panose="05000000000000000000" pitchFamily="2" charset="2"/>
              <a:buChar char="ü"/>
            </a:pPr>
            <a:r>
              <a:rPr lang="en-US" sz="2200" dirty="0"/>
              <a:t>The </a:t>
            </a:r>
            <a:r>
              <a:rPr lang="en-US" sz="2200" dirty="0">
                <a:solidFill>
                  <a:srgbClr val="00B0F0"/>
                </a:solidFill>
                <a:hlinkClick r:id="rId3">
                  <a:extLst>
                    <a:ext uri="{A12FA001-AC4F-418D-AE19-62706E023703}">
                      <ahyp:hlinkClr xmlns:ahyp="http://schemas.microsoft.com/office/drawing/2018/hyperlinkcolor" val="tx"/>
                    </a:ext>
                  </a:extLst>
                </a:hlinkClick>
              </a:rPr>
              <a:t>Spring 2025 Priority Announcements </a:t>
            </a:r>
            <a:r>
              <a:rPr lang="en-US" sz="2200" dirty="0"/>
              <a:t>have launched. </a:t>
            </a:r>
          </a:p>
          <a:p>
            <a:pPr lvl="1">
              <a:buFont typeface="Wingdings" panose="05000000000000000000" pitchFamily="2" charset="2"/>
              <a:buChar char="ü"/>
            </a:pPr>
            <a:r>
              <a:rPr lang="en-US" sz="1800" dirty="0"/>
              <a:t>Review carefully to determine the fit of your research project with priority area/initiative description and specific requirements.</a:t>
            </a:r>
          </a:p>
        </p:txBody>
      </p:sp>
      <p:sp>
        <p:nvSpPr>
          <p:cNvPr id="8" name="TextBox 7">
            <a:extLst>
              <a:ext uri="{FF2B5EF4-FFF2-40B4-BE49-F238E27FC236}">
                <a16:creationId xmlns:a16="http://schemas.microsoft.com/office/drawing/2014/main" id="{454D1764-1932-24DD-F9D3-78443EC539C6}"/>
              </a:ext>
            </a:extLst>
          </p:cNvPr>
          <p:cNvSpPr txBox="1"/>
          <p:nvPr/>
        </p:nvSpPr>
        <p:spPr>
          <a:xfrm>
            <a:off x="653472" y="840677"/>
            <a:ext cx="10430163" cy="830997"/>
          </a:xfrm>
          <a:prstGeom prst="rect">
            <a:avLst/>
          </a:prstGeom>
          <a:noFill/>
        </p:spPr>
        <p:txBody>
          <a:bodyPr wrap="square">
            <a:spAutoFit/>
          </a:bodyPr>
          <a:lstStyle/>
          <a:p>
            <a:pPr algn="l"/>
            <a:r>
              <a:rPr lang="en-US" b="1" i="0" dirty="0">
                <a:solidFill>
                  <a:srgbClr val="333333"/>
                </a:solidFill>
                <a:effectLst/>
                <a:latin typeface="Helvetica Neue"/>
              </a:rPr>
              <a:t>What you need to know for the </a:t>
            </a:r>
            <a:r>
              <a:rPr lang="en-US" b="1" dirty="0">
                <a:solidFill>
                  <a:srgbClr val="333333"/>
                </a:solidFill>
                <a:latin typeface="Helvetica Neue"/>
              </a:rPr>
              <a:t>Spring 2025 </a:t>
            </a:r>
            <a:r>
              <a:rPr lang="en-US" b="1" i="0" dirty="0">
                <a:solidFill>
                  <a:srgbClr val="333333"/>
                </a:solidFill>
                <a:effectLst/>
                <a:latin typeface="Helvetica Neue"/>
              </a:rPr>
              <a:t>Project Grant competition…</a:t>
            </a:r>
          </a:p>
        </p:txBody>
      </p:sp>
    </p:spTree>
    <p:extLst>
      <p:ext uri="{BB962C8B-B14F-4D97-AF65-F5344CB8AC3E}">
        <p14:creationId xmlns:p14="http://schemas.microsoft.com/office/powerpoint/2010/main" val="2494881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637C2-C25A-3F97-2E03-E2754A5F8918}"/>
              </a:ext>
            </a:extLst>
          </p:cNvPr>
          <p:cNvSpPr>
            <a:spLocks noGrp="1"/>
          </p:cNvSpPr>
          <p:nvPr>
            <p:ph type="ctrTitle"/>
          </p:nvPr>
        </p:nvSpPr>
        <p:spPr>
          <a:xfrm>
            <a:off x="2310423" y="2554919"/>
            <a:ext cx="7571153" cy="1748161"/>
          </a:xfrm>
        </p:spPr>
        <p:txBody>
          <a:bodyPr>
            <a:normAutofit/>
          </a:bodyPr>
          <a:lstStyle/>
          <a:p>
            <a:pPr>
              <a:lnSpc>
                <a:spcPct val="90000"/>
              </a:lnSpc>
            </a:pPr>
            <a:r>
              <a:rPr lang="en-US" sz="3200" dirty="0"/>
              <a:t>Sex and Gender Based Analysis (SGBA): Considerations in Health-Related Research</a:t>
            </a:r>
          </a:p>
        </p:txBody>
      </p:sp>
    </p:spTree>
    <p:extLst>
      <p:ext uri="{BB962C8B-B14F-4D97-AF65-F5344CB8AC3E}">
        <p14:creationId xmlns:p14="http://schemas.microsoft.com/office/powerpoint/2010/main" val="2710278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E0F1D-A76C-4A13-AA66-D235EEEE0A01}"/>
              </a:ext>
            </a:extLst>
          </p:cNvPr>
          <p:cNvSpPr>
            <a:spLocks noGrp="1"/>
          </p:cNvSpPr>
          <p:nvPr>
            <p:ph type="title"/>
          </p:nvPr>
        </p:nvSpPr>
        <p:spPr>
          <a:xfrm>
            <a:off x="571500" y="760073"/>
            <a:ext cx="10370764" cy="766976"/>
          </a:xfrm>
        </p:spPr>
        <p:txBody>
          <a:bodyPr/>
          <a:lstStyle/>
          <a:p>
            <a:r>
              <a:rPr lang="en-CA" dirty="0"/>
              <a:t>SGBA in Action at CIHR: Present</a:t>
            </a:r>
          </a:p>
        </p:txBody>
      </p:sp>
      <p:sp>
        <p:nvSpPr>
          <p:cNvPr id="3" name="Content Placeholder 2">
            <a:extLst>
              <a:ext uri="{FF2B5EF4-FFF2-40B4-BE49-F238E27FC236}">
                <a16:creationId xmlns:a16="http://schemas.microsoft.com/office/drawing/2014/main" id="{9D394022-1BCE-48BE-A728-B726A3BDBB8B}"/>
              </a:ext>
            </a:extLst>
          </p:cNvPr>
          <p:cNvSpPr>
            <a:spLocks noGrp="1"/>
          </p:cNvSpPr>
          <p:nvPr>
            <p:ph idx="1"/>
          </p:nvPr>
        </p:nvSpPr>
        <p:spPr>
          <a:xfrm>
            <a:off x="733425" y="1527049"/>
            <a:ext cx="10515600" cy="4470225"/>
          </a:xfrm>
        </p:spPr>
        <p:txBody>
          <a:bodyPr>
            <a:noAutofit/>
          </a:bodyPr>
          <a:lstStyle/>
          <a:p>
            <a:pPr>
              <a:buFont typeface="Wingdings" panose="05000000000000000000" pitchFamily="2" charset="2"/>
              <a:buChar char="ü"/>
            </a:pPr>
            <a:r>
              <a:rPr lang="en-US" sz="2200" dirty="0"/>
              <a:t>CIHR expects that all applicants will integrate sex and gender into their </a:t>
            </a:r>
            <a:r>
              <a:rPr lang="en-US" sz="2200" b="1" i="1" dirty="0"/>
              <a:t>research design, methods, analysis and interpretation, and/or dissemination of findings</a:t>
            </a:r>
            <a:r>
              <a:rPr lang="en-US" sz="2200" dirty="0"/>
              <a:t> within their research proposal, when applicable. </a:t>
            </a:r>
            <a:endParaRPr lang="en-CA" sz="2200" dirty="0"/>
          </a:p>
          <a:p>
            <a:pPr lvl="1">
              <a:buFont typeface="Wingdings" panose="05000000000000000000" pitchFamily="2" charset="2"/>
              <a:buChar char="ü"/>
            </a:pPr>
            <a:r>
              <a:rPr lang="en-US" sz="1800" dirty="0"/>
              <a:t>Ensures that health research in Canada leads to sound science and reliable evidence that effectively addresses biological (sex) and sociocultural (gender and other identity factors) differences between diverse groups of people.</a:t>
            </a:r>
          </a:p>
          <a:p>
            <a:pPr lvl="1">
              <a:buFont typeface="Wingdings" panose="05000000000000000000" pitchFamily="2" charset="2"/>
              <a:buChar char="ü"/>
            </a:pPr>
            <a:r>
              <a:rPr lang="en-US" sz="1800" dirty="0"/>
              <a:t>Ensures that CIHR-funded research is relevant, impactful and culturally sensitive for Canada's diverse population.</a:t>
            </a:r>
          </a:p>
          <a:p>
            <a:pPr>
              <a:buFont typeface="Wingdings" panose="05000000000000000000" pitchFamily="2" charset="2"/>
              <a:buChar char="ü"/>
            </a:pPr>
            <a:r>
              <a:rPr lang="en-US" sz="2200" dirty="0"/>
              <a:t>For the 2024-25 fiscal year, CIHR's target is that 67% of CIHR-funded Research addresses sex or gender considerations. </a:t>
            </a:r>
          </a:p>
          <a:p>
            <a:pPr lvl="1">
              <a:buFont typeface="Wingdings" panose="05000000000000000000" pitchFamily="2" charset="2"/>
              <a:buChar char="ü"/>
            </a:pPr>
            <a:r>
              <a:rPr lang="en-US" sz="1800" dirty="0"/>
              <a:t>2020-21 result: 72%</a:t>
            </a:r>
          </a:p>
          <a:p>
            <a:pPr lvl="1">
              <a:buFont typeface="Wingdings" panose="05000000000000000000" pitchFamily="2" charset="2"/>
              <a:buChar char="ü"/>
            </a:pPr>
            <a:r>
              <a:rPr lang="en-US" sz="1800" dirty="0"/>
              <a:t>2021-22 result: 78.2%</a:t>
            </a:r>
          </a:p>
          <a:p>
            <a:pPr lvl="1">
              <a:buFont typeface="Wingdings" panose="05000000000000000000" pitchFamily="2" charset="2"/>
              <a:buChar char="ü"/>
            </a:pPr>
            <a:r>
              <a:rPr lang="en-US" sz="1800" dirty="0"/>
              <a:t>2022-23 result: 81.2%</a:t>
            </a:r>
          </a:p>
        </p:txBody>
      </p:sp>
      <p:sp>
        <p:nvSpPr>
          <p:cNvPr id="7" name="TextBox 6">
            <a:extLst>
              <a:ext uri="{FF2B5EF4-FFF2-40B4-BE49-F238E27FC236}">
                <a16:creationId xmlns:a16="http://schemas.microsoft.com/office/drawing/2014/main" id="{4389DF0E-1D98-41FD-B0D3-16FABB2C16E8}"/>
              </a:ext>
            </a:extLst>
          </p:cNvPr>
          <p:cNvSpPr txBox="1"/>
          <p:nvPr/>
        </p:nvSpPr>
        <p:spPr>
          <a:xfrm>
            <a:off x="7545797" y="5330951"/>
            <a:ext cx="5106458" cy="1015663"/>
          </a:xfrm>
          <a:prstGeom prst="rect">
            <a:avLst/>
          </a:prstGeom>
          <a:noFill/>
        </p:spPr>
        <p:txBody>
          <a:bodyPr wrap="square">
            <a:spAutoFit/>
          </a:bodyPr>
          <a:lstStyle/>
          <a:p>
            <a:r>
              <a:rPr lang="en-CA" sz="1000" dirty="0">
                <a:latin typeface="+mn-lt"/>
              </a:rPr>
              <a:t>Sources: </a:t>
            </a:r>
            <a:endParaRPr lang="en-CA" sz="1000" dirty="0">
              <a:solidFill>
                <a:srgbClr val="719500"/>
              </a:solidFill>
              <a:latin typeface="+mn-lt"/>
              <a:hlinkClick r:id="rId2">
                <a:extLst>
                  <a:ext uri="{A12FA001-AC4F-418D-AE19-62706E023703}">
                    <ahyp:hlinkClr xmlns:ahyp="http://schemas.microsoft.com/office/drawing/2018/hyperlinkcolor" val="tx"/>
                  </a:ext>
                </a:extLst>
              </a:hlinkClick>
            </a:endParaRPr>
          </a:p>
          <a:p>
            <a:r>
              <a:rPr lang="en-CA" sz="1000" dirty="0">
                <a:solidFill>
                  <a:srgbClr val="00B0F0"/>
                </a:solidFill>
                <a:latin typeface="+mn-lt"/>
                <a:hlinkClick r:id="rId2">
                  <a:extLst>
                    <a:ext uri="{A12FA001-AC4F-418D-AE19-62706E023703}">
                      <ahyp:hlinkClr xmlns:ahyp="http://schemas.microsoft.com/office/drawing/2018/hyperlinkcolor" val="tx"/>
                    </a:ext>
                  </a:extLst>
                </a:hlinkClick>
              </a:rPr>
              <a:t>Progress Update: SGBA in Action at CIHR – CIHR (cihr-irsc.gc.ca)</a:t>
            </a:r>
            <a:endParaRPr lang="en-CA" sz="1000" dirty="0">
              <a:solidFill>
                <a:srgbClr val="00B0F0"/>
              </a:solidFill>
              <a:latin typeface="+mn-lt"/>
            </a:endParaRPr>
          </a:p>
          <a:p>
            <a:r>
              <a:rPr lang="en-US" sz="1000" dirty="0">
                <a:solidFill>
                  <a:srgbClr val="00B0F0"/>
                </a:solidFill>
                <a:latin typeface="+mn-lt"/>
                <a:hlinkClick r:id="rId3">
                  <a:extLst>
                    <a:ext uri="{A12FA001-AC4F-418D-AE19-62706E023703}">
                      <ahyp:hlinkClr xmlns:ahyp="http://schemas.microsoft.com/office/drawing/2018/hyperlinkcolor" val="tx"/>
                    </a:ext>
                  </a:extLst>
                </a:hlinkClick>
              </a:rPr>
              <a:t>Peer review: Policies and procedures - CIHR (cihr-irsc.gc.ca)</a:t>
            </a:r>
            <a:endParaRPr lang="en-US" sz="1000" dirty="0">
              <a:solidFill>
                <a:srgbClr val="00B0F0"/>
              </a:solidFill>
              <a:latin typeface="+mn-lt"/>
            </a:endParaRPr>
          </a:p>
          <a:p>
            <a:r>
              <a:rPr lang="en-US" sz="1000" dirty="0">
                <a:solidFill>
                  <a:srgbClr val="00B0F0"/>
                </a:solidFill>
                <a:latin typeface="+mn-lt"/>
                <a:hlinkClick r:id="rId4">
                  <a:extLst>
                    <a:ext uri="{A12FA001-AC4F-418D-AE19-62706E023703}">
                      <ahyp:hlinkClr xmlns:ahyp="http://schemas.microsoft.com/office/drawing/2018/hyperlinkcolor" val="tx"/>
                    </a:ext>
                  </a:extLst>
                </a:hlinkClick>
              </a:rPr>
              <a:t>Science is better with sex and gender - CIHR (cihr-irsc.gc.ca)</a:t>
            </a:r>
            <a:endParaRPr lang="en-US" sz="1000" dirty="0">
              <a:solidFill>
                <a:srgbClr val="00B0F0"/>
              </a:solidFill>
              <a:latin typeface="+mn-lt"/>
            </a:endParaRPr>
          </a:p>
          <a:p>
            <a:r>
              <a:rPr lang="en-US" sz="1000" dirty="0">
                <a:solidFill>
                  <a:srgbClr val="00B0F0"/>
                </a:solidFill>
                <a:latin typeface="+mn-lt"/>
                <a:hlinkClick r:id="rId5">
                  <a:extLst>
                    <a:ext uri="{A12FA001-AC4F-418D-AE19-62706E023703}">
                      <ahyp:hlinkClr xmlns:ahyp="http://schemas.microsoft.com/office/drawing/2018/hyperlinkcolor" val="tx"/>
                    </a:ext>
                  </a:extLst>
                </a:hlinkClick>
              </a:rPr>
              <a:t>CIHR 2023–24 Departmental Plan: Gender-based analysis plus </a:t>
            </a:r>
            <a:r>
              <a:rPr lang="en-US" sz="1000" dirty="0">
                <a:solidFill>
                  <a:srgbClr val="00B0F0"/>
                </a:solidFill>
                <a:latin typeface="+mn-lt"/>
                <a:hlinkClick r:id="rId3">
                  <a:extLst>
                    <a:ext uri="{A12FA001-AC4F-418D-AE19-62706E023703}">
                      <ahyp:hlinkClr xmlns:ahyp="http://schemas.microsoft.com/office/drawing/2018/hyperlinkcolor" val="tx"/>
                    </a:ext>
                  </a:extLst>
                </a:hlinkClick>
              </a:rPr>
              <a:t>–</a:t>
            </a:r>
            <a:r>
              <a:rPr lang="en-US" sz="1000" dirty="0">
                <a:solidFill>
                  <a:srgbClr val="00B0F0"/>
                </a:solidFill>
                <a:latin typeface="+mn-lt"/>
                <a:hlinkClick r:id="rId5">
                  <a:extLst>
                    <a:ext uri="{A12FA001-AC4F-418D-AE19-62706E023703}">
                      <ahyp:hlinkClr xmlns:ahyp="http://schemas.microsoft.com/office/drawing/2018/hyperlinkcolor" val="tx"/>
                    </a:ext>
                  </a:extLst>
                </a:hlinkClick>
              </a:rPr>
              <a:t> CIHR</a:t>
            </a:r>
            <a:endParaRPr lang="en-US" sz="1000" dirty="0">
              <a:solidFill>
                <a:srgbClr val="00B0F0"/>
              </a:solidFill>
              <a:latin typeface="+mn-lt"/>
            </a:endParaRPr>
          </a:p>
          <a:p>
            <a:r>
              <a:rPr lang="en-US" sz="1000" dirty="0">
                <a:solidFill>
                  <a:srgbClr val="00B0F0"/>
                </a:solidFill>
                <a:latin typeface="+mn-lt"/>
                <a:hlinkClick r:id="rId6">
                  <a:extLst>
                    <a:ext uri="{A12FA001-AC4F-418D-AE19-62706E023703}">
                      <ahyp:hlinkClr xmlns:ahyp="http://schemas.microsoft.com/office/drawing/2018/hyperlinkcolor" val="tx"/>
                    </a:ext>
                  </a:extLst>
                </a:hlinkClick>
              </a:rPr>
              <a:t>Canadian Institutes of Health Research 2024–25 Departmental Plan - CIHR</a:t>
            </a:r>
            <a:endParaRPr lang="en-CA" sz="1000" dirty="0">
              <a:solidFill>
                <a:srgbClr val="00B0F0"/>
              </a:solidFill>
              <a:latin typeface="+mn-lt"/>
              <a:hlinkClick r:id="rId3">
                <a:extLst>
                  <a:ext uri="{A12FA001-AC4F-418D-AE19-62706E023703}">
                    <ahyp:hlinkClr xmlns:ahyp="http://schemas.microsoft.com/office/drawing/2018/hyperlinkcolor" val="tx"/>
                  </a:ext>
                </a:extLst>
              </a:hlinkClick>
            </a:endParaRPr>
          </a:p>
        </p:txBody>
      </p:sp>
    </p:spTree>
    <p:extLst>
      <p:ext uri="{BB962C8B-B14F-4D97-AF65-F5344CB8AC3E}">
        <p14:creationId xmlns:p14="http://schemas.microsoft.com/office/powerpoint/2010/main" val="2361756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40B1B-32C1-4C4E-95B9-0BFD78A4F22E}"/>
              </a:ext>
            </a:extLst>
          </p:cNvPr>
          <p:cNvSpPr>
            <a:spLocks noGrp="1"/>
          </p:cNvSpPr>
          <p:nvPr>
            <p:ph type="title"/>
          </p:nvPr>
        </p:nvSpPr>
        <p:spPr>
          <a:xfrm>
            <a:off x="744460" y="639764"/>
            <a:ext cx="10131425" cy="1242698"/>
          </a:xfrm>
        </p:spPr>
        <p:txBody>
          <a:bodyPr>
            <a:normAutofit/>
          </a:bodyPr>
          <a:lstStyle/>
          <a:p>
            <a:r>
              <a:rPr lang="en-CA" dirty="0"/>
              <a:t>CIHR Peer Review</a:t>
            </a:r>
          </a:p>
        </p:txBody>
      </p:sp>
      <p:sp>
        <p:nvSpPr>
          <p:cNvPr id="3" name="Content Placeholder 2">
            <a:extLst>
              <a:ext uri="{FF2B5EF4-FFF2-40B4-BE49-F238E27FC236}">
                <a16:creationId xmlns:a16="http://schemas.microsoft.com/office/drawing/2014/main" id="{80185BB8-B8CF-460D-8A8B-CE44B3C10A9D}"/>
              </a:ext>
            </a:extLst>
          </p:cNvPr>
          <p:cNvSpPr>
            <a:spLocks noGrp="1"/>
          </p:cNvSpPr>
          <p:nvPr>
            <p:ph idx="1"/>
          </p:nvPr>
        </p:nvSpPr>
        <p:spPr>
          <a:xfrm>
            <a:off x="838201" y="1777014"/>
            <a:ext cx="10131425" cy="4709032"/>
          </a:xfrm>
        </p:spPr>
        <p:txBody>
          <a:bodyPr>
            <a:normAutofit/>
          </a:bodyPr>
          <a:lstStyle/>
          <a:p>
            <a:pPr>
              <a:buFont typeface="Wingdings" panose="05000000000000000000" pitchFamily="2" charset="2"/>
              <a:buChar char="ü"/>
            </a:pPr>
            <a:r>
              <a:rPr lang="en-CA" sz="2000" dirty="0"/>
              <a:t>Project Grant reviewers are asked to provide the following (including notes):</a:t>
            </a:r>
            <a:endParaRPr lang="en-CA" sz="2000" dirty="0">
              <a:hlinkClick r:id="rId2"/>
            </a:endParaRPr>
          </a:p>
          <a:p>
            <a:pPr marL="800100" lvl="1" indent="-342900">
              <a:buFont typeface="Wingdings" panose="05000000000000000000" pitchFamily="2" charset="2"/>
              <a:buChar char="ü"/>
            </a:pPr>
            <a:r>
              <a:rPr lang="en-US" sz="2000" dirty="0">
                <a:solidFill>
                  <a:schemeClr val="tx1"/>
                </a:solidFill>
              </a:rPr>
              <a:t>Please indicate your appraisal of the integration of sex as a biological variable as a strength, weakness, or not applicable to the proposal.</a:t>
            </a:r>
          </a:p>
          <a:p>
            <a:pPr marL="800100" lvl="1" indent="-342900">
              <a:buFont typeface="Wingdings" panose="05000000000000000000" pitchFamily="2" charset="2"/>
              <a:buChar char="ü"/>
            </a:pPr>
            <a:r>
              <a:rPr lang="en-US" sz="2000" dirty="0">
                <a:solidFill>
                  <a:schemeClr val="tx1"/>
                </a:solidFill>
              </a:rPr>
              <a:t>Please indicate your appraisal of the integration of gender as a socio-cultural determinant of health as a strength, weakness, or not applicable to the proposal.</a:t>
            </a:r>
          </a:p>
          <a:p>
            <a:pPr>
              <a:buFont typeface="Wingdings" panose="05000000000000000000" pitchFamily="2" charset="2"/>
              <a:buChar char="ü"/>
            </a:pPr>
            <a:r>
              <a:rPr lang="en-US" sz="2000" dirty="0">
                <a:solidFill>
                  <a:schemeClr val="tx1"/>
                </a:solidFill>
              </a:rPr>
              <a:t>Reviewers are </a:t>
            </a:r>
            <a:r>
              <a:rPr lang="en-US" sz="2000" b="1" u="sng" dirty="0">
                <a:solidFill>
                  <a:srgbClr val="92D050"/>
                </a:solidFill>
              </a:rPr>
              <a:t>required</a:t>
            </a:r>
            <a:r>
              <a:rPr lang="en-US" sz="2000" b="1" dirty="0">
                <a:solidFill>
                  <a:schemeClr val="tx1"/>
                </a:solidFill>
              </a:rPr>
              <a:t> </a:t>
            </a:r>
            <a:r>
              <a:rPr lang="en-US" sz="2000" dirty="0">
                <a:solidFill>
                  <a:schemeClr val="tx1"/>
                </a:solidFill>
              </a:rPr>
              <a:t>to include their assessment of whether SGBA is appropriate for the research being proposed. </a:t>
            </a:r>
          </a:p>
          <a:p>
            <a:pPr marL="800100" lvl="1" indent="-342900">
              <a:buFont typeface="Wingdings" panose="05000000000000000000" pitchFamily="2" charset="2"/>
              <a:buChar char="ü"/>
            </a:pPr>
            <a:r>
              <a:rPr lang="en-US" sz="2000" dirty="0">
                <a:solidFill>
                  <a:schemeClr val="tx1"/>
                </a:solidFill>
              </a:rPr>
              <a:t>The </a:t>
            </a:r>
            <a:r>
              <a:rPr lang="en-US" sz="2000" b="1" u="sng" dirty="0">
                <a:solidFill>
                  <a:srgbClr val="92D050"/>
                </a:solidFill>
              </a:rPr>
              <a:t>overall application score and written evaluation</a:t>
            </a:r>
            <a:r>
              <a:rPr lang="en-US" sz="2000" dirty="0">
                <a:solidFill>
                  <a:schemeClr val="tx1"/>
                </a:solidFill>
              </a:rPr>
              <a:t> will reflect if SGBA has been suitably addressed in the research proposed.</a:t>
            </a:r>
          </a:p>
        </p:txBody>
      </p:sp>
      <p:sp>
        <p:nvSpPr>
          <p:cNvPr id="5" name="TextBox 4">
            <a:extLst>
              <a:ext uri="{FF2B5EF4-FFF2-40B4-BE49-F238E27FC236}">
                <a16:creationId xmlns:a16="http://schemas.microsoft.com/office/drawing/2014/main" id="{8FB5ECFB-C259-4BFC-B9AB-A5527E278339}"/>
              </a:ext>
            </a:extLst>
          </p:cNvPr>
          <p:cNvSpPr txBox="1"/>
          <p:nvPr/>
        </p:nvSpPr>
        <p:spPr>
          <a:xfrm>
            <a:off x="6929191" y="5489764"/>
            <a:ext cx="4975549" cy="553998"/>
          </a:xfrm>
          <a:prstGeom prst="rect">
            <a:avLst/>
          </a:prstGeom>
          <a:noFill/>
        </p:spPr>
        <p:txBody>
          <a:bodyPr wrap="square">
            <a:spAutoFit/>
          </a:bodyPr>
          <a:lstStyle/>
          <a:p>
            <a:r>
              <a:rPr lang="en-US" sz="1000" dirty="0">
                <a:latin typeface="+mn-lt"/>
              </a:rPr>
              <a:t>Resources: </a:t>
            </a:r>
            <a:endParaRPr lang="en-US" sz="1000" dirty="0">
              <a:solidFill>
                <a:srgbClr val="719500"/>
              </a:solidFill>
              <a:latin typeface="+mn-lt"/>
              <a:hlinkClick r:id="rId3">
                <a:extLst>
                  <a:ext uri="{A12FA001-AC4F-418D-AE19-62706E023703}">
                    <ahyp:hlinkClr xmlns:ahyp="http://schemas.microsoft.com/office/drawing/2018/hyperlinkcolor" val="tx"/>
                  </a:ext>
                </a:extLst>
              </a:hlinkClick>
            </a:endParaRPr>
          </a:p>
          <a:p>
            <a:r>
              <a:rPr lang="en-US" sz="1000" dirty="0">
                <a:solidFill>
                  <a:srgbClr val="00B0F0"/>
                </a:solidFill>
                <a:latin typeface="+mn-lt"/>
                <a:hlinkClick r:id="rId3">
                  <a:extLst>
                    <a:ext uri="{A12FA001-AC4F-418D-AE19-62706E023703}">
                      <ahyp:hlinkClr xmlns:ahyp="http://schemas.microsoft.com/office/drawing/2018/hyperlinkcolor" val="tx"/>
                    </a:ext>
                  </a:extLst>
                </a:hlinkClick>
              </a:rPr>
              <a:t>Assessing Sex and Gender Integration in Peer Review – YouTube</a:t>
            </a:r>
            <a:endParaRPr lang="en-US" sz="1000" dirty="0">
              <a:solidFill>
                <a:srgbClr val="00B0F0"/>
              </a:solidFill>
              <a:latin typeface="+mn-lt"/>
            </a:endParaRPr>
          </a:p>
          <a:p>
            <a:r>
              <a:rPr lang="en-CA" sz="1000" dirty="0">
                <a:solidFill>
                  <a:srgbClr val="00B0F0"/>
                </a:solidFill>
                <a:latin typeface="+mn-lt"/>
                <a:hlinkClick r:id="rId4">
                  <a:extLst>
                    <a:ext uri="{A12FA001-AC4F-418D-AE19-62706E023703}">
                      <ahyp:hlinkClr xmlns:ahyp="http://schemas.microsoft.com/office/drawing/2018/hyperlinkcolor" val="tx"/>
                    </a:ext>
                  </a:extLst>
                </a:hlinkClick>
              </a:rPr>
              <a:t>Peer review - CIHR (cihr-irsc.gc.ca)</a:t>
            </a:r>
            <a:r>
              <a:rPr lang="en-CA" sz="1000" dirty="0">
                <a:solidFill>
                  <a:srgbClr val="00B0F0"/>
                </a:solidFill>
                <a:latin typeface="+mn-lt"/>
              </a:rPr>
              <a:t> </a:t>
            </a:r>
          </a:p>
        </p:txBody>
      </p:sp>
    </p:spTree>
    <p:extLst>
      <p:ext uri="{BB962C8B-B14F-4D97-AF65-F5344CB8AC3E}">
        <p14:creationId xmlns:p14="http://schemas.microsoft.com/office/powerpoint/2010/main" val="3580009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5CCB-2D25-702F-65ED-27D654A0C6FD}"/>
              </a:ext>
            </a:extLst>
          </p:cNvPr>
          <p:cNvSpPr>
            <a:spLocks noGrp="1"/>
          </p:cNvSpPr>
          <p:nvPr>
            <p:ph type="title"/>
          </p:nvPr>
        </p:nvSpPr>
        <p:spPr>
          <a:xfrm>
            <a:off x="609600" y="692261"/>
            <a:ext cx="10972800" cy="685800"/>
          </a:xfrm>
        </p:spPr>
        <p:txBody>
          <a:bodyPr/>
          <a:lstStyle/>
          <a:p>
            <a:r>
              <a:rPr lang="en-US" sz="3200" dirty="0"/>
              <a:t>SGBA in your application: Strengths &amp; Weaknesses</a:t>
            </a:r>
          </a:p>
        </p:txBody>
      </p:sp>
      <p:graphicFrame>
        <p:nvGraphicFramePr>
          <p:cNvPr id="5" name="Table 5">
            <a:extLst>
              <a:ext uri="{FF2B5EF4-FFF2-40B4-BE49-F238E27FC236}">
                <a16:creationId xmlns:a16="http://schemas.microsoft.com/office/drawing/2014/main" id="{6EE5AC74-9E52-F6CD-50BD-8CA1717E761C}"/>
              </a:ext>
            </a:extLst>
          </p:cNvPr>
          <p:cNvGraphicFramePr>
            <a:graphicFrameLocks noGrp="1"/>
          </p:cNvGraphicFramePr>
          <p:nvPr>
            <p:extLst>
              <p:ext uri="{D42A27DB-BD31-4B8C-83A1-F6EECF244321}">
                <p14:modId xmlns:p14="http://schemas.microsoft.com/office/powerpoint/2010/main" val="577478237"/>
              </p:ext>
            </p:extLst>
          </p:nvPr>
        </p:nvGraphicFramePr>
        <p:xfrm>
          <a:off x="754602" y="1378061"/>
          <a:ext cx="10653204" cy="4898622"/>
        </p:xfrm>
        <a:graphic>
          <a:graphicData uri="http://schemas.openxmlformats.org/drawingml/2006/table">
            <a:tbl>
              <a:tblPr firstRow="1" bandRow="1">
                <a:tableStyleId>{5C22544A-7EE6-4342-B048-85BDC9FD1C3A}</a:tableStyleId>
              </a:tblPr>
              <a:tblGrid>
                <a:gridCol w="981156">
                  <a:extLst>
                    <a:ext uri="{9D8B030D-6E8A-4147-A177-3AD203B41FA5}">
                      <a16:colId xmlns:a16="http://schemas.microsoft.com/office/drawing/2014/main" val="2345869872"/>
                    </a:ext>
                  </a:extLst>
                </a:gridCol>
                <a:gridCol w="4300267">
                  <a:extLst>
                    <a:ext uri="{9D8B030D-6E8A-4147-A177-3AD203B41FA5}">
                      <a16:colId xmlns:a16="http://schemas.microsoft.com/office/drawing/2014/main" val="2502579699"/>
                    </a:ext>
                  </a:extLst>
                </a:gridCol>
                <a:gridCol w="978888">
                  <a:extLst>
                    <a:ext uri="{9D8B030D-6E8A-4147-A177-3AD203B41FA5}">
                      <a16:colId xmlns:a16="http://schemas.microsoft.com/office/drawing/2014/main" val="1235380765"/>
                    </a:ext>
                  </a:extLst>
                </a:gridCol>
                <a:gridCol w="4392893">
                  <a:extLst>
                    <a:ext uri="{9D8B030D-6E8A-4147-A177-3AD203B41FA5}">
                      <a16:colId xmlns:a16="http://schemas.microsoft.com/office/drawing/2014/main" val="2331727390"/>
                    </a:ext>
                  </a:extLst>
                </a:gridCol>
              </a:tblGrid>
              <a:tr h="664037">
                <a:tc gridSpan="2">
                  <a:txBody>
                    <a:bodyPr/>
                    <a:lstStyle/>
                    <a:p>
                      <a:r>
                        <a:rPr lang="en-US" sz="2800" dirty="0"/>
                        <a:t>Strengths:</a:t>
                      </a:r>
                    </a:p>
                  </a:txBody>
                  <a:tcPr/>
                </a:tc>
                <a:tc hMerge="1">
                  <a:txBody>
                    <a:bodyPr/>
                    <a:lstStyle/>
                    <a:p>
                      <a:endParaRPr lang="en-US" dirty="0"/>
                    </a:p>
                  </a:txBody>
                  <a:tcPr/>
                </a:tc>
                <a:tc gridSpan="2">
                  <a:txBody>
                    <a:bodyPr/>
                    <a:lstStyle/>
                    <a:p>
                      <a:r>
                        <a:rPr lang="en-US" sz="2800" dirty="0"/>
                        <a:t>Weaknesses:</a:t>
                      </a:r>
                    </a:p>
                  </a:txBody>
                  <a:tcPr/>
                </a:tc>
                <a:tc hMerge="1">
                  <a:txBody>
                    <a:bodyPr/>
                    <a:lstStyle/>
                    <a:p>
                      <a:endParaRPr lang="en-US" dirty="0"/>
                    </a:p>
                  </a:txBody>
                  <a:tcPr/>
                </a:tc>
                <a:extLst>
                  <a:ext uri="{0D108BD9-81ED-4DB2-BD59-A6C34878D82A}">
                    <a16:rowId xmlns:a16="http://schemas.microsoft.com/office/drawing/2014/main" val="406736152"/>
                  </a:ext>
                </a:extLst>
              </a:tr>
              <a:tr h="664037">
                <a:tc>
                  <a:txBody>
                    <a:bodyPr/>
                    <a:lstStyle/>
                    <a:p>
                      <a:pPr algn="ctr"/>
                      <a:r>
                        <a:rPr lang="en-US" sz="3600" b="1" dirty="0">
                          <a:solidFill>
                            <a:srgbClr val="00B050"/>
                          </a:solidFill>
                          <a:sym typeface="Wingdings" panose="05000000000000000000" pitchFamily="2" charset="2"/>
                        </a:rPr>
                        <a:t></a:t>
                      </a:r>
                      <a:endParaRPr lang="en-US" sz="3600" b="1" dirty="0">
                        <a:solidFill>
                          <a:srgbClr val="00B050"/>
                        </a:solidFill>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Weave description of SGBA throughout your proposal</a:t>
                      </a:r>
                    </a:p>
                  </a:txBody>
                  <a:tcPr anchor="ctr"/>
                </a:tc>
                <a:tc>
                  <a:txBody>
                    <a:bodyPr/>
                    <a:lstStyle/>
                    <a:p>
                      <a:pPr algn="ctr"/>
                      <a:r>
                        <a:rPr lang="en-US" sz="3600" b="1" dirty="0">
                          <a:solidFill>
                            <a:srgbClr val="FF0000"/>
                          </a:solidFill>
                          <a:sym typeface="Wingdings" panose="05000000000000000000" pitchFamily="2" charset="2"/>
                        </a:rPr>
                        <a:t></a:t>
                      </a:r>
                      <a:endParaRPr lang="en-US" sz="3600" b="1" dirty="0">
                        <a:solidFill>
                          <a:srgbClr val="FF0000"/>
                        </a:solidFill>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ONLY address SGBA in the sex and/or gender textbox.</a:t>
                      </a:r>
                    </a:p>
                  </a:txBody>
                  <a:tcPr anchor="ctr"/>
                </a:tc>
                <a:extLst>
                  <a:ext uri="{0D108BD9-81ED-4DB2-BD59-A6C34878D82A}">
                    <a16:rowId xmlns:a16="http://schemas.microsoft.com/office/drawing/2014/main" val="759465476"/>
                  </a:ext>
                </a:extLst>
              </a:tr>
              <a:tr h="664037">
                <a:tc>
                  <a:txBody>
                    <a:bodyPr/>
                    <a:lstStyle/>
                    <a:p>
                      <a:pPr algn="ctr"/>
                      <a:r>
                        <a:rPr lang="en-US" sz="3600" b="1" dirty="0">
                          <a:solidFill>
                            <a:srgbClr val="00B050"/>
                          </a:solidFill>
                          <a:sym typeface="Wingdings" panose="05000000000000000000" pitchFamily="2" charset="2"/>
                        </a:rPr>
                        <a:t></a:t>
                      </a:r>
                      <a:endParaRPr lang="en-US" sz="3600" b="1" dirty="0">
                        <a:solidFill>
                          <a:srgbClr val="00B050"/>
                        </a:solidFill>
                      </a:endParaRPr>
                    </a:p>
                  </a:txBody>
                  <a:tcPr anchor="ctr"/>
                </a:tc>
                <a:tc>
                  <a:txBody>
                    <a:bodyPr/>
                    <a:lstStyle/>
                    <a:p>
                      <a:r>
                        <a:rPr lang="en-US" dirty="0">
                          <a:solidFill>
                            <a:srgbClr val="00B0F0"/>
                          </a:solidFill>
                          <a:hlinkClick r:id="rId2">
                            <a:extLst>
                              <a:ext uri="{A12FA001-AC4F-418D-AE19-62706E023703}">
                                <ahyp:hlinkClr xmlns:ahyp="http://schemas.microsoft.com/office/drawing/2018/hyperlinkcolor" val="tx"/>
                              </a:ext>
                            </a:extLst>
                          </a:hlinkClick>
                        </a:rPr>
                        <a:t>Understand and use </a:t>
                      </a:r>
                      <a:r>
                        <a:rPr lang="en-US" dirty="0"/>
                        <a:t>sex and gender </a:t>
                      </a:r>
                      <a:r>
                        <a:rPr lang="en-US" dirty="0">
                          <a:solidFill>
                            <a:srgbClr val="00B0F0"/>
                          </a:solidFill>
                          <a:hlinkClick r:id="rId3">
                            <a:extLst>
                              <a:ext uri="{A12FA001-AC4F-418D-AE19-62706E023703}">
                                <ahyp:hlinkClr xmlns:ahyp="http://schemas.microsoft.com/office/drawing/2018/hyperlinkcolor" val="tx"/>
                              </a:ext>
                            </a:extLst>
                          </a:hlinkClick>
                        </a:rPr>
                        <a:t>terminology</a:t>
                      </a:r>
                      <a:r>
                        <a:rPr lang="en-US" dirty="0">
                          <a:solidFill>
                            <a:srgbClr val="00B0F0"/>
                          </a:solidFill>
                        </a:rPr>
                        <a:t> </a:t>
                      </a:r>
                      <a:r>
                        <a:rPr lang="en-US" dirty="0"/>
                        <a:t>correctly</a:t>
                      </a:r>
                    </a:p>
                  </a:txBody>
                  <a:tcPr anchor="ctr"/>
                </a:tc>
                <a:tc>
                  <a:txBody>
                    <a:bodyPr/>
                    <a:lstStyle/>
                    <a:p>
                      <a:pPr algn="ctr"/>
                      <a:r>
                        <a:rPr lang="en-US" sz="3600" b="1" dirty="0">
                          <a:solidFill>
                            <a:srgbClr val="FF0000"/>
                          </a:solidFill>
                          <a:sym typeface="Wingdings" panose="05000000000000000000" pitchFamily="2" charset="2"/>
                        </a:rPr>
                        <a:t></a:t>
                      </a:r>
                      <a:endParaRPr lang="en-US" sz="3600" b="1" dirty="0">
                        <a:solidFill>
                          <a:srgbClr val="FF0000"/>
                        </a:solidFill>
                      </a:endParaRPr>
                    </a:p>
                  </a:txBody>
                  <a:tcPr anchor="ctr"/>
                </a:tc>
                <a:tc>
                  <a:txBody>
                    <a:bodyPr/>
                    <a:lstStyle/>
                    <a:p>
                      <a:r>
                        <a:rPr lang="en-US" dirty="0"/>
                        <a:t>Conflate sex and gender terminology </a:t>
                      </a:r>
                    </a:p>
                  </a:txBody>
                  <a:tcPr anchor="ctr"/>
                </a:tc>
                <a:extLst>
                  <a:ext uri="{0D108BD9-81ED-4DB2-BD59-A6C34878D82A}">
                    <a16:rowId xmlns:a16="http://schemas.microsoft.com/office/drawing/2014/main" val="2704757278"/>
                  </a:ext>
                </a:extLst>
              </a:tr>
              <a:tr h="664037">
                <a:tc>
                  <a:txBody>
                    <a:bodyPr/>
                    <a:lstStyle/>
                    <a:p>
                      <a:pPr algn="ctr"/>
                      <a:r>
                        <a:rPr lang="en-US" sz="3600" b="1" dirty="0">
                          <a:solidFill>
                            <a:srgbClr val="00B050"/>
                          </a:solidFill>
                          <a:sym typeface="Wingdings" panose="05000000000000000000" pitchFamily="2" charset="2"/>
                        </a:rPr>
                        <a:t></a:t>
                      </a:r>
                      <a:endParaRPr lang="en-US" sz="3600" b="1" dirty="0">
                        <a:solidFill>
                          <a:srgbClr val="00B050"/>
                        </a:solidFill>
                      </a:endParaRPr>
                    </a:p>
                  </a:txBody>
                  <a:tcPr anchor="ctr"/>
                </a:tc>
                <a:tc>
                  <a:txBody>
                    <a:bodyPr/>
                    <a:lstStyle/>
                    <a:p>
                      <a:r>
                        <a:rPr lang="en-US" dirty="0"/>
                        <a:t>Know the “real world” representation of sex and/or gender in your field of study</a:t>
                      </a:r>
                    </a:p>
                  </a:txBody>
                  <a:tcPr anchor="ctr"/>
                </a:tc>
                <a:tc>
                  <a:txBody>
                    <a:bodyPr/>
                    <a:lstStyle/>
                    <a:p>
                      <a:pPr algn="ctr"/>
                      <a:r>
                        <a:rPr lang="en-US" sz="3600" b="1" dirty="0">
                          <a:solidFill>
                            <a:srgbClr val="FF0000"/>
                          </a:solidFill>
                          <a:sym typeface="Wingdings" panose="05000000000000000000" pitchFamily="2" charset="2"/>
                        </a:rPr>
                        <a:t></a:t>
                      </a:r>
                      <a:endParaRPr lang="en-US" sz="3600" b="1" dirty="0">
                        <a:solidFill>
                          <a:srgbClr val="FF0000"/>
                        </a:solidFill>
                      </a:endParaRPr>
                    </a:p>
                  </a:txBody>
                  <a:tcPr anchor="ctr"/>
                </a:tc>
                <a:tc>
                  <a:txBody>
                    <a:bodyPr/>
                    <a:lstStyle/>
                    <a:p>
                      <a:r>
                        <a:rPr lang="en-US" dirty="0"/>
                        <a:t>Ignore this representation or fail to build on published data in your field</a:t>
                      </a:r>
                    </a:p>
                  </a:txBody>
                  <a:tcPr anchor="ctr"/>
                </a:tc>
                <a:extLst>
                  <a:ext uri="{0D108BD9-81ED-4DB2-BD59-A6C34878D82A}">
                    <a16:rowId xmlns:a16="http://schemas.microsoft.com/office/drawing/2014/main" val="714374016"/>
                  </a:ext>
                </a:extLst>
              </a:tr>
              <a:tr h="664037">
                <a:tc>
                  <a:txBody>
                    <a:bodyPr/>
                    <a:lstStyle/>
                    <a:p>
                      <a:pPr algn="ctr"/>
                      <a:r>
                        <a:rPr lang="en-US" sz="3600" b="1" dirty="0">
                          <a:solidFill>
                            <a:srgbClr val="00B050"/>
                          </a:solidFill>
                          <a:sym typeface="Wingdings" panose="05000000000000000000" pitchFamily="2" charset="2"/>
                        </a:rPr>
                        <a:t></a:t>
                      </a:r>
                      <a:endParaRPr lang="en-US" sz="3600" b="1" dirty="0">
                        <a:solidFill>
                          <a:srgbClr val="00B050"/>
                        </a:solidFill>
                      </a:endParaRPr>
                    </a:p>
                  </a:txBody>
                  <a:tcPr anchor="ctr"/>
                </a:tc>
                <a:tc>
                  <a:txBody>
                    <a:bodyPr/>
                    <a:lstStyle/>
                    <a:p>
                      <a:r>
                        <a:rPr lang="en-US" dirty="0"/>
                        <a:t>Show reviewers you will be able to disaggregate and report results by sex and/or gender</a:t>
                      </a:r>
                    </a:p>
                  </a:txBody>
                  <a:tcPr anchor="ctr"/>
                </a:tc>
                <a:tc>
                  <a:txBody>
                    <a:bodyPr/>
                    <a:lstStyle/>
                    <a:p>
                      <a:pPr algn="ctr"/>
                      <a:r>
                        <a:rPr lang="en-US" sz="3600" b="1" dirty="0">
                          <a:solidFill>
                            <a:srgbClr val="FF0000"/>
                          </a:solidFill>
                          <a:sym typeface="Wingdings" panose="05000000000000000000" pitchFamily="2" charset="2"/>
                        </a:rPr>
                        <a:t></a:t>
                      </a:r>
                      <a:endParaRPr lang="en-US" sz="3600" b="1" dirty="0">
                        <a:solidFill>
                          <a:srgbClr val="FF0000"/>
                        </a:solidFill>
                      </a:endParaRPr>
                    </a:p>
                  </a:txBody>
                  <a:tcPr anchor="ctr"/>
                </a:tc>
                <a:tc>
                  <a:txBody>
                    <a:bodyPr/>
                    <a:lstStyle/>
                    <a:p>
                      <a:r>
                        <a:rPr lang="en-US" dirty="0"/>
                        <a:t>Fail to provide a strong justification for a single-sex study</a:t>
                      </a:r>
                    </a:p>
                  </a:txBody>
                  <a:tcPr anchor="ctr"/>
                </a:tc>
                <a:extLst>
                  <a:ext uri="{0D108BD9-81ED-4DB2-BD59-A6C34878D82A}">
                    <a16:rowId xmlns:a16="http://schemas.microsoft.com/office/drawing/2014/main" val="68663013"/>
                  </a:ext>
                </a:extLst>
              </a:tr>
              <a:tr h="664037">
                <a:tc>
                  <a:txBody>
                    <a:bodyPr/>
                    <a:lstStyle/>
                    <a:p>
                      <a:pPr algn="ctr"/>
                      <a:r>
                        <a:rPr lang="en-US" sz="3600" b="1" dirty="0">
                          <a:solidFill>
                            <a:srgbClr val="00B050"/>
                          </a:solidFill>
                          <a:sym typeface="Wingdings" panose="05000000000000000000" pitchFamily="2" charset="2"/>
                        </a:rPr>
                        <a:t></a:t>
                      </a:r>
                      <a:endParaRPr lang="en-US" sz="3600" b="1" dirty="0">
                        <a:solidFill>
                          <a:srgbClr val="00B050"/>
                        </a:solidFill>
                      </a:endParaRPr>
                    </a:p>
                  </a:txBody>
                  <a:tcPr anchor="ctr"/>
                </a:tc>
                <a:tc>
                  <a:txBody>
                    <a:bodyPr/>
                    <a:lstStyle/>
                    <a:p>
                      <a:r>
                        <a:rPr lang="en-US" dirty="0"/>
                        <a:t>Include knowledge translation tools that will reach diverse audiences</a:t>
                      </a:r>
                    </a:p>
                  </a:txBody>
                  <a:tcPr anchor="ctr"/>
                </a:tc>
                <a:tc>
                  <a:txBody>
                    <a:bodyPr/>
                    <a:lstStyle/>
                    <a:p>
                      <a:pPr algn="ctr"/>
                      <a:r>
                        <a:rPr lang="en-US" sz="3600" b="1" dirty="0">
                          <a:solidFill>
                            <a:srgbClr val="FF0000"/>
                          </a:solidFill>
                          <a:sym typeface="Wingdings" panose="05000000000000000000" pitchFamily="2" charset="2"/>
                        </a:rPr>
                        <a:t></a:t>
                      </a:r>
                      <a:endParaRPr lang="en-US" sz="3600" b="1" dirty="0">
                        <a:solidFill>
                          <a:srgbClr val="FF0000"/>
                        </a:solidFill>
                      </a:endParaRPr>
                    </a:p>
                  </a:txBody>
                  <a:tcPr anchor="ctr"/>
                </a:tc>
                <a:tc>
                  <a:txBody>
                    <a:bodyPr/>
                    <a:lstStyle/>
                    <a:p>
                      <a:r>
                        <a:rPr lang="en-US" dirty="0"/>
                        <a:t>Fail to report sex of cells, tissues, animals or humans</a:t>
                      </a:r>
                    </a:p>
                  </a:txBody>
                  <a:tcPr anchor="ctr"/>
                </a:tc>
                <a:extLst>
                  <a:ext uri="{0D108BD9-81ED-4DB2-BD59-A6C34878D82A}">
                    <a16:rowId xmlns:a16="http://schemas.microsoft.com/office/drawing/2014/main" val="4120458173"/>
                  </a:ext>
                </a:extLst>
              </a:tr>
              <a:tr h="664037">
                <a:tc>
                  <a:txBody>
                    <a:bodyPr/>
                    <a:lstStyle/>
                    <a:p>
                      <a:pPr algn="ctr"/>
                      <a:r>
                        <a:rPr lang="en-US" sz="3600" b="1" dirty="0">
                          <a:solidFill>
                            <a:srgbClr val="00B050"/>
                          </a:solidFill>
                          <a:sym typeface="Wingdings" panose="05000000000000000000" pitchFamily="2" charset="2"/>
                        </a:rPr>
                        <a:t></a:t>
                      </a:r>
                      <a:endParaRPr lang="en-US" sz="3600" b="1" dirty="0">
                        <a:solidFill>
                          <a:srgbClr val="00B050"/>
                        </a:solidFill>
                      </a:endParaRPr>
                    </a:p>
                  </a:txBody>
                  <a:tcPr anchor="ctr"/>
                </a:tc>
                <a:tc>
                  <a:txBody>
                    <a:bodyPr/>
                    <a:lstStyle/>
                    <a:p>
                      <a:r>
                        <a:rPr lang="en-US" dirty="0"/>
                        <a:t>Seek out and identify sex and gender champions to strengthen your team</a:t>
                      </a:r>
                    </a:p>
                  </a:txBody>
                  <a:tcPr anchor="ctr"/>
                </a:tc>
                <a:tc>
                  <a:txBody>
                    <a:bodyPr/>
                    <a:lstStyle/>
                    <a:p>
                      <a:pPr algn="ctr"/>
                      <a:r>
                        <a:rPr lang="en-US" sz="3600" b="1" dirty="0">
                          <a:solidFill>
                            <a:srgbClr val="FF0000"/>
                          </a:solidFill>
                          <a:sym typeface="Wingdings" panose="05000000000000000000" pitchFamily="2" charset="2"/>
                        </a:rPr>
                        <a:t></a:t>
                      </a:r>
                      <a:endParaRPr lang="en-US" sz="3600" b="1" dirty="0">
                        <a:solidFill>
                          <a:srgbClr val="FF0000"/>
                        </a:solidFill>
                      </a:endParaRPr>
                    </a:p>
                  </a:txBody>
                  <a:tcPr anchor="ctr"/>
                </a:tc>
                <a:tc>
                  <a:txBody>
                    <a:bodyPr/>
                    <a:lstStyle/>
                    <a:p>
                      <a:r>
                        <a:rPr lang="en-US" dirty="0"/>
                        <a:t> Don’t report results by sex and/or gender where applicable</a:t>
                      </a:r>
                    </a:p>
                  </a:txBody>
                  <a:tcPr anchor="ctr"/>
                </a:tc>
                <a:extLst>
                  <a:ext uri="{0D108BD9-81ED-4DB2-BD59-A6C34878D82A}">
                    <a16:rowId xmlns:a16="http://schemas.microsoft.com/office/drawing/2014/main" val="1588423940"/>
                  </a:ext>
                </a:extLst>
              </a:tr>
            </a:tbl>
          </a:graphicData>
        </a:graphic>
      </p:graphicFrame>
    </p:spTree>
    <p:extLst>
      <p:ext uri="{BB962C8B-B14F-4D97-AF65-F5344CB8AC3E}">
        <p14:creationId xmlns:p14="http://schemas.microsoft.com/office/powerpoint/2010/main" val="955173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22C682D-94FD-4843-9923-5EED382840D5}"/>
              </a:ext>
            </a:extLst>
          </p:cNvPr>
          <p:cNvSpPr>
            <a:spLocks noGrp="1"/>
          </p:cNvSpPr>
          <p:nvPr>
            <p:ph type="title"/>
          </p:nvPr>
        </p:nvSpPr>
        <p:spPr>
          <a:xfrm>
            <a:off x="1497513" y="712746"/>
            <a:ext cx="9196973" cy="808653"/>
          </a:xfrm>
        </p:spPr>
        <p:txBody>
          <a:bodyPr/>
          <a:lstStyle/>
          <a:p>
            <a:r>
              <a:rPr lang="en-CA" dirty="0"/>
              <a:t>Registration/Application Details </a:t>
            </a:r>
          </a:p>
        </p:txBody>
      </p:sp>
      <p:sp>
        <p:nvSpPr>
          <p:cNvPr id="8" name="Content Placeholder 7">
            <a:extLst>
              <a:ext uri="{FF2B5EF4-FFF2-40B4-BE49-F238E27FC236}">
                <a16:creationId xmlns:a16="http://schemas.microsoft.com/office/drawing/2014/main" id="{501D924E-BBD5-4288-9035-5CA0B062793C}"/>
              </a:ext>
            </a:extLst>
          </p:cNvPr>
          <p:cNvSpPr>
            <a:spLocks noGrp="1"/>
          </p:cNvSpPr>
          <p:nvPr>
            <p:ph idx="1"/>
          </p:nvPr>
        </p:nvSpPr>
        <p:spPr>
          <a:xfrm>
            <a:off x="1247881" y="1521399"/>
            <a:ext cx="9759102" cy="4375199"/>
          </a:xfrm>
        </p:spPr>
        <p:txBody>
          <a:bodyPr anchor="t">
            <a:normAutofit lnSpcReduction="10000"/>
          </a:bodyPr>
          <a:lstStyle/>
          <a:p>
            <a:pPr>
              <a:buFont typeface="Wingdings" panose="05000000000000000000" pitchFamily="2" charset="2"/>
              <a:buChar char="ü"/>
            </a:pPr>
            <a:r>
              <a:rPr lang="en-CA" sz="2400" dirty="0"/>
              <a:t>Task 2: Enter Proposal Information (Sub-task: Details) </a:t>
            </a:r>
          </a:p>
          <a:p>
            <a:pPr marL="800100" lvl="1" indent="-342900">
              <a:buFont typeface="Wingdings" panose="05000000000000000000" pitchFamily="2" charset="2"/>
              <a:buChar char="ü"/>
            </a:pPr>
            <a:r>
              <a:rPr lang="en-US" sz="1600" dirty="0"/>
              <a:t>Is sex as a biological variable taken into account in the research design, methods, analysis and interpretation, and/or dissemination of findings?  Y/N</a:t>
            </a:r>
          </a:p>
          <a:p>
            <a:pPr marL="800100" lvl="1" indent="-342900">
              <a:buFont typeface="Wingdings" panose="05000000000000000000" pitchFamily="2" charset="2"/>
              <a:buChar char="ü"/>
            </a:pPr>
            <a:r>
              <a:rPr lang="en-US" sz="1600" dirty="0"/>
              <a:t>Is gender as a socio-cultural factor taken into account in the research design, methods, analysis and interpretation, and/or dissemination of findings?  Y/N</a:t>
            </a:r>
          </a:p>
          <a:p>
            <a:pPr marL="800100" lvl="1" indent="-342900">
              <a:buFont typeface="Wingdings" panose="05000000000000000000" pitchFamily="2" charset="2"/>
              <a:buChar char="ü"/>
            </a:pPr>
            <a:r>
              <a:rPr lang="en-US" sz="1600" dirty="0"/>
              <a:t>If yes, please describe how sex and/or gender considerations will be integrated into your research proposal (limit of 2,000 characters).</a:t>
            </a:r>
          </a:p>
          <a:p>
            <a:pPr marL="800100" lvl="1" indent="-342900">
              <a:buFont typeface="Wingdings" panose="05000000000000000000" pitchFamily="2" charset="2"/>
              <a:buChar char="ü"/>
            </a:pPr>
            <a:r>
              <a:rPr lang="en-US" sz="1600" dirty="0"/>
              <a:t>If no, please explain why sex and/or gender are not applicable to your research proposal (limit of 2,000 characters).</a:t>
            </a:r>
          </a:p>
          <a:p>
            <a:pPr marL="800100" lvl="1" indent="-342900">
              <a:buFont typeface="Wingdings" panose="05000000000000000000" pitchFamily="2" charset="2"/>
              <a:buChar char="ü"/>
            </a:pPr>
            <a:r>
              <a:rPr lang="en-US" sz="1600" b="1" dirty="0">
                <a:solidFill>
                  <a:srgbClr val="FF0000"/>
                </a:solidFill>
              </a:rPr>
              <a:t>NOTE: </a:t>
            </a:r>
            <a:r>
              <a:rPr lang="en-US" sz="1600" dirty="0"/>
              <a:t>Available during Registration AND Application stages</a:t>
            </a:r>
          </a:p>
          <a:p>
            <a:pPr marL="155575" indent="-342900">
              <a:buFont typeface="Wingdings" panose="05000000000000000000" pitchFamily="2" charset="2"/>
              <a:buChar char="ü"/>
            </a:pPr>
            <a:r>
              <a:rPr lang="en-US" sz="2400" dirty="0"/>
              <a:t>Task 7: Attach Other Application Material (Mandatory)</a:t>
            </a:r>
          </a:p>
          <a:p>
            <a:pPr marL="800100" lvl="1" indent="-342900">
              <a:buFont typeface="Wingdings" panose="05000000000000000000" pitchFamily="2" charset="2"/>
              <a:buChar char="ü"/>
            </a:pPr>
            <a:r>
              <a:rPr lang="en-US" sz="1600" dirty="0"/>
              <a:t>The Nominated Principal Applicant must complete one of the </a:t>
            </a:r>
            <a:r>
              <a:rPr lang="en-US" sz="1600" dirty="0">
                <a:solidFill>
                  <a:srgbClr val="00B0F0"/>
                </a:solidFill>
                <a:hlinkClick r:id="rId2">
                  <a:extLst>
                    <a:ext uri="{A12FA001-AC4F-418D-AE19-62706E023703}">
                      <ahyp:hlinkClr xmlns:ahyp="http://schemas.microsoft.com/office/drawing/2018/hyperlinkcolor" val="tx"/>
                    </a:ext>
                  </a:extLst>
                </a:hlinkClick>
              </a:rPr>
              <a:t>sex- and gender-based analysis training modules </a:t>
            </a:r>
            <a:r>
              <a:rPr lang="en-US" sz="1600" dirty="0"/>
              <a:t>available online through the CIHR Institute of Gender and Health and upload with the application the Certificate of Completion in the Attach Other Application Material task. </a:t>
            </a:r>
            <a:r>
              <a:rPr lang="en-US" sz="1600" b="1" dirty="0"/>
              <a:t>Limitation of 1 individual document of 1 page.</a:t>
            </a:r>
          </a:p>
          <a:p>
            <a:pPr marL="800100" lvl="1" indent="-342900">
              <a:buFont typeface="Wingdings" panose="05000000000000000000" pitchFamily="2" charset="2"/>
              <a:buChar char="ü"/>
            </a:pPr>
            <a:r>
              <a:rPr lang="en-US" sz="1600" b="1" dirty="0">
                <a:solidFill>
                  <a:srgbClr val="FF0000"/>
                </a:solidFill>
              </a:rPr>
              <a:t>NOTE: </a:t>
            </a:r>
            <a:r>
              <a:rPr lang="en-US" sz="1600" dirty="0"/>
              <a:t>Available during Application stage only</a:t>
            </a:r>
          </a:p>
          <a:p>
            <a:pPr marL="155575" indent="-342900">
              <a:buFont typeface="Wingdings" panose="05000000000000000000" pitchFamily="2" charset="2"/>
              <a:buChar char="ü"/>
            </a:pPr>
            <a:endParaRPr lang="en-US" sz="2400" dirty="0"/>
          </a:p>
        </p:txBody>
      </p:sp>
      <p:sp>
        <p:nvSpPr>
          <p:cNvPr id="12" name="TextBox 11">
            <a:extLst>
              <a:ext uri="{FF2B5EF4-FFF2-40B4-BE49-F238E27FC236}">
                <a16:creationId xmlns:a16="http://schemas.microsoft.com/office/drawing/2014/main" id="{789ACA26-05F1-4441-9FFA-6E5DDA89114D}"/>
              </a:ext>
            </a:extLst>
          </p:cNvPr>
          <p:cNvSpPr txBox="1"/>
          <p:nvPr/>
        </p:nvSpPr>
        <p:spPr>
          <a:xfrm>
            <a:off x="7725196" y="5617234"/>
            <a:ext cx="4114379" cy="707886"/>
          </a:xfrm>
          <a:prstGeom prst="rect">
            <a:avLst/>
          </a:prstGeom>
          <a:noFill/>
        </p:spPr>
        <p:txBody>
          <a:bodyPr wrap="square">
            <a:spAutoFit/>
          </a:bodyPr>
          <a:lstStyle/>
          <a:p>
            <a:r>
              <a:rPr lang="fr-FR" sz="1000" dirty="0">
                <a:latin typeface="+mn-lt"/>
              </a:rPr>
              <a:t>Resources: </a:t>
            </a:r>
          </a:p>
          <a:p>
            <a:r>
              <a:rPr lang="en-US" sz="1000" dirty="0">
                <a:solidFill>
                  <a:srgbClr val="00B0F0"/>
                </a:solidFill>
                <a:latin typeface="+mn-lt"/>
                <a:hlinkClick r:id="rId3">
                  <a:extLst>
                    <a:ext uri="{A12FA001-AC4F-418D-AE19-62706E023703}">
                      <ahyp:hlinkClr xmlns:ahyp="http://schemas.microsoft.com/office/drawing/2018/hyperlinkcolor" val="tx"/>
                    </a:ext>
                  </a:extLst>
                </a:hlinkClick>
              </a:rPr>
              <a:t>Project Grant – Registration Instructions - CIHR (cihr-irsc.gc.ca)</a:t>
            </a:r>
            <a:endParaRPr lang="fr-FR" sz="1000" dirty="0">
              <a:solidFill>
                <a:srgbClr val="00B0F0"/>
              </a:solidFill>
              <a:latin typeface="+mn-lt"/>
            </a:endParaRPr>
          </a:p>
          <a:p>
            <a:r>
              <a:rPr lang="fr-FR" sz="1000" dirty="0">
                <a:solidFill>
                  <a:srgbClr val="00B0F0"/>
                </a:solidFill>
                <a:latin typeface="+mn-lt"/>
                <a:hlinkClick r:id="rId4">
                  <a:extLst>
                    <a:ext uri="{A12FA001-AC4F-418D-AE19-62706E023703}">
                      <ahyp:hlinkClr xmlns:ahyp="http://schemas.microsoft.com/office/drawing/2018/hyperlinkcolor" val="tx"/>
                    </a:ext>
                  </a:extLst>
                </a:hlinkClick>
              </a:rPr>
              <a:t>Project Grant: Application Instructions - CIHR (cihr-irsc.gc.ca)</a:t>
            </a:r>
            <a:endParaRPr lang="fr-FR" sz="1000" dirty="0">
              <a:solidFill>
                <a:srgbClr val="00B0F0"/>
              </a:solidFill>
              <a:latin typeface="+mn-lt"/>
            </a:endParaRPr>
          </a:p>
          <a:p>
            <a:r>
              <a:rPr lang="en-US" sz="1000" dirty="0">
                <a:latin typeface="+mn-lt"/>
              </a:rPr>
              <a:t>CIHR Checklists (</a:t>
            </a:r>
            <a:r>
              <a:rPr lang="en-US" sz="1000" dirty="0">
                <a:solidFill>
                  <a:srgbClr val="00B0F0"/>
                </a:solidFill>
                <a:latin typeface="+mn-lt"/>
                <a:hlinkClick r:id="rId5">
                  <a:extLst>
                    <a:ext uri="{A12FA001-AC4F-418D-AE19-62706E023703}">
                      <ahyp:hlinkClr xmlns:ahyp="http://schemas.microsoft.com/office/drawing/2018/hyperlinkcolor" val="tx"/>
                    </a:ext>
                  </a:extLst>
                </a:hlinkClick>
              </a:rPr>
              <a:t>Biomedical</a:t>
            </a:r>
            <a:r>
              <a:rPr lang="en-US" sz="1000" dirty="0">
                <a:solidFill>
                  <a:srgbClr val="00B0F0"/>
                </a:solidFill>
                <a:latin typeface="+mn-lt"/>
              </a:rPr>
              <a:t> </a:t>
            </a:r>
            <a:r>
              <a:rPr lang="en-US" sz="1000" dirty="0">
                <a:latin typeface="+mn-lt"/>
              </a:rPr>
              <a:t>&amp; </a:t>
            </a:r>
            <a:r>
              <a:rPr lang="en-US" sz="1000" dirty="0">
                <a:solidFill>
                  <a:srgbClr val="00B0F0"/>
                </a:solidFill>
                <a:latin typeface="+mn-lt"/>
                <a:hlinkClick r:id="rId6">
                  <a:extLst>
                    <a:ext uri="{A12FA001-AC4F-418D-AE19-62706E023703}">
                      <ahyp:hlinkClr xmlns:ahyp="http://schemas.microsoft.com/office/drawing/2018/hyperlinkcolor" val="tx"/>
                    </a:ext>
                  </a:extLst>
                </a:hlinkClick>
              </a:rPr>
              <a:t>Research with Human Participants</a:t>
            </a:r>
            <a:r>
              <a:rPr lang="en-US" sz="1000" dirty="0">
                <a:latin typeface="+mn-lt"/>
              </a:rPr>
              <a:t>) </a:t>
            </a:r>
          </a:p>
        </p:txBody>
      </p:sp>
    </p:spTree>
    <p:extLst>
      <p:ext uri="{BB962C8B-B14F-4D97-AF65-F5344CB8AC3E}">
        <p14:creationId xmlns:p14="http://schemas.microsoft.com/office/powerpoint/2010/main" val="4157532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lank">
  <a:themeElements>
    <a:clrScheme name="USask">
      <a:dk1>
        <a:srgbClr val="000000"/>
      </a:dk1>
      <a:lt1>
        <a:srgbClr val="FFFFFF"/>
      </a:lt1>
      <a:dk2>
        <a:srgbClr val="006940"/>
      </a:dk2>
      <a:lt2>
        <a:srgbClr val="FFFFFF"/>
      </a:lt2>
      <a:accent1>
        <a:srgbClr val="FFD204"/>
      </a:accent1>
      <a:accent2>
        <a:srgbClr val="006940"/>
      </a:accent2>
      <a:accent3>
        <a:srgbClr val="BDD600"/>
      </a:accent3>
      <a:accent4>
        <a:srgbClr val="000000"/>
      </a:accent4>
      <a:accent5>
        <a:srgbClr val="999B9C"/>
      </a:accent5>
      <a:accent6>
        <a:srgbClr val="D6D6D3"/>
      </a:accent6>
      <a:hlink>
        <a:srgbClr val="BDD600"/>
      </a:hlink>
      <a:folHlink>
        <a:srgbClr val="719500"/>
      </a:folHlink>
    </a:clrScheme>
    <a:fontScheme name="Blank">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0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08" charset="0"/>
          </a:defRPr>
        </a:defPPr>
      </a:lstStyle>
    </a:lnDef>
    <a:txDef>
      <a:spPr>
        <a:noFill/>
      </a:spPr>
      <a:bodyPr wrap="square" rtlCol="0" anchor="t" anchorCtr="0">
        <a:spAutoFit/>
      </a:bodyPr>
      <a:lstStyle>
        <a:defPPr algn="ctr">
          <a:defRPr sz="1200" b="1" dirty="0" smtClean="0">
            <a:solidFill>
              <a:srgbClr val="006A40"/>
            </a:solidFill>
            <a:latin typeface="+mn-lt"/>
          </a:defRPr>
        </a:defPPr>
      </a:lstStyle>
    </a:tx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usask_Presentation_Collaboration</Template>
  <TotalTime>3182</TotalTime>
  <Words>3128</Words>
  <Application>Microsoft Office PowerPoint</Application>
  <PresentationFormat>Widescreen</PresentationFormat>
  <Paragraphs>210</Paragraphs>
  <Slides>26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Arial Black</vt:lpstr>
      <vt:lpstr>Calibri</vt:lpstr>
      <vt:lpstr>Georgia</vt:lpstr>
      <vt:lpstr>Helvetica Neue</vt:lpstr>
      <vt:lpstr>Times</vt:lpstr>
      <vt:lpstr>Wingdings</vt:lpstr>
      <vt:lpstr>Blank</vt:lpstr>
      <vt:lpstr>CIHR Project Grant Workshop: Special Considerations during Application Development (including Sex &amp; Gender Considerations in Health Research) </vt:lpstr>
      <vt:lpstr>Project Grant Spring 2025 Updates and Reminders</vt:lpstr>
      <vt:lpstr>PowerPoint Presentation</vt:lpstr>
      <vt:lpstr>PowerPoint Presentation</vt:lpstr>
      <vt:lpstr>Sex and Gender Based Analysis (SGBA): Considerations in Health-Related Research</vt:lpstr>
      <vt:lpstr>SGBA in Action at CIHR: Present</vt:lpstr>
      <vt:lpstr>CIHR Peer Review</vt:lpstr>
      <vt:lpstr>SGBA in your application: Strengths &amp; Weaknesses</vt:lpstr>
      <vt:lpstr>Registration/Application Details </vt:lpstr>
      <vt:lpstr>SGBA in Action at CIHR: Future</vt:lpstr>
      <vt:lpstr>Resources</vt:lpstr>
      <vt:lpstr>Indigenous Health Research </vt:lpstr>
      <vt:lpstr>CIHR defines Indigenous Health Research as…</vt:lpstr>
      <vt:lpstr>Peer Review: Indigenous Health Research Committee </vt:lpstr>
      <vt:lpstr>Registration/Application Details</vt:lpstr>
      <vt:lpstr>Resources </vt:lpstr>
      <vt:lpstr>Equity, Diversity, and Inclusion (EDI) in Research</vt:lpstr>
      <vt:lpstr>Tri-Agency EDI Action Plan (2018-2025)</vt:lpstr>
      <vt:lpstr>What are the benefits of EDI in research?</vt:lpstr>
      <vt:lpstr>What can you do as a researcher?</vt:lpstr>
      <vt:lpstr>Resources </vt:lpstr>
      <vt:lpstr>Other Considerations: Research Data Management (RDM) Research Security</vt:lpstr>
      <vt:lpstr>Tri-Agency Research Data Management (RDM) Policy </vt:lpstr>
      <vt:lpstr>Research Security</vt:lpstr>
      <vt:lpstr>Resources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CIHR Project Grant Workshop</dc:title>
  <dc:creator>Thurmeier, Robin</dc:creator>
  <cp:lastModifiedBy>Jalla, Manisha</cp:lastModifiedBy>
  <cp:revision>37</cp:revision>
  <dcterms:created xsi:type="dcterms:W3CDTF">2022-07-18T04:52:23Z</dcterms:created>
  <dcterms:modified xsi:type="dcterms:W3CDTF">2025-01-27T20:31:39Z</dcterms:modified>
</cp:coreProperties>
</file>